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58" r:id="rId2"/>
    <p:sldId id="415" r:id="rId3"/>
    <p:sldId id="416" r:id="rId4"/>
    <p:sldId id="328" r:id="rId5"/>
    <p:sldId id="417" r:id="rId6"/>
    <p:sldId id="330" r:id="rId7"/>
    <p:sldId id="418" r:id="rId8"/>
    <p:sldId id="420" r:id="rId9"/>
    <p:sldId id="333" r:id="rId10"/>
    <p:sldId id="334" r:id="rId11"/>
    <p:sldId id="421" r:id="rId12"/>
    <p:sldId id="337" r:id="rId13"/>
    <p:sldId id="338" r:id="rId14"/>
    <p:sldId id="422" r:id="rId15"/>
    <p:sldId id="424" r:id="rId16"/>
    <p:sldId id="425" r:id="rId17"/>
    <p:sldId id="426" r:id="rId18"/>
    <p:sldId id="427" r:id="rId19"/>
    <p:sldId id="344" r:id="rId20"/>
    <p:sldId id="428" r:id="rId21"/>
    <p:sldId id="429" r:id="rId22"/>
    <p:sldId id="430" r:id="rId23"/>
    <p:sldId id="431" r:id="rId24"/>
    <p:sldId id="432" r:id="rId25"/>
    <p:sldId id="433" r:id="rId26"/>
    <p:sldId id="434" r:id="rId27"/>
    <p:sldId id="435" r:id="rId28"/>
    <p:sldId id="361" r:id="rId29"/>
    <p:sldId id="363" r:id="rId30"/>
    <p:sldId id="436" r:id="rId31"/>
    <p:sldId id="370" r:id="rId32"/>
    <p:sldId id="437" r:id="rId33"/>
    <p:sldId id="379" r:id="rId34"/>
    <p:sldId id="380" r:id="rId35"/>
    <p:sldId id="381" r:id="rId36"/>
    <p:sldId id="382" r:id="rId37"/>
    <p:sldId id="438" r:id="rId38"/>
    <p:sldId id="388" r:id="rId39"/>
    <p:sldId id="394" r:id="rId40"/>
    <p:sldId id="396" r:id="rId41"/>
    <p:sldId id="400" r:id="rId42"/>
    <p:sldId id="403" r:id="rId43"/>
    <p:sldId id="404" r:id="rId44"/>
    <p:sldId id="405" r:id="rId45"/>
    <p:sldId id="408" r:id="rId46"/>
    <p:sldId id="412" r:id="rId47"/>
    <p:sldId id="413" r:id="rId48"/>
    <p:sldId id="439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580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5219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207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829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2544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8462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240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1866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2708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9348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2608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3269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5536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2055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4013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041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A36B2-42C4-4935-8A72-602710418009}" type="datetimeFigureOut">
              <a:rPr lang="tr-TR" smtClean="0"/>
              <a:t>10.03.2021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EDD273A-7464-4CC1-A1CE-BE231EDAEA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593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7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B6941E-1077-9B4D-8C05-43A42EED95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82881"/>
            <a:ext cx="7772400" cy="1997612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TEMEL SAĞLIK BİLGİSİ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439455E-25F6-5548-9DD8-AB48D17C0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2774157"/>
            <a:ext cx="6858000" cy="1655762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chemeClr val="accent1">
                    <a:lumMod val="50000"/>
                  </a:schemeClr>
                </a:solidFill>
              </a:rPr>
              <a:t>KİŞİSEL HİJYEN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3A94397-6643-4995-A6CC-76F5AFF03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9829"/>
            <a:ext cx="1868129" cy="201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31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HİJYEN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5635" y="1294411"/>
            <a:ext cx="4976751" cy="4845132"/>
          </a:xfrm>
        </p:spPr>
        <p:txBody>
          <a:bodyPr/>
          <a:lstStyle/>
          <a:p>
            <a:pPr marL="0" indent="0" algn="ctr">
              <a:buNone/>
            </a:pPr>
            <a:endParaRPr lang="tr-TR" u="sng" dirty="0"/>
          </a:p>
          <a:p>
            <a:pPr marL="0" indent="0" algn="ctr">
              <a:buNone/>
            </a:pPr>
            <a:r>
              <a:rPr lang="tr-TR" u="sng" dirty="0"/>
              <a:t>TANIM:</a:t>
            </a:r>
          </a:p>
          <a:p>
            <a:pPr algn="just"/>
            <a:r>
              <a:rPr lang="tr-TR" dirty="0"/>
              <a:t>Sağlığa zarar verecek ortamlardan korunmak için yapılacak uygulamalar ve alınan temizlik önlemlerinin tümü hijyen olarak tanımlanır.</a:t>
            </a:r>
          </a:p>
          <a:p>
            <a:pPr algn="just"/>
            <a:r>
              <a:rPr lang="tr-TR" dirty="0"/>
              <a:t>Bir sağlık bilimi olup, temel ilgi alanı sağlığın korunması ve sürdürülmesidir. </a:t>
            </a:r>
          </a:p>
          <a:p>
            <a:pPr algn="just"/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085" y="1415577"/>
            <a:ext cx="5004831" cy="402684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630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KİŞİSEL HİJYEN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1" y="1869951"/>
            <a:ext cx="3520044" cy="3494520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KİŞİSEL HİJYEN: </a:t>
            </a:r>
          </a:p>
          <a:p>
            <a:pPr marL="0" indent="0">
              <a:buNone/>
            </a:pPr>
            <a:r>
              <a:rPr lang="tr-TR" dirty="0"/>
              <a:t>Kişilerin kendi sağlığını korudukları ve devam ettirdikleri  öz bakım uygulamalarıdır. </a:t>
            </a:r>
          </a:p>
          <a:p>
            <a:endParaRPr lang="tr-TR" dirty="0"/>
          </a:p>
        </p:txBody>
      </p:sp>
      <p:pic>
        <p:nvPicPr>
          <p:cNvPr id="6146" name="Picture 2" descr="Summer Months Bring Need for Personal Hygiene Items - Rescue Mission  Alli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27" y="1518306"/>
            <a:ext cx="6376760" cy="425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762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KİŞİSEL HİJYEN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Kişisel temizlik, sağlıkla yakından ilgilidir. </a:t>
            </a:r>
          </a:p>
          <a:p>
            <a:endParaRPr lang="tr-TR" dirty="0"/>
          </a:p>
          <a:p>
            <a:r>
              <a:rPr lang="tr-TR" dirty="0"/>
              <a:t>Pek çok hastalık mikrobunun temiz olmayan kişilerde kolayca yerleştiği bilinmektedir. </a:t>
            </a:r>
          </a:p>
          <a:p>
            <a:endParaRPr lang="tr-TR" dirty="0"/>
          </a:p>
          <a:p>
            <a:r>
              <a:rPr lang="tr-TR" dirty="0"/>
              <a:t>Sağlığın korunması için düzenli bir şekilde saç, vücut, ağız ve dişlerimizin temizlenmesi ve giyeceklerin sık yıkanması gereklidir. </a:t>
            </a:r>
          </a:p>
        </p:txBody>
      </p:sp>
    </p:spTree>
    <p:extLst>
      <p:ext uri="{BB962C8B-B14F-4D97-AF65-F5344CB8AC3E}">
        <p14:creationId xmlns:p14="http://schemas.microsoft.com/office/powerpoint/2010/main" val="2246679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KİŞİSEL HİJYENİ ETKİLEYEN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Kültür</a:t>
            </a:r>
          </a:p>
          <a:p>
            <a:r>
              <a:rPr lang="tr-TR" dirty="0"/>
              <a:t>Sosyal - Ekonomik Durum</a:t>
            </a:r>
          </a:p>
          <a:p>
            <a:r>
              <a:rPr lang="tr-TR" dirty="0"/>
              <a:t>Aile</a:t>
            </a:r>
          </a:p>
          <a:p>
            <a:r>
              <a:rPr lang="tr-TR" dirty="0"/>
              <a:t>Kişilik</a:t>
            </a:r>
          </a:p>
          <a:p>
            <a:r>
              <a:rPr lang="tr-TR" dirty="0"/>
              <a:t>Hastalık</a:t>
            </a:r>
          </a:p>
          <a:p>
            <a:endParaRPr lang="tr-TR" dirty="0"/>
          </a:p>
        </p:txBody>
      </p:sp>
      <p:pic>
        <p:nvPicPr>
          <p:cNvPr id="4" name="Picture 4" descr="aolpkdrl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417" y="2041147"/>
            <a:ext cx="5464696" cy="260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29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HİJYENİK UYGULAMALARIN AMAÇLARI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Vücut salgılarının, atıklarının ve geçici mikroorganizmaların vücuttan uzaklaştırılması yoluyla temizliği sağlamak.</a:t>
            </a:r>
          </a:p>
          <a:p>
            <a:endParaRPr lang="tr-TR" dirty="0"/>
          </a:p>
          <a:p>
            <a:r>
              <a:rPr lang="tr-TR" dirty="0"/>
              <a:t>Bireyin rahatlamasını, dinlenmesini, gevşemesini ve kas gerilimini azaltmak.</a:t>
            </a:r>
          </a:p>
          <a:p>
            <a:endParaRPr lang="tr-TR" dirty="0"/>
          </a:p>
          <a:p>
            <a:r>
              <a:rPr lang="tr-TR" dirty="0"/>
              <a:t>Vücuttaki kötü kokuları (ter kokusu) gidermek.</a:t>
            </a:r>
          </a:p>
        </p:txBody>
      </p:sp>
    </p:spTree>
    <p:extLst>
      <p:ext uri="{BB962C8B-B14F-4D97-AF65-F5344CB8AC3E}">
        <p14:creationId xmlns:p14="http://schemas.microsoft.com/office/powerpoint/2010/main" val="94015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HİJYENİK UYGULAMALARIN AMAÇLARI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45077" y="2363191"/>
            <a:ext cx="4695702" cy="3790022"/>
          </a:xfrm>
        </p:spPr>
        <p:txBody>
          <a:bodyPr/>
          <a:lstStyle/>
          <a:p>
            <a:r>
              <a:rPr lang="tr-TR" dirty="0"/>
              <a:t>Bireyin genel görünümünü olumlu hale getirmek, kendine olan güvenini arttırmak</a:t>
            </a:r>
          </a:p>
        </p:txBody>
      </p:sp>
      <p:pic>
        <p:nvPicPr>
          <p:cNvPr id="4" name="Picture 4" descr="s1sgutan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50923" y="1769424"/>
            <a:ext cx="2671331" cy="260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15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HİJYENİK UYGULAMALARIN AMAÇLARI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45077" y="2363191"/>
            <a:ext cx="4695702" cy="3790022"/>
          </a:xfrm>
        </p:spPr>
        <p:txBody>
          <a:bodyPr/>
          <a:lstStyle/>
          <a:p>
            <a:r>
              <a:rPr lang="tr-TR" dirty="0"/>
              <a:t>Deri sağlığını sürdürmek ve geliştirmek. (Örneğin, ılık ve sıcak banyolar deride kan dolaşımını arttırarak derinin beslenmesini sağlar.)</a:t>
            </a:r>
          </a:p>
        </p:txBody>
      </p:sp>
      <p:pic>
        <p:nvPicPr>
          <p:cNvPr id="5" name="Picture 4" descr="phtrwivg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16064" y="1746662"/>
            <a:ext cx="3243072" cy="3657600"/>
          </a:xfrm>
          <a:prstGeom prst="rect">
            <a:avLst/>
          </a:prstGeo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2806757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EL HİJYENİ</a:t>
            </a:r>
          </a:p>
        </p:txBody>
      </p:sp>
      <p:pic>
        <p:nvPicPr>
          <p:cNvPr id="89090" name="Picture 2" descr="Corona virüsü yayılmasını önlemek için kullanılan kolonya ve dezenfektan  ile ilgili flaş karar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78" y="2006930"/>
            <a:ext cx="5861878" cy="35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2" name="Picture 4" descr="Uzmanından uyarı! Aşırı kolonya ve dezenfektan kullanımı... - Yaşam  Haberle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645" y="2006930"/>
            <a:ext cx="5603429" cy="35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979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EL HİJYENİ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Hastalık yapan mikroorganizmalar kişiden kişiye en çok eller yolu ile bulaşmaktadır.</a:t>
            </a:r>
          </a:p>
          <a:p>
            <a:endParaRPr lang="tr-TR" dirty="0"/>
          </a:p>
          <a:p>
            <a:r>
              <a:rPr lang="tr-TR" dirty="0"/>
              <a:t>Hijyenik el yıkamanın amacı, eller üzerinde bulunan geçici bakterilerin tamamını, kalıcı bakterilerin ise bir kısmını ellerden uzaklaştırmaktır.</a:t>
            </a:r>
          </a:p>
        </p:txBody>
      </p:sp>
      <p:graphicFrame>
        <p:nvGraphicFramePr>
          <p:cNvPr id="1026" name="Object 4"/>
          <p:cNvGraphicFramePr>
            <a:graphicFrameLocks/>
          </p:cNvGraphicFramePr>
          <p:nvPr/>
        </p:nvGraphicFramePr>
        <p:xfrm>
          <a:off x="7972220" y="4593772"/>
          <a:ext cx="3181349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lip" r:id="rId3" imgW="1714320" imgH="780840" progId="MS_ClipArt_Gallery.2">
                  <p:embed/>
                </p:oleObj>
              </mc:Choice>
              <mc:Fallback>
                <p:oleObj name="Clip" r:id="rId3" imgW="1714320" imgH="780840" progId="MS_ClipArt_Gallery.2">
                  <p:embed/>
                  <p:pic>
                    <p:nvPicPr>
                      <p:cNvPr id="1026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2220" y="4593772"/>
                        <a:ext cx="3181349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8129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EL HİJYENİ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Eller;</a:t>
            </a:r>
          </a:p>
          <a:p>
            <a:r>
              <a:rPr lang="tr-TR" dirty="0"/>
              <a:t>Sabah kalktıktan sonra,</a:t>
            </a:r>
          </a:p>
          <a:p>
            <a:r>
              <a:rPr lang="tr-TR" dirty="0"/>
              <a:t>yemeklerden önce ve sonra, </a:t>
            </a:r>
          </a:p>
          <a:p>
            <a:r>
              <a:rPr lang="tr-TR" dirty="0"/>
              <a:t>Kirli eşya veya zeminlere dokunduktan sonra,</a:t>
            </a:r>
          </a:p>
          <a:p>
            <a:r>
              <a:rPr lang="tr-TR" dirty="0"/>
              <a:t>dışarıdan eve geldikten sonra,</a:t>
            </a:r>
          </a:p>
          <a:p>
            <a:r>
              <a:rPr lang="tr-TR" dirty="0"/>
              <a:t>tuvaletten sonra, </a:t>
            </a:r>
          </a:p>
          <a:p>
            <a:pPr marL="0" indent="0">
              <a:buNone/>
            </a:pPr>
            <a:r>
              <a:rPr lang="tr-TR" dirty="0">
                <a:sym typeface="Wingdings" pitchFamily="2" charset="2"/>
              </a:rPr>
              <a:t>                                                                                                                              </a:t>
            </a:r>
            <a:r>
              <a:rPr lang="tr-TR" dirty="0"/>
              <a:t>mutlaka su ve sabunla iyice yıkanmalı, durulanmalı ve çok iyi kurulanmalıdır</a:t>
            </a:r>
          </a:p>
          <a:p>
            <a:endParaRPr lang="tr-TR" dirty="0"/>
          </a:p>
        </p:txBody>
      </p:sp>
      <p:pic>
        <p:nvPicPr>
          <p:cNvPr id="101378" name="Picture 2" descr="Koronavirüse karşı eller nasıl yıkanmalı? 10 soruda el hijyeni ile ilgili  merak edilenler - Sağlık Haberle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362" y="2170009"/>
            <a:ext cx="3954304" cy="2639498"/>
          </a:xfrm>
          <a:prstGeom prst="rect">
            <a:avLst/>
          </a:prstGeom>
          <a:noFill/>
          <a:effectLst>
            <a:softEdge rad="469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068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EL HİJYENİ</a:t>
            </a:r>
          </a:p>
        </p:txBody>
      </p:sp>
      <p:pic>
        <p:nvPicPr>
          <p:cNvPr id="84996" name="Picture 4" descr="Doğru El Yıkama ile Coronavirüs ten Korun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19" y="1149988"/>
            <a:ext cx="6602680" cy="569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592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EL HİJYENİ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Sabunun ve suyun mikroorganizmalara işleyerek, deriden mekanik olarak atılmalarını sağlayabilmek için eller en az 20 saniye yıkanmalıdır. </a:t>
            </a:r>
          </a:p>
        </p:txBody>
      </p:sp>
      <p:graphicFrame>
        <p:nvGraphicFramePr>
          <p:cNvPr id="3074" name="Object 4"/>
          <p:cNvGraphicFramePr>
            <a:graphicFrameLocks/>
          </p:cNvGraphicFramePr>
          <p:nvPr/>
        </p:nvGraphicFramePr>
        <p:xfrm>
          <a:off x="2978151" y="3505200"/>
          <a:ext cx="3308349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lip" r:id="rId3" imgW="1380960" imgH="1400040" progId="MS_ClipArt_Gallery.2">
                  <p:embed/>
                </p:oleObj>
              </mc:Choice>
              <mc:Fallback>
                <p:oleObj name="Clip" r:id="rId3" imgW="1380960" imgH="1400040" progId="MS_ClipArt_Gallery.2">
                  <p:embed/>
                  <p:pic>
                    <p:nvPicPr>
                      <p:cNvPr id="3074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8151" y="3505200"/>
                        <a:ext cx="3308349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5776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TIRNAK BAKIMI ve HİJYENİ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Haftada bir kez el ve ayak tırnakları kısa ve yuvarlak  şekilde kesilmelidir. </a:t>
            </a:r>
          </a:p>
          <a:p>
            <a:endParaRPr lang="tr-TR" dirty="0"/>
          </a:p>
          <a:p>
            <a:r>
              <a:rPr lang="tr-TR" dirty="0"/>
              <a:t>Tırnak uçlarının altında bir çok mikrop kolayca yerleşip üreyebilir.  Bu nedenle, tırnak diplerinin temizliği çok önemlidir.</a:t>
            </a:r>
          </a:p>
          <a:p>
            <a:endParaRPr lang="tr-TR" dirty="0"/>
          </a:p>
        </p:txBody>
      </p:sp>
      <p:pic>
        <p:nvPicPr>
          <p:cNvPr id="4" name="Picture 2" descr="Covid-19'a karşı sadece 'el hijyeni' yetmez, tırnak temizliğine dikkat! -  Ens.az - 4 dilde haberler ve ansikloped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91" y="3658827"/>
            <a:ext cx="5352632" cy="3058646"/>
          </a:xfrm>
          <a:prstGeom prst="rect">
            <a:avLst/>
          </a:prstGeom>
          <a:noFill/>
          <a:effectLst>
            <a:softEdge rad="406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016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TIRNAK BAKIMI ve HİJYENİ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Ayrıca, tırnak kesim ve bakımında kullanılan aletlerin kişiye özel olması bazı bulaşıcı hastalıkların (Örneğin AIDS) önlenmesinde önemli rol oynar.</a:t>
            </a:r>
          </a:p>
          <a:p>
            <a:endParaRPr lang="tr-TR" dirty="0"/>
          </a:p>
        </p:txBody>
      </p:sp>
      <p:pic>
        <p:nvPicPr>
          <p:cNvPr id="5" name="Picture 4" descr="_pzedizz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4203" y="3900520"/>
            <a:ext cx="2410359" cy="120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81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TIRNAK BAKIMI ve HİJYENİ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Ayrıca, tırnak kesim ve bakımında kullanılan aletlerin kişiye özel olması bazı bulaşıcı hastalıkların (Örneğin AIDS) önlenmesinde önemli rol oynar.</a:t>
            </a:r>
          </a:p>
          <a:p>
            <a:endParaRPr lang="tr-TR" dirty="0"/>
          </a:p>
        </p:txBody>
      </p:sp>
      <p:pic>
        <p:nvPicPr>
          <p:cNvPr id="5" name="Picture 4" descr="_pzedizz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4203" y="3900520"/>
            <a:ext cx="2410359" cy="120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162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DERİ HİJYENİ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Deriyi temizlemek,</a:t>
            </a:r>
          </a:p>
          <a:p>
            <a:r>
              <a:rPr lang="tr-TR" dirty="0"/>
              <a:t>Artıkları atmak,</a:t>
            </a:r>
          </a:p>
          <a:p>
            <a:r>
              <a:rPr lang="tr-TR" dirty="0"/>
              <a:t>Dolaşımı uyarmak,</a:t>
            </a:r>
          </a:p>
          <a:p>
            <a:r>
              <a:rPr lang="tr-TR" dirty="0"/>
              <a:t>Kişiyi rahatlatmak  amacıyla derinin yıkanmasıdır.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36897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DERİ HİJYENİ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1516867"/>
            <a:ext cx="5966361" cy="4351338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Sabun ve 37-38 derece suyla yapılan banyo kir ve salgıların temizlenmesini sağlar.</a:t>
            </a:r>
          </a:p>
          <a:p>
            <a:endParaRPr lang="tr-TR" dirty="0"/>
          </a:p>
          <a:p>
            <a:r>
              <a:rPr lang="tr-TR" dirty="0"/>
              <a:t>Olabilirse her gün, değilse haftada 3, en az haftada 1 kez banyo yapılmalıdır.</a:t>
            </a:r>
          </a:p>
          <a:p>
            <a:endParaRPr lang="tr-TR" dirty="0"/>
          </a:p>
        </p:txBody>
      </p:sp>
      <p:pic>
        <p:nvPicPr>
          <p:cNvPr id="4" name="Picture 6" descr="MCj0229915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90947" y="1981199"/>
            <a:ext cx="3328119" cy="280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6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AĞIZ HİJYENİ</a:t>
            </a:r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838200" y="1825625"/>
            <a:ext cx="5396345" cy="4351338"/>
          </a:xfrm>
        </p:spPr>
        <p:txBody>
          <a:bodyPr/>
          <a:lstStyle/>
          <a:p>
            <a:r>
              <a:rPr lang="tr-TR" dirty="0"/>
              <a:t>Diş ve diş etlerinin temizlenmesi, ağzın bol su ile çalkalanması, diş etlerinin uyarılması ağız bakımı ile sağlanır.</a:t>
            </a:r>
          </a:p>
          <a:p>
            <a:endParaRPr lang="tr-TR" dirty="0"/>
          </a:p>
          <a:p>
            <a:r>
              <a:rPr lang="tr-TR" dirty="0"/>
              <a:t>Ağız bakımına dikkat edilmediği takdirde ağız kokusu, diş eti rahatsızlıkları, çiğneme güçlüğü ve hazımsızlık görülür, </a:t>
            </a:r>
          </a:p>
          <a:p>
            <a:endParaRPr lang="tr-TR" dirty="0"/>
          </a:p>
        </p:txBody>
      </p:sp>
      <p:pic>
        <p:nvPicPr>
          <p:cNvPr id="5" name="Picture 6" descr="MCj025073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69473" y="2107871"/>
            <a:ext cx="3306443" cy="280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908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AĞIZ HİJYENİ</a:t>
            </a:r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838200" y="1825625"/>
            <a:ext cx="5396345" cy="4351338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Ağız bakımında amaç, ağzın tüm organizmalardan temizlenmesi değil, daha çok birikmiş yiyecek artıklarının temizlenmesidir.</a:t>
            </a:r>
          </a:p>
          <a:p>
            <a:endParaRPr lang="tr-TR" dirty="0"/>
          </a:p>
        </p:txBody>
      </p:sp>
      <p:pic>
        <p:nvPicPr>
          <p:cNvPr id="6" name="Picture 7" descr="1hmrg02u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58442" y="2431810"/>
            <a:ext cx="2490825" cy="119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44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AĞIZ HİJYENİ</a:t>
            </a:r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838200" y="1588118"/>
            <a:ext cx="5396345" cy="4351338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tr-TR" dirty="0"/>
              <a:t>Dişler günde en az iki kez 3 dakika süre ile florlu diş macunu ile tüm diş yüzeyini kapsayacak şekilde fırçalanmalıdır. </a:t>
            </a:r>
          </a:p>
          <a:p>
            <a:endParaRPr lang="tr-TR" dirty="0"/>
          </a:p>
          <a:p>
            <a:r>
              <a:rPr lang="tr-TR" dirty="0"/>
              <a:t>Fırçalama işlemi yemekten sonra ilk yirmi dakika içinde yapılmalıdır.</a:t>
            </a:r>
          </a:p>
          <a:p>
            <a:endParaRPr lang="tr-TR" dirty="0"/>
          </a:p>
          <a:p>
            <a:r>
              <a:rPr lang="tr-TR" dirty="0"/>
              <a:t>Dişlerin arasındaki artıkları ve plakları temizlemek için diş ipi kullanılmalıdır.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7" name="Picture 4" descr="z0r4dgvo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3262" y="1806039"/>
            <a:ext cx="3202432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09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AĞIZ HİJYENİ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9447" y="1967531"/>
            <a:ext cx="5348844" cy="3095316"/>
          </a:xfrm>
        </p:spPr>
        <p:txBody>
          <a:bodyPr/>
          <a:lstStyle/>
          <a:p>
            <a:pPr algn="just"/>
            <a:endParaRPr lang="tr-TR" dirty="0"/>
          </a:p>
          <a:p>
            <a:pPr algn="just"/>
            <a:r>
              <a:rPr lang="tr-TR" dirty="0"/>
              <a:t>Dişlerde çürük olmasa bile 6 ayda bir diş muayenesi yaptırılmalıdır. </a:t>
            </a:r>
          </a:p>
          <a:p>
            <a:endParaRPr lang="tr-TR" dirty="0"/>
          </a:p>
        </p:txBody>
      </p:sp>
      <p:pic>
        <p:nvPicPr>
          <p:cNvPr id="4" name="Picture 8" descr="MPj0185167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9698" y="2091047"/>
            <a:ext cx="3972331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056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AYAK HİJYENİ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9447" y="1967530"/>
            <a:ext cx="5348844" cy="3625747"/>
          </a:xfrm>
        </p:spPr>
        <p:txBody>
          <a:bodyPr>
            <a:normAutofit/>
          </a:bodyPr>
          <a:lstStyle/>
          <a:p>
            <a:pPr algn="just"/>
            <a:endParaRPr lang="tr-TR" dirty="0"/>
          </a:p>
          <a:p>
            <a:pPr algn="just"/>
            <a:r>
              <a:rPr lang="tr-TR" dirty="0"/>
              <a:t>Ayak sağlığı için hem temizlik kurallarının uygulanması, hem de uygun bir ayakkabı seçimi önem taşır.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Ayakların her gün yıkanması ve yıkandıktan sonra, özellikle parmak aralarının iyice kurulanması gerekir. Aksi halde nemli ortam mantar enfeksiyonlarının gelişmesine neden olur.</a:t>
            </a:r>
          </a:p>
          <a:p>
            <a:endParaRPr lang="tr-TR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65520" y="2307071"/>
            <a:ext cx="3744160" cy="234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22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AYAK HİJYENİ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9447" y="1967530"/>
            <a:ext cx="5348844" cy="3625747"/>
          </a:xfrm>
        </p:spPr>
        <p:txBody>
          <a:bodyPr>
            <a:normAutofit/>
          </a:bodyPr>
          <a:lstStyle/>
          <a:p>
            <a:pPr algn="just"/>
            <a:r>
              <a:rPr lang="tr-TR" dirty="0"/>
              <a:t>Uygun ve rahat bir ayakkabı ayak sağlığı için önemlidir.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Ayağa tam uyan bir ayakkabı; parmakları sıkmamalı, topuğu sıkıca tutmalı ve ayak kemerini iyice desteklemelidir. </a:t>
            </a:r>
          </a:p>
          <a:p>
            <a:endParaRPr lang="tr-TR" dirty="0"/>
          </a:p>
        </p:txBody>
      </p:sp>
      <p:pic>
        <p:nvPicPr>
          <p:cNvPr id="6" name="Picture 4" descr="MCj0232612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13325" y="2442584"/>
            <a:ext cx="2978973" cy="266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36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SAÇ HİJYENİ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9447" y="1967530"/>
            <a:ext cx="5348844" cy="3625747"/>
          </a:xfrm>
        </p:spPr>
        <p:txBody>
          <a:bodyPr>
            <a:normAutofit/>
          </a:bodyPr>
          <a:lstStyle/>
          <a:p>
            <a:r>
              <a:rPr lang="tr-TR" dirty="0"/>
              <a:t>Saçların temizliği sağlığı etkiler. Çünkü bazı enfeksiyon etkenleri ve parazitler, kirli saçlara ve o bölgedeki deriye daha kolay yerleşir. </a:t>
            </a:r>
          </a:p>
          <a:p>
            <a:r>
              <a:rPr lang="tr-TR" dirty="0"/>
              <a:t>Saçların her gün, olası değilse günaşırı, en az haftada 2 kez yıkanması gerekir. </a:t>
            </a:r>
          </a:p>
          <a:p>
            <a:endParaRPr lang="tr-TR" dirty="0"/>
          </a:p>
        </p:txBody>
      </p:sp>
      <p:pic>
        <p:nvPicPr>
          <p:cNvPr id="5" name="Picture 12" descr="MCIN00936_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94396" y="2737714"/>
            <a:ext cx="1923247" cy="131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36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SAÇ HİJYENİ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9447" y="1967530"/>
            <a:ext cx="5348844" cy="3625747"/>
          </a:xfrm>
        </p:spPr>
        <p:txBody>
          <a:bodyPr>
            <a:normAutofit/>
          </a:bodyPr>
          <a:lstStyle/>
          <a:p>
            <a:r>
              <a:rPr lang="tr-TR" dirty="0"/>
              <a:t>Saçlı deri yağlı ise, daha sık yıkanmalıdır. </a:t>
            </a:r>
          </a:p>
          <a:p>
            <a:r>
              <a:rPr lang="tr-TR" dirty="0"/>
              <a:t>Saçların sağlıklı görünümü beslenme ile ilgilidir.</a:t>
            </a:r>
          </a:p>
          <a:p>
            <a:r>
              <a:rPr lang="tr-TR" dirty="0"/>
              <a:t>Saçlar kökleri ile beslenir.</a:t>
            </a:r>
          </a:p>
          <a:p>
            <a:r>
              <a:rPr lang="tr-TR" dirty="0"/>
              <a:t>Taramak, fırçalamak, parmak uçları ile masaj yapmak kan basıncını hızlandırır ve saçları beslemiş olur.</a:t>
            </a:r>
          </a:p>
          <a:p>
            <a:endParaRPr lang="tr-TR" dirty="0"/>
          </a:p>
        </p:txBody>
      </p:sp>
      <p:pic>
        <p:nvPicPr>
          <p:cNvPr id="5" name="Picture 12" descr="MCIN00936_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94396" y="2737714"/>
            <a:ext cx="1923247" cy="131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37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SAÇ HİJYENİ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9447" y="1967530"/>
            <a:ext cx="5348844" cy="3625747"/>
          </a:xfrm>
        </p:spPr>
        <p:txBody>
          <a:bodyPr>
            <a:normAutofit/>
          </a:bodyPr>
          <a:lstStyle/>
          <a:p>
            <a:pPr algn="just"/>
            <a:r>
              <a:rPr lang="tr-TR" dirty="0"/>
              <a:t>Saçlı deri yağlı ise, daha sık yıkanmalıdır. </a:t>
            </a:r>
          </a:p>
          <a:p>
            <a:pPr algn="just"/>
            <a:r>
              <a:rPr lang="tr-TR" dirty="0"/>
              <a:t>Saçların sağlıklı görünümü beslenme ile ilgilidir.</a:t>
            </a:r>
          </a:p>
          <a:p>
            <a:pPr algn="just"/>
            <a:r>
              <a:rPr lang="tr-TR" dirty="0"/>
              <a:t>Saçlar kökleri ile beslenir.</a:t>
            </a:r>
          </a:p>
          <a:p>
            <a:pPr algn="just"/>
            <a:r>
              <a:rPr lang="tr-TR" dirty="0"/>
              <a:t>Taramak, fırçalamak, parmak uçları ile masaj yapmak kan basıncını hızlandırır ve saçları beslemiş olur.</a:t>
            </a:r>
          </a:p>
          <a:p>
            <a:endParaRPr lang="tr-TR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859" y="2391209"/>
            <a:ext cx="3557718" cy="2358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7553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SAÇ HİJYENİ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Bitlenme, Bitin insan vücudunun saçlı ve saçsız derisine yerleşmesine denir.</a:t>
            </a:r>
          </a:p>
          <a:p>
            <a:endParaRPr lang="tr-TR" dirty="0"/>
          </a:p>
          <a:p>
            <a:r>
              <a:rPr lang="tr-TR" dirty="0"/>
              <a:t>Saç temizliğine ve bakımına dikkat etmeyen kişilerde bit oluşabilir. Çevredeki kişilere de bit bulaşabilir. </a:t>
            </a:r>
          </a:p>
          <a:p>
            <a:endParaRPr lang="tr-TR" dirty="0"/>
          </a:p>
          <a:p>
            <a:r>
              <a:rPr lang="tr-TR" dirty="0"/>
              <a:t>Tedavi edici şampuan ve losyonlar kullanılmalıdır.</a:t>
            </a:r>
          </a:p>
        </p:txBody>
      </p:sp>
    </p:spTree>
    <p:extLst>
      <p:ext uri="{BB962C8B-B14F-4D97-AF65-F5344CB8AC3E}">
        <p14:creationId xmlns:p14="http://schemas.microsoft.com/office/powerpoint/2010/main" val="1867367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PERİNE HİJYENİ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Perine, dış ortamla teması olmayan kapalı bir alan olduğundan vücudun en sıcak, en nemli ve en kirli bölgelerindendir. 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  <a:p>
            <a:pPr algn="just"/>
            <a:r>
              <a:rPr lang="tr-TR" dirty="0"/>
              <a:t>Çünkü, çeşitli vücut atıkları (ter, idrar) deri katları ve kıvrımları arasında birikir. Böylece, perine bölgesi mikropların yerleşip çoğalması için elverişli bir ortam oluşturur.</a:t>
            </a:r>
          </a:p>
        </p:txBody>
      </p:sp>
    </p:spTree>
    <p:extLst>
      <p:ext uri="{BB962C8B-B14F-4D97-AF65-F5344CB8AC3E}">
        <p14:creationId xmlns:p14="http://schemas.microsoft.com/office/powerpoint/2010/main" val="13325975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PERİNE HİJYENİ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731322" y="1681254"/>
            <a:ext cx="5075712" cy="4482040"/>
          </a:xfrm>
        </p:spPr>
        <p:txBody>
          <a:bodyPr>
            <a:normAutofit/>
          </a:bodyPr>
          <a:lstStyle/>
          <a:p>
            <a:pPr algn="just"/>
            <a:r>
              <a:rPr lang="tr-TR" dirty="0" err="1"/>
              <a:t>Perinenin</a:t>
            </a:r>
            <a:r>
              <a:rPr lang="tr-TR" dirty="0"/>
              <a:t>; önden arkaya doğru temizlenmesi gerekir.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iç çamaşırlarının her gün değiştirilmesi,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çamaşırların beyaz, pamuklu ve kişiye özel olması,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vücuttaki istenmeyen tüylerin (koltuk altı ve kasık bölgesi) temizliğine dikkat edilmeli ve kısa aralıklarla alınmalıdır.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Picture 4" descr="MCj023295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17100" y="2831491"/>
            <a:ext cx="2876991" cy="159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2728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KİŞİSEL TEMİZLİK KURALLARI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Temizlik denilince sadece vücut temizliği veya konut temizliği anlaşılmamalıdır. </a:t>
            </a:r>
          </a:p>
          <a:p>
            <a:endParaRPr lang="tr-TR" dirty="0"/>
          </a:p>
          <a:p>
            <a:r>
              <a:rPr lang="tr-TR" dirty="0"/>
              <a:t>Yaşadığımız ve çalıştığımız, eğlendiğimiz her yerde sağlığımız açısından temizlik üzerinde ciddiyetle durulmalıdır. </a:t>
            </a:r>
          </a:p>
        </p:txBody>
      </p:sp>
    </p:spTree>
    <p:extLst>
      <p:ext uri="{BB962C8B-B14F-4D97-AF65-F5344CB8AC3E}">
        <p14:creationId xmlns:p14="http://schemas.microsoft.com/office/powerpoint/2010/main" val="2090597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KİŞİSEL TEMİZLİK KURALLARI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Kirletilmiş çevreyi temizlemek zordur. Ama kirletmemek ve korumak daha kolaydır.</a:t>
            </a:r>
          </a:p>
        </p:txBody>
      </p:sp>
      <p:pic>
        <p:nvPicPr>
          <p:cNvPr id="4" name="Picture 4" descr="bhx3ezyb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66092" y="3208699"/>
            <a:ext cx="2543017" cy="165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7392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HASTALIKLARIN BULAŞMA YOLLARI:</a:t>
            </a:r>
          </a:p>
        </p:txBody>
      </p:sp>
      <p:sp>
        <p:nvSpPr>
          <p:cNvPr id="10445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1-Su ve besinlerle; (oral-fekal yolla)</a:t>
            </a:r>
          </a:p>
          <a:p>
            <a:r>
              <a:rPr lang="tr-TR"/>
              <a:t>2-Hava Yoluyla ;</a:t>
            </a:r>
          </a:p>
          <a:p>
            <a:r>
              <a:rPr lang="tr-TR"/>
              <a:t>3-Kan Yoluyla ;</a:t>
            </a:r>
          </a:p>
          <a:p>
            <a:r>
              <a:rPr lang="tr-TR"/>
              <a:t>4-Vektörler Yoluyla;</a:t>
            </a:r>
          </a:p>
          <a:p>
            <a:r>
              <a:rPr lang="tr-TR"/>
              <a:t>5-Cinsel İlişki Yoluyla; </a:t>
            </a:r>
          </a:p>
          <a:p>
            <a:r>
              <a:rPr lang="tr-TR"/>
              <a:t>6-Temas yoluyla</a:t>
            </a:r>
          </a:p>
        </p:txBody>
      </p:sp>
      <p:sp>
        <p:nvSpPr>
          <p:cNvPr id="104450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A5D-607E-4C0F-AC77-6ED0614851B4}" type="slidenum">
              <a:rPr lang="tr-TR" smtClean="0"/>
              <a:pPr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1498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Su ve Besinlerle Bulaşan Hastalıklar </a:t>
            </a:r>
          </a:p>
        </p:txBody>
      </p:sp>
      <p:sp>
        <p:nvSpPr>
          <p:cNvPr id="10547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Dışkı ile kirlenmiş su ve besinler aracılığıyla sağlam insanları hasta ederler. </a:t>
            </a:r>
          </a:p>
          <a:p>
            <a:endParaRPr lang="tr-TR" dirty="0"/>
          </a:p>
          <a:p>
            <a:r>
              <a:rPr lang="tr-TR" dirty="0"/>
              <a:t>Hızla salgınlara yol açabilirler. </a:t>
            </a:r>
          </a:p>
          <a:p>
            <a:endParaRPr lang="tr-TR" dirty="0"/>
          </a:p>
          <a:p>
            <a:pPr algn="just"/>
            <a:r>
              <a:rPr lang="tr-TR" dirty="0"/>
              <a:t>Özellikle hijyen koşullarının kötü olduğu, kişilerin temizlik alışkanlığının az olduğu, kirli sular, açık tuvaletler, açıkta satılan yiyeceklerin ve sinek, böcek, fare gibi canlıların çok olduğu yerlerde sık görülürler. </a:t>
            </a:r>
          </a:p>
        </p:txBody>
      </p:sp>
      <p:sp>
        <p:nvSpPr>
          <p:cNvPr id="10547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1C6D-76AA-499C-A328-36479CE54251}" type="slidenum">
              <a:rPr lang="tr-TR" smtClean="0"/>
              <a:pPr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0428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Genellikle yaz aylarında sık görülürler.</a:t>
            </a:r>
          </a:p>
          <a:p>
            <a:endParaRPr lang="tr-TR" dirty="0"/>
          </a:p>
          <a:p>
            <a:r>
              <a:rPr lang="tr-TR" dirty="0"/>
              <a:t>Önlenmelerinde en etkin yol, çevre koşullarının düzelmesidir. </a:t>
            </a:r>
          </a:p>
          <a:p>
            <a:endParaRPr lang="tr-TR" dirty="0"/>
          </a:p>
          <a:p>
            <a:r>
              <a:rPr lang="tr-TR" dirty="0"/>
              <a:t>Bu yolla bulaşan hastalıklar arasında; tifo, dizanteri, kolera, A ve E tipi sarılık (hepatit A ve E) çocuk felci, pek çok çeşit parazit ve besin zehirlenmeleri başta gelir. </a:t>
            </a:r>
          </a:p>
        </p:txBody>
      </p:sp>
      <p:sp>
        <p:nvSpPr>
          <p:cNvPr id="10649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13B2-8E5E-4DCF-9778-EF27BB9A628D}" type="slidenum">
              <a:rPr lang="tr-TR" smtClean="0"/>
              <a:pPr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7131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>
          <a:xfrm>
            <a:off x="933203" y="1353786"/>
            <a:ext cx="10515600" cy="546261"/>
          </a:xfrm>
        </p:spPr>
        <p:txBody>
          <a:bodyPr>
            <a:normAutofit fontScale="90000"/>
          </a:bodyPr>
          <a:lstStyle/>
          <a:p>
            <a:r>
              <a:rPr lang="tr-TR" dirty="0"/>
              <a:t>Bu hastalıklardan korunmak amacıyla şunlar yapılmalıdır:</a:t>
            </a:r>
            <a:br>
              <a:rPr lang="tr-TR" dirty="0"/>
            </a:br>
            <a:endParaRPr lang="tr-TR" dirty="0"/>
          </a:p>
        </p:txBody>
      </p:sp>
      <p:sp>
        <p:nvSpPr>
          <p:cNvPr id="107524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458191"/>
            <a:ext cx="10515600" cy="3718771"/>
          </a:xfrm>
        </p:spPr>
        <p:txBody>
          <a:bodyPr/>
          <a:lstStyle/>
          <a:p>
            <a:r>
              <a:rPr lang="tr-TR" dirty="0"/>
              <a:t>Sağlık eğitimi, korunma yöntemlerinin ilk basamağıdır. </a:t>
            </a:r>
          </a:p>
          <a:p>
            <a:endParaRPr lang="tr-TR" dirty="0"/>
          </a:p>
          <a:p>
            <a:r>
              <a:rPr lang="tr-TR" dirty="0"/>
              <a:t>Kişilere hastalıkların bulaşma yolları anlatılıp, korunmada en başta gelen yöntem olan bireysel temizlik öğretilmelidir. </a:t>
            </a:r>
          </a:p>
          <a:p>
            <a:endParaRPr lang="tr-TR" dirty="0"/>
          </a:p>
          <a:p>
            <a:r>
              <a:rPr lang="tr-TR" dirty="0"/>
              <a:t>Özellikle el yıkamanın önemi vurgulanmalıdır. </a:t>
            </a:r>
          </a:p>
        </p:txBody>
      </p:sp>
      <p:sp>
        <p:nvSpPr>
          <p:cNvPr id="107522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AA6B-1508-4E3E-9EA9-43691A23735D}" type="slidenum">
              <a:rPr lang="tr-TR" smtClean="0"/>
              <a:pPr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2937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Parazitler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5575" y="1306286"/>
            <a:ext cx="4790704" cy="3964873"/>
          </a:xfrm>
        </p:spPr>
        <p:txBody>
          <a:bodyPr>
            <a:noAutofit/>
          </a:bodyPr>
          <a:lstStyle/>
          <a:p>
            <a:pPr algn="just"/>
            <a:r>
              <a:rPr lang="tr-TR" sz="2400" dirty="0"/>
              <a:t>Kıl kurdu, kancalı kurt yada solucan olarak halk arasında isimlendirilebilir. İshal ,karın ağrısı, kaşıntı yapar. </a:t>
            </a:r>
          </a:p>
          <a:p>
            <a:endParaRPr lang="tr-TR" sz="2400" dirty="0"/>
          </a:p>
          <a:p>
            <a:r>
              <a:rPr lang="tr-TR" sz="2400" dirty="0"/>
              <a:t>İnsandan insana bulaşabilir.</a:t>
            </a:r>
          </a:p>
          <a:p>
            <a:endParaRPr lang="tr-TR" sz="2400" dirty="0"/>
          </a:p>
          <a:p>
            <a:pPr algn="just"/>
            <a:r>
              <a:rPr lang="tr-TR" sz="2400" dirty="0"/>
              <a:t>Korunmada yemek öncesi el yıkama, tırnakların kısa kesilmesi, çamur ile temasın önlenmesi, insan dışkısının gübre olarak kullanılmaması, gıda sektöründe çalışanlarda düzenli portör muayenelerinin yapılması gerekir.</a:t>
            </a:r>
          </a:p>
          <a:p>
            <a:endParaRPr lang="tr-TR" sz="2400" dirty="0"/>
          </a:p>
        </p:txBody>
      </p:sp>
      <p:sp>
        <p:nvSpPr>
          <p:cNvPr id="4" name="AutoShape 2" descr="Parazit Enfeksiyonu: İçinizdeki Katil İle Tanışın | Dr. Can ile Fitekr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896" y="2299359"/>
            <a:ext cx="641985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0922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Hepatitler </a:t>
            </a:r>
          </a:p>
        </p:txBody>
      </p:sp>
      <p:sp>
        <p:nvSpPr>
          <p:cNvPr id="11878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/>
              <a:t>Hepatit Çeşitleri ve Bulaşma Yolları </a:t>
            </a:r>
          </a:p>
          <a:p>
            <a:r>
              <a:rPr lang="tr-TR"/>
              <a:t>A/ Kontamine yiyecek ya da su ile oral yolla</a:t>
            </a:r>
          </a:p>
          <a:p>
            <a:r>
              <a:rPr lang="tr-TR"/>
              <a:t>B/Kan, vücut sıvıları ve anneden çocuğa</a:t>
            </a:r>
          </a:p>
          <a:p>
            <a:r>
              <a:rPr lang="tr-TR"/>
              <a:t>C/Kan,vücut sıvıları ve anneden çocuğa</a:t>
            </a:r>
          </a:p>
          <a:p>
            <a:r>
              <a:rPr lang="tr-TR"/>
              <a:t>D/Kan,vücut sıvıları (sadece hepatit B virüsü ile bulunabilir)</a:t>
            </a:r>
          </a:p>
          <a:p>
            <a:r>
              <a:rPr lang="tr-TR"/>
              <a:t>E/Kontamine su ile oral yolla</a:t>
            </a:r>
          </a:p>
          <a:p>
            <a:r>
              <a:rPr lang="tr-TR"/>
              <a:t>G/Kan</a:t>
            </a:r>
          </a:p>
        </p:txBody>
      </p:sp>
      <p:sp>
        <p:nvSpPr>
          <p:cNvPr id="11878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0936E-9221-4E51-A166-728BB2C2E033}" type="slidenum">
              <a:rPr lang="tr-TR" smtClean="0"/>
              <a:pPr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61142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10515600" cy="1520042"/>
          </a:xfrm>
        </p:spPr>
        <p:txBody>
          <a:bodyPr>
            <a:normAutofit/>
          </a:bodyPr>
          <a:lstStyle/>
          <a:p>
            <a:r>
              <a:rPr lang="tr-TR" dirty="0"/>
              <a:t>Solunum Yoluyla Bulaşan Hastalıklar</a:t>
            </a:r>
            <a:br>
              <a:rPr lang="tr-TR" dirty="0"/>
            </a:br>
            <a:r>
              <a:rPr lang="tr-TR" dirty="0"/>
              <a:t>(Damlacık Enfeksiyonları)</a:t>
            </a:r>
          </a:p>
        </p:txBody>
      </p:sp>
      <p:sp>
        <p:nvSpPr>
          <p:cNvPr id="12595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Aksırma, öksürme ile etrafa saçılan damlacıkların içindeki virüslerin havada kalması ile </a:t>
            </a:r>
          </a:p>
          <a:p>
            <a:endParaRPr lang="tr-TR" dirty="0"/>
          </a:p>
          <a:p>
            <a:r>
              <a:rPr lang="tr-TR" dirty="0" err="1"/>
              <a:t>Virusu</a:t>
            </a:r>
            <a:r>
              <a:rPr lang="tr-TR" dirty="0"/>
              <a:t> almış hastanın elinden etrafa bulaşması ve hassas bireylerin de nazal (ağız-burun) mukozalarına sürmeleri ile hastalık oluşturur.  </a:t>
            </a:r>
          </a:p>
          <a:p>
            <a:endParaRPr lang="tr-TR" dirty="0"/>
          </a:p>
          <a:p>
            <a:r>
              <a:rPr lang="tr-TR" dirty="0"/>
              <a:t>Bu nedenle bu yolla hastalık bulaşmasını engellemenin en kolay yolu ellerin sık yıkanmasıdır. </a:t>
            </a:r>
            <a:br>
              <a:rPr lang="tr-TR" dirty="0"/>
            </a:br>
            <a:endParaRPr lang="tr-TR" dirty="0"/>
          </a:p>
        </p:txBody>
      </p:sp>
      <p:sp>
        <p:nvSpPr>
          <p:cNvPr id="12595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BE35-B014-43E8-A3F5-85226B03A3E2}" type="slidenum">
              <a:rPr lang="tr-TR" smtClean="0"/>
              <a:pPr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32891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4884"/>
            <a:ext cx="11353800" cy="964910"/>
          </a:xfrm>
        </p:spPr>
        <p:txBody>
          <a:bodyPr>
            <a:normAutofit/>
          </a:bodyPr>
          <a:lstStyle/>
          <a:p>
            <a:r>
              <a:rPr lang="tr-TR" dirty="0"/>
              <a:t>Solunum Yolu ile Bulaşan Enfeksiyonlarda Korunma</a:t>
            </a:r>
          </a:p>
        </p:txBody>
      </p:sp>
      <p:sp>
        <p:nvSpPr>
          <p:cNvPr id="12800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Ağız, burun mukozasının bir bariyerle kapatılması (cerrahi maske, tülbent, mendil) gerekir.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Hastanın kendisi, hasta yakınları yada hasta ile yakın temas edecek görevliler tarafından kullanılır. 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Ağız ve burunu kapatmalı kullanıldıktan sonra boyun etrafında bırakılmamalıdır.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Giyildikten sonra ellenmemelidir.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Maskeyi çıkarttıktan sonra eller yıkanmalıdır.,</a:t>
            </a:r>
          </a:p>
        </p:txBody>
      </p:sp>
      <p:sp>
        <p:nvSpPr>
          <p:cNvPr id="128002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A0DCC-8EA0-4E60-AEF9-3D51E03BBB0F}" type="slidenum">
              <a:rPr lang="tr-TR" smtClean="0"/>
              <a:pPr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63036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Öksüren ve hapşıran hastalar</a:t>
            </a:r>
          </a:p>
        </p:txBody>
      </p:sp>
      <p:sp>
        <p:nvSpPr>
          <p:cNvPr id="13210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Öksürürken, hapşırırken ve burunu temizlerken tek kullanımlık mendiller ile ağzı ve burnu kapatması için uyarılmalı</a:t>
            </a:r>
          </a:p>
          <a:p>
            <a:endParaRPr lang="tr-TR"/>
          </a:p>
          <a:p>
            <a:r>
              <a:rPr lang="tr-TR"/>
              <a:t>Kullanılmış mendilleri en yakın çöp kutusuna atması sağlanmalı</a:t>
            </a:r>
          </a:p>
          <a:p>
            <a:endParaRPr lang="tr-TR"/>
          </a:p>
          <a:p>
            <a:r>
              <a:rPr lang="tr-TR"/>
              <a:t>Öksürdükten , hapşırdıktan, mendil kullandıktan, solunum salgılarıyla ve kirli yüzeylerle temas ettikten sonra elleri yıkamasının gerekliliği anlatılmalıdır. </a:t>
            </a:r>
          </a:p>
        </p:txBody>
      </p:sp>
      <p:sp>
        <p:nvSpPr>
          <p:cNvPr id="13209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024-958E-40C9-8C72-E869362C85C3}" type="slidenum">
              <a:rPr lang="tr-TR" smtClean="0"/>
              <a:pPr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07350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1372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err="1"/>
              <a:t>HepatitB</a:t>
            </a:r>
            <a:r>
              <a:rPr lang="tr-TR" dirty="0"/>
              <a:t>; Hafif ve belirti vermeyen bir enfeksiyondan  siroza karaciğer kanserine kadar değişebilen çeşitli tablolara neden olabilir. Kan ve meni gibi vücut sıvılarının virüsü bulaştırabildiği bilinmektedir. (Kan alma veya cinsel yoldan bulaşma)</a:t>
            </a:r>
            <a:br>
              <a:rPr lang="tr-TR" dirty="0"/>
            </a:br>
            <a:endParaRPr lang="tr-TR" dirty="0"/>
          </a:p>
          <a:p>
            <a:pPr algn="just"/>
            <a:r>
              <a:rPr lang="tr-TR" dirty="0"/>
              <a:t>Bir enfeksiyon hastalığı olan hepatit B, dünyadaki ölüm nedenleri listesinde dokuzuncu sırada bulunmaktadır. </a:t>
            </a:r>
          </a:p>
          <a:p>
            <a:endParaRPr lang="tr-TR" dirty="0"/>
          </a:p>
        </p:txBody>
      </p:sp>
      <p:sp>
        <p:nvSpPr>
          <p:cNvPr id="13721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1DDC-06FA-4D31-B597-60AB9270B8DE}" type="slidenum">
              <a:rPr lang="tr-TR" smtClean="0"/>
              <a:pPr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22132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HIV/AİDS</a:t>
            </a:r>
          </a:p>
        </p:txBody>
      </p:sp>
      <p:sp>
        <p:nvSpPr>
          <p:cNvPr id="13824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HIV kelimesinin açılımı Human </a:t>
            </a:r>
            <a:r>
              <a:rPr lang="tr-TR" dirty="0" err="1"/>
              <a:t>Immunodeficiency</a:t>
            </a:r>
            <a:r>
              <a:rPr lang="tr-TR" dirty="0"/>
              <a:t> </a:t>
            </a:r>
            <a:r>
              <a:rPr lang="tr-TR" dirty="0" err="1"/>
              <a:t>Virüs'tür</a:t>
            </a:r>
            <a:r>
              <a:rPr lang="tr-TR" dirty="0"/>
              <a:t> (İnsanların Bağışıklık Sisteminin Çökmesine Neden Olan Virüs). </a:t>
            </a:r>
          </a:p>
          <a:p>
            <a:endParaRPr lang="tr-TR" dirty="0"/>
          </a:p>
          <a:p>
            <a:r>
              <a:rPr lang="tr-TR" dirty="0"/>
              <a:t>Bu ifade, bağışıklık sisteminin zayıflamasına yol açabilen bir virüs anlamına gelmektedir. Bağışıklık sisteminiz normalde, sizi bakteri ve virüs gibi mikroplardan korur. </a:t>
            </a:r>
          </a:p>
        </p:txBody>
      </p:sp>
      <p:sp>
        <p:nvSpPr>
          <p:cNvPr id="138242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A04E9-8D81-4C9F-863C-9BAA206A5A66}" type="slidenum">
              <a:rPr lang="tr-TR" smtClean="0"/>
              <a:pPr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07123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B787-3A76-4C8B-8E49-CFD6DF27A77E}" type="slidenum">
              <a:rPr lang="tr-TR" smtClean="0"/>
              <a:pPr/>
              <a:t>44</a:t>
            </a:fld>
            <a:endParaRPr lang="tr-TR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871133" y="0"/>
          <a:ext cx="87376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Belge" r:id="rId3" imgW="7076196" imgH="10075545" progId="Word.Document.8">
                  <p:embed/>
                </p:oleObj>
              </mc:Choice>
              <mc:Fallback>
                <p:oleObj name="Belge" r:id="rId3" imgW="7076196" imgH="10075545" progId="Word.Document.8">
                  <p:embed/>
                  <p:pic>
                    <p:nvPicPr>
                      <p:cNvPr id="409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133" y="0"/>
                        <a:ext cx="87376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14057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/>
              <a:t>Vektörle bulaşma: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/>
              <a:t>Bazı mikroorganizmalar bazı hayvanlarda gelişimlerini tamamlayarak olgunlaşırlar ve insanda hastalık oluştururlar. Örnek; sıtma mikrobu, sivrisinekte (anofel cinsi) ömrünü tamamladıktan sonra, sivrisineğin sokması sonucu insana geçerek hastalık oluşturmaktadır. </a:t>
            </a:r>
          </a:p>
          <a:p>
            <a:endParaRPr lang="tr-TR"/>
          </a:p>
          <a:p>
            <a:r>
              <a:rPr lang="tr-TR"/>
              <a:t>Veba (fare), kuduz (kedi-köpek-fare), akciğer kisti (iyi pişmemiş hayvan etleri) vektörlerle bulaşan diğer hastalıklardır.</a:t>
            </a:r>
          </a:p>
          <a:p>
            <a:endParaRPr lang="tr-TR"/>
          </a:p>
          <a:p>
            <a:r>
              <a:rPr lang="tr-TR"/>
              <a:t>Kırım Kongo Kanamalı Ateşi; Keneler aracılığı ile bulaşır. </a:t>
            </a:r>
          </a:p>
          <a:p>
            <a:endParaRPr lang="tr-TR" dirty="0"/>
          </a:p>
        </p:txBody>
      </p:sp>
      <p:sp>
        <p:nvSpPr>
          <p:cNvPr id="14131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6A47-8490-4DD5-AC14-F3E468DBA3B5}" type="slidenum">
              <a:rPr lang="tr-TR" smtClean="0"/>
              <a:pPr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88953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145411" name="Rectangle 2"/>
          <p:cNvSpPr>
            <a:spLocks noGrp="1" noChangeArrowheads="1"/>
          </p:cNvSpPr>
          <p:nvPr>
            <p:ph idx="1"/>
          </p:nvPr>
        </p:nvSpPr>
        <p:spPr>
          <a:xfrm>
            <a:off x="838200" y="1128156"/>
            <a:ext cx="10515600" cy="5391397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Sonuç olarak;</a:t>
            </a:r>
          </a:p>
          <a:p>
            <a:endParaRPr lang="tr-TR" dirty="0"/>
          </a:p>
          <a:p>
            <a:pPr algn="just"/>
            <a:r>
              <a:rPr lang="tr-TR" dirty="0"/>
              <a:t>Başta kişinin kendi sağlığı olmak üzere, başkalarının da sağlığını korumanın en önemli aracı temizliktir.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Temizlik, kişisel ve sosyal sağlığın dayandığı bir temel olmanın yanında, toplum içinde yaşamanın vazgeçilmez bir parçasıdır.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Sağlıklı bir yaşam için sağlıklı ve güvenilir su temini hiç bir zaman için ihmal  edilemeyecek bir gereksinimdir.</a:t>
            </a:r>
          </a:p>
          <a:p>
            <a:endParaRPr lang="tr-TR" dirty="0"/>
          </a:p>
        </p:txBody>
      </p:sp>
      <p:sp>
        <p:nvSpPr>
          <p:cNvPr id="145410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A6B18-F87E-4A8F-B375-DB64EC5D4E81}" type="slidenum">
              <a:rPr lang="tr-TR" smtClean="0"/>
              <a:pPr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10631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146435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Günümüzde insanların uygarlık düzeyini gösteren ana ölçü temizliktir.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Uygar insan vücut, giyecek ve çevre temizliğine önem veren insandır.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Sadece beden ve besin temizliği değil, kullanılan her şeyi ve her ortamı temiz tutmak da temiz olmanın gereğidir.</a:t>
            </a:r>
          </a:p>
          <a:p>
            <a:endParaRPr lang="tr-TR" dirty="0"/>
          </a:p>
        </p:txBody>
      </p:sp>
      <p:sp>
        <p:nvSpPr>
          <p:cNvPr id="14643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3E45F-5DA8-468E-8D50-C67E68F79AE4}" type="slidenum">
              <a:rPr lang="tr-TR" smtClean="0"/>
              <a:pPr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5440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6000" y="1460664"/>
            <a:ext cx="10515600" cy="2875623"/>
          </a:xfrm>
        </p:spPr>
        <p:txBody>
          <a:bodyPr/>
          <a:lstStyle/>
          <a:p>
            <a:r>
              <a:rPr lang="tr-TR" dirty="0"/>
              <a:t>TEŞEKKÜRLER</a:t>
            </a:r>
          </a:p>
        </p:txBody>
      </p:sp>
      <p:pic>
        <p:nvPicPr>
          <p:cNvPr id="117762" name="Picture 2" descr="Day Trip to Cinque Terre from Pisa | Nattiv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2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7184570" y="1187531"/>
            <a:ext cx="3895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latin typeface="Brush Script MT" pitchFamily="66" charset="0"/>
              </a:rPr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2200417382"/>
      </p:ext>
    </p:extLst>
  </p:cSld>
  <p:clrMapOvr>
    <a:masterClrMapping/>
  </p:clrMapOvr>
</p:sld>
</file>

<file path=ppt/theme/theme1.xml><?xml version="1.0" encoding="utf-8"?>
<a:theme xmlns:a="http://schemas.openxmlformats.org/drawingml/2006/main" name="Yüzeyler">
  <a:themeElements>
    <a:clrScheme name="Özel 2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FF0000"/>
      </a:folHlink>
    </a:clrScheme>
    <a:fontScheme name="Yüzeyler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Yüzeyler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70</TotalTime>
  <Words>1634</Words>
  <Application>Microsoft Office PowerPoint</Application>
  <PresentationFormat>Geniş ekran</PresentationFormat>
  <Paragraphs>234</Paragraphs>
  <Slides>48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48</vt:i4>
      </vt:variant>
    </vt:vector>
  </HeadingPairs>
  <TitlesOfParts>
    <vt:vector size="55" baseType="lpstr">
      <vt:lpstr>Arial</vt:lpstr>
      <vt:lpstr>Brush Script MT</vt:lpstr>
      <vt:lpstr>Trebuchet MS</vt:lpstr>
      <vt:lpstr>Wingdings 3</vt:lpstr>
      <vt:lpstr>Yüzeyler</vt:lpstr>
      <vt:lpstr>Clip</vt:lpstr>
      <vt:lpstr>Belge</vt:lpstr>
      <vt:lpstr>TEMEL SAĞLIK BİLGİSİ</vt:lpstr>
      <vt:lpstr>HİJYEN</vt:lpstr>
      <vt:lpstr>KİŞİSEL HİJYEN</vt:lpstr>
      <vt:lpstr>KİŞİSEL HİJYEN</vt:lpstr>
      <vt:lpstr>KİŞİSEL HİJYENİ ETKİLEYEN FAKTÖRLER</vt:lpstr>
      <vt:lpstr>HİJYENİK UYGULAMALARIN AMAÇLARI</vt:lpstr>
      <vt:lpstr>HİJYENİK UYGULAMALARIN AMAÇLARI</vt:lpstr>
      <vt:lpstr>HİJYENİK UYGULAMALARIN AMAÇLARI</vt:lpstr>
      <vt:lpstr>EL HİJYENİ</vt:lpstr>
      <vt:lpstr>EL HİJYENİ</vt:lpstr>
      <vt:lpstr>EL HİJYENİ</vt:lpstr>
      <vt:lpstr>EL HİJYENİ</vt:lpstr>
      <vt:lpstr>EL HİJYENİ</vt:lpstr>
      <vt:lpstr> TIRNAK BAKIMI ve HİJYENİ </vt:lpstr>
      <vt:lpstr> TIRNAK BAKIMI ve HİJYENİ </vt:lpstr>
      <vt:lpstr> TIRNAK BAKIMI ve HİJYENİ </vt:lpstr>
      <vt:lpstr>DERİ HİJYENİ</vt:lpstr>
      <vt:lpstr>DERİ HİJYENİ</vt:lpstr>
      <vt:lpstr>AĞIZ HİJYENİ</vt:lpstr>
      <vt:lpstr>AĞIZ HİJYENİ</vt:lpstr>
      <vt:lpstr>AĞIZ HİJYENİ</vt:lpstr>
      <vt:lpstr>AĞIZ HİJYENİ</vt:lpstr>
      <vt:lpstr>AYAK HİJYENİ</vt:lpstr>
      <vt:lpstr>AYAK HİJYENİ</vt:lpstr>
      <vt:lpstr>SAÇ HİJYENİ</vt:lpstr>
      <vt:lpstr>SAÇ HİJYENİ</vt:lpstr>
      <vt:lpstr>SAÇ HİJYENİ</vt:lpstr>
      <vt:lpstr>SAÇ HİJYENİ</vt:lpstr>
      <vt:lpstr>PERİNE HİJYENİ</vt:lpstr>
      <vt:lpstr>PERİNE HİJYENİ</vt:lpstr>
      <vt:lpstr>KİŞİSEL TEMİZLİK KURALLARI</vt:lpstr>
      <vt:lpstr>KİŞİSEL TEMİZLİK KURALLARI</vt:lpstr>
      <vt:lpstr>HASTALIKLARIN BULAŞMA YOLLARI:</vt:lpstr>
      <vt:lpstr>Su ve Besinlerle Bulaşan Hastalıklar </vt:lpstr>
      <vt:lpstr>PowerPoint Sunusu</vt:lpstr>
      <vt:lpstr>Bu hastalıklardan korunmak amacıyla şunlar yapılmalıdır: </vt:lpstr>
      <vt:lpstr>Parazitler</vt:lpstr>
      <vt:lpstr>Hepatitler </vt:lpstr>
      <vt:lpstr>Solunum Yoluyla Bulaşan Hastalıklar (Damlacık Enfeksiyonları)</vt:lpstr>
      <vt:lpstr>Solunum Yolu ile Bulaşan Enfeksiyonlarda Korunma</vt:lpstr>
      <vt:lpstr>Öksüren ve hapşıran hastalar</vt:lpstr>
      <vt:lpstr>PowerPoint Sunusu</vt:lpstr>
      <vt:lpstr>HIV/AİDS</vt:lpstr>
      <vt:lpstr>PowerPoint Sunusu</vt:lpstr>
      <vt:lpstr>Vektörle bulaşma: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TEMEL SAĞLIK BİLGİSİ</dc:title>
  <dc:creator>hüseyin gerdan</dc:creator>
  <cp:lastModifiedBy>BURAK KARAPINAR</cp:lastModifiedBy>
  <cp:revision>4</cp:revision>
  <dcterms:created xsi:type="dcterms:W3CDTF">2021-03-07T16:54:06Z</dcterms:created>
  <dcterms:modified xsi:type="dcterms:W3CDTF">2021-03-10T08:15:24Z</dcterms:modified>
</cp:coreProperties>
</file>