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4"/>
  </p:notesMasterIdLst>
  <p:sldIdLst>
    <p:sldId id="258" r:id="rId2"/>
    <p:sldId id="259" r:id="rId3"/>
    <p:sldId id="260" r:id="rId4"/>
    <p:sldId id="336" r:id="rId5"/>
    <p:sldId id="334" r:id="rId6"/>
    <p:sldId id="337" r:id="rId7"/>
    <p:sldId id="333" r:id="rId8"/>
    <p:sldId id="262" r:id="rId9"/>
    <p:sldId id="261" r:id="rId10"/>
    <p:sldId id="263" r:id="rId11"/>
    <p:sldId id="264" r:id="rId12"/>
    <p:sldId id="265" r:id="rId13"/>
    <p:sldId id="266" r:id="rId14"/>
    <p:sldId id="267" r:id="rId15"/>
    <p:sldId id="268" r:id="rId16"/>
    <p:sldId id="269" r:id="rId17"/>
    <p:sldId id="270" r:id="rId18"/>
    <p:sldId id="295"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4" r:id="rId32"/>
    <p:sldId id="285" r:id="rId33"/>
    <p:sldId id="286" r:id="rId34"/>
    <p:sldId id="287" r:id="rId35"/>
    <p:sldId id="288" r:id="rId36"/>
    <p:sldId id="289" r:id="rId37"/>
    <p:sldId id="290" r:id="rId38"/>
    <p:sldId id="291" r:id="rId39"/>
    <p:sldId id="292" r:id="rId40"/>
    <p:sldId id="293" r:id="rId41"/>
    <p:sldId id="294" r:id="rId42"/>
    <p:sldId id="29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94681"/>
  </p:normalViewPr>
  <p:slideViewPr>
    <p:cSldViewPr snapToGrid="0" snapToObjects="1">
      <p:cViewPr varScale="1">
        <p:scale>
          <a:sx n="78" d="100"/>
          <a:sy n="78" d="100"/>
        </p:scale>
        <p:origin x="96"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1" Type="http://schemas.openxmlformats.org/officeDocument/2006/relationships/image" Target="../media/image12.png"/></Relationships>
</file>

<file path=ppt/diagrams/_rels/data2.xml.rels><?xml version="1.0" encoding="UTF-8" standalone="yes"?>
<Relationships xmlns="http://schemas.openxmlformats.org/package/2006/relationships"><Relationship Id="rId1" Type="http://schemas.openxmlformats.org/officeDocument/2006/relationships/image" Target="../media/image13.png"/></Relationships>
</file>

<file path=ppt/diagrams/_rels/data3.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DF082C-A869-421A-9362-368B0A328B49}"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tr-TR"/>
        </a:p>
      </dgm:t>
    </dgm:pt>
    <dgm:pt modelId="{36437C6C-4CCE-413F-B8A6-BCC123B6A69A}">
      <dgm:prSet phldrT="[Metin]"/>
      <dgm:spPr/>
      <dgm:t>
        <a:bodyPr/>
        <a:lstStyle/>
        <a:p>
          <a:r>
            <a:rPr lang="tr-TR" dirty="0"/>
            <a:t>Tüberküloz</a:t>
          </a:r>
        </a:p>
      </dgm:t>
    </dgm:pt>
    <dgm:pt modelId="{B09836C0-84B6-4F6D-9CD2-D748A1B342AC}" type="parTrans" cxnId="{908AC78B-DC49-4B82-8992-A29527E1B745}">
      <dgm:prSet/>
      <dgm:spPr/>
      <dgm:t>
        <a:bodyPr/>
        <a:lstStyle/>
        <a:p>
          <a:endParaRPr lang="tr-TR"/>
        </a:p>
      </dgm:t>
    </dgm:pt>
    <dgm:pt modelId="{6E82A076-9F8E-4ECC-8350-F580D0B9148F}" type="sibTrans" cxnId="{908AC78B-DC49-4B82-8992-A29527E1B745}">
      <dgm:prSet/>
      <dgm:spPr/>
      <dgm:t>
        <a:bodyPr/>
        <a:lstStyle/>
        <a:p>
          <a:endParaRPr lang="tr-TR"/>
        </a:p>
      </dgm:t>
    </dgm:pt>
    <dgm:pt modelId="{15CD93BD-4F62-45EF-B53F-320F8FC73FEF}">
      <dgm:prSet phldrT="[Metin]"/>
      <dgm:spPr/>
      <dgm:t>
        <a:bodyPr/>
        <a:lstStyle/>
        <a:p>
          <a:r>
            <a:rPr lang="tr-TR" dirty="0"/>
            <a:t>Akciğer Kanseri</a:t>
          </a:r>
        </a:p>
      </dgm:t>
    </dgm:pt>
    <dgm:pt modelId="{6B5A241A-2F74-43D6-8E09-5AFBB267DB14}" type="parTrans" cxnId="{9521432B-D888-44BE-BB63-C6CDFB79282E}">
      <dgm:prSet/>
      <dgm:spPr/>
      <dgm:t>
        <a:bodyPr/>
        <a:lstStyle/>
        <a:p>
          <a:endParaRPr lang="tr-TR"/>
        </a:p>
      </dgm:t>
    </dgm:pt>
    <dgm:pt modelId="{00AFA04F-C5DE-4548-AD74-E54A397C3235}" type="sibTrans" cxnId="{9521432B-D888-44BE-BB63-C6CDFB79282E}">
      <dgm:prSet/>
      <dgm:spPr/>
      <dgm:t>
        <a:bodyPr/>
        <a:lstStyle/>
        <a:p>
          <a:endParaRPr lang="tr-TR"/>
        </a:p>
      </dgm:t>
    </dgm:pt>
    <dgm:pt modelId="{CB4039AC-CF99-4FBF-AC10-007AF9A2F591}">
      <dgm:prSet phldrT="[Metin]"/>
      <dgm:spPr/>
      <dgm:t>
        <a:bodyPr/>
        <a:lstStyle/>
        <a:p>
          <a:r>
            <a:rPr lang="tr-TR" dirty="0"/>
            <a:t>Kalp Hastalıkları</a:t>
          </a:r>
        </a:p>
      </dgm:t>
    </dgm:pt>
    <dgm:pt modelId="{4E2E73B6-1718-4CA9-B1DD-18993970CF43}" type="parTrans" cxnId="{071A4485-551F-47C3-9944-080EC4535904}">
      <dgm:prSet/>
      <dgm:spPr/>
      <dgm:t>
        <a:bodyPr/>
        <a:lstStyle/>
        <a:p>
          <a:endParaRPr lang="tr-TR"/>
        </a:p>
      </dgm:t>
    </dgm:pt>
    <dgm:pt modelId="{6B72084B-2DD7-47C5-A36C-FAF1B24D1EB2}" type="sibTrans" cxnId="{071A4485-551F-47C3-9944-080EC4535904}">
      <dgm:prSet/>
      <dgm:spPr/>
      <dgm:t>
        <a:bodyPr/>
        <a:lstStyle/>
        <a:p>
          <a:endParaRPr lang="tr-TR"/>
        </a:p>
      </dgm:t>
    </dgm:pt>
    <dgm:pt modelId="{19684432-E2F6-4987-8523-58F89DE1BBA1}" type="pres">
      <dgm:prSet presAssocID="{34DF082C-A869-421A-9362-368B0A328B49}" presName="composite" presStyleCnt="0">
        <dgm:presLayoutVars>
          <dgm:chMax val="5"/>
          <dgm:dir/>
          <dgm:animLvl val="ctr"/>
          <dgm:resizeHandles val="exact"/>
        </dgm:presLayoutVars>
      </dgm:prSet>
      <dgm:spPr/>
    </dgm:pt>
    <dgm:pt modelId="{33A58D48-9315-4ABE-BE57-9A0192D36EEF}" type="pres">
      <dgm:prSet presAssocID="{34DF082C-A869-421A-9362-368B0A328B49}" presName="cycle" presStyleCnt="0"/>
      <dgm:spPr/>
    </dgm:pt>
    <dgm:pt modelId="{3BDB9EC9-1960-44A9-B0F4-A5DBBF52F4AF}" type="pres">
      <dgm:prSet presAssocID="{34DF082C-A869-421A-9362-368B0A328B49}" presName="centerShape" presStyleCnt="0"/>
      <dgm:spPr/>
    </dgm:pt>
    <dgm:pt modelId="{B237B16C-A76B-4C07-BA7E-424800DFB997}" type="pres">
      <dgm:prSet presAssocID="{34DF082C-A869-421A-9362-368B0A328B49}" presName="connSite" presStyleLbl="node1" presStyleIdx="0" presStyleCnt="4"/>
      <dgm:spPr/>
    </dgm:pt>
    <dgm:pt modelId="{D33025E1-11B3-4EA0-BD99-1354B2FD8ABE}" type="pres">
      <dgm:prSet presAssocID="{34DF082C-A869-421A-9362-368B0A328B49}" presName="visible" presStyleLbl="node1" presStyleIdx="0" presStyleCnt="4" custScaleX="177125" custScaleY="164500" custLinFactNeighborX="-15992" custLinFactNeighborY="-11533"/>
      <dgm:spPr>
        <a:blipFill rotWithShape="1">
          <a:blip xmlns:r="http://schemas.openxmlformats.org/officeDocument/2006/relationships" r:embed="rId1"/>
          <a:stretch>
            <a:fillRect/>
          </a:stretch>
        </a:blipFill>
      </dgm:spPr>
    </dgm:pt>
    <dgm:pt modelId="{FBC3783F-20B4-44E7-9BB3-73B814BE621A}" type="pres">
      <dgm:prSet presAssocID="{B09836C0-84B6-4F6D-9CD2-D748A1B342AC}" presName="Name25" presStyleLbl="parChTrans1D1" presStyleIdx="0" presStyleCnt="3"/>
      <dgm:spPr/>
    </dgm:pt>
    <dgm:pt modelId="{23D71A78-A937-47EC-86C2-198D95A552F6}" type="pres">
      <dgm:prSet presAssocID="{36437C6C-4CCE-413F-B8A6-BCC123B6A69A}" presName="node" presStyleCnt="0"/>
      <dgm:spPr/>
    </dgm:pt>
    <dgm:pt modelId="{8BEADDED-C37E-4A9B-909C-CD0B746760E7}" type="pres">
      <dgm:prSet presAssocID="{36437C6C-4CCE-413F-B8A6-BCC123B6A69A}" presName="parentNode" presStyleLbl="node1" presStyleIdx="1" presStyleCnt="4" custLinFactX="53920" custLinFactNeighborX="100000" custLinFactNeighborY="-2">
        <dgm:presLayoutVars>
          <dgm:chMax val="1"/>
          <dgm:bulletEnabled val="1"/>
        </dgm:presLayoutVars>
      </dgm:prSet>
      <dgm:spPr/>
    </dgm:pt>
    <dgm:pt modelId="{AEB5A37B-1E5A-4795-A2D3-CD0FBB84EC20}" type="pres">
      <dgm:prSet presAssocID="{36437C6C-4CCE-413F-B8A6-BCC123B6A69A}" presName="childNode" presStyleLbl="revTx" presStyleIdx="0" presStyleCnt="0">
        <dgm:presLayoutVars>
          <dgm:bulletEnabled val="1"/>
        </dgm:presLayoutVars>
      </dgm:prSet>
      <dgm:spPr/>
    </dgm:pt>
    <dgm:pt modelId="{99EFC4BC-3E07-4DAB-981C-096B89BA594E}" type="pres">
      <dgm:prSet presAssocID="{6B5A241A-2F74-43D6-8E09-5AFBB267DB14}" presName="Name25" presStyleLbl="parChTrans1D1" presStyleIdx="1" presStyleCnt="3"/>
      <dgm:spPr/>
    </dgm:pt>
    <dgm:pt modelId="{23DC30D4-ADD7-464E-A1A7-15975ABE6489}" type="pres">
      <dgm:prSet presAssocID="{15CD93BD-4F62-45EF-B53F-320F8FC73FEF}" presName="node" presStyleCnt="0"/>
      <dgm:spPr/>
    </dgm:pt>
    <dgm:pt modelId="{E8819C0E-83CE-4EF8-A810-2F407F74E2B5}" type="pres">
      <dgm:prSet presAssocID="{15CD93BD-4F62-45EF-B53F-320F8FC73FEF}" presName="parentNode" presStyleLbl="node1" presStyleIdx="2" presStyleCnt="4" custLinFactX="22979" custLinFactNeighborX="100000" custLinFactNeighborY="-4694">
        <dgm:presLayoutVars>
          <dgm:chMax val="1"/>
          <dgm:bulletEnabled val="1"/>
        </dgm:presLayoutVars>
      </dgm:prSet>
      <dgm:spPr/>
    </dgm:pt>
    <dgm:pt modelId="{0EF5D83A-87C3-4973-AD40-E12675D56B9B}" type="pres">
      <dgm:prSet presAssocID="{15CD93BD-4F62-45EF-B53F-320F8FC73FEF}" presName="childNode" presStyleLbl="revTx" presStyleIdx="0" presStyleCnt="0">
        <dgm:presLayoutVars>
          <dgm:bulletEnabled val="1"/>
        </dgm:presLayoutVars>
      </dgm:prSet>
      <dgm:spPr/>
    </dgm:pt>
    <dgm:pt modelId="{2A3FA57B-BCC5-4A0E-8D1F-28271D82EB2A}" type="pres">
      <dgm:prSet presAssocID="{4E2E73B6-1718-4CA9-B1DD-18993970CF43}" presName="Name25" presStyleLbl="parChTrans1D1" presStyleIdx="2" presStyleCnt="3"/>
      <dgm:spPr/>
    </dgm:pt>
    <dgm:pt modelId="{3F236E05-EB12-41E1-A7E6-469FDA7A9054}" type="pres">
      <dgm:prSet presAssocID="{CB4039AC-CF99-4FBF-AC10-007AF9A2F591}" presName="node" presStyleCnt="0"/>
      <dgm:spPr/>
    </dgm:pt>
    <dgm:pt modelId="{9DA4F84C-58E5-436D-8BB6-026698D98D96}" type="pres">
      <dgm:prSet presAssocID="{CB4039AC-CF99-4FBF-AC10-007AF9A2F591}" presName="parentNode" presStyleLbl="node1" presStyleIdx="3" presStyleCnt="4" custLinFactX="57713" custLinFactNeighborX="100000" custLinFactNeighborY="-9090">
        <dgm:presLayoutVars>
          <dgm:chMax val="1"/>
          <dgm:bulletEnabled val="1"/>
        </dgm:presLayoutVars>
      </dgm:prSet>
      <dgm:spPr/>
    </dgm:pt>
    <dgm:pt modelId="{9D139EFA-6DA7-4672-99E7-80EC852394B2}" type="pres">
      <dgm:prSet presAssocID="{CB4039AC-CF99-4FBF-AC10-007AF9A2F591}" presName="childNode" presStyleLbl="revTx" presStyleIdx="0" presStyleCnt="0">
        <dgm:presLayoutVars>
          <dgm:bulletEnabled val="1"/>
        </dgm:presLayoutVars>
      </dgm:prSet>
      <dgm:spPr/>
    </dgm:pt>
  </dgm:ptLst>
  <dgm:cxnLst>
    <dgm:cxn modelId="{9521432B-D888-44BE-BB63-C6CDFB79282E}" srcId="{34DF082C-A869-421A-9362-368B0A328B49}" destId="{15CD93BD-4F62-45EF-B53F-320F8FC73FEF}" srcOrd="1" destOrd="0" parTransId="{6B5A241A-2F74-43D6-8E09-5AFBB267DB14}" sibTransId="{00AFA04F-C5DE-4548-AD74-E54A397C3235}"/>
    <dgm:cxn modelId="{1DE7A138-6E15-4B16-A937-123992264EA2}" type="presOf" srcId="{4E2E73B6-1718-4CA9-B1DD-18993970CF43}" destId="{2A3FA57B-BCC5-4A0E-8D1F-28271D82EB2A}" srcOrd="0" destOrd="0" presId="urn:microsoft.com/office/officeart/2005/8/layout/radial2"/>
    <dgm:cxn modelId="{2D78295A-DDA8-4023-BF5A-A859E1D7DC66}" type="presOf" srcId="{6B5A241A-2F74-43D6-8E09-5AFBB267DB14}" destId="{99EFC4BC-3E07-4DAB-981C-096B89BA594E}" srcOrd="0" destOrd="0" presId="urn:microsoft.com/office/officeart/2005/8/layout/radial2"/>
    <dgm:cxn modelId="{071A4485-551F-47C3-9944-080EC4535904}" srcId="{34DF082C-A869-421A-9362-368B0A328B49}" destId="{CB4039AC-CF99-4FBF-AC10-007AF9A2F591}" srcOrd="2" destOrd="0" parTransId="{4E2E73B6-1718-4CA9-B1DD-18993970CF43}" sibTransId="{6B72084B-2DD7-47C5-A36C-FAF1B24D1EB2}"/>
    <dgm:cxn modelId="{908AC78B-DC49-4B82-8992-A29527E1B745}" srcId="{34DF082C-A869-421A-9362-368B0A328B49}" destId="{36437C6C-4CCE-413F-B8A6-BCC123B6A69A}" srcOrd="0" destOrd="0" parTransId="{B09836C0-84B6-4F6D-9CD2-D748A1B342AC}" sibTransId="{6E82A076-9F8E-4ECC-8350-F580D0B9148F}"/>
    <dgm:cxn modelId="{59320AA2-94FE-4364-BBF6-633B6E13458A}" type="presOf" srcId="{15CD93BD-4F62-45EF-B53F-320F8FC73FEF}" destId="{E8819C0E-83CE-4EF8-A810-2F407F74E2B5}" srcOrd="0" destOrd="0" presId="urn:microsoft.com/office/officeart/2005/8/layout/radial2"/>
    <dgm:cxn modelId="{179865A8-BA71-4535-90ED-613487D2DE3A}" type="presOf" srcId="{CB4039AC-CF99-4FBF-AC10-007AF9A2F591}" destId="{9DA4F84C-58E5-436D-8BB6-026698D98D96}" srcOrd="0" destOrd="0" presId="urn:microsoft.com/office/officeart/2005/8/layout/radial2"/>
    <dgm:cxn modelId="{47F4C1BF-5132-4BD5-8BD7-6EC371485D53}" type="presOf" srcId="{34DF082C-A869-421A-9362-368B0A328B49}" destId="{19684432-E2F6-4987-8523-58F89DE1BBA1}" srcOrd="0" destOrd="0" presId="urn:microsoft.com/office/officeart/2005/8/layout/radial2"/>
    <dgm:cxn modelId="{0C41E0C1-347D-410E-8836-FC7B8D6B388A}" type="presOf" srcId="{36437C6C-4CCE-413F-B8A6-BCC123B6A69A}" destId="{8BEADDED-C37E-4A9B-909C-CD0B746760E7}" srcOrd="0" destOrd="0" presId="urn:microsoft.com/office/officeart/2005/8/layout/radial2"/>
    <dgm:cxn modelId="{E7CDADD2-3D22-4284-BAF2-62223177BEE3}" type="presOf" srcId="{B09836C0-84B6-4F6D-9CD2-D748A1B342AC}" destId="{FBC3783F-20B4-44E7-9BB3-73B814BE621A}" srcOrd="0" destOrd="0" presId="urn:microsoft.com/office/officeart/2005/8/layout/radial2"/>
    <dgm:cxn modelId="{FAC11788-ACF4-4168-9394-BBB8343B6040}" type="presParOf" srcId="{19684432-E2F6-4987-8523-58F89DE1BBA1}" destId="{33A58D48-9315-4ABE-BE57-9A0192D36EEF}" srcOrd="0" destOrd="0" presId="urn:microsoft.com/office/officeart/2005/8/layout/radial2"/>
    <dgm:cxn modelId="{30834786-BBA1-4DE7-AB3D-BB4E34F3DECC}" type="presParOf" srcId="{33A58D48-9315-4ABE-BE57-9A0192D36EEF}" destId="{3BDB9EC9-1960-44A9-B0F4-A5DBBF52F4AF}" srcOrd="0" destOrd="0" presId="urn:microsoft.com/office/officeart/2005/8/layout/radial2"/>
    <dgm:cxn modelId="{8C3ABBA5-105A-44DE-83A3-A8696D978B24}" type="presParOf" srcId="{3BDB9EC9-1960-44A9-B0F4-A5DBBF52F4AF}" destId="{B237B16C-A76B-4C07-BA7E-424800DFB997}" srcOrd="0" destOrd="0" presId="urn:microsoft.com/office/officeart/2005/8/layout/radial2"/>
    <dgm:cxn modelId="{334F6D48-FB9E-41BD-8851-EF6C36A1919F}" type="presParOf" srcId="{3BDB9EC9-1960-44A9-B0F4-A5DBBF52F4AF}" destId="{D33025E1-11B3-4EA0-BD99-1354B2FD8ABE}" srcOrd="1" destOrd="0" presId="urn:microsoft.com/office/officeart/2005/8/layout/radial2"/>
    <dgm:cxn modelId="{4DF50711-0AFF-4815-9358-18FCCA9DE0FA}" type="presParOf" srcId="{33A58D48-9315-4ABE-BE57-9A0192D36EEF}" destId="{FBC3783F-20B4-44E7-9BB3-73B814BE621A}" srcOrd="1" destOrd="0" presId="urn:microsoft.com/office/officeart/2005/8/layout/radial2"/>
    <dgm:cxn modelId="{89504D51-4EB3-436E-8682-EC96053E22E6}" type="presParOf" srcId="{33A58D48-9315-4ABE-BE57-9A0192D36EEF}" destId="{23D71A78-A937-47EC-86C2-198D95A552F6}" srcOrd="2" destOrd="0" presId="urn:microsoft.com/office/officeart/2005/8/layout/radial2"/>
    <dgm:cxn modelId="{7EDC3F1F-78E6-4440-A5BE-E768AC4D1CA9}" type="presParOf" srcId="{23D71A78-A937-47EC-86C2-198D95A552F6}" destId="{8BEADDED-C37E-4A9B-909C-CD0B746760E7}" srcOrd="0" destOrd="0" presId="urn:microsoft.com/office/officeart/2005/8/layout/radial2"/>
    <dgm:cxn modelId="{B9C34853-A759-41F5-A242-1E32BDEEF374}" type="presParOf" srcId="{23D71A78-A937-47EC-86C2-198D95A552F6}" destId="{AEB5A37B-1E5A-4795-A2D3-CD0FBB84EC20}" srcOrd="1" destOrd="0" presId="urn:microsoft.com/office/officeart/2005/8/layout/radial2"/>
    <dgm:cxn modelId="{07E70A32-2866-410A-871E-D4695EE4FD20}" type="presParOf" srcId="{33A58D48-9315-4ABE-BE57-9A0192D36EEF}" destId="{99EFC4BC-3E07-4DAB-981C-096B89BA594E}" srcOrd="3" destOrd="0" presId="urn:microsoft.com/office/officeart/2005/8/layout/radial2"/>
    <dgm:cxn modelId="{6EAA6D36-A6F7-4A29-B85C-E92192CAA401}" type="presParOf" srcId="{33A58D48-9315-4ABE-BE57-9A0192D36EEF}" destId="{23DC30D4-ADD7-464E-A1A7-15975ABE6489}" srcOrd="4" destOrd="0" presId="urn:microsoft.com/office/officeart/2005/8/layout/radial2"/>
    <dgm:cxn modelId="{BDC61B61-3AA7-4EBB-A075-EC48E28EC38A}" type="presParOf" srcId="{23DC30D4-ADD7-464E-A1A7-15975ABE6489}" destId="{E8819C0E-83CE-4EF8-A810-2F407F74E2B5}" srcOrd="0" destOrd="0" presId="urn:microsoft.com/office/officeart/2005/8/layout/radial2"/>
    <dgm:cxn modelId="{1021ABF8-9375-45B9-B407-7D69520A3BAE}" type="presParOf" srcId="{23DC30D4-ADD7-464E-A1A7-15975ABE6489}" destId="{0EF5D83A-87C3-4973-AD40-E12675D56B9B}" srcOrd="1" destOrd="0" presId="urn:microsoft.com/office/officeart/2005/8/layout/radial2"/>
    <dgm:cxn modelId="{C3FB6934-213B-4D83-B032-D726CBFE676A}" type="presParOf" srcId="{33A58D48-9315-4ABE-BE57-9A0192D36EEF}" destId="{2A3FA57B-BCC5-4A0E-8D1F-28271D82EB2A}" srcOrd="5" destOrd="0" presId="urn:microsoft.com/office/officeart/2005/8/layout/radial2"/>
    <dgm:cxn modelId="{BED7F746-3C25-48A9-A115-721727491394}" type="presParOf" srcId="{33A58D48-9315-4ABE-BE57-9A0192D36EEF}" destId="{3F236E05-EB12-41E1-A7E6-469FDA7A9054}" srcOrd="6" destOrd="0" presId="urn:microsoft.com/office/officeart/2005/8/layout/radial2"/>
    <dgm:cxn modelId="{37048DA2-FB44-400A-A072-620C22046B32}" type="presParOf" srcId="{3F236E05-EB12-41E1-A7E6-469FDA7A9054}" destId="{9DA4F84C-58E5-436D-8BB6-026698D98D96}" srcOrd="0" destOrd="0" presId="urn:microsoft.com/office/officeart/2005/8/layout/radial2"/>
    <dgm:cxn modelId="{206CB171-F118-4567-B7AF-2680C9B42751}" type="presParOf" srcId="{3F236E05-EB12-41E1-A7E6-469FDA7A9054}" destId="{9D139EFA-6DA7-4672-99E7-80EC852394B2}"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8AAC3D-3D8B-4DEA-A10D-36E36AE9BE9E}"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tr-TR"/>
        </a:p>
      </dgm:t>
    </dgm:pt>
    <dgm:pt modelId="{61D4B538-6263-4F3C-8E89-E73ED272FBFD}">
      <dgm:prSet phldrT="[Metin]"/>
      <dgm:spPr/>
      <dgm:t>
        <a:bodyPr/>
        <a:lstStyle/>
        <a:p>
          <a:r>
            <a:rPr lang="tr-TR" dirty="0"/>
            <a:t>Meme Kanseri</a:t>
          </a:r>
        </a:p>
      </dgm:t>
    </dgm:pt>
    <dgm:pt modelId="{D30E7CDC-6593-44B7-BD5D-7C0FA52E8CC6}" type="parTrans" cxnId="{BE741FE5-A63B-4F0D-8100-BC1D3EE07E60}">
      <dgm:prSet/>
      <dgm:spPr/>
      <dgm:t>
        <a:bodyPr/>
        <a:lstStyle/>
        <a:p>
          <a:endParaRPr lang="tr-TR"/>
        </a:p>
      </dgm:t>
    </dgm:pt>
    <dgm:pt modelId="{B88766F8-2B11-4EF2-AE14-0F56D5BAEDD2}" type="sibTrans" cxnId="{BE741FE5-A63B-4F0D-8100-BC1D3EE07E60}">
      <dgm:prSet/>
      <dgm:spPr/>
      <dgm:t>
        <a:bodyPr/>
        <a:lstStyle/>
        <a:p>
          <a:endParaRPr lang="tr-TR"/>
        </a:p>
      </dgm:t>
    </dgm:pt>
    <dgm:pt modelId="{F387F9AB-82DC-4132-9B0E-68F8C67EA9FE}" type="pres">
      <dgm:prSet presAssocID="{098AAC3D-3D8B-4DEA-A10D-36E36AE9BE9E}" presName="composite" presStyleCnt="0">
        <dgm:presLayoutVars>
          <dgm:chMax val="5"/>
          <dgm:dir/>
          <dgm:animLvl val="ctr"/>
          <dgm:resizeHandles val="exact"/>
        </dgm:presLayoutVars>
      </dgm:prSet>
      <dgm:spPr/>
    </dgm:pt>
    <dgm:pt modelId="{FC752D24-705D-4E3F-B1FB-BD79A093C36C}" type="pres">
      <dgm:prSet presAssocID="{098AAC3D-3D8B-4DEA-A10D-36E36AE9BE9E}" presName="cycle" presStyleCnt="0"/>
      <dgm:spPr/>
    </dgm:pt>
    <dgm:pt modelId="{315F3E8F-AFAF-4622-9778-41D36145FE5F}" type="pres">
      <dgm:prSet presAssocID="{098AAC3D-3D8B-4DEA-A10D-36E36AE9BE9E}" presName="centerShape" presStyleCnt="0"/>
      <dgm:spPr/>
    </dgm:pt>
    <dgm:pt modelId="{5E3C93DF-F1FB-4F94-A78D-3756AA6E5BDC}" type="pres">
      <dgm:prSet presAssocID="{098AAC3D-3D8B-4DEA-A10D-36E36AE9BE9E}" presName="connSite" presStyleLbl="node1" presStyleIdx="0" presStyleCnt="2"/>
      <dgm:spPr/>
    </dgm:pt>
    <dgm:pt modelId="{163A1CE8-6748-4554-BD16-C859CE6A08AA}" type="pres">
      <dgm:prSet presAssocID="{098AAC3D-3D8B-4DEA-A10D-36E36AE9BE9E}" presName="visible" presStyleLbl="node1" presStyleIdx="0" presStyleCnt="2" custScaleX="131835" custScaleY="108928"/>
      <dgm:spPr>
        <a:blipFill rotWithShape="1">
          <a:blip xmlns:r="http://schemas.openxmlformats.org/officeDocument/2006/relationships" r:embed="rId1"/>
          <a:stretch>
            <a:fillRect/>
          </a:stretch>
        </a:blipFill>
      </dgm:spPr>
    </dgm:pt>
    <dgm:pt modelId="{08565A63-B5B5-4E04-AF9E-B385F46B691A}" type="pres">
      <dgm:prSet presAssocID="{D30E7CDC-6593-44B7-BD5D-7C0FA52E8CC6}" presName="Name25" presStyleLbl="parChTrans1D1" presStyleIdx="0" presStyleCnt="1"/>
      <dgm:spPr/>
    </dgm:pt>
    <dgm:pt modelId="{8D115261-BEF1-4C8C-A346-67A91A7F2BDF}" type="pres">
      <dgm:prSet presAssocID="{61D4B538-6263-4F3C-8E89-E73ED272FBFD}" presName="node" presStyleCnt="0"/>
      <dgm:spPr/>
    </dgm:pt>
    <dgm:pt modelId="{88775C8D-C93F-48AA-A8DA-4D0C2C784CDE}" type="pres">
      <dgm:prSet presAssocID="{61D4B538-6263-4F3C-8E89-E73ED272FBFD}" presName="parentNode" presStyleLbl="node1" presStyleIdx="1" presStyleCnt="2" custScaleX="67341" custScaleY="70137" custLinFactNeighborX="45088" custLinFactNeighborY="0">
        <dgm:presLayoutVars>
          <dgm:chMax val="1"/>
          <dgm:bulletEnabled val="1"/>
        </dgm:presLayoutVars>
      </dgm:prSet>
      <dgm:spPr/>
    </dgm:pt>
    <dgm:pt modelId="{343D5FED-3123-4748-96D2-5AA1F9F378E1}" type="pres">
      <dgm:prSet presAssocID="{61D4B538-6263-4F3C-8E89-E73ED272FBFD}" presName="childNode" presStyleLbl="revTx" presStyleIdx="0" presStyleCnt="0">
        <dgm:presLayoutVars>
          <dgm:bulletEnabled val="1"/>
        </dgm:presLayoutVars>
      </dgm:prSet>
      <dgm:spPr/>
    </dgm:pt>
  </dgm:ptLst>
  <dgm:cxnLst>
    <dgm:cxn modelId="{1E703B7B-3B35-4B3D-9615-25DD20EB5DA9}" type="presOf" srcId="{098AAC3D-3D8B-4DEA-A10D-36E36AE9BE9E}" destId="{F387F9AB-82DC-4132-9B0E-68F8C67EA9FE}" srcOrd="0" destOrd="0" presId="urn:microsoft.com/office/officeart/2005/8/layout/radial2"/>
    <dgm:cxn modelId="{AA356CD3-62A5-4D9E-A83F-9B6DC2A7F4BF}" type="presOf" srcId="{61D4B538-6263-4F3C-8E89-E73ED272FBFD}" destId="{88775C8D-C93F-48AA-A8DA-4D0C2C784CDE}" srcOrd="0" destOrd="0" presId="urn:microsoft.com/office/officeart/2005/8/layout/radial2"/>
    <dgm:cxn modelId="{BE741FE5-A63B-4F0D-8100-BC1D3EE07E60}" srcId="{098AAC3D-3D8B-4DEA-A10D-36E36AE9BE9E}" destId="{61D4B538-6263-4F3C-8E89-E73ED272FBFD}" srcOrd="0" destOrd="0" parTransId="{D30E7CDC-6593-44B7-BD5D-7C0FA52E8CC6}" sibTransId="{B88766F8-2B11-4EF2-AE14-0F56D5BAEDD2}"/>
    <dgm:cxn modelId="{4C269DF8-DDB7-466A-A1E4-9805B920C55F}" type="presOf" srcId="{D30E7CDC-6593-44B7-BD5D-7C0FA52E8CC6}" destId="{08565A63-B5B5-4E04-AF9E-B385F46B691A}" srcOrd="0" destOrd="0" presId="urn:microsoft.com/office/officeart/2005/8/layout/radial2"/>
    <dgm:cxn modelId="{FB85D631-A8B8-44CD-93A5-73106A5F4A16}" type="presParOf" srcId="{F387F9AB-82DC-4132-9B0E-68F8C67EA9FE}" destId="{FC752D24-705D-4E3F-B1FB-BD79A093C36C}" srcOrd="0" destOrd="0" presId="urn:microsoft.com/office/officeart/2005/8/layout/radial2"/>
    <dgm:cxn modelId="{FB2E3B63-1ADC-4760-89C6-AE9B00814D17}" type="presParOf" srcId="{FC752D24-705D-4E3F-B1FB-BD79A093C36C}" destId="{315F3E8F-AFAF-4622-9778-41D36145FE5F}" srcOrd="0" destOrd="0" presId="urn:microsoft.com/office/officeart/2005/8/layout/radial2"/>
    <dgm:cxn modelId="{8C082C95-E188-48D5-A680-9FC95387892B}" type="presParOf" srcId="{315F3E8F-AFAF-4622-9778-41D36145FE5F}" destId="{5E3C93DF-F1FB-4F94-A78D-3756AA6E5BDC}" srcOrd="0" destOrd="0" presId="urn:microsoft.com/office/officeart/2005/8/layout/radial2"/>
    <dgm:cxn modelId="{3EA86B2D-2BB5-465F-96E0-51785E62CD08}" type="presParOf" srcId="{315F3E8F-AFAF-4622-9778-41D36145FE5F}" destId="{163A1CE8-6748-4554-BD16-C859CE6A08AA}" srcOrd="1" destOrd="0" presId="urn:microsoft.com/office/officeart/2005/8/layout/radial2"/>
    <dgm:cxn modelId="{95D97B40-9DA9-440C-80CF-2E2F461CF81B}" type="presParOf" srcId="{FC752D24-705D-4E3F-B1FB-BD79A093C36C}" destId="{08565A63-B5B5-4E04-AF9E-B385F46B691A}" srcOrd="1" destOrd="0" presId="urn:microsoft.com/office/officeart/2005/8/layout/radial2"/>
    <dgm:cxn modelId="{B39817D0-E018-4EA7-8E30-2FF9CC383485}" type="presParOf" srcId="{FC752D24-705D-4E3F-B1FB-BD79A093C36C}" destId="{8D115261-BEF1-4C8C-A346-67A91A7F2BDF}" srcOrd="2" destOrd="0" presId="urn:microsoft.com/office/officeart/2005/8/layout/radial2"/>
    <dgm:cxn modelId="{8089A024-0864-40A0-B95D-65B5E40077B5}" type="presParOf" srcId="{8D115261-BEF1-4C8C-A346-67A91A7F2BDF}" destId="{88775C8D-C93F-48AA-A8DA-4D0C2C784CDE}" srcOrd="0" destOrd="0" presId="urn:microsoft.com/office/officeart/2005/8/layout/radial2"/>
    <dgm:cxn modelId="{12010228-0E1F-4110-BFA6-359B90BEEBE7}" type="presParOf" srcId="{8D115261-BEF1-4C8C-A346-67A91A7F2BDF}" destId="{343D5FED-3123-4748-96D2-5AA1F9F378E1}"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8AAC3D-3D8B-4DEA-A10D-36E36AE9BE9E}"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tr-TR"/>
        </a:p>
      </dgm:t>
    </dgm:pt>
    <dgm:pt modelId="{61D4B538-6263-4F3C-8E89-E73ED272FBFD}">
      <dgm:prSet phldrT="[Metin]"/>
      <dgm:spPr/>
      <dgm:t>
        <a:bodyPr/>
        <a:lstStyle/>
        <a:p>
          <a:r>
            <a:rPr lang="tr-TR" dirty="0"/>
            <a:t>Kolon Kanseri</a:t>
          </a:r>
        </a:p>
      </dgm:t>
    </dgm:pt>
    <dgm:pt modelId="{D30E7CDC-6593-44B7-BD5D-7C0FA52E8CC6}" type="parTrans" cxnId="{BE741FE5-A63B-4F0D-8100-BC1D3EE07E60}">
      <dgm:prSet/>
      <dgm:spPr/>
      <dgm:t>
        <a:bodyPr/>
        <a:lstStyle/>
        <a:p>
          <a:endParaRPr lang="tr-TR"/>
        </a:p>
      </dgm:t>
    </dgm:pt>
    <dgm:pt modelId="{B88766F8-2B11-4EF2-AE14-0F56D5BAEDD2}" type="sibTrans" cxnId="{BE741FE5-A63B-4F0D-8100-BC1D3EE07E60}">
      <dgm:prSet/>
      <dgm:spPr/>
      <dgm:t>
        <a:bodyPr/>
        <a:lstStyle/>
        <a:p>
          <a:endParaRPr lang="tr-TR"/>
        </a:p>
      </dgm:t>
    </dgm:pt>
    <dgm:pt modelId="{F387F9AB-82DC-4132-9B0E-68F8C67EA9FE}" type="pres">
      <dgm:prSet presAssocID="{098AAC3D-3D8B-4DEA-A10D-36E36AE9BE9E}" presName="composite" presStyleCnt="0">
        <dgm:presLayoutVars>
          <dgm:chMax val="5"/>
          <dgm:dir/>
          <dgm:animLvl val="ctr"/>
          <dgm:resizeHandles val="exact"/>
        </dgm:presLayoutVars>
      </dgm:prSet>
      <dgm:spPr/>
    </dgm:pt>
    <dgm:pt modelId="{FC752D24-705D-4E3F-B1FB-BD79A093C36C}" type="pres">
      <dgm:prSet presAssocID="{098AAC3D-3D8B-4DEA-A10D-36E36AE9BE9E}" presName="cycle" presStyleCnt="0"/>
      <dgm:spPr/>
    </dgm:pt>
    <dgm:pt modelId="{315F3E8F-AFAF-4622-9778-41D36145FE5F}" type="pres">
      <dgm:prSet presAssocID="{098AAC3D-3D8B-4DEA-A10D-36E36AE9BE9E}" presName="centerShape" presStyleCnt="0"/>
      <dgm:spPr/>
    </dgm:pt>
    <dgm:pt modelId="{5E3C93DF-F1FB-4F94-A78D-3756AA6E5BDC}" type="pres">
      <dgm:prSet presAssocID="{098AAC3D-3D8B-4DEA-A10D-36E36AE9BE9E}" presName="connSite" presStyleLbl="node1" presStyleIdx="0" presStyleCnt="2"/>
      <dgm:spPr/>
    </dgm:pt>
    <dgm:pt modelId="{163A1CE8-6748-4554-BD16-C859CE6A08AA}" type="pres">
      <dgm:prSet presAssocID="{098AAC3D-3D8B-4DEA-A10D-36E36AE9BE9E}" presName="visible" presStyleLbl="node1" presStyleIdx="0" presStyleCnt="2" custScaleX="142342" custScaleY="108928"/>
      <dgm:spPr>
        <a:blipFill rotWithShape="1">
          <a:blip xmlns:r="http://schemas.openxmlformats.org/officeDocument/2006/relationships" r:embed="rId1"/>
          <a:stretch>
            <a:fillRect/>
          </a:stretch>
        </a:blipFill>
      </dgm:spPr>
    </dgm:pt>
    <dgm:pt modelId="{08565A63-B5B5-4E04-AF9E-B385F46B691A}" type="pres">
      <dgm:prSet presAssocID="{D30E7CDC-6593-44B7-BD5D-7C0FA52E8CC6}" presName="Name25" presStyleLbl="parChTrans1D1" presStyleIdx="0" presStyleCnt="1"/>
      <dgm:spPr/>
    </dgm:pt>
    <dgm:pt modelId="{8D115261-BEF1-4C8C-A346-67A91A7F2BDF}" type="pres">
      <dgm:prSet presAssocID="{61D4B538-6263-4F3C-8E89-E73ED272FBFD}" presName="node" presStyleCnt="0"/>
      <dgm:spPr/>
    </dgm:pt>
    <dgm:pt modelId="{88775C8D-C93F-48AA-A8DA-4D0C2C784CDE}" type="pres">
      <dgm:prSet presAssocID="{61D4B538-6263-4F3C-8E89-E73ED272FBFD}" presName="parentNode" presStyleLbl="node1" presStyleIdx="1" presStyleCnt="2" custScaleX="67341" custScaleY="70137" custLinFactNeighborX="45714">
        <dgm:presLayoutVars>
          <dgm:chMax val="1"/>
          <dgm:bulletEnabled val="1"/>
        </dgm:presLayoutVars>
      </dgm:prSet>
      <dgm:spPr/>
    </dgm:pt>
    <dgm:pt modelId="{343D5FED-3123-4748-96D2-5AA1F9F378E1}" type="pres">
      <dgm:prSet presAssocID="{61D4B538-6263-4F3C-8E89-E73ED272FBFD}" presName="childNode" presStyleLbl="revTx" presStyleIdx="0" presStyleCnt="0">
        <dgm:presLayoutVars>
          <dgm:bulletEnabled val="1"/>
        </dgm:presLayoutVars>
      </dgm:prSet>
      <dgm:spPr/>
    </dgm:pt>
  </dgm:ptLst>
  <dgm:cxnLst>
    <dgm:cxn modelId="{72AF549F-988F-49E3-AC59-A9C6195CE401}" type="presOf" srcId="{61D4B538-6263-4F3C-8E89-E73ED272FBFD}" destId="{88775C8D-C93F-48AA-A8DA-4D0C2C784CDE}" srcOrd="0" destOrd="0" presId="urn:microsoft.com/office/officeart/2005/8/layout/radial2"/>
    <dgm:cxn modelId="{2F2530B9-3060-42BC-A12E-EE41E99192B5}" type="presOf" srcId="{098AAC3D-3D8B-4DEA-A10D-36E36AE9BE9E}" destId="{F387F9AB-82DC-4132-9B0E-68F8C67EA9FE}" srcOrd="0" destOrd="0" presId="urn:microsoft.com/office/officeart/2005/8/layout/radial2"/>
    <dgm:cxn modelId="{66AE51C1-B5AB-4270-BA67-ADFABE7B7039}" type="presOf" srcId="{D30E7CDC-6593-44B7-BD5D-7C0FA52E8CC6}" destId="{08565A63-B5B5-4E04-AF9E-B385F46B691A}" srcOrd="0" destOrd="0" presId="urn:microsoft.com/office/officeart/2005/8/layout/radial2"/>
    <dgm:cxn modelId="{BE741FE5-A63B-4F0D-8100-BC1D3EE07E60}" srcId="{098AAC3D-3D8B-4DEA-A10D-36E36AE9BE9E}" destId="{61D4B538-6263-4F3C-8E89-E73ED272FBFD}" srcOrd="0" destOrd="0" parTransId="{D30E7CDC-6593-44B7-BD5D-7C0FA52E8CC6}" sibTransId="{B88766F8-2B11-4EF2-AE14-0F56D5BAEDD2}"/>
    <dgm:cxn modelId="{8DB430BB-66F9-44DC-B342-9AC1DD7E19C9}" type="presParOf" srcId="{F387F9AB-82DC-4132-9B0E-68F8C67EA9FE}" destId="{FC752D24-705D-4E3F-B1FB-BD79A093C36C}" srcOrd="0" destOrd="0" presId="urn:microsoft.com/office/officeart/2005/8/layout/radial2"/>
    <dgm:cxn modelId="{3065FFB9-CD21-47DC-AA7B-4C7F8DBCD9B6}" type="presParOf" srcId="{FC752D24-705D-4E3F-B1FB-BD79A093C36C}" destId="{315F3E8F-AFAF-4622-9778-41D36145FE5F}" srcOrd="0" destOrd="0" presId="urn:microsoft.com/office/officeart/2005/8/layout/radial2"/>
    <dgm:cxn modelId="{0B9D5E48-2C2F-4417-BD19-7E7584D1BA89}" type="presParOf" srcId="{315F3E8F-AFAF-4622-9778-41D36145FE5F}" destId="{5E3C93DF-F1FB-4F94-A78D-3756AA6E5BDC}" srcOrd="0" destOrd="0" presId="urn:microsoft.com/office/officeart/2005/8/layout/radial2"/>
    <dgm:cxn modelId="{EEBDA7C5-708D-4644-A597-8602696C2142}" type="presParOf" srcId="{315F3E8F-AFAF-4622-9778-41D36145FE5F}" destId="{163A1CE8-6748-4554-BD16-C859CE6A08AA}" srcOrd="1" destOrd="0" presId="urn:microsoft.com/office/officeart/2005/8/layout/radial2"/>
    <dgm:cxn modelId="{44522631-B9B2-4837-9C1B-653328E1A93A}" type="presParOf" srcId="{FC752D24-705D-4E3F-B1FB-BD79A093C36C}" destId="{08565A63-B5B5-4E04-AF9E-B385F46B691A}" srcOrd="1" destOrd="0" presId="urn:microsoft.com/office/officeart/2005/8/layout/radial2"/>
    <dgm:cxn modelId="{095EE6FE-5B7C-4D17-B49C-4E9163FCFE5E}" type="presParOf" srcId="{FC752D24-705D-4E3F-B1FB-BD79A093C36C}" destId="{8D115261-BEF1-4C8C-A346-67A91A7F2BDF}" srcOrd="2" destOrd="0" presId="urn:microsoft.com/office/officeart/2005/8/layout/radial2"/>
    <dgm:cxn modelId="{F885CD26-05E1-4A99-B240-684C546B9509}" type="presParOf" srcId="{8D115261-BEF1-4C8C-A346-67A91A7F2BDF}" destId="{88775C8D-C93F-48AA-A8DA-4D0C2C784CDE}" srcOrd="0" destOrd="0" presId="urn:microsoft.com/office/officeart/2005/8/layout/radial2"/>
    <dgm:cxn modelId="{E386DECF-C4B1-4EC5-A380-F15BC422D90C}" type="presParOf" srcId="{8D115261-BEF1-4C8C-A346-67A91A7F2BDF}" destId="{343D5FED-3123-4748-96D2-5AA1F9F378E1}"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FA57B-BCC5-4A0E-8D1F-28271D82EB2A}">
      <dsp:nvSpPr>
        <dsp:cNvPr id="0" name=""/>
        <dsp:cNvSpPr/>
      </dsp:nvSpPr>
      <dsp:spPr>
        <a:xfrm rot="1284295">
          <a:off x="4380342" y="3691377"/>
          <a:ext cx="3193811" cy="44472"/>
        </a:xfrm>
        <a:custGeom>
          <a:avLst/>
          <a:gdLst/>
          <a:ahLst/>
          <a:cxnLst/>
          <a:rect l="0" t="0" r="0" b="0"/>
          <a:pathLst>
            <a:path>
              <a:moveTo>
                <a:pt x="0" y="22236"/>
              </a:moveTo>
              <a:lnTo>
                <a:pt x="3193811" y="2223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EFC4BC-3E07-4DAB-981C-096B89BA594E}">
      <dsp:nvSpPr>
        <dsp:cNvPr id="0" name=""/>
        <dsp:cNvSpPr/>
      </dsp:nvSpPr>
      <dsp:spPr>
        <a:xfrm rot="21544242">
          <a:off x="4490299" y="2704892"/>
          <a:ext cx="2891429" cy="44472"/>
        </a:xfrm>
        <a:custGeom>
          <a:avLst/>
          <a:gdLst/>
          <a:ahLst/>
          <a:cxnLst/>
          <a:rect l="0" t="0" r="0" b="0"/>
          <a:pathLst>
            <a:path>
              <a:moveTo>
                <a:pt x="0" y="22236"/>
              </a:moveTo>
              <a:lnTo>
                <a:pt x="2891429" y="2223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C3783F-20B4-44E7-9BB3-73B814BE621A}">
      <dsp:nvSpPr>
        <dsp:cNvPr id="0" name=""/>
        <dsp:cNvSpPr/>
      </dsp:nvSpPr>
      <dsp:spPr>
        <a:xfrm rot="20207377">
          <a:off x="4361806" y="1717419"/>
          <a:ext cx="3179865" cy="44472"/>
        </a:xfrm>
        <a:custGeom>
          <a:avLst/>
          <a:gdLst/>
          <a:ahLst/>
          <a:cxnLst/>
          <a:rect l="0" t="0" r="0" b="0"/>
          <a:pathLst>
            <a:path>
              <a:moveTo>
                <a:pt x="0" y="22236"/>
              </a:moveTo>
              <a:lnTo>
                <a:pt x="3179865" y="2223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3025E1-11B3-4EA0-BD99-1354B2FD8ABE}">
      <dsp:nvSpPr>
        <dsp:cNvPr id="0" name=""/>
        <dsp:cNvSpPr/>
      </dsp:nvSpPr>
      <dsp:spPr>
        <a:xfrm>
          <a:off x="776509" y="269827"/>
          <a:ext cx="4713847" cy="4377857"/>
        </a:xfrm>
        <a:prstGeom prst="ellipse">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EADDED-C37E-4A9B-909C-CD0B746760E7}">
      <dsp:nvSpPr>
        <dsp:cNvPr id="0" name=""/>
        <dsp:cNvSpPr/>
      </dsp:nvSpPr>
      <dsp:spPr>
        <a:xfrm>
          <a:off x="7348370" y="3"/>
          <a:ext cx="1596786" cy="159678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tr-TR" sz="1900" kern="1200" dirty="0"/>
            <a:t>Tüberküloz</a:t>
          </a:r>
        </a:p>
      </dsp:txBody>
      <dsp:txXfrm>
        <a:off x="7582214" y="233847"/>
        <a:ext cx="1129098" cy="1129098"/>
      </dsp:txXfrm>
    </dsp:sp>
    <dsp:sp modelId="{E8819C0E-83CE-4EF8-A810-2F407F74E2B5}">
      <dsp:nvSpPr>
        <dsp:cNvPr id="0" name=""/>
        <dsp:cNvSpPr/>
      </dsp:nvSpPr>
      <dsp:spPr>
        <a:xfrm>
          <a:off x="7381433" y="1892338"/>
          <a:ext cx="1596786" cy="159678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tr-TR" sz="1900" kern="1200" dirty="0"/>
            <a:t>Akciğer Kanseri</a:t>
          </a:r>
        </a:p>
      </dsp:txBody>
      <dsp:txXfrm>
        <a:off x="7615277" y="2126182"/>
        <a:ext cx="1129098" cy="1129098"/>
      </dsp:txXfrm>
    </dsp:sp>
    <dsp:sp modelId="{9DA4F84C-58E5-436D-8BB6-026698D98D96}">
      <dsp:nvSpPr>
        <dsp:cNvPr id="0" name=""/>
        <dsp:cNvSpPr/>
      </dsp:nvSpPr>
      <dsp:spPr>
        <a:xfrm>
          <a:off x="7408936" y="3789400"/>
          <a:ext cx="1596786" cy="159678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tr-TR" sz="1900" kern="1200" dirty="0"/>
            <a:t>Kalp Hastalıkları</a:t>
          </a:r>
        </a:p>
      </dsp:txBody>
      <dsp:txXfrm>
        <a:off x="7642780" y="4023244"/>
        <a:ext cx="1129098" cy="11290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65A63-B5B5-4E04-AF9E-B385F46B691A}">
      <dsp:nvSpPr>
        <dsp:cNvPr id="0" name=""/>
        <dsp:cNvSpPr/>
      </dsp:nvSpPr>
      <dsp:spPr>
        <a:xfrm>
          <a:off x="3953096" y="2141523"/>
          <a:ext cx="2468357" cy="68291"/>
        </a:xfrm>
        <a:custGeom>
          <a:avLst/>
          <a:gdLst/>
          <a:ahLst/>
          <a:cxnLst/>
          <a:rect l="0" t="0" r="0" b="0"/>
          <a:pathLst>
            <a:path>
              <a:moveTo>
                <a:pt x="0" y="34145"/>
              </a:moveTo>
              <a:lnTo>
                <a:pt x="2468357" y="341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1CE8-6748-4554-BD16-C859CE6A08AA}">
      <dsp:nvSpPr>
        <dsp:cNvPr id="0" name=""/>
        <dsp:cNvSpPr/>
      </dsp:nvSpPr>
      <dsp:spPr>
        <a:xfrm>
          <a:off x="-73068" y="2794"/>
          <a:ext cx="5259637" cy="4345749"/>
        </a:xfrm>
        <a:prstGeom prst="ellipse">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775C8D-C93F-48AA-A8DA-4D0C2C784CDE}">
      <dsp:nvSpPr>
        <dsp:cNvPr id="0" name=""/>
        <dsp:cNvSpPr/>
      </dsp:nvSpPr>
      <dsp:spPr>
        <a:xfrm>
          <a:off x="6421454" y="1336221"/>
          <a:ext cx="1611966" cy="167889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tr-TR" sz="2900" kern="1200" dirty="0"/>
            <a:t>Meme Kanseri</a:t>
          </a:r>
        </a:p>
      </dsp:txBody>
      <dsp:txXfrm>
        <a:off x="6657521" y="1582089"/>
        <a:ext cx="1139832" cy="11871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65A63-B5B5-4E04-AF9E-B385F46B691A}">
      <dsp:nvSpPr>
        <dsp:cNvPr id="0" name=""/>
        <dsp:cNvSpPr/>
      </dsp:nvSpPr>
      <dsp:spPr>
        <a:xfrm>
          <a:off x="4057892" y="2141523"/>
          <a:ext cx="2483342" cy="68291"/>
        </a:xfrm>
        <a:custGeom>
          <a:avLst/>
          <a:gdLst/>
          <a:ahLst/>
          <a:cxnLst/>
          <a:rect l="0" t="0" r="0" b="0"/>
          <a:pathLst>
            <a:path>
              <a:moveTo>
                <a:pt x="0" y="34145"/>
              </a:moveTo>
              <a:lnTo>
                <a:pt x="2483342" y="341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1CE8-6748-4554-BD16-C859CE6A08AA}">
      <dsp:nvSpPr>
        <dsp:cNvPr id="0" name=""/>
        <dsp:cNvSpPr/>
      </dsp:nvSpPr>
      <dsp:spPr>
        <a:xfrm>
          <a:off x="-177864" y="2794"/>
          <a:ext cx="5678821" cy="4345749"/>
        </a:xfrm>
        <a:prstGeom prst="ellipse">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775C8D-C93F-48AA-A8DA-4D0C2C784CDE}">
      <dsp:nvSpPr>
        <dsp:cNvPr id="0" name=""/>
        <dsp:cNvSpPr/>
      </dsp:nvSpPr>
      <dsp:spPr>
        <a:xfrm>
          <a:off x="6541234" y="1336221"/>
          <a:ext cx="1611966" cy="167889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tr-TR" sz="2900" kern="1200" dirty="0"/>
            <a:t>Kolon Kanseri</a:t>
          </a:r>
        </a:p>
      </dsp:txBody>
      <dsp:txXfrm>
        <a:off x="6777301" y="1582089"/>
        <a:ext cx="1139832" cy="1187159"/>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ED6E4-96D6-41C6-B883-F74B93526D12}" type="datetimeFigureOut">
              <a:rPr lang="tr-TR" smtClean="0"/>
              <a:t>21.04.2021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39E508-7135-4AD9-AAC4-BF4BDA1B9D7B}" type="slidenum">
              <a:rPr lang="tr-TR" smtClean="0"/>
              <a:t>‹#›</a:t>
            </a:fld>
            <a:endParaRPr lang="tr-TR"/>
          </a:p>
        </p:txBody>
      </p:sp>
    </p:spTree>
    <p:extLst>
      <p:ext uri="{BB962C8B-B14F-4D97-AF65-F5344CB8AC3E}">
        <p14:creationId xmlns:p14="http://schemas.microsoft.com/office/powerpoint/2010/main" val="1276552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800" b="0" i="0" u="none" strike="noStrike" baseline="0" dirty="0">
                <a:latin typeface="TimesNewRomanPSMT"/>
              </a:rPr>
              <a:t>Koruma, Tedavi, Rehabilitasyon</a:t>
            </a:r>
            <a:endParaRPr lang="tr-TR" dirty="0"/>
          </a:p>
        </p:txBody>
      </p:sp>
      <p:sp>
        <p:nvSpPr>
          <p:cNvPr id="4" name="Slayt Numarası Yer Tutucusu 3"/>
          <p:cNvSpPr>
            <a:spLocks noGrp="1"/>
          </p:cNvSpPr>
          <p:nvPr>
            <p:ph type="sldNum" sz="quarter" idx="5"/>
          </p:nvPr>
        </p:nvSpPr>
        <p:spPr/>
        <p:txBody>
          <a:bodyPr/>
          <a:lstStyle/>
          <a:p>
            <a:fld id="{AF39E508-7135-4AD9-AAC4-BF4BDA1B9D7B}" type="slidenum">
              <a:rPr lang="tr-TR" smtClean="0"/>
              <a:t>5</a:t>
            </a:fld>
            <a:endParaRPr lang="tr-TR"/>
          </a:p>
        </p:txBody>
      </p:sp>
    </p:spTree>
    <p:extLst>
      <p:ext uri="{BB962C8B-B14F-4D97-AF65-F5344CB8AC3E}">
        <p14:creationId xmlns:p14="http://schemas.microsoft.com/office/powerpoint/2010/main" val="733663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20FF5712-6502-3245-8521-496169918C14}" type="datetimeFigureOut">
              <a:rPr lang="tr-TR" smtClean="0"/>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9F56C7-4532-F44B-A3B6-CD3A55A2AEE5}"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71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0FF5712-6502-3245-8521-496169918C14}" type="datetimeFigureOut">
              <a:rPr lang="tr-TR" smtClean="0"/>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9F56C7-4532-F44B-A3B6-CD3A55A2AEE5}" type="slidenum">
              <a:rPr lang="tr-TR" smtClean="0"/>
              <a:t>‹#›</a:t>
            </a:fld>
            <a:endParaRPr lang="tr-TR"/>
          </a:p>
        </p:txBody>
      </p:sp>
    </p:spTree>
    <p:extLst>
      <p:ext uri="{BB962C8B-B14F-4D97-AF65-F5344CB8AC3E}">
        <p14:creationId xmlns:p14="http://schemas.microsoft.com/office/powerpoint/2010/main" val="753114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20FF5712-6502-3245-8521-496169918C14}" type="datetimeFigureOut">
              <a:rPr lang="tr-TR" smtClean="0"/>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9F56C7-4532-F44B-A3B6-CD3A55A2AEE5}"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956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20FF5712-6502-3245-8521-496169918C14}" type="datetimeFigureOut">
              <a:rPr lang="tr-TR" smtClean="0"/>
              <a:t>21.04.2021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69F56C7-4532-F44B-A3B6-CD3A55A2AEE5}" type="slidenum">
              <a:rPr lang="tr-TR" smtClean="0"/>
              <a:t>‹#›</a:t>
            </a:fld>
            <a:endParaRPr lang="tr-TR"/>
          </a:p>
        </p:txBody>
      </p:sp>
    </p:spTree>
    <p:extLst>
      <p:ext uri="{BB962C8B-B14F-4D97-AF65-F5344CB8AC3E}">
        <p14:creationId xmlns:p14="http://schemas.microsoft.com/office/powerpoint/2010/main" val="1606952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97280" y="2582334"/>
            <a:ext cx="4937760" cy="33782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17920" y="2582334"/>
            <a:ext cx="4937760" cy="33782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20FF5712-6502-3245-8521-496169918C14}" type="datetimeFigureOut">
              <a:rPr lang="tr-TR" smtClean="0"/>
              <a:t>21.04.2021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69F56C7-4532-F44B-A3B6-CD3A55A2AEE5}" type="slidenum">
              <a:rPr lang="tr-TR" smtClean="0"/>
              <a:t>‹#›</a:t>
            </a:fld>
            <a:endParaRPr lang="tr-TR"/>
          </a:p>
        </p:txBody>
      </p:sp>
    </p:spTree>
    <p:extLst>
      <p:ext uri="{BB962C8B-B14F-4D97-AF65-F5344CB8AC3E}">
        <p14:creationId xmlns:p14="http://schemas.microsoft.com/office/powerpoint/2010/main" val="1212767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20FF5712-6502-3245-8521-496169918C14}" type="datetimeFigureOut">
              <a:rPr lang="tr-TR" smtClean="0"/>
              <a:t>21.04.2021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69F56C7-4532-F44B-A3B6-CD3A55A2AEE5}" type="slidenum">
              <a:rPr lang="tr-TR" smtClean="0"/>
              <a:t>‹#›</a:t>
            </a:fld>
            <a:endParaRPr lang="tr-TR"/>
          </a:p>
        </p:txBody>
      </p:sp>
    </p:spTree>
    <p:extLst>
      <p:ext uri="{BB962C8B-B14F-4D97-AF65-F5344CB8AC3E}">
        <p14:creationId xmlns:p14="http://schemas.microsoft.com/office/powerpoint/2010/main" val="2106078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0FF5712-6502-3245-8521-496169918C14}" type="datetimeFigureOut">
              <a:rPr lang="tr-TR" smtClean="0"/>
              <a:t>21.04.2021</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C69F56C7-4532-F44B-A3B6-CD3A55A2AEE5}" type="slidenum">
              <a:rPr lang="tr-TR" smtClean="0"/>
              <a:t>‹#›</a:t>
            </a:fld>
            <a:endParaRPr lang="tr-TR"/>
          </a:p>
        </p:txBody>
      </p:sp>
    </p:spTree>
    <p:extLst>
      <p:ext uri="{BB962C8B-B14F-4D97-AF65-F5344CB8AC3E}">
        <p14:creationId xmlns:p14="http://schemas.microsoft.com/office/powerpoint/2010/main" val="1179069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0FF5712-6502-3245-8521-496169918C14}" type="datetimeFigureOut">
              <a:rPr lang="tr-TR" smtClean="0"/>
              <a:t>21.04.2021</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9F56C7-4532-F44B-A3B6-CD3A55A2AEE5}" type="slidenum">
              <a:rPr lang="tr-TR" smtClean="0"/>
              <a:t>‹#›</a:t>
            </a:fld>
            <a:endParaRPr lang="tr-TR"/>
          </a:p>
        </p:txBody>
      </p:sp>
    </p:spTree>
    <p:extLst>
      <p:ext uri="{BB962C8B-B14F-4D97-AF65-F5344CB8AC3E}">
        <p14:creationId xmlns:p14="http://schemas.microsoft.com/office/powerpoint/2010/main" val="384844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0FF5712-6502-3245-8521-496169918C14}" type="datetimeFigureOut">
              <a:rPr lang="tr-TR" smtClean="0"/>
              <a:t>21.04.2021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69F56C7-4532-F44B-A3B6-CD3A55A2AEE5}" type="slidenum">
              <a:rPr lang="tr-TR" smtClean="0"/>
              <a:t>‹#›</a:t>
            </a:fld>
            <a:endParaRPr lang="tr-TR"/>
          </a:p>
        </p:txBody>
      </p:sp>
    </p:spTree>
    <p:extLst>
      <p:ext uri="{BB962C8B-B14F-4D97-AF65-F5344CB8AC3E}">
        <p14:creationId xmlns:p14="http://schemas.microsoft.com/office/powerpoint/2010/main" val="184861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0FF5712-6502-3245-8521-496169918C14}" type="datetimeFigureOut">
              <a:rPr lang="tr-TR" smtClean="0"/>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9F56C7-4532-F44B-A3B6-CD3A55A2AEE5}" type="slidenum">
              <a:rPr lang="tr-TR" smtClean="0"/>
              <a:t>‹#›</a:t>
            </a:fld>
            <a:endParaRPr lang="tr-TR"/>
          </a:p>
        </p:txBody>
      </p:sp>
    </p:spTree>
    <p:extLst>
      <p:ext uri="{BB962C8B-B14F-4D97-AF65-F5344CB8AC3E}">
        <p14:creationId xmlns:p14="http://schemas.microsoft.com/office/powerpoint/2010/main" val="2770506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0FF5712-6502-3245-8521-496169918C14}" type="datetimeFigureOut">
              <a:rPr lang="tr-TR" smtClean="0"/>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9F56C7-4532-F44B-A3B6-CD3A55A2AEE5}" type="slidenum">
              <a:rPr lang="tr-TR" smtClean="0"/>
              <a:t>‹#›</a:t>
            </a:fld>
            <a:endParaRPr lang="tr-TR"/>
          </a:p>
        </p:txBody>
      </p:sp>
    </p:spTree>
    <p:extLst>
      <p:ext uri="{BB962C8B-B14F-4D97-AF65-F5344CB8AC3E}">
        <p14:creationId xmlns:p14="http://schemas.microsoft.com/office/powerpoint/2010/main" val="178260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0FF5712-6502-3245-8521-496169918C14}" type="datetimeFigureOut">
              <a:rPr lang="tr-TR" smtClean="0"/>
              <a:t>21.04.2021</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69F56C7-4532-F44B-A3B6-CD3A55A2AEE5}" type="slidenum">
              <a:rPr lang="tr-TR" smtClean="0"/>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927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B6941E-1077-9B4D-8C05-43A42EED95DD}"/>
              </a:ext>
            </a:extLst>
          </p:cNvPr>
          <p:cNvSpPr>
            <a:spLocks noGrp="1"/>
          </p:cNvSpPr>
          <p:nvPr>
            <p:ph type="ctrTitle"/>
          </p:nvPr>
        </p:nvSpPr>
        <p:spPr>
          <a:xfrm>
            <a:off x="2209800" y="182881"/>
            <a:ext cx="7772400" cy="1997612"/>
          </a:xfrm>
        </p:spPr>
        <p:txBody>
          <a:bodyPr>
            <a:normAutofit fontScale="90000"/>
          </a:bodyPr>
          <a:lstStyle/>
          <a:p>
            <a:r>
              <a:rPr lang="tr-TR" dirty="0">
                <a:solidFill>
                  <a:schemeClr val="bg1"/>
                </a:solidFill>
              </a:rPr>
              <a:t>TEMEL SAĞLIK BİLGİSİ</a:t>
            </a:r>
          </a:p>
        </p:txBody>
      </p:sp>
      <p:sp>
        <p:nvSpPr>
          <p:cNvPr id="3" name="Alt Başlık 2">
            <a:extLst>
              <a:ext uri="{FF2B5EF4-FFF2-40B4-BE49-F238E27FC236}">
                <a16:creationId xmlns:a16="http://schemas.microsoft.com/office/drawing/2014/main" id="{A439455E-25F6-5548-9DD8-AB48D17C0C8A}"/>
              </a:ext>
            </a:extLst>
          </p:cNvPr>
          <p:cNvSpPr>
            <a:spLocks noGrp="1"/>
          </p:cNvSpPr>
          <p:nvPr>
            <p:ph type="subTitle" idx="1"/>
          </p:nvPr>
        </p:nvSpPr>
        <p:spPr>
          <a:xfrm>
            <a:off x="2667000" y="2774157"/>
            <a:ext cx="6858000" cy="1655762"/>
          </a:xfrm>
        </p:spPr>
        <p:txBody>
          <a:bodyPr>
            <a:normAutofit/>
          </a:bodyPr>
          <a:lstStyle/>
          <a:p>
            <a:r>
              <a:rPr lang="tr-TR" sz="4000" dirty="0">
                <a:solidFill>
                  <a:srgbClr val="FF0000"/>
                </a:solidFill>
              </a:rPr>
              <a:t>Erken Tanı ve Tedavi</a:t>
            </a:r>
          </a:p>
        </p:txBody>
      </p:sp>
    </p:spTree>
    <p:extLst>
      <p:ext uri="{BB962C8B-B14F-4D97-AF65-F5344CB8AC3E}">
        <p14:creationId xmlns:p14="http://schemas.microsoft.com/office/powerpoint/2010/main" val="3417131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6AB55B-B833-F745-9F1E-52E0DDC24AA0}"/>
              </a:ext>
            </a:extLst>
          </p:cNvPr>
          <p:cNvSpPr>
            <a:spLocks noGrp="1"/>
          </p:cNvSpPr>
          <p:nvPr>
            <p:ph type="title"/>
          </p:nvPr>
        </p:nvSpPr>
        <p:spPr>
          <a:xfrm>
            <a:off x="723331" y="0"/>
            <a:ext cx="8693624" cy="753991"/>
          </a:xfrm>
        </p:spPr>
        <p:txBody>
          <a:bodyPr/>
          <a:lstStyle/>
          <a:p>
            <a:r>
              <a:rPr lang="tr-TR" b="1" dirty="0"/>
              <a:t>Erken Tanı ve Tedavi</a:t>
            </a:r>
          </a:p>
        </p:txBody>
      </p:sp>
      <p:sp>
        <p:nvSpPr>
          <p:cNvPr id="3" name="İçerik Yer Tutucusu 2">
            <a:extLst>
              <a:ext uri="{FF2B5EF4-FFF2-40B4-BE49-F238E27FC236}">
                <a16:creationId xmlns:a16="http://schemas.microsoft.com/office/drawing/2014/main" id="{636EE6A9-9D1C-6142-90DA-1C1A88F97F7A}"/>
              </a:ext>
            </a:extLst>
          </p:cNvPr>
          <p:cNvSpPr>
            <a:spLocks noGrp="1"/>
          </p:cNvSpPr>
          <p:nvPr>
            <p:ph idx="1"/>
          </p:nvPr>
        </p:nvSpPr>
        <p:spPr>
          <a:xfrm>
            <a:off x="6005015" y="1378635"/>
            <a:ext cx="5348785" cy="4798329"/>
          </a:xfrm>
        </p:spPr>
        <p:txBody>
          <a:bodyPr>
            <a:normAutofit/>
          </a:bodyPr>
          <a:lstStyle/>
          <a:p>
            <a:pPr marL="0" indent="0">
              <a:buNone/>
            </a:pPr>
            <a:r>
              <a:rPr lang="tr-TR" dirty="0">
                <a:solidFill>
                  <a:srgbClr val="FF0000"/>
                </a:solidFill>
                <a:latin typeface="Calibri (Gövde)"/>
              </a:rPr>
              <a:t>AMAÇLAR:</a:t>
            </a:r>
          </a:p>
          <a:p>
            <a:pPr marL="0" indent="0">
              <a:buNone/>
            </a:pPr>
            <a:endParaRPr lang="tr-TR" dirty="0"/>
          </a:p>
          <a:p>
            <a:pPr marL="0" indent="0">
              <a:buNone/>
            </a:pPr>
            <a:r>
              <a:rPr lang="tr-TR" dirty="0"/>
              <a:t>Bu konu kapsamındaki öğrenme hedeflerimiz:</a:t>
            </a:r>
          </a:p>
          <a:p>
            <a:pPr>
              <a:buFont typeface="Wingdings" panose="05000000000000000000" pitchFamily="2" charset="2"/>
              <a:buChar char="Ø"/>
            </a:pPr>
            <a:endParaRPr lang="tr-TR" dirty="0"/>
          </a:p>
          <a:p>
            <a:pPr>
              <a:buFont typeface="Wingdings" panose="05000000000000000000" pitchFamily="2" charset="2"/>
              <a:buChar char="Ø"/>
            </a:pPr>
            <a:r>
              <a:rPr lang="tr-TR" dirty="0"/>
              <a:t>Erken tanının anlamı ve önemi</a:t>
            </a:r>
          </a:p>
          <a:p>
            <a:pPr>
              <a:buFont typeface="Wingdings" panose="05000000000000000000" pitchFamily="2" charset="2"/>
              <a:buChar char="Ø"/>
            </a:pPr>
            <a:r>
              <a:rPr lang="tr-TR" dirty="0"/>
              <a:t>Erken tanı yöntemleri</a:t>
            </a:r>
          </a:p>
          <a:p>
            <a:pPr>
              <a:buFont typeface="Wingdings" panose="05000000000000000000" pitchFamily="2" charset="2"/>
              <a:buChar char="Ø"/>
            </a:pPr>
            <a:r>
              <a:rPr lang="tr-TR" dirty="0"/>
              <a:t>Erken tanı uygulanacak kişi ve gruplar</a:t>
            </a:r>
          </a:p>
          <a:p>
            <a:pPr>
              <a:buFont typeface="Wingdings" panose="05000000000000000000" pitchFamily="2" charset="2"/>
              <a:buChar char="Ø"/>
            </a:pPr>
            <a:r>
              <a:rPr lang="tr-TR" dirty="0"/>
              <a:t>Kişinin kendisi ve çevresi için erken tanı ve tedavi girişimlerini </a:t>
            </a:r>
            <a:r>
              <a:rPr lang="tr-TR" dirty="0" err="1"/>
              <a:t>öğrenebilmesi’dir</a:t>
            </a:r>
            <a:r>
              <a:rPr lang="tr-TR" dirty="0"/>
              <a:t>.</a:t>
            </a:r>
          </a:p>
        </p:txBody>
      </p:sp>
      <p:pic>
        <p:nvPicPr>
          <p:cNvPr id="5" name="Resim 4">
            <a:extLst>
              <a:ext uri="{FF2B5EF4-FFF2-40B4-BE49-F238E27FC236}">
                <a16:creationId xmlns:a16="http://schemas.microsoft.com/office/drawing/2014/main" id="{D1974C7F-A7F2-4C27-A053-194063FA831B}"/>
              </a:ext>
            </a:extLst>
          </p:cNvPr>
          <p:cNvPicPr>
            <a:picLocks noChangeAspect="1"/>
          </p:cNvPicPr>
          <p:nvPr/>
        </p:nvPicPr>
        <p:blipFill>
          <a:blip r:embed="rId2"/>
          <a:stretch>
            <a:fillRect/>
          </a:stretch>
        </p:blipFill>
        <p:spPr>
          <a:xfrm>
            <a:off x="542778" y="2313814"/>
            <a:ext cx="4572000" cy="3735294"/>
          </a:xfrm>
          <a:prstGeom prst="rect">
            <a:avLst/>
          </a:prstGeom>
        </p:spPr>
      </p:pic>
    </p:spTree>
    <p:extLst>
      <p:ext uri="{BB962C8B-B14F-4D97-AF65-F5344CB8AC3E}">
        <p14:creationId xmlns:p14="http://schemas.microsoft.com/office/powerpoint/2010/main" val="788063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t>Erken Tanı ve Tedavi</a:t>
            </a:r>
            <a:endParaRPr lang="tr-TR" dirty="0"/>
          </a:p>
        </p:txBody>
      </p:sp>
      <p:sp>
        <p:nvSpPr>
          <p:cNvPr id="3" name="İçerik Yer Tutucusu 2"/>
          <p:cNvSpPr>
            <a:spLocks noGrp="1"/>
          </p:cNvSpPr>
          <p:nvPr>
            <p:ph idx="1"/>
          </p:nvPr>
        </p:nvSpPr>
        <p:spPr>
          <a:xfrm>
            <a:off x="838200" y="1419367"/>
            <a:ext cx="10515600" cy="4757596"/>
          </a:xfrm>
        </p:spPr>
        <p:txBody>
          <a:bodyPr>
            <a:normAutofit/>
          </a:bodyPr>
          <a:lstStyle/>
          <a:p>
            <a:pPr marL="0" indent="0">
              <a:buNone/>
            </a:pPr>
            <a:r>
              <a:rPr lang="tr-TR" dirty="0"/>
              <a:t>Konu İçeriği:</a:t>
            </a:r>
          </a:p>
          <a:p>
            <a:pPr marL="0" indent="0">
              <a:buNone/>
            </a:pPr>
            <a:endParaRPr lang="tr-TR" dirty="0"/>
          </a:p>
          <a:p>
            <a:pPr>
              <a:buFont typeface="Wingdings" panose="05000000000000000000" pitchFamily="2" charset="2"/>
              <a:buChar char="Ø"/>
            </a:pPr>
            <a:r>
              <a:rPr lang="tr-TR" dirty="0"/>
              <a:t>Giriş</a:t>
            </a:r>
          </a:p>
          <a:p>
            <a:pPr>
              <a:buFont typeface="Wingdings" panose="05000000000000000000" pitchFamily="2" charset="2"/>
              <a:buChar char="Ø"/>
            </a:pPr>
            <a:r>
              <a:rPr lang="tr-TR" dirty="0"/>
              <a:t>Erken Tanı Kavramı </a:t>
            </a:r>
          </a:p>
          <a:p>
            <a:pPr>
              <a:buFont typeface="Wingdings" panose="05000000000000000000" pitchFamily="2" charset="2"/>
              <a:buChar char="Ø"/>
            </a:pPr>
            <a:r>
              <a:rPr lang="tr-TR" dirty="0"/>
              <a:t>Erken Tanının Sağlık Hizmetleri İçerisinde Yeri </a:t>
            </a:r>
          </a:p>
          <a:p>
            <a:pPr>
              <a:buFont typeface="Wingdings" panose="05000000000000000000" pitchFamily="2" charset="2"/>
              <a:buChar char="Ø"/>
            </a:pPr>
            <a:r>
              <a:rPr lang="tr-TR" dirty="0"/>
              <a:t>Erken Tanının Önemi ve Faydaları </a:t>
            </a:r>
          </a:p>
          <a:p>
            <a:pPr>
              <a:buFont typeface="Wingdings" panose="05000000000000000000" pitchFamily="2" charset="2"/>
              <a:buChar char="Ø"/>
            </a:pPr>
            <a:r>
              <a:rPr lang="tr-TR" dirty="0"/>
              <a:t>Erken Tanı Uygulamasında Kullanılan Yöntemler </a:t>
            </a:r>
          </a:p>
          <a:p>
            <a:pPr>
              <a:buFont typeface="Wingdings" panose="05000000000000000000" pitchFamily="2" charset="2"/>
              <a:buChar char="Ø"/>
            </a:pPr>
            <a:r>
              <a:rPr lang="tr-TR" dirty="0"/>
              <a:t>Erken Tanısı Mümkün Hastalık ve Bozukluklar ve Önerilen Tanı Testleri </a:t>
            </a:r>
          </a:p>
          <a:p>
            <a:pPr>
              <a:buFont typeface="Wingdings" panose="05000000000000000000" pitchFamily="2" charset="2"/>
              <a:buChar char="Ø"/>
            </a:pPr>
            <a:r>
              <a:rPr lang="tr-TR" dirty="0"/>
              <a:t>Toplumdaki Değişik Grupların Taşıdıkları, Erken Tanısı Mümkün Hastalık ve Bozukluk Riskleri </a:t>
            </a:r>
          </a:p>
        </p:txBody>
      </p:sp>
    </p:spTree>
    <p:extLst>
      <p:ext uri="{BB962C8B-B14F-4D97-AF65-F5344CB8AC3E}">
        <p14:creationId xmlns:p14="http://schemas.microsoft.com/office/powerpoint/2010/main" val="2735681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688769"/>
            <a:ext cx="10515600" cy="1001919"/>
          </a:xfrm>
        </p:spPr>
        <p:txBody>
          <a:bodyPr/>
          <a:lstStyle/>
          <a:p>
            <a:pPr algn="ctr"/>
            <a:r>
              <a:rPr lang="tr-TR" dirty="0"/>
              <a:t>SAĞLIĞIN TANIMI</a:t>
            </a:r>
          </a:p>
        </p:txBody>
      </p:sp>
      <p:sp>
        <p:nvSpPr>
          <p:cNvPr id="3" name="İçerik Yer Tutucusu 2"/>
          <p:cNvSpPr>
            <a:spLocks noGrp="1"/>
          </p:cNvSpPr>
          <p:nvPr>
            <p:ph idx="1"/>
          </p:nvPr>
        </p:nvSpPr>
        <p:spPr/>
        <p:txBody>
          <a:bodyPr/>
          <a:lstStyle/>
          <a:p>
            <a:endParaRPr lang="tr-TR" dirty="0"/>
          </a:p>
          <a:p>
            <a:r>
              <a:rPr lang="tr-TR" u="sng" dirty="0"/>
              <a:t>Sağlık</a:t>
            </a:r>
            <a:r>
              <a:rPr lang="tr-TR" dirty="0"/>
              <a:t>, en temel tanımıyla; “kişinin fiziksel, biyolojik ve sosyal çevresi ile denge halinde olarak, davranışlarının uyumlu olması” durumudur.</a:t>
            </a:r>
            <a:endParaRPr lang="tr-TR" sz="4000" dirty="0"/>
          </a:p>
          <a:p>
            <a:pPr marL="0" indent="0" algn="ctr">
              <a:buNone/>
            </a:pPr>
            <a:r>
              <a:rPr lang="tr-TR" dirty="0"/>
              <a:t> </a:t>
            </a:r>
          </a:p>
          <a:p>
            <a:pPr marL="0" indent="0" algn="ctr">
              <a:buNone/>
            </a:pPr>
            <a:endParaRPr lang="tr-TR" dirty="0"/>
          </a:p>
          <a:p>
            <a:pPr marL="0" indent="0">
              <a:buNone/>
            </a:pPr>
            <a:r>
              <a:rPr lang="tr-TR" dirty="0"/>
              <a:t> </a:t>
            </a:r>
            <a:r>
              <a:rPr lang="tr-TR" u="sng" dirty="0"/>
              <a:t>SAĞLIK</a:t>
            </a:r>
            <a:r>
              <a:rPr lang="tr-TR" dirty="0"/>
              <a:t>: &lt;&lt;Bedensel ve Ruhsal Tam Bir İyilik Hali&gt;&gt;</a:t>
            </a:r>
          </a:p>
        </p:txBody>
      </p:sp>
    </p:spTree>
    <p:extLst>
      <p:ext uri="{BB962C8B-B14F-4D97-AF65-F5344CB8AC3E}">
        <p14:creationId xmlns:p14="http://schemas.microsoft.com/office/powerpoint/2010/main" val="1717324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9926E2-423D-4FFD-B0C0-D5163C2529C3}"/>
              </a:ext>
            </a:extLst>
          </p:cNvPr>
          <p:cNvSpPr>
            <a:spLocks noGrp="1"/>
          </p:cNvSpPr>
          <p:nvPr>
            <p:ph type="title"/>
          </p:nvPr>
        </p:nvSpPr>
        <p:spPr>
          <a:xfrm>
            <a:off x="1688416" y="1019004"/>
            <a:ext cx="7886700" cy="902898"/>
          </a:xfrm>
        </p:spPr>
        <p:txBody>
          <a:bodyPr>
            <a:normAutofit fontScale="90000"/>
          </a:bodyPr>
          <a:lstStyle/>
          <a:p>
            <a:r>
              <a:rPr lang="tr-TR" b="1" dirty="0"/>
              <a:t>TEMEL SAĞLIK HİZMETLERİ KAVRAMI</a:t>
            </a:r>
            <a:br>
              <a:rPr lang="tr-TR" b="1" dirty="0"/>
            </a:br>
            <a:endParaRPr lang="tr-TR" b="1" dirty="0"/>
          </a:p>
        </p:txBody>
      </p:sp>
      <p:sp>
        <p:nvSpPr>
          <p:cNvPr id="3" name="İçerik Yer Tutucusu 2">
            <a:extLst>
              <a:ext uri="{FF2B5EF4-FFF2-40B4-BE49-F238E27FC236}">
                <a16:creationId xmlns:a16="http://schemas.microsoft.com/office/drawing/2014/main" id="{25CB6B8B-F124-4A35-B816-1E044AACFAE3}"/>
              </a:ext>
            </a:extLst>
          </p:cNvPr>
          <p:cNvSpPr>
            <a:spLocks noGrp="1"/>
          </p:cNvSpPr>
          <p:nvPr>
            <p:ph idx="1"/>
          </p:nvPr>
        </p:nvSpPr>
        <p:spPr>
          <a:xfrm>
            <a:off x="6841588" y="1575582"/>
            <a:ext cx="5158154" cy="4601381"/>
          </a:xfrm>
        </p:spPr>
        <p:txBody>
          <a:bodyPr>
            <a:normAutofit/>
          </a:bodyPr>
          <a:lstStyle/>
          <a:p>
            <a:pPr marL="0" indent="0" algn="ctr">
              <a:buNone/>
            </a:pPr>
            <a:r>
              <a:rPr lang="tr-TR" b="1" dirty="0"/>
              <a:t>TANIM</a:t>
            </a:r>
          </a:p>
          <a:p>
            <a:pPr marL="0" indent="0" algn="just">
              <a:buNone/>
            </a:pPr>
            <a:r>
              <a:rPr lang="tr-TR" dirty="0"/>
              <a:t>Kişilerin ve toplumların sağlıklarını korumak, hastalananların tedavisini yapmak, iyileşmenin tam olmadığı durumlarda başkalarına bağımlı olmadan yaşamayı sağlamak ve toplumların sağlıklarını daha iyi durumlara getirmek için yapılan planlı çalışmaların tümüne “sağlık hizmeti” denmektedir.</a:t>
            </a:r>
          </a:p>
        </p:txBody>
      </p:sp>
      <p:pic>
        <p:nvPicPr>
          <p:cNvPr id="1026" name="Picture 2" descr="Sağlık hizmetleri &quot;hekim odaklı&quot; olmaktan çıkıyor | Medimagazin Sağlık  Haber Portalı | Sağlık Personeli Haberler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252" y="2452918"/>
            <a:ext cx="5110163" cy="3033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389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B852F6-6F99-48E4-BC08-1AA7707E927C}"/>
              </a:ext>
            </a:extLst>
          </p:cNvPr>
          <p:cNvSpPr>
            <a:spLocks noGrp="1"/>
          </p:cNvSpPr>
          <p:nvPr>
            <p:ph idx="1"/>
          </p:nvPr>
        </p:nvSpPr>
        <p:spPr/>
        <p:txBody>
          <a:bodyPr/>
          <a:lstStyle/>
          <a:p>
            <a:pPr marL="0" indent="0">
              <a:buNone/>
            </a:pPr>
            <a:r>
              <a:rPr lang="tr-TR" dirty="0"/>
              <a:t>Temel Sağlık hizmetleri klasik olarak 3 gruba ayrılarak incelenir. Bunlar:</a:t>
            </a:r>
          </a:p>
          <a:p>
            <a:endParaRPr lang="tr-TR" dirty="0"/>
          </a:p>
          <a:p>
            <a:pPr marL="514350" indent="-514350">
              <a:buFont typeface="+mj-lt"/>
              <a:buAutoNum type="arabicPeriod"/>
            </a:pPr>
            <a:r>
              <a:rPr lang="tr-TR" dirty="0"/>
              <a:t>Koruyucu Sağlık Hizmetleri</a:t>
            </a:r>
          </a:p>
          <a:p>
            <a:pPr marL="514350" indent="-514350">
              <a:buFont typeface="+mj-lt"/>
              <a:buAutoNum type="arabicPeriod"/>
            </a:pPr>
            <a:r>
              <a:rPr lang="tr-TR" dirty="0"/>
              <a:t>Tedavi Edici sağlık Hizmetleri</a:t>
            </a:r>
          </a:p>
          <a:p>
            <a:pPr marL="514350" indent="-514350">
              <a:buFont typeface="+mj-lt"/>
              <a:buAutoNum type="arabicPeriod"/>
            </a:pPr>
            <a:r>
              <a:rPr lang="tr-TR" dirty="0" err="1"/>
              <a:t>Rehabilite</a:t>
            </a:r>
            <a:r>
              <a:rPr lang="tr-TR" dirty="0"/>
              <a:t> Edici Sağlık Hizmetleri’dir.</a:t>
            </a:r>
          </a:p>
          <a:p>
            <a:pPr marL="514350" indent="-514350">
              <a:buFont typeface="+mj-lt"/>
              <a:buAutoNum type="arabicPeriod"/>
            </a:pPr>
            <a:endParaRPr lang="tr-TR" dirty="0"/>
          </a:p>
          <a:p>
            <a:pPr marL="0" indent="0">
              <a:buNone/>
            </a:pPr>
            <a:endParaRPr lang="tr-TR" dirty="0"/>
          </a:p>
          <a:p>
            <a:pPr marL="0" indent="0">
              <a:buNone/>
            </a:pPr>
            <a:endParaRPr lang="tr-TR" dirty="0"/>
          </a:p>
          <a:p>
            <a:pPr marL="514350" indent="-514350">
              <a:buFont typeface="+mj-lt"/>
              <a:buAutoNum type="arabicPeriod"/>
            </a:pPr>
            <a:endParaRPr lang="tr-TR" dirty="0"/>
          </a:p>
        </p:txBody>
      </p:sp>
    </p:spTree>
    <p:extLst>
      <p:ext uri="{BB962C8B-B14F-4D97-AF65-F5344CB8AC3E}">
        <p14:creationId xmlns:p14="http://schemas.microsoft.com/office/powerpoint/2010/main" val="2381581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0E601D1-4FFC-444C-918A-7F10765F9C7E}"/>
              </a:ext>
            </a:extLst>
          </p:cNvPr>
          <p:cNvSpPr>
            <a:spLocks noGrp="1"/>
          </p:cNvSpPr>
          <p:nvPr>
            <p:ph idx="1"/>
          </p:nvPr>
        </p:nvSpPr>
        <p:spPr>
          <a:xfrm>
            <a:off x="114300" y="1234440"/>
            <a:ext cx="11239500" cy="4942523"/>
          </a:xfrm>
        </p:spPr>
        <p:txBody>
          <a:bodyPr>
            <a:normAutofit/>
          </a:bodyPr>
          <a:lstStyle/>
          <a:p>
            <a:pPr marL="0" indent="0">
              <a:buNone/>
            </a:pPr>
            <a:r>
              <a:rPr lang="tr-TR" sz="3200" dirty="0">
                <a:solidFill>
                  <a:schemeClr val="accent1"/>
                </a:solidFill>
              </a:rPr>
              <a:t>Koruyucu Sağlık Hizmetleri:</a:t>
            </a:r>
          </a:p>
          <a:p>
            <a:pPr marL="971550" lvl="1" indent="-514350">
              <a:buFont typeface="+mj-lt"/>
              <a:buAutoNum type="romanUcPeriod"/>
            </a:pPr>
            <a:endParaRPr lang="tr-TR" sz="2800" dirty="0"/>
          </a:p>
          <a:p>
            <a:pPr marL="971550" lvl="1" indent="-514350">
              <a:buFont typeface="+mj-lt"/>
              <a:buAutoNum type="romanUcPeriod"/>
            </a:pPr>
            <a:r>
              <a:rPr lang="tr-TR" sz="1600" dirty="0"/>
              <a:t>Bağışıklama ve Aşı</a:t>
            </a:r>
            <a:endParaRPr lang="tr-TR" sz="2800" b="1" dirty="0">
              <a:solidFill>
                <a:srgbClr val="FF0000"/>
              </a:solidFill>
            </a:endParaRPr>
          </a:p>
          <a:p>
            <a:pPr marL="971550" lvl="1" indent="-514350">
              <a:buFont typeface="+mj-lt"/>
              <a:buAutoNum type="romanUcPeriod"/>
            </a:pPr>
            <a:r>
              <a:rPr lang="tr-TR" sz="2800" b="1" dirty="0">
                <a:solidFill>
                  <a:srgbClr val="FF0000"/>
                </a:solidFill>
              </a:rPr>
              <a:t>Hastalıkların erken tanı ve tedavisi</a:t>
            </a:r>
            <a:r>
              <a:rPr lang="tr-TR" sz="2800" b="1" dirty="0">
                <a:solidFill>
                  <a:srgbClr val="FF0000"/>
                </a:solidFill>
                <a:sym typeface="Wingdings" panose="05000000000000000000" pitchFamily="2" charset="2"/>
              </a:rPr>
              <a:t></a:t>
            </a:r>
            <a:endParaRPr lang="tr-TR" sz="2800" b="1" dirty="0">
              <a:solidFill>
                <a:srgbClr val="FF0000"/>
              </a:solidFill>
            </a:endParaRPr>
          </a:p>
          <a:p>
            <a:pPr marL="971550" lvl="1" indent="-514350">
              <a:buFont typeface="+mj-lt"/>
              <a:buAutoNum type="romanUcPeriod"/>
            </a:pPr>
            <a:r>
              <a:rPr lang="tr-TR" sz="1600" dirty="0"/>
              <a:t>İlaçla koruma</a:t>
            </a:r>
          </a:p>
          <a:p>
            <a:pPr marL="971550" lvl="1" indent="-514350">
              <a:buFont typeface="+mj-lt"/>
              <a:buAutoNum type="romanUcPeriod"/>
            </a:pPr>
            <a:r>
              <a:rPr lang="tr-TR" sz="1600" dirty="0"/>
              <a:t>İyi beslenme</a:t>
            </a:r>
          </a:p>
          <a:p>
            <a:pPr marL="971550" lvl="1" indent="-514350">
              <a:buFont typeface="+mj-lt"/>
              <a:buAutoNum type="romanUcPeriod"/>
            </a:pPr>
            <a:r>
              <a:rPr lang="tr-TR" sz="1600" dirty="0"/>
              <a:t>Kişisel temizlik ve bakım</a:t>
            </a:r>
          </a:p>
          <a:p>
            <a:pPr marL="971550" lvl="1" indent="-514350">
              <a:buFont typeface="+mj-lt"/>
              <a:buAutoNum type="romanUcPeriod"/>
            </a:pPr>
            <a:r>
              <a:rPr lang="tr-TR" sz="1600" dirty="0"/>
              <a:t>Aile planlaması</a:t>
            </a:r>
          </a:p>
          <a:p>
            <a:pPr marL="971550" lvl="1" indent="-514350">
              <a:buFont typeface="+mj-lt"/>
              <a:buAutoNum type="romanUcPeriod"/>
            </a:pPr>
            <a:r>
              <a:rPr lang="tr-TR" sz="1600" dirty="0"/>
              <a:t>Sağlık Eğitimi</a:t>
            </a:r>
          </a:p>
        </p:txBody>
      </p:sp>
      <p:sp>
        <p:nvSpPr>
          <p:cNvPr id="4" name="Metin kutusu 3"/>
          <p:cNvSpPr txBox="1"/>
          <p:nvPr/>
        </p:nvSpPr>
        <p:spPr>
          <a:xfrm>
            <a:off x="6617616" y="2275395"/>
            <a:ext cx="5279010" cy="1015663"/>
          </a:xfrm>
          <a:prstGeom prst="rect">
            <a:avLst/>
          </a:prstGeom>
          <a:noFill/>
        </p:spPr>
        <p:txBody>
          <a:bodyPr wrap="square" rtlCol="0">
            <a:spAutoFit/>
          </a:bodyPr>
          <a:lstStyle/>
          <a:p>
            <a:r>
              <a:rPr lang="tr-TR" sz="2000" dirty="0"/>
              <a:t> Bu dersimizde, koruyucu sağlık hizmetleri içerisinde yer alan  ‘erken tanı ve tedavi’ konusu işlenecektir. </a:t>
            </a:r>
            <a:endParaRPr lang="en-US" sz="2000" dirty="0"/>
          </a:p>
        </p:txBody>
      </p:sp>
      <p:pic>
        <p:nvPicPr>
          <p:cNvPr id="5" name="Resim 4">
            <a:extLst>
              <a:ext uri="{FF2B5EF4-FFF2-40B4-BE49-F238E27FC236}">
                <a16:creationId xmlns:a16="http://schemas.microsoft.com/office/drawing/2014/main" id="{8542AB78-B7A7-48D7-BDB8-1298D39FCCC9}"/>
              </a:ext>
            </a:extLst>
          </p:cNvPr>
          <p:cNvPicPr>
            <a:picLocks noChangeAspect="1"/>
          </p:cNvPicPr>
          <p:nvPr/>
        </p:nvPicPr>
        <p:blipFill>
          <a:blip r:embed="rId2"/>
          <a:stretch>
            <a:fillRect/>
          </a:stretch>
        </p:blipFill>
        <p:spPr>
          <a:xfrm>
            <a:off x="-162724" y="-3289"/>
            <a:ext cx="10766469" cy="1066892"/>
          </a:xfrm>
          <a:prstGeom prst="rect">
            <a:avLst/>
          </a:prstGeom>
        </p:spPr>
      </p:pic>
    </p:spTree>
    <p:extLst>
      <p:ext uri="{BB962C8B-B14F-4D97-AF65-F5344CB8AC3E}">
        <p14:creationId xmlns:p14="http://schemas.microsoft.com/office/powerpoint/2010/main" val="918775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lgn="just"/>
            <a:r>
              <a:rPr lang="tr-TR" dirty="0"/>
              <a:t>Geleneksel tıp, kendisine ortaya çıkan bulgu ve belirtilerle hekime başvuran veya getirilen kişilerle ilgilenir. Amacı ilk önce kişinin hastalığının adını koymak, yani tanıya karar vermek, sonra da hangi hastalığa tutulduğunu saptadığı kişiyi en uygun biçimde tedavi ederek eski sağlığına kavuşturmaktır. </a:t>
            </a:r>
          </a:p>
          <a:p>
            <a:pPr algn="just"/>
            <a:endParaRPr lang="tr-TR" dirty="0"/>
          </a:p>
          <a:p>
            <a:pPr algn="just"/>
            <a:r>
              <a:rPr lang="tr-TR" dirty="0"/>
              <a:t>Koruyucu hekimliğin hedef kitlesi ise sağlıklı kişilerdir. Burada amaç öncelikle hastalıklara yol açan ya da hastalık riskini arttıran etkenleri bulmak, sonra da bu etkenlerin sağlıklı kişileri hasta kişiler haline getirmesine engel olmak, yani hastalığın ortaya çıkmasını önlemektir.</a:t>
            </a:r>
          </a:p>
        </p:txBody>
      </p:sp>
      <p:pic>
        <p:nvPicPr>
          <p:cNvPr id="6" name="Resim 5">
            <a:extLst>
              <a:ext uri="{FF2B5EF4-FFF2-40B4-BE49-F238E27FC236}">
                <a16:creationId xmlns:a16="http://schemas.microsoft.com/office/drawing/2014/main" id="{6AC880AD-B29A-4B80-80EE-EADC38953081}"/>
              </a:ext>
            </a:extLst>
          </p:cNvPr>
          <p:cNvPicPr>
            <a:picLocks noChangeAspect="1"/>
          </p:cNvPicPr>
          <p:nvPr/>
        </p:nvPicPr>
        <p:blipFill>
          <a:blip r:embed="rId2"/>
          <a:stretch>
            <a:fillRect/>
          </a:stretch>
        </p:blipFill>
        <p:spPr>
          <a:xfrm>
            <a:off x="134682" y="-86365"/>
            <a:ext cx="10772566" cy="1072989"/>
          </a:xfrm>
          <a:prstGeom prst="rect">
            <a:avLst/>
          </a:prstGeom>
        </p:spPr>
      </p:pic>
    </p:spTree>
    <p:extLst>
      <p:ext uri="{BB962C8B-B14F-4D97-AF65-F5344CB8AC3E}">
        <p14:creationId xmlns:p14="http://schemas.microsoft.com/office/powerpoint/2010/main" val="3760504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Erken Tanı Kavramı</a:t>
            </a:r>
          </a:p>
        </p:txBody>
      </p:sp>
      <p:sp>
        <p:nvSpPr>
          <p:cNvPr id="3" name="İçerik Yer Tutucusu 2"/>
          <p:cNvSpPr>
            <a:spLocks noGrp="1"/>
          </p:cNvSpPr>
          <p:nvPr>
            <p:ph idx="1"/>
          </p:nvPr>
        </p:nvSpPr>
        <p:spPr/>
        <p:txBody>
          <a:bodyPr/>
          <a:lstStyle/>
          <a:p>
            <a:pPr algn="just"/>
            <a:r>
              <a:rPr lang="tr-TR" dirty="0"/>
              <a:t>Erken tanı; kişinin hastalığının klinik belirtilerinin ortaya çıkmadığı veya ona acı ve sıkıntı vermeyen silik belirtilerin bulunduğu dönemde (</a:t>
            </a:r>
            <a:r>
              <a:rPr lang="tr-TR" dirty="0" err="1"/>
              <a:t>presemptomatik</a:t>
            </a:r>
            <a:r>
              <a:rPr lang="tr-TR" dirty="0"/>
              <a:t> dönem) hastalığın tanısı demektir. </a:t>
            </a:r>
          </a:p>
          <a:p>
            <a:pPr algn="just"/>
            <a:endParaRPr lang="tr-TR" dirty="0"/>
          </a:p>
          <a:p>
            <a:pPr algn="just"/>
            <a:r>
              <a:rPr lang="tr-TR" dirty="0"/>
              <a:t>Erken tanı uygulamaları, bir sağlık riskini ya da hastalığı, kişiye en az zarar verecek şekilde ya da zarar vermesini önleyecek şekilde, erken dönemde saptamak için yapılan, vaka bulma ve sağlık taraması gibi tüm yaklaşımları kapsar.</a:t>
            </a:r>
          </a:p>
        </p:txBody>
      </p:sp>
    </p:spTree>
    <p:extLst>
      <p:ext uri="{BB962C8B-B14F-4D97-AF65-F5344CB8AC3E}">
        <p14:creationId xmlns:p14="http://schemas.microsoft.com/office/powerpoint/2010/main" val="1849445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Erken Tanının Önemi</a:t>
            </a:r>
          </a:p>
        </p:txBody>
      </p:sp>
      <p:sp>
        <p:nvSpPr>
          <p:cNvPr id="3" name="İçerik Yer Tutucusu 2"/>
          <p:cNvSpPr>
            <a:spLocks noGrp="1"/>
          </p:cNvSpPr>
          <p:nvPr>
            <p:ph idx="1"/>
          </p:nvPr>
        </p:nvSpPr>
        <p:spPr>
          <a:xfrm>
            <a:off x="5527342" y="1825625"/>
            <a:ext cx="5826457" cy="4351338"/>
          </a:xfrm>
        </p:spPr>
        <p:txBody>
          <a:bodyPr/>
          <a:lstStyle/>
          <a:p>
            <a:pPr marL="0" indent="0">
              <a:buNone/>
            </a:pPr>
            <a:r>
              <a:rPr lang="tr-TR" dirty="0"/>
              <a:t>1. Tedavi şansını artırır. </a:t>
            </a:r>
          </a:p>
          <a:p>
            <a:pPr marL="0" indent="0">
              <a:buNone/>
            </a:pPr>
            <a:r>
              <a:rPr lang="tr-TR" dirty="0"/>
              <a:t>2. Tedaviyi kolaylaştırır. </a:t>
            </a:r>
          </a:p>
          <a:p>
            <a:pPr marL="0" indent="0">
              <a:buNone/>
            </a:pPr>
            <a:r>
              <a:rPr lang="tr-TR" dirty="0"/>
              <a:t>3. Tedavi giderlerini azaltır. </a:t>
            </a:r>
          </a:p>
          <a:p>
            <a:pPr marL="0" indent="0">
              <a:buNone/>
            </a:pPr>
            <a:r>
              <a:rPr lang="tr-TR" dirty="0"/>
              <a:t>4. Sakatlığı önler.</a:t>
            </a:r>
          </a:p>
          <a:p>
            <a:pPr marL="0" indent="0">
              <a:buNone/>
            </a:pPr>
            <a:r>
              <a:rPr lang="tr-TR" dirty="0"/>
              <a:t>5. Doku ve organ kaybını önler. </a:t>
            </a:r>
          </a:p>
          <a:p>
            <a:pPr marL="0" indent="0">
              <a:buNone/>
            </a:pPr>
            <a:r>
              <a:rPr lang="tr-TR" dirty="0"/>
              <a:t>6. Hayat kurtarır. </a:t>
            </a:r>
          </a:p>
          <a:p>
            <a:pPr marL="0" indent="0">
              <a:buNone/>
            </a:pPr>
            <a:r>
              <a:rPr lang="tr-TR" dirty="0"/>
              <a:t>7. Yaşam süresini uzatır. </a:t>
            </a:r>
          </a:p>
        </p:txBody>
      </p:sp>
      <p:pic>
        <p:nvPicPr>
          <p:cNvPr id="1026" name="Picture 2" descr="Erken Tanı İndir - Android için Sağlık Uygulaması - Tamind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624" y="1702795"/>
            <a:ext cx="2987049" cy="4083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995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lgn="just"/>
            <a:r>
              <a:rPr lang="tr-TR" dirty="0"/>
              <a:t>Erken tanı için bugün kabul edilen üç koşul vardır:</a:t>
            </a:r>
          </a:p>
          <a:p>
            <a:pPr algn="just"/>
            <a:endParaRPr lang="tr-TR" dirty="0"/>
          </a:p>
          <a:p>
            <a:pPr marL="514350" indent="-514350" algn="just">
              <a:buAutoNum type="arabicPeriod"/>
            </a:pPr>
            <a:r>
              <a:rPr lang="tr-TR" dirty="0"/>
              <a:t>Kişilerin çeşitli önemli hastalıklar konusunda bilgili olmaları ve vücutlarında ortaya  çıkacak erken hastalık işaretlerine karşı uyanık olup hekime başvurmaları</a:t>
            </a:r>
          </a:p>
          <a:p>
            <a:pPr marL="514350" indent="-514350" algn="just">
              <a:buAutoNum type="arabicPeriod"/>
            </a:pPr>
            <a:r>
              <a:rPr lang="tr-TR" dirty="0"/>
              <a:t>Herhangi bir hastalığı olduğu yolunda bir fikre kapılan kişilere vakit ayırıp, onlara gerekli tetkiklerin ve muayenelerin rahatça yapılabildiği bir sağlık sistemi</a:t>
            </a:r>
          </a:p>
          <a:p>
            <a:pPr marL="514350" indent="-514350" algn="just">
              <a:buAutoNum type="arabicPeriod"/>
            </a:pPr>
            <a:r>
              <a:rPr lang="tr-TR" dirty="0"/>
              <a:t>Herhangi bir hastalık belirtisi olmasa bile risk durumuna göre belirli aralıklarla yapılması gereken ve CHECK-UP olarak adlandırılan periyodik sağlık kontrolleri</a:t>
            </a:r>
          </a:p>
          <a:p>
            <a:pPr marL="514350" indent="-514350">
              <a:buAutoNum type="arabicPeriod"/>
            </a:pPr>
            <a:endParaRPr lang="tr-TR" dirty="0"/>
          </a:p>
          <a:p>
            <a:pPr marL="0" indent="0">
              <a:buNone/>
            </a:pPr>
            <a:endParaRPr lang="tr-TR" dirty="0"/>
          </a:p>
        </p:txBody>
      </p:sp>
    </p:spTree>
    <p:extLst>
      <p:ext uri="{BB962C8B-B14F-4D97-AF65-F5344CB8AC3E}">
        <p14:creationId xmlns:p14="http://schemas.microsoft.com/office/powerpoint/2010/main" val="1674685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546100" y="33337"/>
            <a:ext cx="10515600" cy="2054770"/>
          </a:xfrm>
        </p:spPr>
        <p:txBody>
          <a:bodyPr>
            <a:normAutofit/>
          </a:bodyPr>
          <a:lstStyle/>
          <a:p>
            <a:r>
              <a:rPr lang="tr-TR" sz="4000" dirty="0"/>
              <a:t>Erken Tanısı Önemli Olan Hastalıkların Belirtilerini Kişilere Öğretmek</a:t>
            </a:r>
            <a:br>
              <a:rPr lang="tr-TR" sz="4000" dirty="0"/>
            </a:br>
            <a:endParaRPr lang="tr-TR" sz="4000" dirty="0"/>
          </a:p>
        </p:txBody>
      </p:sp>
      <p:sp>
        <p:nvSpPr>
          <p:cNvPr id="3" name="İçerik Yer Tutucusu 2"/>
          <p:cNvSpPr>
            <a:spLocks noGrp="1"/>
          </p:cNvSpPr>
          <p:nvPr>
            <p:ph idx="1"/>
          </p:nvPr>
        </p:nvSpPr>
        <p:spPr>
          <a:xfrm>
            <a:off x="6277970" y="2088107"/>
            <a:ext cx="5075830" cy="4088855"/>
          </a:xfrm>
        </p:spPr>
        <p:txBody>
          <a:bodyPr>
            <a:normAutofit/>
          </a:bodyPr>
          <a:lstStyle/>
          <a:p>
            <a:pPr marL="0" indent="0">
              <a:buNone/>
            </a:pPr>
            <a:endParaRPr lang="tr-TR" dirty="0"/>
          </a:p>
          <a:p>
            <a:pPr algn="just"/>
            <a:r>
              <a:rPr lang="tr-TR" dirty="0"/>
              <a:t>Erken tanısı gereken hastalıkların ilk belirtileri ve bu belirtiler ortaya çıkınca ne yapılması gerekeceği halka öğretilmelidir. </a:t>
            </a:r>
          </a:p>
          <a:p>
            <a:endParaRPr lang="tr-TR" dirty="0"/>
          </a:p>
          <a:p>
            <a:pPr algn="just"/>
            <a:r>
              <a:rPr lang="tr-TR" dirty="0"/>
              <a:t>Meme kanserinde erken tanı, için kadına kendi kendisini muayene etmesi bir örnek olarak verilebilir. </a:t>
            </a:r>
          </a:p>
          <a:p>
            <a:pPr marL="0" indent="0">
              <a:buNone/>
            </a:pPr>
            <a:br>
              <a:rPr lang="tr-TR" dirty="0"/>
            </a:br>
            <a:endParaRPr lang="tr-TR" dirty="0"/>
          </a:p>
        </p:txBody>
      </p:sp>
      <p:pic>
        <p:nvPicPr>
          <p:cNvPr id="2050" name="Picture 2" descr="Meme Kanseri Tedavisi ve Belirtileri Nelerdir? 10 Soruda Meme Kanse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100" y="2442948"/>
            <a:ext cx="5188186" cy="343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00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35908" y="1375920"/>
            <a:ext cx="5402705" cy="4830008"/>
          </a:xfrm>
        </p:spPr>
        <p:txBody>
          <a:bodyPr>
            <a:normAutofit/>
          </a:bodyPr>
          <a:lstStyle/>
          <a:p>
            <a:pPr marL="0" indent="0" algn="just">
              <a:buNone/>
            </a:pPr>
            <a:r>
              <a:rPr lang="tr-TR" dirty="0"/>
              <a:t>Çeşitli kanserler için uyarıcı olup, üzerinde durulması gereken ve hekime başvurmayı gerektiren belli başlı belirtiler şöyle sıralanabilir: </a:t>
            </a:r>
          </a:p>
          <a:p>
            <a:endParaRPr lang="tr-TR" dirty="0"/>
          </a:p>
          <a:p>
            <a:r>
              <a:rPr lang="tr-TR" dirty="0"/>
              <a:t>Vücudun herhangi bir yerinde şişlik veya kitleler </a:t>
            </a:r>
          </a:p>
          <a:p>
            <a:r>
              <a:rPr lang="tr-TR" dirty="0"/>
              <a:t>İyileşmeyen ve iyileşmesi geciken yara</a:t>
            </a:r>
          </a:p>
          <a:p>
            <a:r>
              <a:rPr lang="tr-TR" dirty="0"/>
              <a:t>Ben ve siğillerdeki değişiklik </a:t>
            </a:r>
          </a:p>
          <a:p>
            <a:r>
              <a:rPr lang="tr-TR" dirty="0"/>
              <a:t>Olağan dışı kanama </a:t>
            </a:r>
          </a:p>
          <a:p>
            <a:r>
              <a:rPr lang="tr-TR" dirty="0"/>
              <a:t>Yutma güçlüğü </a:t>
            </a:r>
          </a:p>
        </p:txBody>
      </p:sp>
      <p:pic>
        <p:nvPicPr>
          <p:cNvPr id="3074" name="Picture 2" descr="Prof. Dr. H. İsmail Sarı on Twitter: &quot;LENFOMA NEDİR? #akıllımoleküller  #hedeftedavi #hematolojiistanbul #hodgkindışılenfoma #hodgkinlenfoma  #kemikiliğibiyopsi #kemoreterapi #kökhücrenakli #lenfbezikanseri  #lenfadenopati #lenfom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892" y="1375920"/>
            <a:ext cx="5832162" cy="4545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224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85096" y="2265524"/>
            <a:ext cx="7095699" cy="3398294"/>
          </a:xfrm>
        </p:spPr>
        <p:txBody>
          <a:bodyPr/>
          <a:lstStyle/>
          <a:p>
            <a:r>
              <a:rPr lang="tr-TR" dirty="0"/>
              <a:t>Sürekli öksürük</a:t>
            </a:r>
          </a:p>
          <a:p>
            <a:r>
              <a:rPr lang="tr-TR" dirty="0"/>
              <a:t>Ses kısıklığı </a:t>
            </a:r>
          </a:p>
          <a:p>
            <a:r>
              <a:rPr lang="tr-TR" dirty="0"/>
              <a:t>İdrar ve dışkılama alışkanlıklarında değişiklik</a:t>
            </a:r>
          </a:p>
          <a:p>
            <a:r>
              <a:rPr lang="tr-TR" dirty="0"/>
              <a:t>Nedeni açıklanmayan ateş ve zayıflama </a:t>
            </a:r>
          </a:p>
          <a:p>
            <a:r>
              <a:rPr lang="tr-TR" dirty="0"/>
              <a:t>İnatçı hazımsızlık</a:t>
            </a:r>
          </a:p>
        </p:txBody>
      </p:sp>
      <p:pic>
        <p:nvPicPr>
          <p:cNvPr id="4" name="Resim 3"/>
          <p:cNvPicPr>
            <a:picLocks noChangeAspect="1"/>
          </p:cNvPicPr>
          <p:nvPr/>
        </p:nvPicPr>
        <p:blipFill>
          <a:blip r:embed="rId2"/>
          <a:stretch>
            <a:fillRect/>
          </a:stretch>
        </p:blipFill>
        <p:spPr>
          <a:xfrm>
            <a:off x="1" y="2019867"/>
            <a:ext cx="5145206" cy="2958142"/>
          </a:xfrm>
          <a:prstGeom prst="rect">
            <a:avLst/>
          </a:prstGeom>
        </p:spPr>
      </p:pic>
    </p:spTree>
    <p:extLst>
      <p:ext uri="{BB962C8B-B14F-4D97-AF65-F5344CB8AC3E}">
        <p14:creationId xmlns:p14="http://schemas.microsoft.com/office/powerpoint/2010/main" val="3657129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Periyodik Muayeneler</a:t>
            </a:r>
          </a:p>
        </p:txBody>
      </p:sp>
      <p:sp>
        <p:nvSpPr>
          <p:cNvPr id="3" name="İçerik Yer Tutucusu 2"/>
          <p:cNvSpPr>
            <a:spLocks noGrp="1"/>
          </p:cNvSpPr>
          <p:nvPr>
            <p:ph idx="1"/>
          </p:nvPr>
        </p:nvSpPr>
        <p:spPr/>
        <p:txBody>
          <a:bodyPr>
            <a:normAutofit/>
          </a:bodyPr>
          <a:lstStyle/>
          <a:p>
            <a:pPr algn="just"/>
            <a:r>
              <a:rPr lang="tr-TR" dirty="0"/>
              <a:t>Periyodik sağlık muayenesi, henüz bir hastalık belirtisi göstermeyen sağlıklı kişilerin, tarama muayene ve testleri ile sağlıklarının korunmasına katkıda bulunmak amacıyla yapılan düzenli sağlık kontrolüdür.</a:t>
            </a:r>
          </a:p>
          <a:p>
            <a:pPr algn="just"/>
            <a:r>
              <a:rPr lang="tr-TR" dirty="0"/>
              <a:t>Evlenme muayenesi, şoför muayenesi, gıda üretim ve satış işlerinde çalışanların muayenesi gibi muayeneler kanunların zorunlu kıldığı muayenelerdendir. Bu muayeneler ile hem kişinin hem de çevresindeki diğer kişilerin sağlığı ve hayatı korunur. İşyerlerinde yaptıkları iş nedeniyle sağlıkları tehlikede olanların periyodik sağlık muayenesi de iş sağlığı kurallarındandır</a:t>
            </a:r>
          </a:p>
        </p:txBody>
      </p:sp>
    </p:spTree>
    <p:extLst>
      <p:ext uri="{BB962C8B-B14F-4D97-AF65-F5344CB8AC3E}">
        <p14:creationId xmlns:p14="http://schemas.microsoft.com/office/powerpoint/2010/main" val="2779364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Periyodik Muayeneler</a:t>
            </a:r>
          </a:p>
        </p:txBody>
      </p:sp>
      <p:sp>
        <p:nvSpPr>
          <p:cNvPr id="3" name="İçerik Yer Tutucusu 2"/>
          <p:cNvSpPr>
            <a:spLocks noGrp="1"/>
          </p:cNvSpPr>
          <p:nvPr>
            <p:ph idx="1"/>
          </p:nvPr>
        </p:nvSpPr>
        <p:spPr/>
        <p:txBody>
          <a:bodyPr/>
          <a:lstStyle/>
          <a:p>
            <a:r>
              <a:rPr lang="tr-TR" dirty="0"/>
              <a:t>Her ülkenin sağlıkla ilgili durumu bir diğer ülkeninkinden farklılıklar gösterir. Bu nedenle her ülke, kendi risk gruplarına göre sağlık izlemlerinde öncelikler belirlemeli ve kendine özgü periyodik sağlık muayenesi kılavuzlarını geliştirmelidir</a:t>
            </a:r>
          </a:p>
        </p:txBody>
      </p:sp>
      <p:pic>
        <p:nvPicPr>
          <p:cNvPr id="4" name="Resim 3"/>
          <p:cNvPicPr>
            <a:picLocks noChangeAspect="1"/>
          </p:cNvPicPr>
          <p:nvPr/>
        </p:nvPicPr>
        <p:blipFill>
          <a:blip r:embed="rId2"/>
          <a:stretch>
            <a:fillRect/>
          </a:stretch>
        </p:blipFill>
        <p:spPr>
          <a:xfrm>
            <a:off x="3365500" y="3643313"/>
            <a:ext cx="4876800" cy="2533650"/>
          </a:xfrm>
          <a:prstGeom prst="rect">
            <a:avLst/>
          </a:prstGeom>
        </p:spPr>
      </p:pic>
    </p:spTree>
    <p:extLst>
      <p:ext uri="{BB962C8B-B14F-4D97-AF65-F5344CB8AC3E}">
        <p14:creationId xmlns:p14="http://schemas.microsoft.com/office/powerpoint/2010/main" val="3888067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Taramalar </a:t>
            </a:r>
          </a:p>
        </p:txBody>
      </p:sp>
      <p:sp>
        <p:nvSpPr>
          <p:cNvPr id="3" name="İçerik Yer Tutucusu 2"/>
          <p:cNvSpPr>
            <a:spLocks noGrp="1"/>
          </p:cNvSpPr>
          <p:nvPr>
            <p:ph idx="1"/>
          </p:nvPr>
        </p:nvSpPr>
        <p:spPr/>
        <p:txBody>
          <a:bodyPr>
            <a:normAutofit/>
          </a:bodyPr>
          <a:lstStyle/>
          <a:p>
            <a:r>
              <a:rPr lang="tr-TR" dirty="0"/>
              <a:t>Sağlık taraması, hastalık taraması, toplum taraması gibi kavramlarla ifade edilebilir. </a:t>
            </a:r>
          </a:p>
          <a:p>
            <a:endParaRPr lang="tr-TR" dirty="0"/>
          </a:p>
          <a:p>
            <a:r>
              <a:rPr lang="tr-TR" dirty="0"/>
              <a:t>Taramalar, bir erken tanı yöntemidir.</a:t>
            </a:r>
          </a:p>
          <a:p>
            <a:endParaRPr lang="tr-TR" dirty="0"/>
          </a:p>
          <a:p>
            <a:r>
              <a:rPr lang="tr-TR" dirty="0"/>
              <a:t>Hastalık belirtisi olmayan kişilerin kendiliğinden sağlık kuruluşlarına başvurmaları yaygın bir uygulama olmadığından, erken tanı amacı ile kullanılacak bu tür yöntemlerin sağlıklı kişilere götürülmesi gereklidir.</a:t>
            </a:r>
          </a:p>
        </p:txBody>
      </p:sp>
    </p:spTree>
    <p:extLst>
      <p:ext uri="{BB962C8B-B14F-4D97-AF65-F5344CB8AC3E}">
        <p14:creationId xmlns:p14="http://schemas.microsoft.com/office/powerpoint/2010/main" val="65788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Taramalar</a:t>
            </a:r>
          </a:p>
        </p:txBody>
      </p:sp>
      <p:sp>
        <p:nvSpPr>
          <p:cNvPr id="3" name="İçerik Yer Tutucusu 2"/>
          <p:cNvSpPr>
            <a:spLocks noGrp="1"/>
          </p:cNvSpPr>
          <p:nvPr>
            <p:ph idx="1"/>
          </p:nvPr>
        </p:nvSpPr>
        <p:spPr>
          <a:xfrm>
            <a:off x="7242800" y="1451182"/>
            <a:ext cx="4599430" cy="4351338"/>
          </a:xfrm>
        </p:spPr>
        <p:txBody>
          <a:bodyPr>
            <a:normAutofit/>
          </a:bodyPr>
          <a:lstStyle/>
          <a:p>
            <a:pPr algn="just"/>
            <a:r>
              <a:rPr lang="tr-TR" dirty="0"/>
              <a:t>Hastalık taramalarına, en çok ihtiyaç duyan gruplar, kuşkusuz risk altındaki gruplardır. Bazı hastalıklar için geçmişte yapılan kitlesel taramalar artık terkedilmiş, onun yerine yüksek risk taşıyan gruplara </a:t>
            </a:r>
            <a:r>
              <a:rPr lang="tr-TR" dirty="0" err="1"/>
              <a:t>yönelinmiştir</a:t>
            </a:r>
            <a:r>
              <a:rPr lang="tr-TR" dirty="0"/>
              <a:t>. Fayda/maliyet açısından bu yaklaşım daha verimli ve pratiktir.</a:t>
            </a:r>
          </a:p>
          <a:p>
            <a:endParaRPr lang="tr-TR" dirty="0"/>
          </a:p>
        </p:txBody>
      </p:sp>
      <p:pic>
        <p:nvPicPr>
          <p:cNvPr id="4098" name="Picture 2" descr="YADEM'den yaşlılara sağlık taraması - Net Gas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428" y="1322074"/>
            <a:ext cx="6667500" cy="443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496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a:spLocks noGrp="1"/>
          </p:cNvSpPr>
          <p:nvPr>
            <p:ph type="title"/>
          </p:nvPr>
        </p:nvSpPr>
        <p:spPr/>
        <p:txBody>
          <a:bodyPr>
            <a:normAutofit/>
          </a:bodyPr>
          <a:lstStyle/>
          <a:p>
            <a:r>
              <a:rPr lang="tr-TR" dirty="0"/>
              <a:t>Taramalar</a:t>
            </a:r>
          </a:p>
        </p:txBody>
      </p:sp>
      <p:sp>
        <p:nvSpPr>
          <p:cNvPr id="3" name="İçerik Yer Tutucusu 2"/>
          <p:cNvSpPr>
            <a:spLocks noGrp="1"/>
          </p:cNvSpPr>
          <p:nvPr>
            <p:ph idx="1"/>
          </p:nvPr>
        </p:nvSpPr>
        <p:spPr/>
        <p:txBody>
          <a:bodyPr/>
          <a:lstStyle/>
          <a:p>
            <a:pPr marL="0" indent="0">
              <a:buNone/>
            </a:pPr>
            <a:r>
              <a:rPr lang="tr-TR" dirty="0"/>
              <a:t>Maliyet/yarar açısından uygun bulunan bazı “organize topluluk” taramalarına örnek olarak şunlar verilebilir: </a:t>
            </a:r>
          </a:p>
          <a:p>
            <a:pPr>
              <a:buFont typeface="Wingdings" panose="05000000000000000000" pitchFamily="2" charset="2"/>
              <a:buChar char="Ø"/>
            </a:pPr>
            <a:r>
              <a:rPr lang="tr-TR" dirty="0"/>
              <a:t>Okul öncesi çocuklarda şaşılık, </a:t>
            </a:r>
            <a:r>
              <a:rPr lang="tr-TR" dirty="0" err="1"/>
              <a:t>ambliyopi</a:t>
            </a:r>
            <a:r>
              <a:rPr lang="tr-TR" dirty="0"/>
              <a:t> ve diş çürükleri </a:t>
            </a:r>
          </a:p>
          <a:p>
            <a:pPr>
              <a:buFont typeface="Wingdings" panose="05000000000000000000" pitchFamily="2" charset="2"/>
              <a:buChar char="Ø"/>
            </a:pPr>
            <a:r>
              <a:rPr lang="tr-TR" dirty="0"/>
              <a:t>İlkokullarda diş, görme ve işitme muayeneleri</a:t>
            </a:r>
          </a:p>
          <a:p>
            <a:pPr>
              <a:buFont typeface="Wingdings" panose="05000000000000000000" pitchFamily="2" charset="2"/>
              <a:buChar char="Ø"/>
            </a:pPr>
            <a:r>
              <a:rPr lang="tr-TR" dirty="0"/>
              <a:t>Cezaevlerinde tüberküloz </a:t>
            </a:r>
          </a:p>
          <a:p>
            <a:pPr>
              <a:buFont typeface="Wingdings" panose="05000000000000000000" pitchFamily="2" charset="2"/>
              <a:buChar char="Ø"/>
            </a:pPr>
            <a:r>
              <a:rPr lang="tr-TR" dirty="0"/>
              <a:t>Sağlık çalışanlarında hepatit B, tüberküloz </a:t>
            </a:r>
          </a:p>
          <a:p>
            <a:pPr>
              <a:buFont typeface="Wingdings" panose="05000000000000000000" pitchFamily="2" charset="2"/>
              <a:buChar char="Ø"/>
            </a:pPr>
            <a:r>
              <a:rPr lang="tr-TR" dirty="0"/>
              <a:t>Yeni doğan bebeklerde </a:t>
            </a:r>
            <a:r>
              <a:rPr lang="tr-TR" dirty="0" err="1"/>
              <a:t>fenilketonüri</a:t>
            </a:r>
            <a:r>
              <a:rPr lang="tr-TR" dirty="0"/>
              <a:t> ve doğuştan kalça çıkığı (DKÇ) muayenelerinin de rutin olarak yapılması gerekmektedir</a:t>
            </a:r>
          </a:p>
        </p:txBody>
      </p:sp>
    </p:spTree>
    <p:extLst>
      <p:ext uri="{BB962C8B-B14F-4D97-AF65-F5344CB8AC3E}">
        <p14:creationId xmlns:p14="http://schemas.microsoft.com/office/powerpoint/2010/main" val="3452389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Aktif Tarama </a:t>
            </a:r>
          </a:p>
        </p:txBody>
      </p:sp>
      <p:sp>
        <p:nvSpPr>
          <p:cNvPr id="3" name="İçerik Yer Tutucusu 2"/>
          <p:cNvSpPr>
            <a:spLocks noGrp="1"/>
          </p:cNvSpPr>
          <p:nvPr>
            <p:ph idx="1"/>
          </p:nvPr>
        </p:nvSpPr>
        <p:spPr/>
        <p:txBody>
          <a:bodyPr>
            <a:normAutofit/>
          </a:bodyPr>
          <a:lstStyle/>
          <a:p>
            <a:pPr algn="just"/>
            <a:r>
              <a:rPr lang="tr-TR" dirty="0"/>
              <a:t>Sağlık çalışanlarının ev ya da kişilerin bulundukları yerleri dolaşarak soruşturma ve diğer yöntemlerle hasta aramasıdır. Belirlenen bir hedef gruba ya da kitleye gidilerek, seçilen konuda tarama testleri uygulanmasıdır.</a:t>
            </a:r>
          </a:p>
          <a:p>
            <a:pPr algn="just"/>
            <a:endParaRPr lang="tr-TR" dirty="0"/>
          </a:p>
          <a:p>
            <a:pPr algn="just"/>
            <a:r>
              <a:rPr lang="tr-TR" dirty="0"/>
              <a:t>Tüm nüfus sistematik olarak taranamayacağından, belirli yüksek riskli gruplar seçilerek taramalarda sağlanacak yarar arttırılmış olur. Risk faktörleri, tarama yapılacak hastalık için, yaş, cinsiyet, bulgu ve belirtiler, aile öyküsü, meslekler ve çevredeki zararlı etmenler olarak belirlenebilir. </a:t>
            </a:r>
          </a:p>
          <a:p>
            <a:pPr algn="just"/>
            <a:endParaRPr lang="tr-TR" dirty="0"/>
          </a:p>
          <a:p>
            <a:pPr algn="just"/>
            <a:r>
              <a:rPr lang="tr-TR" dirty="0"/>
              <a:t>Aktif tarama, Aile Hekimlerinin rol oynaması gereken bir erken tanı yöntemidir. </a:t>
            </a:r>
          </a:p>
        </p:txBody>
      </p:sp>
    </p:spTree>
    <p:extLst>
      <p:ext uri="{BB962C8B-B14F-4D97-AF65-F5344CB8AC3E}">
        <p14:creationId xmlns:p14="http://schemas.microsoft.com/office/powerpoint/2010/main" val="1146401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Bazı Tanı Testi Örnekleri</a:t>
            </a:r>
          </a:p>
        </p:txBody>
      </p:sp>
      <p:graphicFrame>
        <p:nvGraphicFramePr>
          <p:cNvPr id="4" name="Diyagram 3"/>
          <p:cNvGraphicFramePr/>
          <p:nvPr>
            <p:extLst>
              <p:ext uri="{D42A27DB-BD31-4B8C-83A1-F6EECF244321}">
                <p14:modId xmlns:p14="http://schemas.microsoft.com/office/powerpoint/2010/main" val="1666317426"/>
              </p:ext>
            </p:extLst>
          </p:nvPr>
        </p:nvGraphicFramePr>
        <p:xfrm>
          <a:off x="546100" y="1049310"/>
          <a:ext cx="10771474" cy="5531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etin kutusu 5"/>
          <p:cNvSpPr txBox="1"/>
          <p:nvPr/>
        </p:nvSpPr>
        <p:spPr>
          <a:xfrm>
            <a:off x="2563318" y="5888022"/>
            <a:ext cx="2803161" cy="400110"/>
          </a:xfrm>
          <a:prstGeom prst="rect">
            <a:avLst/>
          </a:prstGeom>
          <a:noFill/>
        </p:spPr>
        <p:txBody>
          <a:bodyPr wrap="square" rtlCol="0">
            <a:spAutoFit/>
          </a:bodyPr>
          <a:lstStyle/>
          <a:p>
            <a:r>
              <a:rPr lang="tr-TR" sz="2000" b="1" dirty="0"/>
              <a:t>AKCİĞER GRAFİSİ ile; </a:t>
            </a:r>
          </a:p>
        </p:txBody>
      </p:sp>
    </p:spTree>
    <p:extLst>
      <p:ext uri="{BB962C8B-B14F-4D97-AF65-F5344CB8AC3E}">
        <p14:creationId xmlns:p14="http://schemas.microsoft.com/office/powerpoint/2010/main" val="77628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Erken Tanısı Mümkün Hastalıklar ve Tanı Testleri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235067571"/>
              </p:ext>
            </p:extLst>
          </p:nvPr>
        </p:nvGraphicFramePr>
        <p:xfrm>
          <a:off x="958121" y="1555802"/>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p:cNvSpPr txBox="1"/>
          <p:nvPr/>
        </p:nvSpPr>
        <p:spPr>
          <a:xfrm>
            <a:off x="2548328" y="6118815"/>
            <a:ext cx="2608288" cy="461665"/>
          </a:xfrm>
          <a:prstGeom prst="rect">
            <a:avLst/>
          </a:prstGeom>
          <a:noFill/>
        </p:spPr>
        <p:txBody>
          <a:bodyPr wrap="square" rtlCol="0">
            <a:spAutoFit/>
          </a:bodyPr>
          <a:lstStyle/>
          <a:p>
            <a:r>
              <a:rPr lang="tr-TR" sz="2400" b="1" dirty="0"/>
              <a:t>Mamografi ile:</a:t>
            </a:r>
          </a:p>
        </p:txBody>
      </p:sp>
    </p:spTree>
    <p:extLst>
      <p:ext uri="{BB962C8B-B14F-4D97-AF65-F5344CB8AC3E}">
        <p14:creationId xmlns:p14="http://schemas.microsoft.com/office/powerpoint/2010/main" val="721376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944268137"/>
              </p:ext>
            </p:extLst>
          </p:nvPr>
        </p:nvGraphicFramePr>
        <p:xfrm>
          <a:off x="838200" y="1540812"/>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p:cNvSpPr txBox="1"/>
          <p:nvPr/>
        </p:nvSpPr>
        <p:spPr>
          <a:xfrm>
            <a:off x="2353455" y="6118816"/>
            <a:ext cx="2713220" cy="461665"/>
          </a:xfrm>
          <a:prstGeom prst="rect">
            <a:avLst/>
          </a:prstGeom>
          <a:noFill/>
        </p:spPr>
        <p:txBody>
          <a:bodyPr wrap="square" rtlCol="0">
            <a:spAutoFit/>
          </a:bodyPr>
          <a:lstStyle/>
          <a:p>
            <a:r>
              <a:rPr lang="tr-TR" sz="2400" b="1" dirty="0" err="1"/>
              <a:t>Kolonoskopi</a:t>
            </a:r>
            <a:r>
              <a:rPr lang="tr-TR" sz="2400" b="1" dirty="0"/>
              <a:t> İle:</a:t>
            </a:r>
          </a:p>
        </p:txBody>
      </p:sp>
    </p:spTree>
    <p:extLst>
      <p:ext uri="{BB962C8B-B14F-4D97-AF65-F5344CB8AC3E}">
        <p14:creationId xmlns:p14="http://schemas.microsoft.com/office/powerpoint/2010/main" val="938470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Değişik Yaş Gruplarında Olası Hastalıklar</a:t>
            </a:r>
          </a:p>
        </p:txBody>
      </p:sp>
      <p:sp>
        <p:nvSpPr>
          <p:cNvPr id="3" name="İçerik Yer Tutucusu 2"/>
          <p:cNvSpPr>
            <a:spLocks noGrp="1"/>
          </p:cNvSpPr>
          <p:nvPr>
            <p:ph idx="1"/>
          </p:nvPr>
        </p:nvSpPr>
        <p:spPr>
          <a:xfrm>
            <a:off x="591148" y="1729946"/>
            <a:ext cx="11009703" cy="2908091"/>
          </a:xfrm>
        </p:spPr>
        <p:txBody>
          <a:bodyPr>
            <a:normAutofit/>
          </a:bodyPr>
          <a:lstStyle/>
          <a:p>
            <a:pPr marL="0" indent="0">
              <a:buNone/>
            </a:pPr>
            <a:r>
              <a:rPr lang="tr-TR" dirty="0"/>
              <a:t>Bebeklikte (0-18 Aylar):</a:t>
            </a:r>
          </a:p>
          <a:p>
            <a:pPr>
              <a:buFont typeface="Wingdings" panose="05000000000000000000" pitchFamily="2" charset="2"/>
              <a:buChar char="Ø"/>
            </a:pPr>
            <a:r>
              <a:rPr lang="tr-TR" dirty="0"/>
              <a:t>Rutin Bakılanlar: </a:t>
            </a:r>
            <a:r>
              <a:rPr lang="tr-TR" dirty="0" err="1"/>
              <a:t>Fenilkatonüri</a:t>
            </a:r>
            <a:r>
              <a:rPr lang="tr-TR" dirty="0"/>
              <a:t>, Doğuştan Kalça Çıkığı (DKÇ)</a:t>
            </a:r>
          </a:p>
          <a:p>
            <a:pPr>
              <a:buFont typeface="Wingdings" panose="05000000000000000000" pitchFamily="2" charset="2"/>
              <a:buChar char="Ø"/>
            </a:pPr>
            <a:r>
              <a:rPr lang="tr-TR" dirty="0"/>
              <a:t>Doğumsal Kalp Hastalıkları</a:t>
            </a:r>
          </a:p>
          <a:p>
            <a:pPr>
              <a:buFont typeface="Wingdings" panose="05000000000000000000" pitchFamily="2" charset="2"/>
              <a:buChar char="Ø"/>
            </a:pPr>
            <a:r>
              <a:rPr lang="tr-TR" dirty="0"/>
              <a:t>Duyma ve Görme Bozuklukları</a:t>
            </a:r>
          </a:p>
          <a:p>
            <a:pPr>
              <a:buFont typeface="Wingdings" panose="05000000000000000000" pitchFamily="2" charset="2"/>
              <a:buChar char="Ø"/>
            </a:pPr>
            <a:r>
              <a:rPr lang="tr-TR" dirty="0"/>
              <a:t>Şaşılık</a:t>
            </a:r>
          </a:p>
          <a:p>
            <a:endParaRPr lang="tr-TR" dirty="0"/>
          </a:p>
        </p:txBody>
      </p:sp>
      <p:pic>
        <p:nvPicPr>
          <p:cNvPr id="5122" name="Picture 2" descr="Gelişimsel Kalça Displazisi (Doğuştan Kalça Çıkığı) - Prof. Dr. Mahmut  KÖMÜRCÜ | Ortopedi &amp; Travmatoloji | El Cerrahisi &amp; MikroCerrah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3907" y="3661594"/>
            <a:ext cx="8777314" cy="319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556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50212"/>
            <a:ext cx="10058400" cy="1450757"/>
          </a:xfrm>
        </p:spPr>
        <p:txBody>
          <a:bodyPr>
            <a:normAutofit/>
          </a:bodyPr>
          <a:lstStyle/>
          <a:p>
            <a:r>
              <a:rPr lang="tr-TR" dirty="0"/>
              <a:t>Değişik Yaş Gruplarında Olası Hastalıklar</a:t>
            </a:r>
          </a:p>
        </p:txBody>
      </p:sp>
      <p:sp>
        <p:nvSpPr>
          <p:cNvPr id="3" name="İçerik Yer Tutucusu 2"/>
          <p:cNvSpPr>
            <a:spLocks noGrp="1"/>
          </p:cNvSpPr>
          <p:nvPr>
            <p:ph idx="1"/>
          </p:nvPr>
        </p:nvSpPr>
        <p:spPr>
          <a:xfrm>
            <a:off x="6580681" y="1852430"/>
            <a:ext cx="5222823" cy="4351338"/>
          </a:xfrm>
        </p:spPr>
        <p:txBody>
          <a:bodyPr/>
          <a:lstStyle/>
          <a:p>
            <a:r>
              <a:rPr lang="tr-TR" dirty="0"/>
              <a:t>Çocukluk (18 ay-11 Yaş):</a:t>
            </a:r>
          </a:p>
          <a:p>
            <a:pPr>
              <a:buFont typeface="Wingdings" panose="05000000000000000000" pitchFamily="2" charset="2"/>
              <a:buChar char="Ø"/>
            </a:pPr>
            <a:endParaRPr lang="tr-TR" dirty="0"/>
          </a:p>
          <a:p>
            <a:pPr>
              <a:buFont typeface="Wingdings" panose="05000000000000000000" pitchFamily="2" charset="2"/>
              <a:buChar char="Ø"/>
            </a:pPr>
            <a:r>
              <a:rPr lang="tr-TR" dirty="0"/>
              <a:t>Görme, İşitme Bozuklukları</a:t>
            </a:r>
          </a:p>
          <a:p>
            <a:pPr>
              <a:buFont typeface="Wingdings" panose="05000000000000000000" pitchFamily="2" charset="2"/>
              <a:buChar char="Ø"/>
            </a:pPr>
            <a:r>
              <a:rPr lang="tr-TR" dirty="0"/>
              <a:t>Gelişimsel Anormallikler</a:t>
            </a:r>
          </a:p>
          <a:p>
            <a:pPr>
              <a:buFont typeface="Wingdings" panose="05000000000000000000" pitchFamily="2" charset="2"/>
              <a:buChar char="Ø"/>
            </a:pPr>
            <a:r>
              <a:rPr lang="tr-TR" dirty="0"/>
              <a:t>Öğrenme Yetersizlikleri, Davranış Bozuklukları</a:t>
            </a:r>
          </a:p>
          <a:p>
            <a:pPr marL="0" indent="0">
              <a:buNone/>
            </a:pPr>
            <a:endParaRPr lang="tr-TR" dirty="0"/>
          </a:p>
        </p:txBody>
      </p:sp>
      <p:pic>
        <p:nvPicPr>
          <p:cNvPr id="4" name="Resim 3"/>
          <p:cNvPicPr>
            <a:picLocks noChangeAspect="1"/>
          </p:cNvPicPr>
          <p:nvPr/>
        </p:nvPicPr>
        <p:blipFill>
          <a:blip r:embed="rId2"/>
          <a:stretch>
            <a:fillRect/>
          </a:stretch>
        </p:blipFill>
        <p:spPr>
          <a:xfrm>
            <a:off x="0" y="1449205"/>
            <a:ext cx="6580681" cy="4019550"/>
          </a:xfrm>
          <a:prstGeom prst="rect">
            <a:avLst/>
          </a:prstGeom>
        </p:spPr>
      </p:pic>
    </p:spTree>
    <p:extLst>
      <p:ext uri="{BB962C8B-B14F-4D97-AF65-F5344CB8AC3E}">
        <p14:creationId xmlns:p14="http://schemas.microsoft.com/office/powerpoint/2010/main" val="2977215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Değişik Yaş Gruplarında Olası Hastalıklar</a:t>
            </a:r>
          </a:p>
        </p:txBody>
      </p:sp>
      <p:sp>
        <p:nvSpPr>
          <p:cNvPr id="3" name="İçerik Yer Tutucusu 2"/>
          <p:cNvSpPr>
            <a:spLocks noGrp="1"/>
          </p:cNvSpPr>
          <p:nvPr>
            <p:ph idx="1"/>
          </p:nvPr>
        </p:nvSpPr>
        <p:spPr/>
        <p:txBody>
          <a:bodyPr>
            <a:normAutofit/>
          </a:bodyPr>
          <a:lstStyle/>
          <a:p>
            <a:r>
              <a:rPr lang="tr-TR" dirty="0" err="1"/>
              <a:t>Adölesanlar</a:t>
            </a:r>
            <a:r>
              <a:rPr lang="tr-TR" dirty="0"/>
              <a:t> (12-15 Yaş):</a:t>
            </a:r>
          </a:p>
          <a:p>
            <a:endParaRPr lang="tr-TR" dirty="0"/>
          </a:p>
          <a:p>
            <a:pPr>
              <a:buFont typeface="Wingdings" panose="05000000000000000000" pitchFamily="2" charset="2"/>
              <a:buChar char="Ø"/>
            </a:pPr>
            <a:r>
              <a:rPr lang="tr-TR" dirty="0"/>
              <a:t>Büyüme Gerilikleri</a:t>
            </a:r>
          </a:p>
          <a:p>
            <a:pPr>
              <a:buFont typeface="Wingdings" panose="05000000000000000000" pitchFamily="2" charset="2"/>
              <a:buChar char="Ø"/>
            </a:pPr>
            <a:r>
              <a:rPr lang="tr-TR" dirty="0" err="1"/>
              <a:t>Obezite</a:t>
            </a:r>
            <a:endParaRPr lang="tr-TR" dirty="0"/>
          </a:p>
          <a:p>
            <a:pPr>
              <a:buFont typeface="Wingdings" panose="05000000000000000000" pitchFamily="2" charset="2"/>
              <a:buChar char="Ø"/>
            </a:pPr>
            <a:r>
              <a:rPr lang="tr-TR" dirty="0"/>
              <a:t>Duruş Bozuklukları</a:t>
            </a:r>
          </a:p>
          <a:p>
            <a:pPr>
              <a:buFont typeface="Wingdings" panose="05000000000000000000" pitchFamily="2" charset="2"/>
              <a:buChar char="Ø"/>
            </a:pPr>
            <a:r>
              <a:rPr lang="tr-TR" dirty="0"/>
              <a:t>Omurga Anomalileri</a:t>
            </a:r>
          </a:p>
          <a:p>
            <a:pPr>
              <a:buFont typeface="Wingdings" panose="05000000000000000000" pitchFamily="2" charset="2"/>
              <a:buChar char="Ø"/>
            </a:pPr>
            <a:r>
              <a:rPr lang="tr-TR" dirty="0"/>
              <a:t>Tüberküloz</a:t>
            </a:r>
          </a:p>
          <a:p>
            <a:pPr>
              <a:buFont typeface="Wingdings" panose="05000000000000000000" pitchFamily="2" charset="2"/>
              <a:buChar char="Ø"/>
            </a:pPr>
            <a:r>
              <a:rPr lang="tr-TR" dirty="0" err="1"/>
              <a:t>Psikoseksüel</a:t>
            </a:r>
            <a:r>
              <a:rPr lang="tr-TR" dirty="0"/>
              <a:t> Gelişim Gerilikleri</a:t>
            </a:r>
          </a:p>
          <a:p>
            <a:pPr>
              <a:buFont typeface="Wingdings" panose="05000000000000000000" pitchFamily="2" charset="2"/>
              <a:buChar char="Ø"/>
            </a:pPr>
            <a:r>
              <a:rPr lang="tr-TR" dirty="0"/>
              <a:t>Eğitime Uyamama, Öğrenme Güçlüğü</a:t>
            </a:r>
          </a:p>
        </p:txBody>
      </p:sp>
      <p:pic>
        <p:nvPicPr>
          <p:cNvPr id="5" name="Resim 4"/>
          <p:cNvPicPr>
            <a:picLocks noChangeAspect="1"/>
          </p:cNvPicPr>
          <p:nvPr/>
        </p:nvPicPr>
        <p:blipFill>
          <a:blip r:embed="rId2"/>
          <a:stretch>
            <a:fillRect/>
          </a:stretch>
        </p:blipFill>
        <p:spPr>
          <a:xfrm>
            <a:off x="6850506" y="2036195"/>
            <a:ext cx="5341494" cy="3884920"/>
          </a:xfrm>
          <a:prstGeom prst="rect">
            <a:avLst/>
          </a:prstGeom>
        </p:spPr>
      </p:pic>
    </p:spTree>
    <p:extLst>
      <p:ext uri="{BB962C8B-B14F-4D97-AF65-F5344CB8AC3E}">
        <p14:creationId xmlns:p14="http://schemas.microsoft.com/office/powerpoint/2010/main" val="712364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Değişik Yaş Gruplarında Olası Hastalıklar</a:t>
            </a:r>
          </a:p>
        </p:txBody>
      </p:sp>
      <p:sp>
        <p:nvSpPr>
          <p:cNvPr id="3" name="İçerik Yer Tutucusu 2"/>
          <p:cNvSpPr>
            <a:spLocks noGrp="1"/>
          </p:cNvSpPr>
          <p:nvPr>
            <p:ph idx="1"/>
          </p:nvPr>
        </p:nvSpPr>
        <p:spPr/>
        <p:txBody>
          <a:bodyPr/>
          <a:lstStyle/>
          <a:p>
            <a:r>
              <a:rPr lang="tr-TR" dirty="0"/>
              <a:t>Genç Yetişkinler (16-44 Yaş):</a:t>
            </a:r>
          </a:p>
          <a:p>
            <a:endParaRPr lang="tr-TR" dirty="0"/>
          </a:p>
          <a:p>
            <a:pPr>
              <a:buFont typeface="Wingdings" panose="05000000000000000000" pitchFamily="2" charset="2"/>
              <a:buChar char="Ø"/>
            </a:pPr>
            <a:r>
              <a:rPr lang="tr-TR" dirty="0"/>
              <a:t> Hipertansiyon</a:t>
            </a:r>
          </a:p>
          <a:p>
            <a:pPr>
              <a:buFont typeface="Wingdings" panose="05000000000000000000" pitchFamily="2" charset="2"/>
              <a:buChar char="Ø"/>
            </a:pPr>
            <a:r>
              <a:rPr lang="tr-TR" dirty="0"/>
              <a:t>Diyabet</a:t>
            </a:r>
          </a:p>
          <a:p>
            <a:pPr>
              <a:buFont typeface="Wingdings" panose="05000000000000000000" pitchFamily="2" charset="2"/>
              <a:buChar char="Ø"/>
            </a:pPr>
            <a:r>
              <a:rPr lang="tr-TR" dirty="0"/>
              <a:t>Meme ve </a:t>
            </a:r>
            <a:r>
              <a:rPr lang="tr-TR" dirty="0" err="1"/>
              <a:t>Serviks</a:t>
            </a:r>
            <a:r>
              <a:rPr lang="tr-TR" dirty="0"/>
              <a:t> Kanseri</a:t>
            </a:r>
          </a:p>
          <a:p>
            <a:pPr>
              <a:buFont typeface="Wingdings" panose="05000000000000000000" pitchFamily="2" charset="2"/>
              <a:buChar char="Ø"/>
            </a:pPr>
            <a:r>
              <a:rPr lang="tr-TR" dirty="0"/>
              <a:t>Meslek Hastalıkları</a:t>
            </a:r>
          </a:p>
          <a:p>
            <a:pPr>
              <a:buFont typeface="Wingdings" panose="05000000000000000000" pitchFamily="2" charset="2"/>
              <a:buChar char="Ø"/>
            </a:pPr>
            <a:r>
              <a:rPr lang="tr-TR" dirty="0"/>
              <a:t>Anemi</a:t>
            </a:r>
          </a:p>
          <a:p>
            <a:pPr>
              <a:buFont typeface="Wingdings" panose="05000000000000000000" pitchFamily="2" charset="2"/>
              <a:buChar char="Ø"/>
            </a:pPr>
            <a:endParaRPr lang="tr-TR" dirty="0"/>
          </a:p>
        </p:txBody>
      </p:sp>
    </p:spTree>
    <p:extLst>
      <p:ext uri="{BB962C8B-B14F-4D97-AF65-F5344CB8AC3E}">
        <p14:creationId xmlns:p14="http://schemas.microsoft.com/office/powerpoint/2010/main" val="4185715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Değişik Yaş Gruplarında Olası Hastalıklar</a:t>
            </a:r>
          </a:p>
        </p:txBody>
      </p:sp>
      <p:sp>
        <p:nvSpPr>
          <p:cNvPr id="3" name="İçerik Yer Tutucusu 2"/>
          <p:cNvSpPr>
            <a:spLocks noGrp="1"/>
          </p:cNvSpPr>
          <p:nvPr>
            <p:ph idx="1"/>
          </p:nvPr>
        </p:nvSpPr>
        <p:spPr/>
        <p:txBody>
          <a:bodyPr/>
          <a:lstStyle/>
          <a:p>
            <a:r>
              <a:rPr lang="tr-TR" dirty="0"/>
              <a:t>Yetişkinler (44-64 Yaş)</a:t>
            </a:r>
          </a:p>
          <a:p>
            <a:endParaRPr lang="tr-TR" dirty="0"/>
          </a:p>
          <a:p>
            <a:pPr>
              <a:buFont typeface="Wingdings" panose="05000000000000000000" pitchFamily="2" charset="2"/>
              <a:buChar char="Ø"/>
            </a:pPr>
            <a:r>
              <a:rPr lang="tr-TR" dirty="0"/>
              <a:t>Glokom</a:t>
            </a:r>
          </a:p>
          <a:p>
            <a:pPr>
              <a:buFont typeface="Wingdings" panose="05000000000000000000" pitchFamily="2" charset="2"/>
              <a:buChar char="Ø"/>
            </a:pPr>
            <a:r>
              <a:rPr lang="tr-TR" dirty="0"/>
              <a:t>Hipertansiyon</a:t>
            </a:r>
          </a:p>
          <a:p>
            <a:pPr>
              <a:buFont typeface="Wingdings" panose="05000000000000000000" pitchFamily="2" charset="2"/>
              <a:buChar char="Ø"/>
            </a:pPr>
            <a:r>
              <a:rPr lang="tr-TR" dirty="0"/>
              <a:t>Kanser; göğüs, rahim, prostat, akciğer, mide, kolon vb. </a:t>
            </a:r>
          </a:p>
        </p:txBody>
      </p:sp>
    </p:spTree>
    <p:extLst>
      <p:ext uri="{BB962C8B-B14F-4D97-AF65-F5344CB8AC3E}">
        <p14:creationId xmlns:p14="http://schemas.microsoft.com/office/powerpoint/2010/main" val="3916869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Değişik Yaş Gruplarında Olası Hastalıklar</a:t>
            </a:r>
          </a:p>
        </p:txBody>
      </p:sp>
      <p:sp>
        <p:nvSpPr>
          <p:cNvPr id="3" name="İçerik Yer Tutucusu 2"/>
          <p:cNvSpPr>
            <a:spLocks noGrp="1"/>
          </p:cNvSpPr>
          <p:nvPr>
            <p:ph idx="1"/>
          </p:nvPr>
        </p:nvSpPr>
        <p:spPr/>
        <p:txBody>
          <a:bodyPr>
            <a:normAutofit fontScale="70000" lnSpcReduction="20000"/>
          </a:bodyPr>
          <a:lstStyle/>
          <a:p>
            <a:r>
              <a:rPr lang="tr-TR" dirty="0"/>
              <a:t>Yaşlılar (65 yaş ve üstü):</a:t>
            </a:r>
          </a:p>
          <a:p>
            <a:endParaRPr lang="tr-TR" dirty="0"/>
          </a:p>
          <a:p>
            <a:pPr>
              <a:buFont typeface="Wingdings" panose="05000000000000000000" pitchFamily="2" charset="2"/>
              <a:buChar char="Ø"/>
            </a:pPr>
            <a:r>
              <a:rPr lang="tr-TR" dirty="0"/>
              <a:t>Duyu Bozuklukları (Görme, İşitme)</a:t>
            </a:r>
          </a:p>
          <a:p>
            <a:pPr>
              <a:buFont typeface="Wingdings" panose="05000000000000000000" pitchFamily="2" charset="2"/>
              <a:buChar char="Ø"/>
            </a:pPr>
            <a:r>
              <a:rPr lang="tr-TR" dirty="0" err="1"/>
              <a:t>Dejeneratif</a:t>
            </a:r>
            <a:r>
              <a:rPr lang="tr-TR" dirty="0"/>
              <a:t> Bozukluklar (Kalça, Diz, Omurga)</a:t>
            </a:r>
          </a:p>
          <a:p>
            <a:pPr>
              <a:buFont typeface="Wingdings" panose="05000000000000000000" pitchFamily="2" charset="2"/>
              <a:buChar char="Ø"/>
            </a:pPr>
            <a:r>
              <a:rPr lang="tr-TR" dirty="0"/>
              <a:t>Hipertansiyon</a:t>
            </a:r>
          </a:p>
          <a:p>
            <a:pPr>
              <a:buFont typeface="Wingdings" panose="05000000000000000000" pitchFamily="2" charset="2"/>
              <a:buChar char="Ø"/>
            </a:pPr>
            <a:r>
              <a:rPr lang="tr-TR" dirty="0"/>
              <a:t>Diyabet</a:t>
            </a:r>
          </a:p>
          <a:p>
            <a:pPr>
              <a:buFont typeface="Wingdings" panose="05000000000000000000" pitchFamily="2" charset="2"/>
              <a:buChar char="Ø"/>
            </a:pPr>
            <a:r>
              <a:rPr lang="tr-TR" dirty="0"/>
              <a:t>Kanser</a:t>
            </a:r>
          </a:p>
          <a:p>
            <a:pPr>
              <a:buFont typeface="Wingdings" panose="05000000000000000000" pitchFamily="2" charset="2"/>
              <a:buChar char="Ø"/>
            </a:pPr>
            <a:r>
              <a:rPr lang="tr-TR" dirty="0" err="1"/>
              <a:t>Ateroskleroz</a:t>
            </a:r>
            <a:r>
              <a:rPr lang="tr-TR" dirty="0"/>
              <a:t> (Koroner veya </a:t>
            </a:r>
            <a:r>
              <a:rPr lang="tr-TR" dirty="0" err="1"/>
              <a:t>serebral</a:t>
            </a:r>
            <a:r>
              <a:rPr lang="tr-TR" dirty="0"/>
              <a:t> arter hastalıkları)</a:t>
            </a:r>
          </a:p>
          <a:p>
            <a:pPr>
              <a:buFont typeface="Wingdings" panose="05000000000000000000" pitchFamily="2" charset="2"/>
              <a:buChar char="Ø"/>
            </a:pPr>
            <a:r>
              <a:rPr lang="tr-TR" dirty="0"/>
              <a:t>Anemi</a:t>
            </a:r>
          </a:p>
          <a:p>
            <a:pPr>
              <a:buFont typeface="Wingdings" panose="05000000000000000000" pitchFamily="2" charset="2"/>
              <a:buChar char="Ø"/>
            </a:pPr>
            <a:r>
              <a:rPr lang="tr-TR" dirty="0"/>
              <a:t>Osteoporoz</a:t>
            </a:r>
          </a:p>
          <a:p>
            <a:pPr>
              <a:buFont typeface="Wingdings" panose="05000000000000000000" pitchFamily="2" charset="2"/>
              <a:buChar char="Ø"/>
            </a:pPr>
            <a:r>
              <a:rPr lang="tr-TR" dirty="0" err="1"/>
              <a:t>Demans</a:t>
            </a:r>
            <a:endParaRPr lang="tr-TR" dirty="0"/>
          </a:p>
          <a:p>
            <a:pPr marL="0" indent="0">
              <a:buNone/>
            </a:pPr>
            <a:r>
              <a:rPr lang="tr-TR" dirty="0"/>
              <a:t>     ….</a:t>
            </a:r>
          </a:p>
        </p:txBody>
      </p:sp>
      <p:pic>
        <p:nvPicPr>
          <p:cNvPr id="4" name="Resim 3"/>
          <p:cNvPicPr>
            <a:picLocks noChangeAspect="1"/>
          </p:cNvPicPr>
          <p:nvPr/>
        </p:nvPicPr>
        <p:blipFill>
          <a:blip r:embed="rId2"/>
          <a:stretch>
            <a:fillRect/>
          </a:stretch>
        </p:blipFill>
        <p:spPr>
          <a:xfrm>
            <a:off x="7225259" y="2352896"/>
            <a:ext cx="4897611" cy="3549404"/>
          </a:xfrm>
          <a:prstGeom prst="rect">
            <a:avLst/>
          </a:prstGeom>
        </p:spPr>
      </p:pic>
    </p:spTree>
    <p:extLst>
      <p:ext uri="{BB962C8B-B14F-4D97-AF65-F5344CB8AC3E}">
        <p14:creationId xmlns:p14="http://schemas.microsoft.com/office/powerpoint/2010/main" val="3582258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KANSERDE ERKEN TANI</a:t>
            </a:r>
          </a:p>
        </p:txBody>
      </p:sp>
      <p:sp>
        <p:nvSpPr>
          <p:cNvPr id="3" name="İçerik Yer Tutucusu 2"/>
          <p:cNvSpPr>
            <a:spLocks noGrp="1"/>
          </p:cNvSpPr>
          <p:nvPr>
            <p:ph idx="1"/>
          </p:nvPr>
        </p:nvSpPr>
        <p:spPr/>
        <p:txBody>
          <a:bodyPr>
            <a:normAutofit/>
          </a:bodyPr>
          <a:lstStyle/>
          <a:p>
            <a:pPr algn="just"/>
            <a:r>
              <a:rPr lang="tr-TR" dirty="0"/>
              <a:t>Dünyada önemli bir sağlık sorunu olan kanser, sakat bırakması, organ-doku kaybı ile ekonomik kayıplara neden olması ve öldürücü olması dolayısıyla ciddi bir halk sağlığı sorunu olarak karşımıza çıkmaktadır</a:t>
            </a:r>
          </a:p>
          <a:p>
            <a:pPr algn="just"/>
            <a:endParaRPr lang="tr-TR" dirty="0"/>
          </a:p>
          <a:p>
            <a:pPr algn="just"/>
            <a:r>
              <a:rPr lang="tr-TR" dirty="0"/>
              <a:t>Tanı-tedavi metotlarının gelişmesi ve teknolojik gelişmelere bağlı olarak kanserin tedavisinde de başarı oranları önemli ölçüde artmıştır. Tedavi maliyeti oldukça yüksek rakamlara ulaşan kanserlerde erken tanı ile teşhis edilebilen kanserlerde erken tanı konulduğu takdirde hastanın ve ülkenin kayıpları önemli ölçüde azaltılabilmektedir. </a:t>
            </a:r>
          </a:p>
          <a:p>
            <a:pPr algn="just"/>
            <a:endParaRPr lang="tr-TR" dirty="0"/>
          </a:p>
          <a:p>
            <a:pPr algn="just"/>
            <a:r>
              <a:rPr lang="tr-TR" dirty="0"/>
              <a:t>Tarama programları ile </a:t>
            </a:r>
            <a:r>
              <a:rPr lang="tr-TR" dirty="0" err="1"/>
              <a:t>mortalite</a:t>
            </a:r>
            <a:r>
              <a:rPr lang="tr-TR" dirty="0"/>
              <a:t> hızının düştüğü kanıtlanmış olan üç kanser tipi vardır: Kadınlarda meme kanseri ve </a:t>
            </a:r>
            <a:r>
              <a:rPr lang="tr-TR" dirty="0" err="1"/>
              <a:t>serviks</a:t>
            </a:r>
            <a:r>
              <a:rPr lang="tr-TR" dirty="0"/>
              <a:t> kanseri ile kadın ve erkeklerde </a:t>
            </a:r>
            <a:r>
              <a:rPr lang="tr-TR" dirty="0" err="1"/>
              <a:t>kolorektal</a:t>
            </a:r>
            <a:r>
              <a:rPr lang="tr-TR" dirty="0"/>
              <a:t> kanserler</a:t>
            </a:r>
          </a:p>
          <a:p>
            <a:pPr algn="just"/>
            <a:endParaRPr lang="tr-TR" dirty="0"/>
          </a:p>
        </p:txBody>
      </p:sp>
    </p:spTree>
    <p:extLst>
      <p:ext uri="{BB962C8B-B14F-4D97-AF65-F5344CB8AC3E}">
        <p14:creationId xmlns:p14="http://schemas.microsoft.com/office/powerpoint/2010/main" val="213016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Meme Kanseri</a:t>
            </a:r>
          </a:p>
        </p:txBody>
      </p:sp>
      <p:sp>
        <p:nvSpPr>
          <p:cNvPr id="3" name="İçerik Yer Tutucusu 2"/>
          <p:cNvSpPr>
            <a:spLocks noGrp="1"/>
          </p:cNvSpPr>
          <p:nvPr>
            <p:ph idx="1"/>
          </p:nvPr>
        </p:nvSpPr>
        <p:spPr/>
        <p:txBody>
          <a:bodyPr>
            <a:normAutofit/>
          </a:bodyPr>
          <a:lstStyle/>
          <a:p>
            <a:pPr algn="just"/>
            <a:r>
              <a:rPr lang="tr-TR" dirty="0"/>
              <a:t>Bugünkü teknoloji ve hastaya yaklaşım sistemi meme kanserlerini 1 cm ya da daha küçük boyutlarda yakalamaya uygundur.</a:t>
            </a:r>
          </a:p>
          <a:p>
            <a:pPr algn="just"/>
            <a:endParaRPr lang="tr-TR" dirty="0"/>
          </a:p>
          <a:p>
            <a:pPr algn="just"/>
            <a:r>
              <a:rPr lang="tr-TR" dirty="0"/>
              <a:t>Meme kanserinde erken teşhis ile kadınların iyileşme oranı %80 ile %100 arasında değişmektedir. </a:t>
            </a:r>
          </a:p>
          <a:p>
            <a:pPr algn="just"/>
            <a:endParaRPr lang="tr-TR" dirty="0"/>
          </a:p>
          <a:p>
            <a:pPr algn="just"/>
            <a:r>
              <a:rPr lang="tr-TR" dirty="0"/>
              <a:t>Kadının öz ve soy geçmişinde meme kanseri ile ilgili hiçbir ek risk etmeni yoksa bile, bu kadının yaşamı boyunca meme kanseri olma şansı %12' ye yakındır. Bu kadar yüksek bir olasılık karşısında, erken tanıda başarılı olabilmek için önce tüm dünyada kabul edilmiş tarama programlarını uygulamak gerekir.</a:t>
            </a:r>
          </a:p>
          <a:p>
            <a:pPr algn="just"/>
            <a:endParaRPr lang="tr-TR" dirty="0"/>
          </a:p>
          <a:p>
            <a:endParaRPr lang="tr-TR" dirty="0"/>
          </a:p>
        </p:txBody>
      </p:sp>
    </p:spTree>
    <p:extLst>
      <p:ext uri="{BB962C8B-B14F-4D97-AF65-F5344CB8AC3E}">
        <p14:creationId xmlns:p14="http://schemas.microsoft.com/office/powerpoint/2010/main" val="341911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Meme Kanseri</a:t>
            </a:r>
          </a:p>
        </p:txBody>
      </p:sp>
      <p:sp>
        <p:nvSpPr>
          <p:cNvPr id="3" name="İçerik Yer Tutucusu 2"/>
          <p:cNvSpPr>
            <a:spLocks noGrp="1"/>
          </p:cNvSpPr>
          <p:nvPr>
            <p:ph idx="1"/>
          </p:nvPr>
        </p:nvSpPr>
        <p:spPr/>
        <p:txBody>
          <a:bodyPr>
            <a:normAutofit fontScale="92500"/>
          </a:bodyPr>
          <a:lstStyle/>
          <a:p>
            <a:pPr marL="0" indent="0">
              <a:buNone/>
            </a:pPr>
            <a:r>
              <a:rPr lang="tr-TR" dirty="0"/>
              <a:t>Meme kanserine erken tanı konması için yerleşmiş üç yöntem vardır: </a:t>
            </a:r>
          </a:p>
          <a:p>
            <a:pPr marL="0" indent="0">
              <a:buNone/>
            </a:pPr>
            <a:endParaRPr lang="tr-TR" dirty="0"/>
          </a:p>
          <a:p>
            <a:pPr>
              <a:buFont typeface="Wingdings" panose="05000000000000000000" pitchFamily="2" charset="2"/>
              <a:buChar char="Ø"/>
            </a:pPr>
            <a:r>
              <a:rPr lang="tr-TR" dirty="0"/>
              <a:t>Kendi Kendine Meme Muayenesi </a:t>
            </a:r>
          </a:p>
          <a:p>
            <a:pPr>
              <a:buFont typeface="Wingdings" panose="05000000000000000000" pitchFamily="2" charset="2"/>
              <a:buChar char="Ø"/>
            </a:pPr>
            <a:r>
              <a:rPr lang="tr-TR" dirty="0"/>
              <a:t>Klinik Meme Muayenesi </a:t>
            </a:r>
          </a:p>
          <a:p>
            <a:pPr>
              <a:buFont typeface="Wingdings" panose="05000000000000000000" pitchFamily="2" charset="2"/>
              <a:buChar char="Ø"/>
            </a:pPr>
            <a:r>
              <a:rPr lang="tr-TR" dirty="0"/>
              <a:t>Mamografi *</a:t>
            </a:r>
          </a:p>
          <a:p>
            <a:pPr>
              <a:buFont typeface="Wingdings" panose="05000000000000000000" pitchFamily="2" charset="2"/>
              <a:buChar char="Ø"/>
            </a:pPr>
            <a:endParaRPr lang="tr-TR" dirty="0"/>
          </a:p>
          <a:p>
            <a:pPr marL="0" indent="0">
              <a:buNone/>
            </a:pPr>
            <a:endParaRPr lang="tr-TR" dirty="0"/>
          </a:p>
          <a:p>
            <a:pPr marL="0" indent="0" algn="just">
              <a:buNone/>
            </a:pPr>
            <a:r>
              <a:rPr lang="tr-TR" dirty="0"/>
              <a:t>*Mamografi; özel bir risk faktörü bulunmadığı takdirde 50 yaş üstü kadınlarda yılda bir kez önerilmektedir. Ailede meme kanseri öyküsü olması ya da meme kanserini atlatmak gibi yüksek risk faktörleri bulunuyorsa mamografinin yapılmasını ve tekrar aralığını muayene eden hekim belirler</a:t>
            </a:r>
          </a:p>
        </p:txBody>
      </p:sp>
    </p:spTree>
    <p:extLst>
      <p:ext uri="{BB962C8B-B14F-4D97-AF65-F5344CB8AC3E}">
        <p14:creationId xmlns:p14="http://schemas.microsoft.com/office/powerpoint/2010/main" val="102642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err="1"/>
              <a:t>Serviks</a:t>
            </a:r>
            <a:r>
              <a:rPr lang="tr-TR" dirty="0"/>
              <a:t> Kanseri </a:t>
            </a:r>
          </a:p>
        </p:txBody>
      </p:sp>
      <p:sp>
        <p:nvSpPr>
          <p:cNvPr id="3" name="İçerik Yer Tutucusu 2"/>
          <p:cNvSpPr>
            <a:spLocks noGrp="1"/>
          </p:cNvSpPr>
          <p:nvPr>
            <p:ph idx="1"/>
          </p:nvPr>
        </p:nvSpPr>
        <p:spPr/>
        <p:txBody>
          <a:bodyPr/>
          <a:lstStyle/>
          <a:p>
            <a:pPr algn="just"/>
            <a:r>
              <a:rPr lang="tr-TR" dirty="0"/>
              <a:t>Kadınlarda yaş ilerledikçe rahim ve </a:t>
            </a:r>
            <a:r>
              <a:rPr lang="tr-TR" dirty="0" err="1"/>
              <a:t>serviks</a:t>
            </a:r>
            <a:r>
              <a:rPr lang="tr-TR" dirty="0"/>
              <a:t> kanseri riski artar. </a:t>
            </a:r>
          </a:p>
          <a:p>
            <a:pPr algn="just"/>
            <a:endParaRPr lang="tr-TR" dirty="0"/>
          </a:p>
          <a:p>
            <a:pPr algn="just"/>
            <a:r>
              <a:rPr lang="tr-TR" dirty="0" err="1"/>
              <a:t>Serviks</a:t>
            </a:r>
            <a:r>
              <a:rPr lang="tr-TR" dirty="0"/>
              <a:t> kanserinde iyi organize edilmiş tarama programlarının çok etkili ve maliyet- etkin olduğu tespit edilmiştir. Tarama programları uygulayan ülkelerde </a:t>
            </a:r>
            <a:r>
              <a:rPr lang="tr-TR" dirty="0" err="1"/>
              <a:t>serviks</a:t>
            </a:r>
            <a:r>
              <a:rPr lang="tr-TR" dirty="0"/>
              <a:t> kanseri </a:t>
            </a:r>
            <a:r>
              <a:rPr lang="tr-TR" dirty="0" err="1"/>
              <a:t>insidansında</a:t>
            </a:r>
            <a:r>
              <a:rPr lang="tr-TR" dirty="0"/>
              <a:t> önemli ölçüde azalma olmuştur. </a:t>
            </a:r>
          </a:p>
        </p:txBody>
      </p:sp>
    </p:spTree>
    <p:extLst>
      <p:ext uri="{BB962C8B-B14F-4D97-AF65-F5344CB8AC3E}">
        <p14:creationId xmlns:p14="http://schemas.microsoft.com/office/powerpoint/2010/main" val="315607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Kolon ve Rektum Kanserleri </a:t>
            </a:r>
          </a:p>
        </p:txBody>
      </p:sp>
      <p:sp>
        <p:nvSpPr>
          <p:cNvPr id="3" name="İçerik Yer Tutucusu 2"/>
          <p:cNvSpPr>
            <a:spLocks noGrp="1"/>
          </p:cNvSpPr>
          <p:nvPr>
            <p:ph idx="1"/>
          </p:nvPr>
        </p:nvSpPr>
        <p:spPr>
          <a:xfrm>
            <a:off x="7192370" y="1702028"/>
            <a:ext cx="4857466" cy="4351338"/>
          </a:xfrm>
        </p:spPr>
        <p:txBody>
          <a:bodyPr>
            <a:normAutofit/>
          </a:bodyPr>
          <a:lstStyle/>
          <a:p>
            <a:pPr algn="just"/>
            <a:r>
              <a:rPr lang="tr-TR" dirty="0"/>
              <a:t>Birçok batı ülkesinde </a:t>
            </a:r>
            <a:r>
              <a:rPr lang="tr-TR" dirty="0" err="1"/>
              <a:t>kolorektal</a:t>
            </a:r>
            <a:r>
              <a:rPr lang="tr-TR" dirty="0"/>
              <a:t> kanserler, kansere bağlı ölümler arasında ikinci sırada yer almaktadır. Kalın barsak (kolon) kanseri yaşlı insanlarda daha yaygındır. </a:t>
            </a:r>
          </a:p>
          <a:p>
            <a:pPr algn="just"/>
            <a:endParaRPr lang="tr-TR" dirty="0"/>
          </a:p>
          <a:p>
            <a:pPr algn="just"/>
            <a:r>
              <a:rPr lang="tr-TR" dirty="0" err="1"/>
              <a:t>Kolorektal</a:t>
            </a:r>
            <a:r>
              <a:rPr lang="tr-TR" dirty="0"/>
              <a:t> kanserler yıllarca </a:t>
            </a:r>
            <a:r>
              <a:rPr lang="tr-TR" dirty="0" err="1"/>
              <a:t>asemptomatik</a:t>
            </a:r>
            <a:r>
              <a:rPr lang="tr-TR" dirty="0"/>
              <a:t> kalabilirler. Sinsi bir şekilde gelişen semptomlar, tanının konulmasından önce, genellikle aylarca, bazen yıllarca mevcuttur. </a:t>
            </a:r>
          </a:p>
        </p:txBody>
      </p:sp>
      <p:pic>
        <p:nvPicPr>
          <p:cNvPr id="4" name="Resim 3"/>
          <p:cNvPicPr>
            <a:picLocks noChangeAspect="1"/>
          </p:cNvPicPr>
          <p:nvPr/>
        </p:nvPicPr>
        <p:blipFill>
          <a:blip r:embed="rId2"/>
          <a:stretch>
            <a:fillRect/>
          </a:stretch>
        </p:blipFill>
        <p:spPr>
          <a:xfrm>
            <a:off x="143456" y="1677907"/>
            <a:ext cx="6844423" cy="3883910"/>
          </a:xfrm>
          <a:prstGeom prst="rect">
            <a:avLst/>
          </a:prstGeom>
        </p:spPr>
      </p:pic>
    </p:spTree>
    <p:extLst>
      <p:ext uri="{BB962C8B-B14F-4D97-AF65-F5344CB8AC3E}">
        <p14:creationId xmlns:p14="http://schemas.microsoft.com/office/powerpoint/2010/main" val="31285562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Kolon ve Rektum Kanserleri </a:t>
            </a:r>
          </a:p>
        </p:txBody>
      </p:sp>
      <p:sp>
        <p:nvSpPr>
          <p:cNvPr id="3" name="İçerik Yer Tutucusu 2"/>
          <p:cNvSpPr>
            <a:spLocks noGrp="1"/>
          </p:cNvSpPr>
          <p:nvPr>
            <p:ph idx="1"/>
          </p:nvPr>
        </p:nvSpPr>
        <p:spPr/>
        <p:txBody>
          <a:bodyPr/>
          <a:lstStyle/>
          <a:p>
            <a:r>
              <a:rPr lang="tr-TR" dirty="0"/>
              <a:t>İlk belirti dışkılama değişikliği (</a:t>
            </a:r>
            <a:r>
              <a:rPr lang="tr-TR" dirty="0" err="1"/>
              <a:t>konstipasyon</a:t>
            </a:r>
            <a:r>
              <a:rPr lang="tr-TR" dirty="0"/>
              <a:t> veya ishal)’</a:t>
            </a:r>
            <a:r>
              <a:rPr lang="tr-TR" dirty="0" err="1"/>
              <a:t>dir</a:t>
            </a:r>
            <a:r>
              <a:rPr lang="tr-TR" dirty="0"/>
              <a:t>. </a:t>
            </a:r>
            <a:r>
              <a:rPr lang="tr-TR" dirty="0" err="1"/>
              <a:t>Rektal</a:t>
            </a:r>
            <a:r>
              <a:rPr lang="tr-TR" dirty="0"/>
              <a:t> kanama önemli bir belirtidir, gizli veya taze kanama şeklinde olabilir. Kanamaların çoğunlukla hemoroide bağlı olduğu düşünülür, bu durum tedavinin gecikmesine neden olur. </a:t>
            </a:r>
          </a:p>
          <a:p>
            <a:endParaRPr lang="tr-TR" dirty="0"/>
          </a:p>
          <a:p>
            <a:r>
              <a:rPr lang="tr-TR" dirty="0"/>
              <a:t>Kolon kanserinde erken tanı için 3 test önerilir: Dışkıda gizli kan testi </a:t>
            </a:r>
            <a:r>
              <a:rPr lang="tr-TR" dirty="0" err="1"/>
              <a:t>Rektal</a:t>
            </a:r>
            <a:r>
              <a:rPr lang="tr-TR" dirty="0"/>
              <a:t> muayene, </a:t>
            </a:r>
            <a:r>
              <a:rPr lang="tr-TR" dirty="0" err="1"/>
              <a:t>Kolonoskopi</a:t>
            </a:r>
            <a:r>
              <a:rPr lang="tr-TR" dirty="0"/>
              <a:t> </a:t>
            </a:r>
          </a:p>
          <a:p>
            <a:endParaRPr lang="tr-TR" dirty="0"/>
          </a:p>
        </p:txBody>
      </p:sp>
    </p:spTree>
    <p:extLst>
      <p:ext uri="{BB962C8B-B14F-4D97-AF65-F5344CB8AC3E}">
        <p14:creationId xmlns:p14="http://schemas.microsoft.com/office/powerpoint/2010/main" val="3792226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Cilt Kanseri</a:t>
            </a:r>
          </a:p>
        </p:txBody>
      </p:sp>
      <p:sp>
        <p:nvSpPr>
          <p:cNvPr id="3" name="İçerik Yer Tutucusu 2"/>
          <p:cNvSpPr>
            <a:spLocks noGrp="1"/>
          </p:cNvSpPr>
          <p:nvPr>
            <p:ph idx="1"/>
          </p:nvPr>
        </p:nvSpPr>
        <p:spPr/>
        <p:txBody>
          <a:bodyPr>
            <a:normAutofit/>
          </a:bodyPr>
          <a:lstStyle/>
          <a:p>
            <a:pPr algn="just"/>
            <a:r>
              <a:rPr lang="tr-TR" dirty="0"/>
              <a:t>Cilt kanseri hem kadınlarda hem de erkeklerde görülen en yaygın tümördür. </a:t>
            </a:r>
            <a:r>
              <a:rPr lang="tr-TR" dirty="0" err="1"/>
              <a:t>Malign</a:t>
            </a:r>
            <a:r>
              <a:rPr lang="tr-TR" dirty="0"/>
              <a:t> </a:t>
            </a:r>
            <a:r>
              <a:rPr lang="tr-TR" dirty="0" err="1"/>
              <a:t>melanom</a:t>
            </a:r>
            <a:r>
              <a:rPr lang="tr-TR" dirty="0"/>
              <a:t> ölüme neden olabildiği için vücuda yayılmadan erken aşamada alınmalıdır.</a:t>
            </a:r>
          </a:p>
          <a:p>
            <a:pPr algn="just"/>
            <a:endParaRPr lang="tr-TR" dirty="0"/>
          </a:p>
          <a:p>
            <a:pPr algn="just"/>
            <a:r>
              <a:rPr lang="tr-TR" dirty="0" err="1"/>
              <a:t>Melanom</a:t>
            </a:r>
            <a:r>
              <a:rPr lang="tr-TR" dirty="0"/>
              <a:t> riski yüksek olan insanlar, daha önce </a:t>
            </a:r>
            <a:r>
              <a:rPr lang="tr-TR" dirty="0" err="1"/>
              <a:t>malign</a:t>
            </a:r>
            <a:r>
              <a:rPr lang="tr-TR" dirty="0"/>
              <a:t> </a:t>
            </a:r>
            <a:r>
              <a:rPr lang="tr-TR" dirty="0" err="1"/>
              <a:t>melanomu</a:t>
            </a:r>
            <a:r>
              <a:rPr lang="tr-TR" dirty="0"/>
              <a:t> olanlar, yakın akrabalarında bulunanlar, küçükken veya gençken ileri derecede güneş yanığı olanlar, açık ten rengine sahip kolay yanan ve çilleri olan kişilerdir.</a:t>
            </a:r>
          </a:p>
          <a:p>
            <a:pPr algn="just"/>
            <a:endParaRPr lang="tr-TR" dirty="0"/>
          </a:p>
          <a:p>
            <a:pPr algn="just"/>
            <a:r>
              <a:rPr lang="tr-TR" dirty="0" err="1"/>
              <a:t>Malign</a:t>
            </a:r>
            <a:r>
              <a:rPr lang="tr-TR" dirty="0"/>
              <a:t> lezyonun en önemli görünür özellikleri; renk, kabarık ve düzensiz şekildir</a:t>
            </a:r>
          </a:p>
          <a:p>
            <a:pPr algn="just"/>
            <a:endParaRPr lang="tr-TR" dirty="0"/>
          </a:p>
          <a:p>
            <a:pPr algn="just"/>
            <a:r>
              <a:rPr lang="tr-TR" dirty="0"/>
              <a:t>Kişinin cildini iyi tanıması ve benlerine dikkat etmesi önemlidir. </a:t>
            </a:r>
          </a:p>
        </p:txBody>
      </p:sp>
    </p:spTree>
    <p:extLst>
      <p:ext uri="{BB962C8B-B14F-4D97-AF65-F5344CB8AC3E}">
        <p14:creationId xmlns:p14="http://schemas.microsoft.com/office/powerpoint/2010/main" val="1816867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Cilt Kanseri</a:t>
            </a:r>
          </a:p>
        </p:txBody>
      </p:sp>
      <p:sp>
        <p:nvSpPr>
          <p:cNvPr id="3" name="İçerik Yer Tutucusu 2"/>
          <p:cNvSpPr>
            <a:spLocks noGrp="1"/>
          </p:cNvSpPr>
          <p:nvPr>
            <p:ph idx="1"/>
          </p:nvPr>
        </p:nvSpPr>
        <p:spPr>
          <a:xfrm>
            <a:off x="7492620" y="1825625"/>
            <a:ext cx="3861179" cy="4351338"/>
          </a:xfrm>
        </p:spPr>
        <p:txBody>
          <a:bodyPr/>
          <a:lstStyle/>
          <a:p>
            <a:r>
              <a:rPr lang="tr-TR" dirty="0" err="1"/>
              <a:t>Malign</a:t>
            </a:r>
            <a:r>
              <a:rPr lang="tr-TR" dirty="0"/>
              <a:t> lezyon renk, kabarık ve düzensiz şekildir görünür  özellikleri; </a:t>
            </a:r>
          </a:p>
          <a:p>
            <a:endParaRPr lang="tr-TR" dirty="0"/>
          </a:p>
          <a:p>
            <a:r>
              <a:rPr lang="tr-TR" dirty="0"/>
              <a:t>Kişinin cildini iyi tanıması ve benlerine dikkat etmesi önemlidir. </a:t>
            </a:r>
          </a:p>
          <a:p>
            <a:endParaRPr lang="tr-TR" dirty="0"/>
          </a:p>
        </p:txBody>
      </p:sp>
      <p:pic>
        <p:nvPicPr>
          <p:cNvPr id="4" name="Resim 3"/>
          <p:cNvPicPr>
            <a:picLocks noChangeAspect="1"/>
          </p:cNvPicPr>
          <p:nvPr/>
        </p:nvPicPr>
        <p:blipFill>
          <a:blip r:embed="rId2"/>
          <a:stretch>
            <a:fillRect/>
          </a:stretch>
        </p:blipFill>
        <p:spPr>
          <a:xfrm>
            <a:off x="156096" y="1825625"/>
            <a:ext cx="7048500" cy="3981450"/>
          </a:xfrm>
          <a:prstGeom prst="rect">
            <a:avLst/>
          </a:prstGeom>
          <a:effectLst>
            <a:softEdge rad="76200"/>
          </a:effectLst>
        </p:spPr>
      </p:pic>
    </p:spTree>
    <p:extLst>
      <p:ext uri="{BB962C8B-B14F-4D97-AF65-F5344CB8AC3E}">
        <p14:creationId xmlns:p14="http://schemas.microsoft.com/office/powerpoint/2010/main" val="816025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Prostat Kanseri </a:t>
            </a:r>
          </a:p>
        </p:txBody>
      </p:sp>
      <p:sp>
        <p:nvSpPr>
          <p:cNvPr id="3" name="İçerik Yer Tutucusu 2"/>
          <p:cNvSpPr>
            <a:spLocks noGrp="1"/>
          </p:cNvSpPr>
          <p:nvPr>
            <p:ph idx="1"/>
          </p:nvPr>
        </p:nvSpPr>
        <p:spPr/>
        <p:txBody>
          <a:bodyPr/>
          <a:lstStyle/>
          <a:p>
            <a:pPr algn="just"/>
            <a:r>
              <a:rPr lang="tr-TR" dirty="0"/>
              <a:t>Prostat </a:t>
            </a:r>
            <a:r>
              <a:rPr lang="tr-TR" dirty="0" err="1"/>
              <a:t>Kanseri’ndeki</a:t>
            </a:r>
            <a:r>
              <a:rPr lang="tr-TR" dirty="0"/>
              <a:t> hasta dağılımının %80’ini 65 yaş üzerindeki erkekler oluşturur. Yaşlı erkeklerde en sık görülen kanserdir. Prostat kanserinden erken tanı konan 10 erkekten 8’inin en az 5 yıl daha yaşadığı bilinmektedir.</a:t>
            </a:r>
          </a:p>
          <a:p>
            <a:pPr algn="just"/>
            <a:endParaRPr lang="tr-TR" dirty="0"/>
          </a:p>
          <a:p>
            <a:pPr algn="just"/>
            <a:r>
              <a:rPr lang="tr-TR" dirty="0"/>
              <a:t>Erken tanısı için prostatın </a:t>
            </a:r>
            <a:r>
              <a:rPr lang="tr-TR" dirty="0" err="1"/>
              <a:t>rektal</a:t>
            </a:r>
            <a:r>
              <a:rPr lang="tr-TR" dirty="0"/>
              <a:t> yolla muayenesi ve kandaki “Prostat spesifik antijen” (PSA) kullanılır. </a:t>
            </a:r>
          </a:p>
        </p:txBody>
      </p:sp>
    </p:spTree>
    <p:extLst>
      <p:ext uri="{BB962C8B-B14F-4D97-AF65-F5344CB8AC3E}">
        <p14:creationId xmlns:p14="http://schemas.microsoft.com/office/powerpoint/2010/main" val="3240451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Akciğer Kanseri </a:t>
            </a:r>
          </a:p>
        </p:txBody>
      </p:sp>
      <p:sp>
        <p:nvSpPr>
          <p:cNvPr id="3" name="İçerik Yer Tutucusu 2"/>
          <p:cNvSpPr>
            <a:spLocks noGrp="1"/>
          </p:cNvSpPr>
          <p:nvPr>
            <p:ph idx="1"/>
          </p:nvPr>
        </p:nvSpPr>
        <p:spPr/>
        <p:txBody>
          <a:bodyPr>
            <a:normAutofit/>
          </a:bodyPr>
          <a:lstStyle/>
          <a:p>
            <a:pPr algn="just"/>
            <a:r>
              <a:rPr lang="tr-TR" dirty="0"/>
              <a:t>Günümüzde dünyada en sık kanser türü olan akciğer kanseri tüm yeni kanser olgularının %12,8'ni oluşturur.</a:t>
            </a:r>
          </a:p>
          <a:p>
            <a:pPr algn="just"/>
            <a:endParaRPr lang="tr-TR" dirty="0"/>
          </a:p>
          <a:p>
            <a:pPr algn="just"/>
            <a:r>
              <a:rPr lang="tr-TR" dirty="0"/>
              <a:t>Tüm kanser ölümleri içinde, akciğer kanserinin, her iki cinste en sık ölüm nedenidir.</a:t>
            </a:r>
          </a:p>
          <a:p>
            <a:pPr algn="just"/>
            <a:endParaRPr lang="tr-TR" dirty="0"/>
          </a:p>
          <a:p>
            <a:pPr algn="just"/>
            <a:r>
              <a:rPr lang="tr-TR" dirty="0"/>
              <a:t>Akciğer kanserinin belirlenmiş risk faktörleri; sigara ve diğer tütün ürünlerinin kullanımı, pasif sigara içiciliği, mesleki </a:t>
            </a:r>
            <a:r>
              <a:rPr lang="tr-TR" dirty="0" err="1"/>
              <a:t>karsinojen</a:t>
            </a:r>
            <a:r>
              <a:rPr lang="tr-TR" dirty="0"/>
              <a:t> </a:t>
            </a:r>
            <a:r>
              <a:rPr lang="tr-TR" dirty="0" err="1"/>
              <a:t>maruziyeti</a:t>
            </a:r>
            <a:r>
              <a:rPr lang="tr-TR" dirty="0"/>
              <a:t>, radyasyon, ev içi ve dış ortam hava kirliliğidir.</a:t>
            </a:r>
          </a:p>
          <a:p>
            <a:pPr algn="just"/>
            <a:endParaRPr lang="tr-TR" dirty="0"/>
          </a:p>
          <a:p>
            <a:pPr algn="just"/>
            <a:r>
              <a:rPr lang="tr-TR" dirty="0"/>
              <a:t>Akciğer kanserini erken evrede yakalamak için bilinçli </a:t>
            </a:r>
            <a:r>
              <a:rPr lang="tr-TR" dirty="0" err="1"/>
              <a:t>check</a:t>
            </a:r>
            <a:r>
              <a:rPr lang="tr-TR" dirty="0"/>
              <a:t> </a:t>
            </a:r>
            <a:r>
              <a:rPr lang="tr-TR" dirty="0" err="1"/>
              <a:t>up</a:t>
            </a:r>
            <a:r>
              <a:rPr lang="tr-TR" dirty="0"/>
              <a:t> sayısını artırmak, akciğer filmi ve düşük doz akciğer tomografisi önemli rol oynamaktadır.</a:t>
            </a:r>
          </a:p>
          <a:p>
            <a:endParaRPr lang="tr-TR" dirty="0"/>
          </a:p>
        </p:txBody>
      </p:sp>
    </p:spTree>
    <p:extLst>
      <p:ext uri="{BB962C8B-B14F-4D97-AF65-F5344CB8AC3E}">
        <p14:creationId xmlns:p14="http://schemas.microsoft.com/office/powerpoint/2010/main" val="2293453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Mide Kanseri</a:t>
            </a:r>
          </a:p>
        </p:txBody>
      </p:sp>
      <p:sp>
        <p:nvSpPr>
          <p:cNvPr id="3" name="İçerik Yer Tutucusu 2"/>
          <p:cNvSpPr>
            <a:spLocks noGrp="1"/>
          </p:cNvSpPr>
          <p:nvPr>
            <p:ph idx="1"/>
          </p:nvPr>
        </p:nvSpPr>
        <p:spPr>
          <a:xfrm>
            <a:off x="5831174" y="1315959"/>
            <a:ext cx="5522626" cy="5159792"/>
          </a:xfrm>
        </p:spPr>
        <p:txBody>
          <a:bodyPr>
            <a:normAutofit lnSpcReduction="10000"/>
          </a:bodyPr>
          <a:lstStyle/>
          <a:p>
            <a:pPr algn="just"/>
            <a:r>
              <a:rPr lang="tr-TR" dirty="0"/>
              <a:t>Mide kanserlerinde erken tanı koymak ve erken cerrahi tedavi hastanın yaşama şansını artıran en önemli faktördür. Ancak, gelişmiş tanı yöntemlerinin olmasına karşın, mide kanserlerinin erken tanısında henüz önemli bir başarı sağlanmış değildir. </a:t>
            </a:r>
          </a:p>
          <a:p>
            <a:pPr algn="just"/>
            <a:endParaRPr lang="tr-TR" dirty="0"/>
          </a:p>
          <a:p>
            <a:pPr algn="just"/>
            <a:r>
              <a:rPr lang="tr-TR" dirty="0"/>
              <a:t>Mide Kanseri erken dönemde belirti vermeyebilir. İlk görülen belirtiler ise hafif ve sıradandır; midede yanma, hazımsızlık, şişkinlik gibi..</a:t>
            </a:r>
          </a:p>
          <a:p>
            <a:pPr algn="just"/>
            <a:endParaRPr lang="tr-TR" dirty="0"/>
          </a:p>
          <a:p>
            <a:pPr algn="just"/>
            <a:r>
              <a:rPr lang="tr-TR" dirty="0"/>
              <a:t>Kanser ilerledikçe şikayetler arasında karın ağrısı, bulantı, kusma, yemek yedikten sonra şişkinlik, kilo kaybı görülmektedir. Özellikle daha önce benzer şikâyetleri olmayan 40 yaş üstü hastaların hazımsızlık ve kilo kaybını mutlaka önemsemeleri gerekir. </a:t>
            </a:r>
          </a:p>
        </p:txBody>
      </p:sp>
      <p:pic>
        <p:nvPicPr>
          <p:cNvPr id="1026" name="Picture 2" descr="Profesör Doktor Tarık Akçal, Genel Cerrah, Cerrahi, Kanser, Fıtık, Tedav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51" y="1911244"/>
            <a:ext cx="4130541" cy="3755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410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83367" y="1091107"/>
            <a:ext cx="10515600" cy="4351338"/>
          </a:xfrm>
        </p:spPr>
        <p:txBody>
          <a:bodyPr/>
          <a:lstStyle/>
          <a:p>
            <a:pPr algn="just"/>
            <a:r>
              <a:rPr lang="tr-TR" dirty="0"/>
              <a:t>Sonuç olarak erken tanı uygulamasında; kişilere erken tanısı önemli olan hastalıkların belirtilerini öğretmek, periyodik muayeneler ve taramalar büyük önem taşımaktadır. </a:t>
            </a:r>
          </a:p>
        </p:txBody>
      </p:sp>
      <p:pic>
        <p:nvPicPr>
          <p:cNvPr id="4" name="Resim 3"/>
          <p:cNvPicPr>
            <a:picLocks noChangeAspect="1"/>
          </p:cNvPicPr>
          <p:nvPr/>
        </p:nvPicPr>
        <p:blipFill>
          <a:blip r:embed="rId2"/>
          <a:stretch>
            <a:fillRect/>
          </a:stretch>
        </p:blipFill>
        <p:spPr>
          <a:xfrm>
            <a:off x="1555073" y="2286000"/>
            <a:ext cx="6953250" cy="4572000"/>
          </a:xfrm>
          <a:prstGeom prst="rect">
            <a:avLst/>
          </a:prstGeom>
        </p:spPr>
      </p:pic>
    </p:spTree>
    <p:extLst>
      <p:ext uri="{BB962C8B-B14F-4D97-AF65-F5344CB8AC3E}">
        <p14:creationId xmlns:p14="http://schemas.microsoft.com/office/powerpoint/2010/main" val="13268317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2413416" y="3942412"/>
            <a:ext cx="6760564" cy="1200329"/>
          </a:xfrm>
          <a:prstGeom prst="rect">
            <a:avLst/>
          </a:prstGeom>
          <a:noFill/>
        </p:spPr>
        <p:txBody>
          <a:bodyPr wrap="square" rtlCol="0">
            <a:spAutoFit/>
          </a:bodyPr>
          <a:lstStyle/>
          <a:p>
            <a:r>
              <a:rPr lang="tr-TR" sz="7200" b="1" dirty="0">
                <a:latin typeface="Monotype Corsiva" panose="03010101010201010101" pitchFamily="66" charset="0"/>
                <a:ea typeface="FangSong" panose="02010609060101010101" pitchFamily="49" charset="-122"/>
                <a:cs typeface="Cordia New" panose="020B0304020202020204" pitchFamily="34" charset="-34"/>
              </a:rPr>
              <a:t>TEŞEKKÜRLER</a:t>
            </a:r>
          </a:p>
        </p:txBody>
      </p:sp>
    </p:spTree>
    <p:extLst>
      <p:ext uri="{BB962C8B-B14F-4D97-AF65-F5344CB8AC3E}">
        <p14:creationId xmlns:p14="http://schemas.microsoft.com/office/powerpoint/2010/main" val="3486214642"/>
      </p:ext>
    </p:extLst>
  </p:cSld>
  <p:clrMapOvr>
    <a:masterClrMapping/>
  </p:clrMapOvr>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741</TotalTime>
  <Words>1952</Words>
  <Application>Microsoft Office PowerPoint</Application>
  <PresentationFormat>Geniş ekran</PresentationFormat>
  <Paragraphs>237</Paragraphs>
  <Slides>42</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42</vt:i4>
      </vt:variant>
    </vt:vector>
  </HeadingPairs>
  <TitlesOfParts>
    <vt:vector size="49" baseType="lpstr">
      <vt:lpstr>Calibri</vt:lpstr>
      <vt:lpstr>Calibri (Gövde)</vt:lpstr>
      <vt:lpstr>Calibri Light</vt:lpstr>
      <vt:lpstr>Monotype Corsiva</vt:lpstr>
      <vt:lpstr>TimesNewRomanPSMT</vt:lpstr>
      <vt:lpstr>Wingdings</vt:lpstr>
      <vt:lpstr>Geçmişe bakış</vt:lpstr>
      <vt:lpstr>TEMEL SAĞLIK BİLGİSİ</vt:lpstr>
      <vt:lpstr>Erken Tanı ve Tedavi</vt:lpstr>
      <vt:lpstr>Erken Tanı ve Tedavi</vt:lpstr>
      <vt:lpstr>SAĞLIĞIN TANIMI</vt:lpstr>
      <vt:lpstr>TEMEL SAĞLIK HİZMETLERİ KAVRAMI </vt:lpstr>
      <vt:lpstr>PowerPoint Sunusu</vt:lpstr>
      <vt:lpstr>PowerPoint Sunusu</vt:lpstr>
      <vt:lpstr>PowerPoint Sunusu</vt:lpstr>
      <vt:lpstr>Erken Tanı Kavramı</vt:lpstr>
      <vt:lpstr>Erken Tanının Önemi</vt:lpstr>
      <vt:lpstr>PowerPoint Sunusu</vt:lpstr>
      <vt:lpstr>Erken Tanısı Önemli Olan Hastalıkların Belirtilerini Kişilere Öğretmek </vt:lpstr>
      <vt:lpstr>PowerPoint Sunusu</vt:lpstr>
      <vt:lpstr>PowerPoint Sunusu</vt:lpstr>
      <vt:lpstr>Periyodik Muayeneler</vt:lpstr>
      <vt:lpstr>Periyodik Muayeneler</vt:lpstr>
      <vt:lpstr>Taramalar </vt:lpstr>
      <vt:lpstr>Taramalar</vt:lpstr>
      <vt:lpstr>Taramalar</vt:lpstr>
      <vt:lpstr>Aktif Tarama </vt:lpstr>
      <vt:lpstr>Bazı Tanı Testi Örnekleri</vt:lpstr>
      <vt:lpstr>Erken Tanısı Mümkün Hastalıklar ve Tanı Testleri</vt:lpstr>
      <vt:lpstr>PowerPoint Sunusu</vt:lpstr>
      <vt:lpstr>Değişik Yaş Gruplarında Olası Hastalıklar</vt:lpstr>
      <vt:lpstr>Değişik Yaş Gruplarında Olası Hastalıklar</vt:lpstr>
      <vt:lpstr>Değişik Yaş Gruplarında Olası Hastalıklar</vt:lpstr>
      <vt:lpstr>Değişik Yaş Gruplarında Olası Hastalıklar</vt:lpstr>
      <vt:lpstr>Değişik Yaş Gruplarında Olası Hastalıklar</vt:lpstr>
      <vt:lpstr>Değişik Yaş Gruplarında Olası Hastalıklar</vt:lpstr>
      <vt:lpstr>KANSERDE ERKEN TANI</vt:lpstr>
      <vt:lpstr>Meme Kanseri</vt:lpstr>
      <vt:lpstr>Meme Kanseri</vt:lpstr>
      <vt:lpstr>Serviks Kanseri </vt:lpstr>
      <vt:lpstr>Kolon ve Rektum Kanserleri </vt:lpstr>
      <vt:lpstr>Kolon ve Rektum Kanserleri </vt:lpstr>
      <vt:lpstr>Cilt Kanseri</vt:lpstr>
      <vt:lpstr>Cilt Kanseri</vt:lpstr>
      <vt:lpstr>Prostat Kanseri </vt:lpstr>
      <vt:lpstr>Akciğer Kanseri </vt:lpstr>
      <vt:lpstr>Mide Kanseri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Bige İlmen</dc:creator>
  <cp:lastModifiedBy>BURAK OĞUZHAN KARAPINAR</cp:lastModifiedBy>
  <cp:revision>81</cp:revision>
  <dcterms:created xsi:type="dcterms:W3CDTF">2020-07-23T13:10:41Z</dcterms:created>
  <dcterms:modified xsi:type="dcterms:W3CDTF">2021-04-21T07:21:39Z</dcterms:modified>
</cp:coreProperties>
</file>