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7" r:id="rId2"/>
    <p:sldId id="535" r:id="rId3"/>
    <p:sldId id="537" r:id="rId4"/>
    <p:sldId id="536" r:id="rId5"/>
    <p:sldId id="538" r:id="rId6"/>
    <p:sldId id="539" r:id="rId7"/>
    <p:sldId id="541" r:id="rId8"/>
    <p:sldId id="542" r:id="rId9"/>
    <p:sldId id="543" r:id="rId10"/>
    <p:sldId id="544" r:id="rId11"/>
    <p:sldId id="540" r:id="rId12"/>
    <p:sldId id="545" r:id="rId13"/>
    <p:sldId id="546" r:id="rId14"/>
    <p:sldId id="547" r:id="rId15"/>
    <p:sldId id="548" r:id="rId16"/>
    <p:sldId id="549" r:id="rId17"/>
    <p:sldId id="550" r:id="rId18"/>
    <p:sldId id="555" r:id="rId19"/>
    <p:sldId id="556" r:id="rId20"/>
    <p:sldId id="557" r:id="rId21"/>
    <p:sldId id="558" r:id="rId22"/>
    <p:sldId id="559" r:id="rId23"/>
    <p:sldId id="560" r:id="rId24"/>
    <p:sldId id="561" r:id="rId25"/>
    <p:sldId id="562" r:id="rId26"/>
    <p:sldId id="563" r:id="rId27"/>
    <p:sldId id="564" r:id="rId28"/>
    <p:sldId id="565" r:id="rId29"/>
    <p:sldId id="566" r:id="rId30"/>
    <p:sldId id="567" r:id="rId31"/>
    <p:sldId id="554" r:id="rId32"/>
    <p:sldId id="568" r:id="rId33"/>
    <p:sldId id="569" r:id="rId3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F8F5"/>
    <a:srgbClr val="E0F4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2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6ACB3-66B5-4CA3-8D9E-971FF6EC7CC1}" type="datetimeFigureOut">
              <a:rPr lang="tr-TR" smtClean="0"/>
              <a:pPr/>
              <a:t>14.12.2020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F97AE-EAB8-4FF8-B99A-A8A06A0CAA4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6ACB3-66B5-4CA3-8D9E-971FF6EC7CC1}" type="datetimeFigureOut">
              <a:rPr lang="tr-TR" smtClean="0"/>
              <a:pPr/>
              <a:t>14.12.2020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F97AE-EAB8-4FF8-B99A-A8A06A0CAA4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6ACB3-66B5-4CA3-8D9E-971FF6EC7CC1}" type="datetimeFigureOut">
              <a:rPr lang="tr-TR" smtClean="0"/>
              <a:pPr/>
              <a:t>14.12.2020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F97AE-EAB8-4FF8-B99A-A8A06A0CAA4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6ACB3-66B5-4CA3-8D9E-971FF6EC7CC1}" type="datetimeFigureOut">
              <a:rPr lang="tr-TR" smtClean="0"/>
              <a:pPr/>
              <a:t>14.12.2020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F97AE-EAB8-4FF8-B99A-A8A06A0CAA4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6ACB3-66B5-4CA3-8D9E-971FF6EC7CC1}" type="datetimeFigureOut">
              <a:rPr lang="tr-TR" smtClean="0"/>
              <a:pPr/>
              <a:t>14.12.2020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F97AE-EAB8-4FF8-B99A-A8A06A0CAA4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6ACB3-66B5-4CA3-8D9E-971FF6EC7CC1}" type="datetimeFigureOut">
              <a:rPr lang="tr-TR" smtClean="0"/>
              <a:pPr/>
              <a:t>14.12.2020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F97AE-EAB8-4FF8-B99A-A8A06A0CAA4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6ACB3-66B5-4CA3-8D9E-971FF6EC7CC1}" type="datetimeFigureOut">
              <a:rPr lang="tr-TR" smtClean="0"/>
              <a:pPr/>
              <a:t>14.12.2020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F97AE-EAB8-4FF8-B99A-A8A06A0CAA4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6ACB3-66B5-4CA3-8D9E-971FF6EC7CC1}" type="datetimeFigureOut">
              <a:rPr lang="tr-TR" smtClean="0"/>
              <a:pPr/>
              <a:t>14.12.2020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F97AE-EAB8-4FF8-B99A-A8A06A0CAA4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6ACB3-66B5-4CA3-8D9E-971FF6EC7CC1}" type="datetimeFigureOut">
              <a:rPr lang="tr-TR" smtClean="0"/>
              <a:pPr/>
              <a:t>14.12.2020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F97AE-EAB8-4FF8-B99A-A8A06A0CAA4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6ACB3-66B5-4CA3-8D9E-971FF6EC7CC1}" type="datetimeFigureOut">
              <a:rPr lang="tr-TR" smtClean="0"/>
              <a:pPr/>
              <a:t>14.12.2020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F97AE-EAB8-4FF8-B99A-A8A06A0CAA4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6ACB3-66B5-4CA3-8D9E-971FF6EC7CC1}" type="datetimeFigureOut">
              <a:rPr lang="tr-TR" smtClean="0"/>
              <a:pPr/>
              <a:t>14.12.2020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F97AE-EAB8-4FF8-B99A-A8A06A0CAA4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46ACB3-66B5-4CA3-8D9E-971FF6EC7CC1}" type="datetimeFigureOut">
              <a:rPr lang="tr-TR" smtClean="0"/>
              <a:pPr/>
              <a:t>14.12.2020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8F97AE-EAB8-4FF8-B99A-A8A06A0CAA4A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etin kutusu"/>
          <p:cNvSpPr txBox="1"/>
          <p:nvPr/>
        </p:nvSpPr>
        <p:spPr>
          <a:xfrm>
            <a:off x="642910" y="214290"/>
            <a:ext cx="8143932" cy="646331"/>
          </a:xfrm>
          <a:prstGeom prst="rect">
            <a:avLst/>
          </a:prstGeom>
          <a:solidFill>
            <a:srgbClr val="E0F4F8"/>
          </a:solidFill>
        </p:spPr>
        <p:txBody>
          <a:bodyPr wrap="square" rtlCol="0">
            <a:spAutoFit/>
          </a:bodyPr>
          <a:lstStyle/>
          <a:p>
            <a:r>
              <a:rPr lang="tr-TR" sz="3600" dirty="0" err="1">
                <a:latin typeface="Bodoni MT" pitchFamily="18" charset="0"/>
              </a:rPr>
              <a:t>Öğr</a:t>
            </a:r>
            <a:r>
              <a:rPr lang="tr-TR" sz="3600" dirty="0">
                <a:latin typeface="Bodoni MT" pitchFamily="18" charset="0"/>
              </a:rPr>
              <a:t>. Gör. Burak Oğuzhan KARAPINAR</a:t>
            </a:r>
          </a:p>
        </p:txBody>
      </p:sp>
      <p:sp>
        <p:nvSpPr>
          <p:cNvPr id="3" name="2 Metin kutusu"/>
          <p:cNvSpPr txBox="1"/>
          <p:nvPr/>
        </p:nvSpPr>
        <p:spPr>
          <a:xfrm>
            <a:off x="642910" y="1214422"/>
            <a:ext cx="8143932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Dolaşım Sistemi</a:t>
            </a:r>
            <a:br>
              <a:rPr lang="tr-TR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tr-TR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pars </a:t>
            </a:r>
            <a:r>
              <a:rPr lang="tr-TR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descendens</a:t>
            </a:r>
            <a:r>
              <a:rPr lang="tr-TR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aortae</a:t>
            </a:r>
            <a:endParaRPr lang="tr-TR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12" y="2524090"/>
            <a:ext cx="3643338" cy="4048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7003009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142844" y="214290"/>
            <a:ext cx="8858312" cy="707886"/>
          </a:xfrm>
          <a:prstGeom prst="rect">
            <a:avLst/>
          </a:prstGeom>
          <a:solidFill>
            <a:srgbClr val="F9F8F5"/>
          </a:solidFill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Pars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descendens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aortae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Aorta’nın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Th</a:t>
            </a:r>
            <a:r>
              <a:rPr lang="tr-TR" sz="2000" b="1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ile L</a:t>
            </a:r>
            <a:r>
              <a:rPr lang="tr-TR" sz="2000" b="1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arasında uzanan parçasıdır. Pars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thoracica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aortae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ve pars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abdominalis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aortae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olarak iki kısımda incelenir.</a:t>
            </a: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1000108"/>
            <a:ext cx="1214446" cy="5713706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4071934" y="2571744"/>
            <a:ext cx="2518638" cy="40011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pars thoracica aortae</a:t>
            </a: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4214810" y="5500702"/>
            <a:ext cx="2857520" cy="40011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pars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abdominalis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aortae</a:t>
            </a:r>
            <a:endParaRPr lang="tr-TR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 flipH="1">
            <a:off x="3214678" y="2786057"/>
            <a:ext cx="857256" cy="107157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 flipH="1" flipV="1">
            <a:off x="3214678" y="4786321"/>
            <a:ext cx="1143008" cy="71438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 sz="20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142844" y="214290"/>
            <a:ext cx="8858312" cy="1631216"/>
          </a:xfrm>
          <a:prstGeom prst="rect">
            <a:avLst/>
          </a:prstGeom>
          <a:solidFill>
            <a:srgbClr val="F9F8F5"/>
          </a:solidFill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Pars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thoracica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aortae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Pars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descendens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aortae’nın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tr-TR" sz="20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4-12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arasında kalan kısmıdır. Başlangıçta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columna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vertebralis’in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sol tarafında bulunurken aşağı doğru indikçe orta hatta yaklaşır.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Hiatus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aorticus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hizasında tam orta hattadır. Göğüs içerisindeki organların (kalp hariç) ve göğüs duvarının beslenmesini sağlar. </a:t>
            </a:r>
          </a:p>
        </p:txBody>
      </p:sp>
      <p:pic>
        <p:nvPicPr>
          <p:cNvPr id="3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40" y="1857364"/>
            <a:ext cx="3270757" cy="50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0"/>
          <p:cNvSpPr>
            <a:spLocks noChangeArrowheads="1"/>
          </p:cNvSpPr>
          <p:nvPr/>
        </p:nvSpPr>
        <p:spPr bwMode="auto">
          <a:xfrm>
            <a:off x="571473" y="3714752"/>
            <a:ext cx="2571768" cy="40011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pars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thoracica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aortae</a:t>
            </a:r>
            <a:endParaRPr lang="tr-TR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Line 11"/>
          <p:cNvSpPr>
            <a:spLocks noChangeShapeType="1"/>
          </p:cNvSpPr>
          <p:nvPr/>
        </p:nvSpPr>
        <p:spPr bwMode="auto">
          <a:xfrm flipV="1">
            <a:off x="3071802" y="3357562"/>
            <a:ext cx="2028814" cy="571504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142844" y="214290"/>
            <a:ext cx="6786610" cy="1631216"/>
          </a:xfrm>
          <a:prstGeom prst="rect">
            <a:avLst/>
          </a:prstGeom>
          <a:solidFill>
            <a:srgbClr val="F9F8F5"/>
          </a:solidFill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Visceral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dalları: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Göğüs boşluğu içindeki organları besler. </a:t>
            </a:r>
          </a:p>
          <a:p>
            <a:pPr algn="just"/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1-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Rr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bronchiales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		</a:t>
            </a:r>
          </a:p>
          <a:p>
            <a:pPr algn="just"/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2-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Rr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oesophageales</a:t>
            </a:r>
            <a:endParaRPr lang="tr-TR" sz="20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3-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Rr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pericardiaci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		</a:t>
            </a:r>
          </a:p>
          <a:p>
            <a:pPr algn="just"/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4-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Rr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mediastinales</a:t>
            </a:r>
            <a:endParaRPr lang="tr-TR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785926"/>
            <a:ext cx="5715040" cy="460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142844" y="214290"/>
            <a:ext cx="8858312" cy="2246769"/>
          </a:xfrm>
          <a:prstGeom prst="rect">
            <a:avLst/>
          </a:prstGeom>
          <a:solidFill>
            <a:srgbClr val="F9F8F5"/>
          </a:solidFill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Parietal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dalları: </a:t>
            </a:r>
          </a:p>
          <a:p>
            <a:pPr algn="just"/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1-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intercostales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posteriores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Pars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thoracica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aortae’dan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9 çift (3.-11.) a.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intercostales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posteriores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çıkar. Birinci ve ikinci a.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intercostalis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posteriorlar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a.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subclavia’nın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truncus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costocervicalis’inden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ayrılan a.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intercostalis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suprema’nın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dallarıdır.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İnterkostal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aralıklarda arter,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ven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ve sinir birlikte seyreder ve bunların dizilimi yukarıdan aşağıya doğru VAN şeklindedir. Bu arterler çeşitli dallar vererek göğüs duvarının ve memenin dış kısmını beslerler. </a:t>
            </a: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95826" y="2571743"/>
            <a:ext cx="2948008" cy="4006127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755650" y="5084763"/>
            <a:ext cx="3254802" cy="40011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intercostales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posteriores</a:t>
            </a:r>
            <a:endParaRPr lang="tr-TR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Line 7"/>
          <p:cNvSpPr>
            <a:spLocks noChangeShapeType="1"/>
          </p:cNvSpPr>
          <p:nvPr/>
        </p:nvSpPr>
        <p:spPr bwMode="auto">
          <a:xfrm flipV="1">
            <a:off x="2987675" y="3786189"/>
            <a:ext cx="2798771" cy="129857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Line 8"/>
          <p:cNvSpPr>
            <a:spLocks noChangeShapeType="1"/>
          </p:cNvSpPr>
          <p:nvPr/>
        </p:nvSpPr>
        <p:spPr bwMode="auto">
          <a:xfrm flipV="1">
            <a:off x="2987675" y="4643445"/>
            <a:ext cx="2798771" cy="44131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 sz="20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142844" y="214290"/>
            <a:ext cx="7215238" cy="1015663"/>
          </a:xfrm>
          <a:prstGeom prst="rect">
            <a:avLst/>
          </a:prstGeom>
          <a:solidFill>
            <a:srgbClr val="F9F8F5"/>
          </a:solidFill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2-A.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subcostalis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12.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costanın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altında ilerler.</a:t>
            </a:r>
          </a:p>
          <a:p>
            <a:pPr algn="just"/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3-A.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phrenica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superior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Diaphragma’nın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üst kısmını besler.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83244" y="1338263"/>
            <a:ext cx="5531920" cy="473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Dikdörtgen"/>
          <p:cNvSpPr/>
          <p:nvPr/>
        </p:nvSpPr>
        <p:spPr>
          <a:xfrm>
            <a:off x="5143504" y="5715016"/>
            <a:ext cx="1537600" cy="369332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tr-TR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tr-TR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subcostalis</a:t>
            </a:r>
            <a:endParaRPr lang="tr-TR" dirty="0"/>
          </a:p>
        </p:txBody>
      </p:sp>
      <p:sp>
        <p:nvSpPr>
          <p:cNvPr id="6" name="Line 7"/>
          <p:cNvSpPr>
            <a:spLocks noChangeShapeType="1"/>
          </p:cNvSpPr>
          <p:nvPr/>
        </p:nvSpPr>
        <p:spPr bwMode="auto">
          <a:xfrm flipV="1">
            <a:off x="4643439" y="5857891"/>
            <a:ext cx="500066" cy="8412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 sz="20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142844" y="142852"/>
            <a:ext cx="8858312" cy="1938992"/>
          </a:xfrm>
          <a:prstGeom prst="rect">
            <a:avLst/>
          </a:prstGeom>
          <a:solidFill>
            <a:srgbClr val="F9F8F5"/>
          </a:solidFill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Pars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abdominalis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aortae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Pars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descendens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aortae’nın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Th</a:t>
            </a:r>
            <a:r>
              <a:rPr lang="tr-TR" sz="2000" b="1" baseline="-25000" dirty="0"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-L</a:t>
            </a:r>
            <a:r>
              <a:rPr lang="tr-TR" sz="2000" b="1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arasında kalan parçasıdır. Pars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descendens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aortae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diaphragma’daki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kendine ait delikten (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hiatus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aorticus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) geçtikten sonra pars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abdominalis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aortae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adını alır. </a:t>
            </a:r>
          </a:p>
          <a:p>
            <a:pPr algn="just"/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Karın boşluğunda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columna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vertebralis’e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dayalı olarak aşağıya doğru iner ve 4. bel omuru seviyesinde uç dallarına ayrılarak (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iliaca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communis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dextra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ve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sinistra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sonlanır.</a:t>
            </a:r>
          </a:p>
        </p:txBody>
      </p:sp>
      <p:pic>
        <p:nvPicPr>
          <p:cNvPr id="3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1857364"/>
            <a:ext cx="3114994" cy="4762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5786446" y="6215082"/>
            <a:ext cx="3140615" cy="40011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iliaca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communis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sinistra</a:t>
            </a:r>
            <a:endParaRPr lang="tr-TR" sz="2000" dirty="0"/>
          </a:p>
        </p:txBody>
      </p:sp>
      <p:sp>
        <p:nvSpPr>
          <p:cNvPr id="6" name="5 Dikdörtgen"/>
          <p:cNvSpPr/>
          <p:nvPr/>
        </p:nvSpPr>
        <p:spPr>
          <a:xfrm>
            <a:off x="357159" y="6357958"/>
            <a:ext cx="3000396" cy="40011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iliaca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communis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dextra</a:t>
            </a:r>
            <a:endParaRPr lang="tr-TR" sz="2000" dirty="0"/>
          </a:p>
        </p:txBody>
      </p:sp>
      <p:sp>
        <p:nvSpPr>
          <p:cNvPr id="7" name="6 Dikdörtgen"/>
          <p:cNvSpPr/>
          <p:nvPr/>
        </p:nvSpPr>
        <p:spPr>
          <a:xfrm>
            <a:off x="6072198" y="4643446"/>
            <a:ext cx="1798890" cy="400110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hiatus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aorticus</a:t>
            </a:r>
            <a:endParaRPr lang="tr-TR" sz="2000" dirty="0"/>
          </a:p>
        </p:txBody>
      </p:sp>
      <p:sp>
        <p:nvSpPr>
          <p:cNvPr id="8" name="Line 7"/>
          <p:cNvSpPr>
            <a:spLocks noChangeShapeType="1"/>
          </p:cNvSpPr>
          <p:nvPr/>
        </p:nvSpPr>
        <p:spPr bwMode="auto">
          <a:xfrm flipV="1">
            <a:off x="4786314" y="4929197"/>
            <a:ext cx="1285884" cy="29844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3286116" y="6455114"/>
            <a:ext cx="1357322" cy="45719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 flipV="1">
            <a:off x="4857752" y="6429395"/>
            <a:ext cx="1000132" cy="8412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 sz="20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142844" y="214290"/>
            <a:ext cx="8858312" cy="1938992"/>
          </a:xfrm>
          <a:prstGeom prst="rect">
            <a:avLst/>
          </a:prstGeom>
          <a:solidFill>
            <a:srgbClr val="F9F8F5"/>
          </a:solidFill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Karın içerisinde verdiği dalların bir kısmı karın duvarını besler (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parietal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dallar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) bir kısmı karın içerisindeki organları besler (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visceral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dallar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Visceral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dalların bir kısmı tek (sindirim sistemi organlarını ve dalağı besler) olup pars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descendens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aortae’nin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ön yüzünden çıkarlar, bir kısmı çift (sindirim sistemi dışında kalan organları besler) olup pars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descendens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aortae’nin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yan yüzlerinden çıkarlar.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7554" y="2071678"/>
            <a:ext cx="3150265" cy="4311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142844" y="214290"/>
            <a:ext cx="8858312" cy="1323439"/>
          </a:xfrm>
          <a:prstGeom prst="rect">
            <a:avLst/>
          </a:prstGeom>
          <a:solidFill>
            <a:srgbClr val="F9F8F5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Visceral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dalları </a:t>
            </a:r>
          </a:p>
          <a:p>
            <a:pPr algn="ctr"/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Tek olanlar  </a:t>
            </a:r>
          </a:p>
          <a:p>
            <a:pPr algn="just"/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Truncus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coeliacus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Oesophagus’un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alt ucu, mide, karaciğer,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duodenum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pancreas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ve dalağın beslenmesini sağlar.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1643050"/>
            <a:ext cx="3357586" cy="4595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6286512" y="2714620"/>
            <a:ext cx="2069797" cy="400110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truncus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coeliacus</a:t>
            </a:r>
            <a:endParaRPr lang="tr-TR" sz="2000" dirty="0"/>
          </a:p>
        </p:txBody>
      </p:sp>
      <p:sp>
        <p:nvSpPr>
          <p:cNvPr id="6" name="Line 7"/>
          <p:cNvSpPr>
            <a:spLocks noChangeShapeType="1"/>
          </p:cNvSpPr>
          <p:nvPr/>
        </p:nvSpPr>
        <p:spPr bwMode="auto">
          <a:xfrm>
            <a:off x="4572000" y="2655870"/>
            <a:ext cx="1714512" cy="201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 sz="20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142844" y="214290"/>
            <a:ext cx="8858312" cy="1323439"/>
          </a:xfrm>
          <a:prstGeom prst="rect">
            <a:avLst/>
          </a:prstGeom>
          <a:solidFill>
            <a:srgbClr val="F9F8F5"/>
          </a:solidFill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mesenterica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superior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Duodenum’un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alt kısmını,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jejenum’u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ileum’u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caecum’u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colon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ascendens’i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ve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colon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transversum’un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sağ yarısını besler. </a:t>
            </a:r>
          </a:p>
          <a:p>
            <a:pPr algn="just"/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mesenterica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inferior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Colon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transversum’un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sol yarısını,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colon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descendens’i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colon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sigmoideum’u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ve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rectum’un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üst kısmını besler.  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1643050"/>
            <a:ext cx="3357586" cy="4595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6143636" y="2428868"/>
            <a:ext cx="2738250" cy="400110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mesenterica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superior</a:t>
            </a:r>
            <a:endParaRPr lang="tr-TR" sz="2000" dirty="0"/>
          </a:p>
        </p:txBody>
      </p:sp>
      <p:sp>
        <p:nvSpPr>
          <p:cNvPr id="6" name="5 Dikdörtgen"/>
          <p:cNvSpPr/>
          <p:nvPr/>
        </p:nvSpPr>
        <p:spPr>
          <a:xfrm>
            <a:off x="6072198" y="3643314"/>
            <a:ext cx="2651688" cy="400110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mesenterica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inferior</a:t>
            </a:r>
            <a:endParaRPr lang="tr-TR" sz="2000" dirty="0"/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>
            <a:off x="4643438" y="3786190"/>
            <a:ext cx="1428760" cy="45719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Line 7"/>
          <p:cNvSpPr>
            <a:spLocks noChangeShapeType="1"/>
          </p:cNvSpPr>
          <p:nvPr/>
        </p:nvSpPr>
        <p:spPr bwMode="auto">
          <a:xfrm flipV="1">
            <a:off x="4643438" y="2643183"/>
            <a:ext cx="1571636" cy="214314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 sz="20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142844" y="214290"/>
            <a:ext cx="8858312" cy="1631216"/>
          </a:xfrm>
          <a:prstGeom prst="rect">
            <a:avLst/>
          </a:prstGeom>
          <a:solidFill>
            <a:srgbClr val="F9F8F5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Çift olanlar: </a:t>
            </a:r>
          </a:p>
          <a:p>
            <a:pPr algn="just"/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suprarenalis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media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Sağ ve sol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glandulae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suprarenalis’leri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besler.</a:t>
            </a:r>
          </a:p>
          <a:p>
            <a:pPr algn="just"/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renalis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Aorta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abdominalis’ten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ayrılan en kalın dal olup böbreklere gider.</a:t>
            </a:r>
          </a:p>
          <a:p>
            <a:pPr algn="just"/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testicularis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(a.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ovarica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):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Erkeklerde testisleri, kadınlarda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ovarium’ları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besleyen arterdir. 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1643050"/>
            <a:ext cx="3357586" cy="4595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6215074" y="2285992"/>
            <a:ext cx="2534861" cy="400110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suprarenalis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media</a:t>
            </a:r>
            <a:endParaRPr lang="tr-TR" sz="2000" dirty="0"/>
          </a:p>
        </p:txBody>
      </p:sp>
      <p:sp>
        <p:nvSpPr>
          <p:cNvPr id="6" name="5 Dikdörtgen"/>
          <p:cNvSpPr/>
          <p:nvPr/>
        </p:nvSpPr>
        <p:spPr>
          <a:xfrm>
            <a:off x="6143636" y="2928934"/>
            <a:ext cx="1175515" cy="400110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renalis</a:t>
            </a:r>
            <a:endParaRPr lang="tr-TR" sz="2000" dirty="0"/>
          </a:p>
        </p:txBody>
      </p:sp>
      <p:sp>
        <p:nvSpPr>
          <p:cNvPr id="7" name="6 Dikdörtgen"/>
          <p:cNvSpPr/>
          <p:nvPr/>
        </p:nvSpPr>
        <p:spPr>
          <a:xfrm>
            <a:off x="6000760" y="3643314"/>
            <a:ext cx="2935419" cy="400110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testicularis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(a.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ovarica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tr-TR" sz="2000" dirty="0"/>
          </a:p>
        </p:txBody>
      </p:sp>
      <p:sp>
        <p:nvSpPr>
          <p:cNvPr id="8" name="Line 7"/>
          <p:cNvSpPr>
            <a:spLocks noChangeShapeType="1"/>
          </p:cNvSpPr>
          <p:nvPr/>
        </p:nvSpPr>
        <p:spPr bwMode="auto">
          <a:xfrm flipV="1">
            <a:off x="4786314" y="2428868"/>
            <a:ext cx="1571636" cy="214314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4929190" y="3071810"/>
            <a:ext cx="1285884" cy="714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4786314" y="3643314"/>
            <a:ext cx="1357322" cy="142876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 sz="20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142844" y="214290"/>
            <a:ext cx="8858312" cy="1015663"/>
          </a:xfrm>
          <a:prstGeom prst="rect">
            <a:avLst/>
          </a:prstGeom>
          <a:solidFill>
            <a:srgbClr val="F9F8F5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Parietal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dalları</a:t>
            </a:r>
          </a:p>
          <a:p>
            <a:pPr algn="ctr"/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Çift olanlar</a:t>
            </a:r>
          </a:p>
          <a:p>
            <a:pPr algn="just"/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phrenica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inferior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Diphragmanın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beslenmesini sağlar.</a:t>
            </a:r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500174"/>
            <a:ext cx="5184775" cy="394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Line 7"/>
          <p:cNvSpPr>
            <a:spLocks noChangeShapeType="1"/>
          </p:cNvSpPr>
          <p:nvPr/>
        </p:nvSpPr>
        <p:spPr bwMode="auto">
          <a:xfrm flipV="1">
            <a:off x="3428992" y="2357430"/>
            <a:ext cx="2500330" cy="928694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8 Dikdörtgen"/>
          <p:cNvSpPr/>
          <p:nvPr/>
        </p:nvSpPr>
        <p:spPr>
          <a:xfrm>
            <a:off x="5857884" y="2143116"/>
            <a:ext cx="2307235" cy="400110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phrenica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inferior</a:t>
            </a:r>
            <a:endParaRPr lang="tr-TR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142844" y="214290"/>
            <a:ext cx="8858312" cy="707886"/>
          </a:xfrm>
          <a:prstGeom prst="rect">
            <a:avLst/>
          </a:prstGeom>
          <a:solidFill>
            <a:srgbClr val="F9F8F5"/>
          </a:solidFill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lumbales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(4 çift):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Karın boşluğunun duvarlarının beslenmesini sağlar.</a:t>
            </a:r>
          </a:p>
          <a:p>
            <a:pPr algn="just"/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Tek olanlar: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sacralis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mediana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3" y="1142984"/>
            <a:ext cx="4662231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142844" y="214290"/>
            <a:ext cx="8858312" cy="1015663"/>
          </a:xfrm>
          <a:prstGeom prst="rect">
            <a:avLst/>
          </a:prstGeom>
          <a:solidFill>
            <a:srgbClr val="F9F8F5"/>
          </a:solidFill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iliaca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communis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dextra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ve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sinistra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Pars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abdominalis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aorta 4. bel omuru hizasında iki uç dala ayrılarak sonlanır. Bu dallara 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iliaca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communis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dextra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ve 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iliaca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communis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sinistra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denir. </a:t>
            </a: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1285860"/>
            <a:ext cx="3411560" cy="4669853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142976" y="4071942"/>
            <a:ext cx="3032117" cy="40011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r-TR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iliaca communis dextra</a:t>
            </a: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928794" y="5429264"/>
            <a:ext cx="3098796" cy="40011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iliaca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communis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sinistra</a:t>
            </a:r>
            <a:endParaRPr lang="tr-TR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 flipV="1">
            <a:off x="4143372" y="4214818"/>
            <a:ext cx="1923166" cy="45719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 flipV="1">
            <a:off x="4857752" y="4214818"/>
            <a:ext cx="1812959" cy="131783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 sz="20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142844" y="214290"/>
            <a:ext cx="8858312" cy="1015663"/>
          </a:xfrm>
          <a:prstGeom prst="rect">
            <a:avLst/>
          </a:prstGeom>
          <a:solidFill>
            <a:srgbClr val="F9F8F5"/>
          </a:solidFill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Sağ ve sol a.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iliaca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communis’ler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dışa ve aşağı doğru uzanarak art.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sacroiliaca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hizasına gelirler ve burada 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iliaca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interna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ve 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iliaca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externa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isminde iki dala ayrılırlar. 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1050" y="1628775"/>
            <a:ext cx="4243388" cy="487680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084888" y="2420938"/>
            <a:ext cx="1883849" cy="40011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iliaca interna</a:t>
            </a: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V="1">
            <a:off x="3635375" y="2781300"/>
            <a:ext cx="2449513" cy="7191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23850" y="3644900"/>
            <a:ext cx="1656223" cy="40011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iliaca externa</a:t>
            </a:r>
          </a:p>
        </p:txBody>
      </p:sp>
      <p:sp>
        <p:nvSpPr>
          <p:cNvPr id="8" name="Line 7"/>
          <p:cNvSpPr>
            <a:spLocks noChangeShapeType="1"/>
          </p:cNvSpPr>
          <p:nvPr/>
        </p:nvSpPr>
        <p:spPr bwMode="auto">
          <a:xfrm>
            <a:off x="2268538" y="3789363"/>
            <a:ext cx="1223962" cy="431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 sz="20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142844" y="214290"/>
            <a:ext cx="8858312" cy="1015663"/>
          </a:xfrm>
          <a:prstGeom prst="rect">
            <a:avLst/>
          </a:prstGeom>
          <a:solidFill>
            <a:srgbClr val="F9F8F5"/>
          </a:solidFill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iliaca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interna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Pelvis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içerisindeki organları,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pelvis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duvarını,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genital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organları ve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gluteal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bölge kaslarını besler. Dalları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parietal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ve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visceral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olarak iki grupta incelenir.</a:t>
            </a:r>
          </a:p>
        </p:txBody>
      </p:sp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484313"/>
            <a:ext cx="4370388" cy="5021262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</p:pic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4572000" y="2492375"/>
            <a:ext cx="1883849" cy="40011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iliaca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interna</a:t>
            </a:r>
            <a:endParaRPr lang="tr-TR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Line 10"/>
          <p:cNvSpPr>
            <a:spLocks noChangeShapeType="1"/>
          </p:cNvSpPr>
          <p:nvPr/>
        </p:nvSpPr>
        <p:spPr bwMode="auto">
          <a:xfrm flipV="1">
            <a:off x="2051050" y="2852738"/>
            <a:ext cx="2520950" cy="7207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 sz="20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142844" y="142852"/>
            <a:ext cx="8858312" cy="1015663"/>
          </a:xfrm>
          <a:prstGeom prst="rect">
            <a:avLst/>
          </a:prstGeom>
          <a:solidFill>
            <a:srgbClr val="F9F8F5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Visceral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dalları</a:t>
            </a:r>
          </a:p>
          <a:p>
            <a:pPr algn="ctr"/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umbilicalis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Mesaneyi,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ureteri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ve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ductus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deferens’i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besler.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7900" y="2652713"/>
            <a:ext cx="4176713" cy="3871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Line 4"/>
          <p:cNvSpPr>
            <a:spLocks noChangeShapeType="1"/>
          </p:cNvSpPr>
          <p:nvPr/>
        </p:nvSpPr>
        <p:spPr bwMode="auto">
          <a:xfrm flipV="1">
            <a:off x="5003800" y="5373688"/>
            <a:ext cx="1439863" cy="719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2565400"/>
            <a:ext cx="3735387" cy="429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3132138" y="6092825"/>
            <a:ext cx="1633781" cy="40011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umbilicalis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1692275" y="4868863"/>
            <a:ext cx="1439863" cy="12969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142844" y="142852"/>
            <a:ext cx="8858312" cy="400110"/>
          </a:xfrm>
          <a:prstGeom prst="rect">
            <a:avLst/>
          </a:prstGeom>
          <a:solidFill>
            <a:srgbClr val="F9F8F5"/>
          </a:solidFill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vesicalis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inferior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Mesaneyi ve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vesicula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seminalis’i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besler.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00450" y="836613"/>
            <a:ext cx="4887913" cy="5616575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71538" y="5214950"/>
            <a:ext cx="2238113" cy="40011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vesicalis inferior</a:t>
            </a: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V="1">
            <a:off x="3203575" y="4437063"/>
            <a:ext cx="3097213" cy="10080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 sz="20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142844" y="142852"/>
            <a:ext cx="8858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rectalis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media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Rectum’un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beslenmesine katılır.  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5975" y="908050"/>
            <a:ext cx="5099050" cy="5545138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285852" y="5072074"/>
            <a:ext cx="1964192" cy="40011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rectalis media</a:t>
            </a: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V="1">
            <a:off x="3203575" y="5013325"/>
            <a:ext cx="1728788" cy="2873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 sz="20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142844" y="142852"/>
            <a:ext cx="8858312" cy="707886"/>
          </a:xfrm>
          <a:prstGeom prst="rect">
            <a:avLst/>
          </a:prstGeom>
          <a:solidFill>
            <a:srgbClr val="F9F8F5"/>
          </a:solidFill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uterina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Uterus’u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, tuba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uterina’yı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ovarium’u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vagina’yı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besler.</a:t>
            </a:r>
          </a:p>
          <a:p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vaginalis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Vagina’ya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gider.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484313"/>
            <a:ext cx="4881563" cy="5040312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651500" y="3068638"/>
            <a:ext cx="1237839" cy="40011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uterina</a:t>
            </a: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V="1">
            <a:off x="3132138" y="3357563"/>
            <a:ext cx="2592387" cy="719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5580063" y="3789363"/>
            <a:ext cx="1407758" cy="40011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vaginalis</a:t>
            </a:r>
          </a:p>
        </p:txBody>
      </p:sp>
      <p:sp>
        <p:nvSpPr>
          <p:cNvPr id="8" name="Line 7"/>
          <p:cNvSpPr>
            <a:spLocks noChangeShapeType="1"/>
          </p:cNvSpPr>
          <p:nvPr/>
        </p:nvSpPr>
        <p:spPr bwMode="auto">
          <a:xfrm flipV="1">
            <a:off x="3348038" y="4076700"/>
            <a:ext cx="2232025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 sz="20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142844" y="142852"/>
            <a:ext cx="8858312" cy="1323439"/>
          </a:xfrm>
          <a:prstGeom prst="rect">
            <a:avLst/>
          </a:prstGeom>
          <a:solidFill>
            <a:srgbClr val="F9F8F5"/>
          </a:solidFill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Parietal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dalları: </a:t>
            </a:r>
          </a:p>
          <a:p>
            <a:pPr algn="just"/>
            <a:endParaRPr lang="tr-TR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obturatoria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Pelvis’i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canalis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obturatorius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sayesinde terk eder ve uyluğun iç tarafındaki yapıları besler.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0200" y="2133600"/>
            <a:ext cx="3884613" cy="446405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000232" y="4500570"/>
            <a:ext cx="1707519" cy="40011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obturatoria</a:t>
            </a: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3635375" y="4724400"/>
            <a:ext cx="2160588" cy="2174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 sz="20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142844" y="142853"/>
            <a:ext cx="8858312" cy="707886"/>
          </a:xfrm>
          <a:prstGeom prst="rect">
            <a:avLst/>
          </a:prstGeom>
          <a:solidFill>
            <a:srgbClr val="F9F8F5"/>
          </a:solidFill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pudenda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interna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Rectum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scrotum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(kadınlarda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labium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majus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), penis,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bulbus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penis (kadınlarda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bulbus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vestibuli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clitoris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ve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perineyi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besleyen dallar verir.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67175" y="1412875"/>
            <a:ext cx="4568825" cy="4968875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979613" y="6021388"/>
            <a:ext cx="2257349" cy="40011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pudenda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interna</a:t>
            </a:r>
            <a:endParaRPr lang="tr-TR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V="1">
            <a:off x="3995738" y="5445125"/>
            <a:ext cx="1223962" cy="5762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 sz="20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1484313"/>
            <a:ext cx="3384550" cy="3889375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</p:pic>
      <p:sp>
        <p:nvSpPr>
          <p:cNvPr id="8" name="Line 7"/>
          <p:cNvSpPr>
            <a:spLocks noChangeShapeType="1"/>
          </p:cNvSpPr>
          <p:nvPr/>
        </p:nvSpPr>
        <p:spPr bwMode="auto">
          <a:xfrm>
            <a:off x="2555875" y="4652963"/>
            <a:ext cx="287338" cy="13684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 sz="20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142844" y="142853"/>
            <a:ext cx="8858312" cy="1323439"/>
          </a:xfrm>
          <a:prstGeom prst="rect">
            <a:avLst/>
          </a:prstGeom>
          <a:solidFill>
            <a:srgbClr val="F9F8F5"/>
          </a:solidFill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iliolumbalis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M.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iliacus’u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, m.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psoas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major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, m.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quadratus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lumborum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ve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medulla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spinalis’in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alt ucunu besler. </a:t>
            </a:r>
          </a:p>
          <a:p>
            <a:pPr algn="just"/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sacrales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laterales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Sacrum’u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cocygis’i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medulla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spinalis’in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alt ucunu ve komşu kasları beslerler. 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2988" y="2133600"/>
            <a:ext cx="3821112" cy="4391025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932363" y="3357563"/>
            <a:ext cx="1718740" cy="40011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iliolumbalis</a:t>
            </a: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V="1">
            <a:off x="2843213" y="3644900"/>
            <a:ext cx="2089150" cy="431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5003800" y="4076700"/>
            <a:ext cx="2252540" cy="40011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sacrales lateralis</a:t>
            </a:r>
          </a:p>
        </p:txBody>
      </p:sp>
      <p:sp>
        <p:nvSpPr>
          <p:cNvPr id="8" name="Line 7"/>
          <p:cNvSpPr>
            <a:spLocks noChangeShapeType="1"/>
          </p:cNvSpPr>
          <p:nvPr/>
        </p:nvSpPr>
        <p:spPr bwMode="auto">
          <a:xfrm>
            <a:off x="3348038" y="4221163"/>
            <a:ext cx="165576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 sz="20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142844" y="142853"/>
            <a:ext cx="8858312" cy="707886"/>
          </a:xfrm>
          <a:prstGeom prst="rect">
            <a:avLst/>
          </a:prstGeom>
          <a:solidFill>
            <a:srgbClr val="F9F8F5"/>
          </a:solidFill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glutea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superior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Gluteal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bölgede dağılır.</a:t>
            </a:r>
            <a:r>
              <a:rPr lang="tr-TR" sz="2000" b="1" i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tr-TR" sz="20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glutea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inferior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Gluteal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bölge ve uyluğun arka kısmını besler. </a:t>
            </a: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1484313"/>
            <a:ext cx="4449763" cy="5113337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5003800" y="2781300"/>
            <a:ext cx="2098651" cy="40011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glutea superior</a:t>
            </a:r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 flipV="1">
            <a:off x="3563938" y="3213100"/>
            <a:ext cx="1439862" cy="10080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 flipV="1">
            <a:off x="3851275" y="3933825"/>
            <a:ext cx="1441450" cy="431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5219700" y="3644900"/>
            <a:ext cx="2012089" cy="40011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glutea inferior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142844" y="142853"/>
            <a:ext cx="8858312" cy="1323439"/>
          </a:xfrm>
          <a:prstGeom prst="rect">
            <a:avLst/>
          </a:prstGeom>
          <a:solidFill>
            <a:srgbClr val="F9F8F5"/>
          </a:solidFill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iliaca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externa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iliaca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interna’dan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daha kalın olup aşağı ve dış tarafa doğru ilerleyerek lig.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inguinale’nin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altından geçer ve adı 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femoralis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olur. Bu arter seyri boyunca 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epigastrica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inferior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a.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circumflexa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iliaca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profunda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adında iki dal verir.  </a:t>
            </a: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7538" y="1484313"/>
            <a:ext cx="4449762" cy="5113337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</p:pic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3276600" y="2492375"/>
            <a:ext cx="1912703" cy="40011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iliaca externa</a:t>
            </a:r>
          </a:p>
        </p:txBody>
      </p:sp>
      <p:sp>
        <p:nvSpPr>
          <p:cNvPr id="6" name="Line 7"/>
          <p:cNvSpPr>
            <a:spLocks noChangeShapeType="1"/>
          </p:cNvSpPr>
          <p:nvPr/>
        </p:nvSpPr>
        <p:spPr bwMode="auto">
          <a:xfrm>
            <a:off x="5003800" y="2924175"/>
            <a:ext cx="1081088" cy="10826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 sz="20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1025" y="1484313"/>
            <a:ext cx="1733550" cy="5113337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</p:pic>
      <p:sp>
        <p:nvSpPr>
          <p:cNvPr id="8" name="Line 9"/>
          <p:cNvSpPr>
            <a:spLocks noChangeShapeType="1"/>
          </p:cNvSpPr>
          <p:nvPr/>
        </p:nvSpPr>
        <p:spPr bwMode="auto">
          <a:xfrm>
            <a:off x="1403350" y="1844675"/>
            <a:ext cx="1873250" cy="7207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2484438" y="3213100"/>
            <a:ext cx="1463862" cy="40011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femoralis</a:t>
            </a:r>
          </a:p>
        </p:txBody>
      </p:sp>
      <p:sp>
        <p:nvSpPr>
          <p:cNvPr id="10" name="Line 11"/>
          <p:cNvSpPr>
            <a:spLocks noChangeShapeType="1"/>
          </p:cNvSpPr>
          <p:nvPr/>
        </p:nvSpPr>
        <p:spPr bwMode="auto">
          <a:xfrm>
            <a:off x="1331913" y="2205038"/>
            <a:ext cx="1223962" cy="10795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 sz="20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142844" y="142853"/>
            <a:ext cx="8858312" cy="1015663"/>
          </a:xfrm>
          <a:prstGeom prst="rect">
            <a:avLst/>
          </a:prstGeom>
          <a:solidFill>
            <a:srgbClr val="F9F8F5"/>
          </a:solidFill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epigastrica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inferior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Lig.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inguinale’nin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hemen üstünde ayrılır. M.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rectus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abdominis’in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arkasında yukarı doğru uzanır ve a.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epigastrica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superior’un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dalları ile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anastomoz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yapar. 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49838" y="2205038"/>
            <a:ext cx="3760787" cy="4321175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285852" y="4143380"/>
            <a:ext cx="2537874" cy="40011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epigastrica inferior</a:t>
            </a: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3779838" y="4365625"/>
            <a:ext cx="1655762" cy="5032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 sz="20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142844" y="142853"/>
            <a:ext cx="8858312" cy="400110"/>
          </a:xfrm>
          <a:prstGeom prst="rect">
            <a:avLst/>
          </a:prstGeom>
          <a:solidFill>
            <a:srgbClr val="F9F8F5"/>
          </a:solidFill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circumflexa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ilium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profunda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Karın kaslarını besler. </a:t>
            </a: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41688" y="765175"/>
            <a:ext cx="5468937" cy="5903913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</p:pic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357158" y="1643050"/>
            <a:ext cx="3447162" cy="40011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circumflexa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ilium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profunda</a:t>
            </a:r>
            <a:endParaRPr lang="tr-TR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Line 7"/>
          <p:cNvSpPr>
            <a:spLocks noChangeShapeType="1"/>
          </p:cNvSpPr>
          <p:nvPr/>
        </p:nvSpPr>
        <p:spPr bwMode="auto">
          <a:xfrm>
            <a:off x="2987675" y="2060575"/>
            <a:ext cx="1871663" cy="11525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 sz="20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142844" y="142853"/>
            <a:ext cx="8858312" cy="1938992"/>
          </a:xfrm>
          <a:prstGeom prst="rect">
            <a:avLst/>
          </a:prstGeom>
          <a:solidFill>
            <a:srgbClr val="F9F8F5"/>
          </a:solidFill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femoralis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Alt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extremiteyi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besleyen ana damar 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femoralis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’dir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. A.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iliaca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externa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lig.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inguinale’nin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altından geçerek uyluğa gelince a.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femoralis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adını alır. Bu arter önce uyluğun ön yüzünde ve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femoral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üçgenin içerisinde ilerler. Daha sonra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adduktor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kasların arasında bulunan kanaldan (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canalis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adductorius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) geçerek fossa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poplitea’ya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gelir ve a.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poplitea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adını alır. A.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femoralis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seyri boyunca verdiği dallar ile uyluğun beslenmesini sağlar. 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488" y="2214554"/>
            <a:ext cx="1533825" cy="4524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571472" y="2786058"/>
            <a:ext cx="1463862" cy="400110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femoralis</a:t>
            </a:r>
            <a:endParaRPr lang="tr-TR" sz="2000" dirty="0"/>
          </a:p>
        </p:txBody>
      </p:sp>
      <p:sp>
        <p:nvSpPr>
          <p:cNvPr id="6" name="Line 7"/>
          <p:cNvSpPr>
            <a:spLocks noChangeShapeType="1"/>
          </p:cNvSpPr>
          <p:nvPr/>
        </p:nvSpPr>
        <p:spPr bwMode="auto">
          <a:xfrm>
            <a:off x="2000233" y="2928935"/>
            <a:ext cx="1643074" cy="35719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 sz="20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kutusu"/>
          <p:cNvSpPr txBox="1"/>
          <p:nvPr/>
        </p:nvSpPr>
        <p:spPr>
          <a:xfrm>
            <a:off x="142844" y="142852"/>
            <a:ext cx="8858312" cy="1323439"/>
          </a:xfrm>
          <a:prstGeom prst="rect">
            <a:avLst/>
          </a:prstGeom>
          <a:solidFill>
            <a:srgbClr val="F9F8F5"/>
          </a:solidFill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poplitea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femoralis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canalis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adductorius’tan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çıkıp diz arkasına (fossa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poplitea’ya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) gelince 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poplitea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adını alır. Bu arter diz eklemine, uyluk kaslarına ve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femura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giden dallar verir. A.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poplitea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m.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popliteus’un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alt kenarı hizasında 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tibialis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anterior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ve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a.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tibialis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posterior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diye adlandırılan iki uç dala ayrılır. 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1571612"/>
            <a:ext cx="1526592" cy="5097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1571612"/>
            <a:ext cx="1176754" cy="4791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3214678" y="3071810"/>
            <a:ext cx="1322798" cy="40011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poplitea</a:t>
            </a:r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 flipV="1">
            <a:off x="2571736" y="3286124"/>
            <a:ext cx="785818" cy="1444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 flipV="1">
            <a:off x="4357686" y="1928802"/>
            <a:ext cx="1643074" cy="11525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8" name="7 Dikdörtgen"/>
          <p:cNvSpPr/>
          <p:nvPr/>
        </p:nvSpPr>
        <p:spPr>
          <a:xfrm>
            <a:off x="3214678" y="3857628"/>
            <a:ext cx="2297617" cy="400110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tibialis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posterior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tr-TR" sz="2000" dirty="0"/>
          </a:p>
        </p:txBody>
      </p:sp>
      <p:sp>
        <p:nvSpPr>
          <p:cNvPr id="9" name="8 Dikdörtgen"/>
          <p:cNvSpPr/>
          <p:nvPr/>
        </p:nvSpPr>
        <p:spPr>
          <a:xfrm>
            <a:off x="6786578" y="2071678"/>
            <a:ext cx="2198230" cy="400110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tibialis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anterior</a:t>
            </a:r>
            <a:endParaRPr lang="tr-TR" sz="2000" dirty="0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 flipH="1" flipV="1">
            <a:off x="6072198" y="2143116"/>
            <a:ext cx="785818" cy="214314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1" name="Line 7"/>
          <p:cNvSpPr>
            <a:spLocks noChangeShapeType="1"/>
          </p:cNvSpPr>
          <p:nvPr/>
        </p:nvSpPr>
        <p:spPr bwMode="auto">
          <a:xfrm flipV="1">
            <a:off x="4286248" y="2643181"/>
            <a:ext cx="1643074" cy="1214446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kutusu"/>
          <p:cNvSpPr txBox="1"/>
          <p:nvPr/>
        </p:nvSpPr>
        <p:spPr>
          <a:xfrm>
            <a:off x="142844" y="142852"/>
            <a:ext cx="8858312" cy="1631216"/>
          </a:xfrm>
          <a:prstGeom prst="rect">
            <a:avLst/>
          </a:prstGeom>
          <a:solidFill>
            <a:srgbClr val="F9F8F5"/>
          </a:solidFill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tibialis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anterior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M.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popliteus’un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alt kenarı hizasında a.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poplitea’nın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terminal dalı olarak başlar. Bacağın arka tarafında biraz ilerler ve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membrana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interossea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cruris’de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bulunan delikten geçerek ön yüze gelir ve burada aşağı doğru uzanır. Ayak sırtına ulaştığında 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dorsalis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pedis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adını alır. A.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tibialis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anterior’un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dalları bacağın ön ve yan kısmını besler.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488" y="1785926"/>
            <a:ext cx="1164974" cy="489584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076825" y="6021388"/>
            <a:ext cx="2138727" cy="40011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tibialis anterior</a:t>
            </a: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 flipH="1" flipV="1">
            <a:off x="3500429" y="5072074"/>
            <a:ext cx="2079633" cy="949314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 sz="20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kutusu"/>
          <p:cNvSpPr txBox="1"/>
          <p:nvPr/>
        </p:nvSpPr>
        <p:spPr>
          <a:xfrm>
            <a:off x="142844" y="142852"/>
            <a:ext cx="8858312" cy="707886"/>
          </a:xfrm>
          <a:prstGeom prst="rect">
            <a:avLst/>
          </a:prstGeom>
          <a:solidFill>
            <a:srgbClr val="F9F8F5"/>
          </a:solidFill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dorsalis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pedis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Ayak sırtındaki oluşumlara ve ayak parmaklarına dallar verir.  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1000108"/>
            <a:ext cx="2143140" cy="4979977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071934" y="3500438"/>
            <a:ext cx="1927131" cy="40011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dorsalis pedis</a:t>
            </a: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 flipH="1" flipV="1">
            <a:off x="2714612" y="3214685"/>
            <a:ext cx="1428760" cy="35719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 sz="20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kutusu"/>
          <p:cNvSpPr txBox="1"/>
          <p:nvPr/>
        </p:nvSpPr>
        <p:spPr>
          <a:xfrm>
            <a:off x="142844" y="142852"/>
            <a:ext cx="8858312" cy="2246769"/>
          </a:xfrm>
          <a:prstGeom prst="rect">
            <a:avLst/>
          </a:prstGeom>
          <a:solidFill>
            <a:srgbClr val="F9F8F5"/>
          </a:solidFill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tibialis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posterior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M.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popliteus’un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alt kenarı hizasından itibaren a.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poplitea’nın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terminal dalı şeklinde başlar. Aşağıya doğru inerken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tibia’ya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yaklaşır ve alt bölümünde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tibia’nın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arkasında yer alır. İç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malleolun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arkasından ayak tabanına geçerek a.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plantaris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lateralis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ve a.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plantaris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medialis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adında uç dallara ayrılır. A.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tibialis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posterior’dan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iç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malleolun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arkasında nabız alınabilir. A.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tibialis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posterior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bacağın arka kısmındaki kaslara, bölge kemiklerine, diz eklemine giden dallar verir. 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48" y="2500306"/>
            <a:ext cx="1226122" cy="4094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428728" y="3643314"/>
            <a:ext cx="2286016" cy="40011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tibialis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posterior</a:t>
            </a:r>
            <a:endParaRPr lang="tr-TR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 flipV="1">
            <a:off x="3643306" y="3571875"/>
            <a:ext cx="1143008" cy="21431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kutusu"/>
          <p:cNvSpPr txBox="1"/>
          <p:nvPr/>
        </p:nvSpPr>
        <p:spPr>
          <a:xfrm>
            <a:off x="142844" y="142852"/>
            <a:ext cx="8858312" cy="707886"/>
          </a:xfrm>
          <a:prstGeom prst="rect">
            <a:avLst/>
          </a:prstGeom>
          <a:solidFill>
            <a:srgbClr val="F9F8F5"/>
          </a:solidFill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plantaris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medialis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ve 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plantaris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lateralis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ise ayağın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plantar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yüzünün ve parmakların beslenmesini sağlar.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18980" y="1071546"/>
            <a:ext cx="2309695" cy="5500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786446" y="3714752"/>
            <a:ext cx="2395207" cy="40011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plantaris medialis</a:t>
            </a: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 flipV="1">
            <a:off x="5000629" y="4143379"/>
            <a:ext cx="1428760" cy="64452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6" name="5 Dikdörtgen"/>
          <p:cNvSpPr/>
          <p:nvPr/>
        </p:nvSpPr>
        <p:spPr>
          <a:xfrm>
            <a:off x="642910" y="4143380"/>
            <a:ext cx="2430474" cy="400110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plantaris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lateralis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tr-TR" sz="2000" dirty="0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3000364" y="4286256"/>
            <a:ext cx="1285884" cy="214314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2180</TotalTime>
  <Words>1309</Words>
  <Application>Microsoft Office PowerPoint</Application>
  <PresentationFormat>Ekran Gösterisi (4:3)</PresentationFormat>
  <Paragraphs>102</Paragraphs>
  <Slides>33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33</vt:i4>
      </vt:variant>
    </vt:vector>
  </HeadingPairs>
  <TitlesOfParts>
    <vt:vector size="38" baseType="lpstr">
      <vt:lpstr>Arial</vt:lpstr>
      <vt:lpstr>Bodoni MT</vt:lpstr>
      <vt:lpstr>Calibri</vt:lpstr>
      <vt:lpstr>Times New Roman</vt:lpstr>
      <vt:lpstr>Ofis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pcx1</dc:creator>
  <cp:lastModifiedBy>BURAK KARAPINAR</cp:lastModifiedBy>
  <cp:revision>342</cp:revision>
  <dcterms:created xsi:type="dcterms:W3CDTF">2017-07-13T10:52:56Z</dcterms:created>
  <dcterms:modified xsi:type="dcterms:W3CDTF">2020-12-14T11:31:18Z</dcterms:modified>
</cp:coreProperties>
</file>