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7" r:id="rId10"/>
    <p:sldId id="268" r:id="rId11"/>
    <p:sldId id="269" r:id="rId12"/>
    <p:sldId id="266" r:id="rId13"/>
    <p:sldId id="264" r:id="rId14"/>
    <p:sldId id="271" r:id="rId15"/>
    <p:sldId id="272" r:id="rId16"/>
    <p:sldId id="270" r:id="rId17"/>
    <p:sldId id="274" r:id="rId18"/>
    <p:sldId id="275" r:id="rId19"/>
    <p:sldId id="277" r:id="rId20"/>
    <p:sldId id="276" r:id="rId21"/>
    <p:sldId id="279" r:id="rId22"/>
    <p:sldId id="280" r:id="rId23"/>
    <p:sldId id="284" r:id="rId24"/>
    <p:sldId id="286" r:id="rId25"/>
    <p:sldId id="287" r:id="rId26"/>
    <p:sldId id="288" r:id="rId27"/>
    <p:sldId id="289" r:id="rId28"/>
    <p:sldId id="290" r:id="rId29"/>
    <p:sldId id="291" r:id="rId30"/>
    <p:sldId id="293" r:id="rId31"/>
    <p:sldId id="292" r:id="rId32"/>
    <p:sldId id="294" r:id="rId33"/>
    <p:sldId id="296" r:id="rId34"/>
    <p:sldId id="297" r:id="rId35"/>
    <p:sldId id="295" r:id="rId36"/>
    <p:sldId id="298" r:id="rId37"/>
    <p:sldId id="299" r:id="rId38"/>
    <p:sldId id="300" r:id="rId39"/>
    <p:sldId id="285" r:id="rId40"/>
    <p:sldId id="302" r:id="rId41"/>
    <p:sldId id="301" r:id="rId42"/>
    <p:sldId id="304" r:id="rId43"/>
    <p:sldId id="306" r:id="rId44"/>
    <p:sldId id="305" r:id="rId45"/>
    <p:sldId id="303" r:id="rId46"/>
    <p:sldId id="307" r:id="rId47"/>
    <p:sldId id="308" r:id="rId48"/>
    <p:sldId id="309" r:id="rId49"/>
    <p:sldId id="310" r:id="rId50"/>
    <p:sldId id="311" r:id="rId51"/>
    <p:sldId id="312" r:id="rId5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Yuvarlatılmış Dikdörtgen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Başlık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0" name="19 Alt Başlık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9" name="18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63C8F-CBE8-4A4A-B8A0-6EB41370B9CB}" type="datetimeFigureOut">
              <a:rPr lang="tr-TR" smtClean="0"/>
              <a:pPr/>
              <a:t>21.02.2017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11" name="1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63C8F-CBE8-4A4A-B8A0-6EB41370B9CB}" type="datetimeFigureOut">
              <a:rPr lang="tr-TR" smtClean="0"/>
              <a:pPr/>
              <a:t>21.02.2017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Yuvarlatılmış Dikdörtgen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63C8F-CBE8-4A4A-B8A0-6EB41370B9CB}" type="datetimeFigureOut">
              <a:rPr lang="tr-TR" smtClean="0"/>
              <a:pPr/>
              <a:t>21.02.2017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63C8F-CBE8-4A4A-B8A0-6EB41370B9CB}" type="datetimeFigureOut">
              <a:rPr lang="tr-TR" smtClean="0"/>
              <a:pPr/>
              <a:t>21.02.2017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63C8F-CBE8-4A4A-B8A0-6EB41370B9CB}" type="datetimeFigureOut">
              <a:rPr lang="tr-TR" smtClean="0"/>
              <a:pPr/>
              <a:t>21.02.2017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63C8F-CBE8-4A4A-B8A0-6EB41370B9CB}" type="datetimeFigureOut">
              <a:rPr lang="tr-TR" smtClean="0"/>
              <a:pPr/>
              <a:t>21.02.2017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63C8F-CBE8-4A4A-B8A0-6EB41370B9CB}" type="datetimeFigureOut">
              <a:rPr lang="tr-TR" smtClean="0"/>
              <a:pPr/>
              <a:t>21.02.2017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63C8F-CBE8-4A4A-B8A0-6EB41370B9CB}" type="datetimeFigureOut">
              <a:rPr lang="tr-TR" smtClean="0"/>
              <a:pPr/>
              <a:t>21.02.2017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Tek Köşesi Yuvarlatılmış Dikdörtgen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63C8F-CBE8-4A4A-B8A0-6EB41370B9CB}" type="datetimeFigureOut">
              <a:rPr lang="tr-TR" smtClean="0"/>
              <a:pPr/>
              <a:t>21.02.2017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63C8F-CBE8-4A4A-B8A0-6EB41370B9CB}" type="datetimeFigureOut">
              <a:rPr lang="tr-TR" smtClean="0"/>
              <a:pPr/>
              <a:t>21.02.2017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63C8F-CBE8-4A4A-B8A0-6EB41370B9CB}" type="datetimeFigureOut">
              <a:rPr lang="tr-TR" smtClean="0"/>
              <a:pPr/>
              <a:t>21.02.2017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Yuvarlatılmış Dikdörtgen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12 Başlık Yer Tutucusu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E963C8F-CBE8-4A4A-B8A0-6EB41370B9CB}" type="datetimeFigureOut">
              <a:rPr lang="tr-TR" smtClean="0"/>
              <a:pPr/>
              <a:t>21.02.2017</a:t>
            </a:fld>
            <a:endParaRPr lang="tr-TR"/>
          </a:p>
        </p:txBody>
      </p:sp>
      <p:sp>
        <p:nvSpPr>
          <p:cNvPr id="18" name="17 Altbilgi Yer Tutucusu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857224" y="714356"/>
            <a:ext cx="7143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SİNDİRİM BEZLERİ</a:t>
            </a:r>
          </a:p>
          <a:p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Sindirim kanalı dışında yerleşmiş ve özel salgı kanalları vasıtasıyla salgılarını sindirim kanalına akıtan bezlerdir.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Bu bezlerin salgıları sindirimin gerçekleşmesinde önemli rol oynar.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Bu bezler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karaciğer,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pancreas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tükürük bezleridir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42910" y="500042"/>
            <a:ext cx="78581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Karaciğer 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hepar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Vücudun en büyük bezi olan karaciğer, karın boşluğunun sağ üst tarafında ve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diaphragma’nın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altında yer alır. Karaciğerin ağırlığı 1000-2500 gr arasında değişebilir.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5033" y="1928802"/>
            <a:ext cx="6049725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3071802" y="2500306"/>
            <a:ext cx="954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hepar</a:t>
            </a:r>
            <a:endParaRPr lang="tr-TR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500042"/>
            <a:ext cx="82153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Erişkinlerde vücut ağırlığının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%2’si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kadardır. Karaciğerin vücut ağırlığına göre oranı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fetusta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daha fazladır. Kırmızımtırak kahverenginde olan karaciğer gevrek ve kolaylıkla yırtılabilen bir dokuya sahiptir. Bol damarlı olan karaciğerin yırtılmasında büyük kanamalar olur.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428868"/>
            <a:ext cx="2866993" cy="3952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3500430" y="4214818"/>
            <a:ext cx="14478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karaciğer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500042"/>
            <a:ext cx="8286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Karaciğerin iki yüzü ve iki kenarı vardır.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Diaphragma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ile komşu olan yüz 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facies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diaphragmatica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) oldukça büyük ve düzgündür. Bu yüzün büyük bölümü peritonla örtülüdür. Az bir kısmı peritonsuz olup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diaphragma’ya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gevşek bağ dokusu ile bağlanır. Bu alana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area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nuda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denir.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928934"/>
            <a:ext cx="394072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857496"/>
            <a:ext cx="3963984" cy="2702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1071538" y="4143380"/>
            <a:ext cx="30812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err="1" smtClean="0">
                <a:latin typeface="Times New Roman" pitchFamily="18" charset="0"/>
                <a:cs typeface="Times New Roman" pitchFamily="18" charset="0"/>
              </a:rPr>
              <a:t>facies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latin typeface="Times New Roman" pitchFamily="18" charset="0"/>
                <a:cs typeface="Times New Roman" pitchFamily="18" charset="0"/>
              </a:rPr>
              <a:t>diaphragmatica</a:t>
            </a:r>
            <a:endParaRPr lang="tr-TR" sz="2400" dirty="0"/>
          </a:p>
        </p:txBody>
      </p:sp>
      <p:sp>
        <p:nvSpPr>
          <p:cNvPr id="7" name="6 Dikdörtgen"/>
          <p:cNvSpPr/>
          <p:nvPr/>
        </p:nvSpPr>
        <p:spPr>
          <a:xfrm>
            <a:off x="5429256" y="5214950"/>
            <a:ext cx="1581715" cy="461665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area</a:t>
            </a:r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nuda</a:t>
            </a:r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tr-TR" sz="2400" dirty="0"/>
          </a:p>
        </p:txBody>
      </p:sp>
      <p:cxnSp>
        <p:nvCxnSpPr>
          <p:cNvPr id="9" name="8 Düz Bağlayıcı"/>
          <p:cNvCxnSpPr>
            <a:stCxn id="7" idx="0"/>
          </p:cNvCxnSpPr>
          <p:nvPr/>
        </p:nvCxnSpPr>
        <p:spPr>
          <a:xfrm rot="5400000" flipH="1" flipV="1">
            <a:off x="6360470" y="4645966"/>
            <a:ext cx="428628" cy="7093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>
            <a:stCxn id="7" idx="0"/>
          </p:cNvCxnSpPr>
          <p:nvPr/>
        </p:nvCxnSpPr>
        <p:spPr>
          <a:xfrm rot="16200000" flipV="1">
            <a:off x="5467495" y="4462331"/>
            <a:ext cx="1357322" cy="1479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Metin kutusu"/>
          <p:cNvSpPr txBox="1"/>
          <p:nvPr/>
        </p:nvSpPr>
        <p:spPr>
          <a:xfrm>
            <a:off x="1357290" y="5857892"/>
            <a:ext cx="1071570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önden</a:t>
            </a:r>
            <a:endParaRPr lang="tr-TR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13 Metin kutusu"/>
          <p:cNvSpPr txBox="1"/>
          <p:nvPr/>
        </p:nvSpPr>
        <p:spPr>
          <a:xfrm>
            <a:off x="6429388" y="5857892"/>
            <a:ext cx="1285884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arkadan</a:t>
            </a:r>
            <a:endParaRPr lang="tr-TR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500042"/>
            <a:ext cx="8286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Karaciğerin karın organları ile komşu olan alt yüzüne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facies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visceralis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denir. Bu yüz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kolon, sağ böbrek, sağ böbrek üstü bezi,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duodenum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mide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ile komşudur. </a:t>
            </a:r>
          </a:p>
        </p:txBody>
      </p:sp>
      <p:grpSp>
        <p:nvGrpSpPr>
          <p:cNvPr id="5" name="4 Grup"/>
          <p:cNvGrpSpPr/>
          <p:nvPr/>
        </p:nvGrpSpPr>
        <p:grpSpPr>
          <a:xfrm>
            <a:off x="1142976" y="1785926"/>
            <a:ext cx="6889770" cy="4857760"/>
            <a:chOff x="539750" y="1560513"/>
            <a:chExt cx="6770688" cy="5154612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39750" y="1560513"/>
              <a:ext cx="6770688" cy="5154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5724525" y="5661025"/>
              <a:ext cx="9128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r-TR" sz="2400" b="1">
                  <a:solidFill>
                    <a:schemeClr val="bg1"/>
                  </a:solidFill>
                  <a:latin typeface="Times New Roman" pitchFamily="18" charset="0"/>
                </a:rPr>
                <a:t>kolon</a:t>
              </a: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 rot="2694729">
              <a:off x="4859338" y="4149725"/>
              <a:ext cx="16160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r-TR" sz="2400" b="1">
                  <a:solidFill>
                    <a:schemeClr val="bg1"/>
                  </a:solidFill>
                  <a:latin typeface="Times New Roman" pitchFamily="18" charset="0"/>
                </a:rPr>
                <a:t>sağ böbrek</a:t>
              </a: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 rot="2868382">
              <a:off x="4279954" y="4820309"/>
              <a:ext cx="1683714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tr-TR" sz="2400" b="1" dirty="0" err="1">
                  <a:solidFill>
                    <a:schemeClr val="bg1"/>
                  </a:solidFill>
                  <a:latin typeface="Times New Roman" pitchFamily="18" charset="0"/>
                </a:rPr>
                <a:t>duodenum</a:t>
              </a:r>
              <a:endParaRPr lang="tr-TR" sz="2400" b="1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403350" y="4292600"/>
              <a:ext cx="82708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r-TR" sz="2400" b="1">
                  <a:solidFill>
                    <a:schemeClr val="bg1"/>
                  </a:solidFill>
                  <a:latin typeface="Times New Roman" pitchFamily="18" charset="0"/>
                </a:rPr>
                <a:t>mide</a:t>
              </a: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 rot="2226497">
              <a:off x="4932363" y="3429000"/>
              <a:ext cx="23526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r-TR" sz="2400" b="1">
                  <a:solidFill>
                    <a:schemeClr val="bg1"/>
                  </a:solidFill>
                  <a:latin typeface="Times New Roman" pitchFamily="18" charset="0"/>
                </a:rPr>
                <a:t>böbrek üstü bezi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500042"/>
            <a:ext cx="8286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Bu yüzün orta kısmında bulunan damar ve sinirlerin karaciğere girip çıktığı kapıya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porta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hepatis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denir.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Porta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hepatis'ten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v.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portae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hepatica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propria'nın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dalları girer,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safra kanalları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çıkar.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214554"/>
            <a:ext cx="5572164" cy="3899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Dikdörtgen"/>
          <p:cNvSpPr/>
          <p:nvPr/>
        </p:nvSpPr>
        <p:spPr>
          <a:xfrm>
            <a:off x="1285852" y="4214818"/>
            <a:ext cx="1997663" cy="461665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porta</a:t>
            </a:r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hepatis</a:t>
            </a:r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tr-TR" sz="2400" dirty="0"/>
          </a:p>
        </p:txBody>
      </p:sp>
      <p:cxnSp>
        <p:nvCxnSpPr>
          <p:cNvPr id="13" name="12 Düz Bağlayıcı"/>
          <p:cNvCxnSpPr/>
          <p:nvPr/>
        </p:nvCxnSpPr>
        <p:spPr>
          <a:xfrm rot="10800000" flipV="1">
            <a:off x="3286116" y="4214818"/>
            <a:ext cx="857256" cy="1428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Dikdörtgen"/>
          <p:cNvSpPr/>
          <p:nvPr/>
        </p:nvSpPr>
        <p:spPr>
          <a:xfrm>
            <a:off x="6215074" y="2500306"/>
            <a:ext cx="1406795" cy="461665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v. </a:t>
            </a:r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portae</a:t>
            </a:r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tr-TR" sz="2400" dirty="0">
              <a:solidFill>
                <a:srgbClr val="FF0000"/>
              </a:solidFill>
            </a:endParaRPr>
          </a:p>
        </p:txBody>
      </p:sp>
      <p:sp>
        <p:nvSpPr>
          <p:cNvPr id="16" name="15 Dikdörtgen"/>
          <p:cNvSpPr/>
          <p:nvPr/>
        </p:nvSpPr>
        <p:spPr>
          <a:xfrm>
            <a:off x="1000100" y="5643578"/>
            <a:ext cx="2759923" cy="461665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hepatica</a:t>
            </a:r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propria</a:t>
            </a:r>
            <a:endParaRPr lang="tr-TR" sz="2400" dirty="0"/>
          </a:p>
        </p:txBody>
      </p:sp>
      <p:cxnSp>
        <p:nvCxnSpPr>
          <p:cNvPr id="17" name="16 Düz Bağlayıcı"/>
          <p:cNvCxnSpPr/>
          <p:nvPr/>
        </p:nvCxnSpPr>
        <p:spPr>
          <a:xfrm rot="10800000" flipV="1">
            <a:off x="2857488" y="4714884"/>
            <a:ext cx="1071570" cy="9286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Düz Bağlayıcı"/>
          <p:cNvCxnSpPr/>
          <p:nvPr/>
        </p:nvCxnSpPr>
        <p:spPr>
          <a:xfrm rot="10800000" flipV="1">
            <a:off x="4572000" y="2928934"/>
            <a:ext cx="2071702" cy="13573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Dikdörtgen"/>
          <p:cNvSpPr/>
          <p:nvPr/>
        </p:nvSpPr>
        <p:spPr>
          <a:xfrm>
            <a:off x="6143636" y="3857628"/>
            <a:ext cx="2201244" cy="461665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safra kanalları </a:t>
            </a:r>
            <a:endParaRPr lang="tr-TR" sz="2400" dirty="0"/>
          </a:p>
        </p:txBody>
      </p:sp>
      <p:cxnSp>
        <p:nvCxnSpPr>
          <p:cNvPr id="23" name="22 Düz Bağlayıcı"/>
          <p:cNvCxnSpPr>
            <a:stCxn id="22" idx="1"/>
          </p:cNvCxnSpPr>
          <p:nvPr/>
        </p:nvCxnSpPr>
        <p:spPr>
          <a:xfrm rot="10800000" flipV="1">
            <a:off x="5000628" y="4088460"/>
            <a:ext cx="1143008" cy="3406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500034" y="500042"/>
            <a:ext cx="821537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Karaciğerin lobları: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Facies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diaphragmatica'dan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bakıldığında karaciğerin iki lobu 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lobus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hepatis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dexter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lobus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hepatis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sinister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) vardır.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Facies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visceralis'de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H harfi şeklindeki oluklar karaciğeri 4 loba ayırır. Bu loblar;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lobus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hepatis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dexter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lobus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hepatis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sinister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lobus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quadratus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lobus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caudatus</a:t>
            </a:r>
            <a:r>
              <a:rPr lang="tr-TR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’dur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. Her bir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lobta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lobcuklardan oluşur.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496"/>
            <a:ext cx="394072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857224" y="3429000"/>
            <a:ext cx="120257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err="1" smtClean="0">
                <a:latin typeface="Times New Roman" pitchFamily="18" charset="0"/>
                <a:cs typeface="Times New Roman" pitchFamily="18" charset="0"/>
              </a:rPr>
              <a:t>lobus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tr-TR" sz="2400" b="1" dirty="0" err="1" smtClean="0">
                <a:latin typeface="Times New Roman" pitchFamily="18" charset="0"/>
                <a:cs typeface="Times New Roman" pitchFamily="18" charset="0"/>
              </a:rPr>
              <a:t>hepatis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tr-TR" sz="2400" b="1" dirty="0" err="1" smtClean="0">
                <a:latin typeface="Times New Roman" pitchFamily="18" charset="0"/>
                <a:cs typeface="Times New Roman" pitchFamily="18" charset="0"/>
              </a:rPr>
              <a:t>dexter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tr-TR" sz="2400" dirty="0"/>
          </a:p>
        </p:txBody>
      </p:sp>
      <p:sp>
        <p:nvSpPr>
          <p:cNvPr id="7" name="6 Dikdörtgen"/>
          <p:cNvSpPr/>
          <p:nvPr/>
        </p:nvSpPr>
        <p:spPr>
          <a:xfrm>
            <a:off x="2786050" y="3786190"/>
            <a:ext cx="120257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err="1" smtClean="0">
                <a:latin typeface="Times New Roman" pitchFamily="18" charset="0"/>
                <a:cs typeface="Times New Roman" pitchFamily="18" charset="0"/>
              </a:rPr>
              <a:t>lobus</a:t>
            </a:r>
            <a:endParaRPr lang="tr-TR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b="1" dirty="0" err="1" smtClean="0">
                <a:latin typeface="Times New Roman" pitchFamily="18" charset="0"/>
                <a:cs typeface="Times New Roman" pitchFamily="18" charset="0"/>
              </a:rPr>
              <a:t>hepatis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tr-TR" sz="2400" b="1" dirty="0" err="1" smtClean="0">
                <a:latin typeface="Times New Roman" pitchFamily="18" charset="0"/>
                <a:cs typeface="Times New Roman" pitchFamily="18" charset="0"/>
              </a:rPr>
              <a:t>sinister</a:t>
            </a:r>
            <a:endParaRPr lang="tr-TR" sz="24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857496"/>
            <a:ext cx="4857625" cy="3399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Dikdörtgen"/>
          <p:cNvSpPr/>
          <p:nvPr/>
        </p:nvSpPr>
        <p:spPr>
          <a:xfrm>
            <a:off x="7358082" y="4143380"/>
            <a:ext cx="120257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err="1" smtClean="0">
                <a:latin typeface="Times New Roman" pitchFamily="18" charset="0"/>
                <a:cs typeface="Times New Roman" pitchFamily="18" charset="0"/>
              </a:rPr>
              <a:t>lobus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tr-TR" sz="2400" b="1" dirty="0" err="1" smtClean="0">
                <a:latin typeface="Times New Roman" pitchFamily="18" charset="0"/>
                <a:cs typeface="Times New Roman" pitchFamily="18" charset="0"/>
              </a:rPr>
              <a:t>hepatis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tr-TR" sz="2400" b="1" dirty="0" err="1" smtClean="0">
                <a:latin typeface="Times New Roman" pitchFamily="18" charset="0"/>
                <a:cs typeface="Times New Roman" pitchFamily="18" charset="0"/>
              </a:rPr>
              <a:t>dexter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tr-TR" sz="2400" dirty="0"/>
          </a:p>
        </p:txBody>
      </p:sp>
      <p:sp>
        <p:nvSpPr>
          <p:cNvPr id="10" name="9 Dikdörtgen"/>
          <p:cNvSpPr/>
          <p:nvPr/>
        </p:nvSpPr>
        <p:spPr>
          <a:xfrm>
            <a:off x="4429124" y="4071942"/>
            <a:ext cx="120257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err="1" smtClean="0">
                <a:latin typeface="Times New Roman" pitchFamily="18" charset="0"/>
                <a:cs typeface="Times New Roman" pitchFamily="18" charset="0"/>
              </a:rPr>
              <a:t>lobus</a:t>
            </a:r>
            <a:endParaRPr lang="tr-TR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b="1" dirty="0" err="1" smtClean="0">
                <a:latin typeface="Times New Roman" pitchFamily="18" charset="0"/>
                <a:cs typeface="Times New Roman" pitchFamily="18" charset="0"/>
              </a:rPr>
              <a:t>hepatis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tr-TR" sz="2400" b="1" dirty="0" err="1" smtClean="0">
                <a:latin typeface="Times New Roman" pitchFamily="18" charset="0"/>
                <a:cs typeface="Times New Roman" pitchFamily="18" charset="0"/>
              </a:rPr>
              <a:t>sinister</a:t>
            </a:r>
            <a:endParaRPr lang="tr-TR" sz="2400" dirty="0"/>
          </a:p>
        </p:txBody>
      </p:sp>
      <p:sp>
        <p:nvSpPr>
          <p:cNvPr id="12" name="11 Dikdörtgen"/>
          <p:cNvSpPr/>
          <p:nvPr/>
        </p:nvSpPr>
        <p:spPr>
          <a:xfrm>
            <a:off x="3500430" y="6000768"/>
            <a:ext cx="2393604" cy="461665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lobus</a:t>
            </a:r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quadratus</a:t>
            </a:r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tr-TR" sz="2400" dirty="0"/>
          </a:p>
        </p:txBody>
      </p:sp>
      <p:sp>
        <p:nvSpPr>
          <p:cNvPr id="13" name="12 Dikdörtgen"/>
          <p:cNvSpPr/>
          <p:nvPr/>
        </p:nvSpPr>
        <p:spPr>
          <a:xfrm>
            <a:off x="5286380" y="2786058"/>
            <a:ext cx="2145139" cy="461665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lobus</a:t>
            </a:r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caudatus</a:t>
            </a:r>
            <a:endParaRPr lang="tr-TR" sz="2400" dirty="0"/>
          </a:p>
        </p:txBody>
      </p:sp>
      <p:cxnSp>
        <p:nvCxnSpPr>
          <p:cNvPr id="15" name="14 Düz Bağlayıcı"/>
          <p:cNvCxnSpPr/>
          <p:nvPr/>
        </p:nvCxnSpPr>
        <p:spPr>
          <a:xfrm rot="16200000" flipH="1">
            <a:off x="5464975" y="3464719"/>
            <a:ext cx="714380" cy="2143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Düz Bağlayıcı"/>
          <p:cNvCxnSpPr/>
          <p:nvPr/>
        </p:nvCxnSpPr>
        <p:spPr>
          <a:xfrm flipV="1">
            <a:off x="5500694" y="5429264"/>
            <a:ext cx="928694" cy="5715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428604"/>
            <a:ext cx="82868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Karaciğerin ince yapısı: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Karaciğeri örten peritonun altında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capsula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fibrosa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perivascularis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Glisson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kapsülü) yer alır. Bu kapsül karaciğer dokusu içerisine uzantılar göndererek onu bir takım parçalara ayırır. Karaciğerden bir kesit yapacak olursak 1-2,5mm çapında kabartılar görürüz. Bu kabartılara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lobuli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hepatis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denir. </a:t>
            </a:r>
          </a:p>
        </p:txBody>
      </p:sp>
      <p:pic>
        <p:nvPicPr>
          <p:cNvPr id="3" name="Picture 2" descr="karaciğerin ince yapısı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428868"/>
            <a:ext cx="4286280" cy="3989098"/>
          </a:xfrm>
          <a:prstGeom prst="rect">
            <a:avLst/>
          </a:prstGeom>
          <a:noFill/>
        </p:spPr>
      </p:pic>
      <p:pic>
        <p:nvPicPr>
          <p:cNvPr id="3074" name="Picture 2" descr="liver histology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714620"/>
            <a:ext cx="4143404" cy="27346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428604"/>
            <a:ext cx="8286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Lobuli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hepatisler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5-6 köşelidir. Bu lobcuklar bağ dokusu bölmeleri ile birbirinden ayrılmıştır. Üç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lobülün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köşelerinin bir araya geldiği yerde oluşan aralığa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spatium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interlobulare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portal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aralık: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Kiernan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aralığı: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Glisson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üçgeni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) denir.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143116"/>
            <a:ext cx="5643602" cy="36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3857620" y="5072074"/>
            <a:ext cx="2500330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Karaciğer </a:t>
            </a:r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lobülü</a:t>
            </a:r>
            <a:endParaRPr lang="tr-TR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428604"/>
            <a:ext cx="8286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Bu aralıkta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bir arter, bir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ven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ve bir safra kanalı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bulunur.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Lobüllerin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merkezinde ise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v.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centralis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bulunur. Kanın akış yönü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portal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aralıkta bulunan arter ve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venden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v.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centralis’e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doğrudur. </a:t>
            </a:r>
          </a:p>
        </p:txBody>
      </p:sp>
      <p:pic>
        <p:nvPicPr>
          <p:cNvPr id="4" name="Picture 2" descr="karaciğerin ince yapısı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000240"/>
            <a:ext cx="4929222" cy="41799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428604"/>
            <a:ext cx="8286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V.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centralis’ler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birleşerek v.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hepatica'ları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oluşturur ve bu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venlerde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v. cava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inferior'a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açılır. 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857364"/>
            <a:ext cx="5008563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3714744" y="1285860"/>
            <a:ext cx="2228367" cy="461665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v. cava </a:t>
            </a:r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inferior</a:t>
            </a:r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tr-TR" sz="2400" dirty="0"/>
          </a:p>
        </p:txBody>
      </p:sp>
      <p:cxnSp>
        <p:nvCxnSpPr>
          <p:cNvPr id="8" name="7 Düz Bağlayıcı"/>
          <p:cNvCxnSpPr/>
          <p:nvPr/>
        </p:nvCxnSpPr>
        <p:spPr>
          <a:xfrm flipV="1">
            <a:off x="3786182" y="1714488"/>
            <a:ext cx="642942" cy="5000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428596" y="500042"/>
            <a:ext cx="82153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Karaciğerin alt kenarı normalde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arcus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costalis’i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geçmez. Ve bu nedenle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palpasyonla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ele gelmez. Eğer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arcus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costalis’i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geçer ve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palpe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edilebilir olursa buna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hepatomegali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denir. Karaciğer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infeksiyonları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siroz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lösemi gibi birçok hastalık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hepatomegaliye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sebep olur. Karaciğer sirozu sıklıkla kronik alkoliklerde görülür. Yıkılan karaciğer hücrelerinin yerinde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fibröz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doku gelişir. İlerledikçe karaciğer nodüllü bir görünüm alarak sertleşir. </a:t>
            </a:r>
          </a:p>
        </p:txBody>
      </p:sp>
      <p:pic>
        <p:nvPicPr>
          <p:cNvPr id="6146" name="Picture 2" descr="siroz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3643314"/>
            <a:ext cx="3382305" cy="2533654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1643042" y="4572008"/>
            <a:ext cx="8106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siroz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6148" name="Picture 4" descr="siroz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3214686"/>
            <a:ext cx="2819400" cy="3048001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6500826" y="5072074"/>
            <a:ext cx="8106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siroz</a:t>
            </a: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928662" y="928670"/>
            <a:ext cx="721523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Karaciğerin görevleri: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Karaciğer safra kanalları yolu ile salgısını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duodenum’a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boşaltmasından dolayı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ekzokrin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sentezlediği bazı maddeleri doğrudan kana vermesinden dolayı endokrin bir bezdir.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Karaciğer günde ortalama 1000ml safra üretir ve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duodenum’a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akıtır.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Safra; yağlar üzerine deterjan etkisi yapar ve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pancreas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tarafından salgılanan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lipazın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yağları sindirmesine yardımcı olur.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00034" y="500042"/>
            <a:ext cx="814393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Vücutta </a:t>
            </a:r>
            <a:r>
              <a:rPr lang="tr-TR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arteriyel</a:t>
            </a:r>
            <a:r>
              <a:rPr lang="tr-T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venöz</a:t>
            </a:r>
            <a:r>
              <a:rPr lang="tr-T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kanın birbirine karıştığı tek organ karaciğerdir.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Portal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ven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ile gelen kan içerisinde bağırsaklardan emilen sindirim ürünleri (yağlar hariç) bulunur.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Karaciğer, sindirim sisteminden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absorbe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edilen besin maddelerini işlemesi ve vücuttaki diğer dokuların ihtiyaç duyduğu materyallere dönüştürülmesinde görev alır.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Karaciğer hücreleri kandaki fazla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glukozu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alır ve glikojen şeklinde depolar.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Kandaki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glukoz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seviyesi düştüğünde glikojeni tekrar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glukoza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çevirerek kana verir.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285852" y="785794"/>
            <a:ext cx="664373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Lipid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metabolizması ve kan dolaşımındaki normal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lipid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seviyesinin korunmasında önemli rol oynar.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Plazma proteinlerinin önemli bir bölümü karaciğerde sentez edilir.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Albumin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ile kan pıhtılaştırıcılar fibrinojen ve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protrombin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gibi maddeler karaciğerde sentezlenir.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Karaciğer kanın temizlenmesinde görev yapar. Karaciğerde 1gr kan </a:t>
            </a:r>
            <a:r>
              <a:rPr lang="tr-TR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sinüzoidler</a:t>
            </a:r>
            <a:r>
              <a:rPr lang="tr-T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içinden geçerken 1.2X10</a:t>
            </a:r>
            <a:r>
              <a:rPr lang="tr-TR" sz="2000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tr-T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Kupffer</a:t>
            </a:r>
            <a:r>
              <a:rPr lang="tr-T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hücresi ile temas eder. </a:t>
            </a:r>
            <a:r>
              <a:rPr lang="tr-TR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Kupffer</a:t>
            </a:r>
            <a:r>
              <a:rPr lang="tr-T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hücreleri bu sırada kandaki hücre döküntülerini ve yabancı maddeleri fagosite ederek uzaklaştırır. </a:t>
            </a:r>
            <a:endParaRPr lang="tr-TR" sz="2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1538" y="928670"/>
            <a:ext cx="664373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Karaciğer kan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depolalayan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bir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olarakta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olarak iş görür.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Damardaki kan basıncı arttığında, </a:t>
            </a:r>
            <a:r>
              <a:rPr lang="tr-TR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sinüzoidler</a:t>
            </a:r>
            <a:r>
              <a:rPr lang="tr-T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normalden 400ml daha fazla kanı alıp genişler.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Bunun tersine, büyük miktarda kan kaybı durumlarında, önemli miktarda kan karaciğerden genel dolaşıma verilir.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Ayrıca, karaciğer A, B vitaminlerini ve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mast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hücrelerinin ürettiği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heparini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depo eder.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Karaciğer, vücuttan atılması gereken ilaçlar ile zararlı maddelerin zararsız hale getirilmesinde rol alır.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500034" y="428604"/>
            <a:ext cx="81439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Karaciğerin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bir diğer önemli fonksiyonu, dalak tarafından yıkılan kırmızı kan hücrelerinden ortaya çıkan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bilirubin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pigmentinin uzaklaştırılmasını sağlamaktır.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 madde, karaciğerde enzimler ile suda erir hale getirilir, safra ile birlikte atılır. Kanda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bilirubin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arttığında sarılık 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hiperbilirubinemi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ortaya çıkar.</a:t>
            </a: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Bunlardan başka karaciğer, hücre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membranı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yapımı için gerekli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lipoproteinleri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lipidlerden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üretir.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Aminoasitlerden azotu ayırarak üre açığa çıkarır ve kan yoluyla böbreğe gönderir.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Fetusta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yeni doğanda ve kronik anemi vakalarında kan yapıcı organ olarak görev yapar.</a:t>
            </a:r>
            <a:endParaRPr lang="tr-TR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00034" y="500042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Safra kesesi (</a:t>
            </a:r>
            <a:r>
              <a:rPr lang="tr-T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vesicae</a:t>
            </a:r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biliaris</a:t>
            </a:r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Safrayı depolayan ve konsantre eden armut biçiminde bir organ olup kas ve zardan yapılmıştır. Safra kesesi kör bir kese şeklindedir. Karaciğerin </a:t>
            </a:r>
            <a:r>
              <a:rPr lang="tr-TR" b="1" dirty="0" err="1" smtClean="0">
                <a:latin typeface="Times New Roman" pitchFamily="18" charset="0"/>
                <a:cs typeface="Times New Roman" pitchFamily="18" charset="0"/>
              </a:rPr>
              <a:t>visceral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 yüzünde yerleşmiştir. Ortalama 30-50cm</a:t>
            </a:r>
            <a:r>
              <a:rPr lang="tr-TR" b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 hacme sahiptir.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357430"/>
            <a:ext cx="5214974" cy="381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Dikdörtgen"/>
          <p:cNvSpPr/>
          <p:nvPr/>
        </p:nvSpPr>
        <p:spPr>
          <a:xfrm>
            <a:off x="571472" y="3786190"/>
            <a:ext cx="2105063" cy="461665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vesicae</a:t>
            </a:r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biliaris</a:t>
            </a:r>
            <a:endParaRPr lang="tr-TR" sz="2400" dirty="0"/>
          </a:p>
        </p:txBody>
      </p:sp>
      <p:cxnSp>
        <p:nvCxnSpPr>
          <p:cNvPr id="5" name="4 Düz Bağlayıcı"/>
          <p:cNvCxnSpPr>
            <a:stCxn id="4" idx="3"/>
          </p:cNvCxnSpPr>
          <p:nvPr/>
        </p:nvCxnSpPr>
        <p:spPr>
          <a:xfrm>
            <a:off x="2676535" y="4017023"/>
            <a:ext cx="1181085" cy="1977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00034" y="500042"/>
            <a:ext cx="81439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Fundus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corpus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collum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olmak üzere üç kısmı vardır. Uzunluğu 8-12cm, genişliği 4-5cm’dir.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Fundus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vesicae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biliaris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sağ 9. kaburganın alt kenarı seviyesinde ve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linea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medioclavicularis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civarında (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Murphy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noktası) bulunur.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2071678"/>
            <a:ext cx="2224157" cy="423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928794" y="4286256"/>
            <a:ext cx="1168400" cy="4572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FF0000"/>
                </a:solidFill>
                <a:latin typeface="Times New Roman" pitchFamily="18" charset="0"/>
              </a:rPr>
              <a:t>Fundus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214546" y="3071810"/>
            <a:ext cx="1065212" cy="4572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  <a:latin typeface="Times New Roman" pitchFamily="18" charset="0"/>
              </a:rPr>
              <a:t>corpus</a:t>
            </a:r>
            <a:endParaRPr lang="tr-TR" sz="24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3286116" y="3214686"/>
            <a:ext cx="1150937" cy="73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285984" y="2214554"/>
            <a:ext cx="1063625" cy="4572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  <a:latin typeface="Times New Roman" pitchFamily="18" charset="0"/>
              </a:rPr>
              <a:t>collum</a:t>
            </a:r>
            <a:endParaRPr lang="tr-TR" sz="24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286116" y="2428868"/>
            <a:ext cx="17287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V="1">
            <a:off x="3071802" y="4000504"/>
            <a:ext cx="1285884" cy="503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00034" y="500042"/>
            <a:ext cx="81439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Karaciğerden iki büyük safra kanalı çıkar 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hepaticus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dexter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sinister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). Bu kanallar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porta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hepatiste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birleşerek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hepaticus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communis'i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oluşturur.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hepaticus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communis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safra kesesinden gelen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cysticus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ile birleşerek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choledochus'u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meydana getirir.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428868"/>
            <a:ext cx="2114724" cy="4025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643570" y="2357430"/>
            <a:ext cx="2872902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</a:rPr>
              <a:t>ductus hepaticus sinister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71472" y="2500306"/>
            <a:ext cx="2775119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</a:rPr>
              <a:t>ductus hepaticus dexter</a:t>
            </a: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V="1">
            <a:off x="5429256" y="2428868"/>
            <a:ext cx="285752" cy="14287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V="1">
            <a:off x="3286116" y="2571744"/>
            <a:ext cx="1785950" cy="714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285852" y="3214686"/>
            <a:ext cx="1827744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</a:rPr>
              <a:t>ductus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</a:rPr>
              <a:t>cysticus</a:t>
            </a:r>
            <a:endParaRPr lang="tr-TR" sz="2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V="1">
            <a:off x="3143240" y="3071811"/>
            <a:ext cx="1928826" cy="357189"/>
          </a:xfrm>
          <a:prstGeom prst="line">
            <a:avLst/>
          </a:prstGeom>
          <a:noFill/>
          <a:ln w="38100">
            <a:solidFill>
              <a:srgbClr val="9900CC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715008" y="2857496"/>
            <a:ext cx="2143140" cy="707886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</a:rPr>
              <a:t>ductus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</a:rPr>
              <a:t>hepaticus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tr-TR" sz="2000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communis</a:t>
            </a:r>
            <a:endParaRPr lang="tr-TR" sz="2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V="1">
            <a:off x="5357819" y="3110216"/>
            <a:ext cx="428628" cy="4571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71472" y="4714884"/>
            <a:ext cx="2313454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</a:rPr>
              <a:t>ductus choledochus</a:t>
            </a: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flipV="1">
            <a:off x="2857488" y="4714882"/>
            <a:ext cx="2286016" cy="14287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00034" y="500042"/>
            <a:ext cx="81439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Uzunluğu 6-8cm, çapı 4-5mm olan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choledochus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yukarıdan aşağı doğru ilerleyerek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duodenum'un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ikinci parçasına açılır.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choledochus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duodenum’a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açılmadan hemen önce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pancreaticus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ile birleşir. </a:t>
            </a:r>
          </a:p>
        </p:txBody>
      </p:sp>
      <p:grpSp>
        <p:nvGrpSpPr>
          <p:cNvPr id="9" name="8 Grup"/>
          <p:cNvGrpSpPr/>
          <p:nvPr/>
        </p:nvGrpSpPr>
        <p:grpSpPr>
          <a:xfrm>
            <a:off x="1928794" y="2071678"/>
            <a:ext cx="6810841" cy="4071966"/>
            <a:chOff x="1928794" y="2071678"/>
            <a:chExt cx="6810841" cy="4071966"/>
          </a:xfrm>
        </p:grpSpPr>
        <p:pic>
          <p:nvPicPr>
            <p:cNvPr id="2765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28794" y="2071678"/>
              <a:ext cx="5000660" cy="40719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" name="3 Dikdörtgen"/>
            <p:cNvSpPr/>
            <p:nvPr/>
          </p:nvSpPr>
          <p:spPr>
            <a:xfrm>
              <a:off x="4572000" y="2143116"/>
              <a:ext cx="2820003" cy="461665"/>
            </a:xfrm>
            <a:prstGeom prst="rect">
              <a:avLst/>
            </a:prstGeom>
            <a:solidFill>
              <a:srgbClr val="92D050"/>
            </a:solidFill>
          </p:spPr>
          <p:txBody>
            <a:bodyPr wrap="none">
              <a:spAutoFit/>
            </a:bodyPr>
            <a:lstStyle/>
            <a:p>
              <a:r>
                <a:rPr lang="tr-TR" sz="2400" b="1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ductus</a:t>
              </a:r>
              <a:r>
                <a:rPr lang="tr-TR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tr-TR" sz="2400" b="1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choledochus</a:t>
              </a:r>
              <a:r>
                <a:rPr lang="tr-TR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tr-TR" sz="2400" dirty="0"/>
            </a:p>
          </p:txBody>
        </p:sp>
        <p:sp>
          <p:nvSpPr>
            <p:cNvPr id="5" name="Line 7"/>
            <p:cNvSpPr>
              <a:spLocks noChangeShapeType="1"/>
            </p:cNvSpPr>
            <p:nvPr/>
          </p:nvSpPr>
          <p:spPr bwMode="auto">
            <a:xfrm flipV="1">
              <a:off x="3286116" y="2571744"/>
              <a:ext cx="2214578" cy="17145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 flipV="1">
              <a:off x="3857620" y="4214818"/>
              <a:ext cx="2000264" cy="714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V="1">
              <a:off x="3428992" y="2571744"/>
              <a:ext cx="2071702" cy="10715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8" name="7 Dikdörtgen"/>
            <p:cNvSpPr/>
            <p:nvPr/>
          </p:nvSpPr>
          <p:spPr>
            <a:xfrm>
              <a:off x="5857884" y="4071942"/>
              <a:ext cx="2881751" cy="461665"/>
            </a:xfrm>
            <a:prstGeom prst="rect">
              <a:avLst/>
            </a:prstGeom>
            <a:solidFill>
              <a:srgbClr val="92D050"/>
            </a:solidFill>
          </p:spPr>
          <p:txBody>
            <a:bodyPr wrap="none">
              <a:spAutoFit/>
            </a:bodyPr>
            <a:lstStyle/>
            <a:p>
              <a:r>
                <a:rPr lang="tr-TR" sz="2400" b="1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ductus</a:t>
              </a:r>
              <a:r>
                <a:rPr lang="tr-TR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tr-TR" sz="2400" b="1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pancreaticus</a:t>
              </a:r>
              <a:r>
                <a:rPr lang="tr-TR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tr-TR" sz="2400" dirty="0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00034" y="500042"/>
            <a:ext cx="81439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choledochus'un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papilla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duodeni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major'a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açılan son kısmı bir genişleme gösterir ve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ampulla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hepatopancreatica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Vater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ampullası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) adını alır. Bu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ampullanın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çevresinde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m.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sphincter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ampulla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hepatopancreatica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Oddi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sphincteri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) adı verilen düz kas lifleri vardır. Bu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sfinkter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safra kesesinin boşalmasını kontrol eder.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786058"/>
            <a:ext cx="3643338" cy="3461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Dikdörtgen"/>
          <p:cNvSpPr/>
          <p:nvPr/>
        </p:nvSpPr>
        <p:spPr>
          <a:xfrm>
            <a:off x="4500562" y="3071810"/>
            <a:ext cx="3837141" cy="461665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ampulla</a:t>
            </a:r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hepatopancreatica</a:t>
            </a:r>
            <a:r>
              <a:rPr lang="tr-T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tr-TR" sz="2400" dirty="0"/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 flipV="1">
            <a:off x="2357422" y="3286124"/>
            <a:ext cx="2143140" cy="92869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Dikdörtgen"/>
          <p:cNvSpPr/>
          <p:nvPr/>
        </p:nvSpPr>
        <p:spPr>
          <a:xfrm>
            <a:off x="714348" y="885183"/>
            <a:ext cx="75724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Safra kesesinin dolma ve boşalma mekanizması: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Duodenum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boş iken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Oddi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sphincteri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kapalıdır. Bundan dolayı karaciğerden salgılanan safra kanallar içerisinde birikir ve safra kesesi dolmaya başlar.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Safra kesesinde biriken safranın suyu sürekli emilmek sureti ile konsantre hale getirilir.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Mide içeriğinin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duodenum'a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geçmesiyle asidik karakterli mide içeriği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duodenum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mukozasını uyarır.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Bunun sonucu safra yollarının ağzını kapatan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sifinkter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gevşer. Yine bu uyartı sonucu safra kesesinin duvarlarındaki kaslar kasılır ve kesenin içeriğinin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duodenum’a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akmasını sağlar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Dikdörtgen"/>
          <p:cNvSpPr/>
          <p:nvPr/>
        </p:nvSpPr>
        <p:spPr>
          <a:xfrm>
            <a:off x="1000100" y="857232"/>
            <a:ext cx="678661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Salgılanan bu safra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pancreas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enzimlerinin yağları parçalamasına yardımcı olur, ayrıca dışkının özel rengini verir.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Safra kesesinde iltihap ve safra yollarında taş olan insanlar yemek yedikten 3-4 saat sonra rahatsızlık ve ağrı duyarlar.</a:t>
            </a: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Safra kesesi bazen bulunmayabilir, iki ayrı safra kesesi bulunabilir.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Bir bölme ile ayrılmış iki loblu safra kesesi olabilir. Normal yerinden farklı yerde veya karaciğer dokusunun içine gömülü olarak bulunabilir.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500034" y="500042"/>
            <a:ext cx="81439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Pancreas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Pankreas 12-15cm uzunluğunda, 70-100gr ağırlığında gri renkli bir organ olup mide ve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transvers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kolonun arkasında, omurganın önünde, karın arka duvarına yaslanmış olarak bulunur. Pankreas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sekonder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retroperitoneal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bir organdır ve ön yüzü peritonla örtülü olup arka yüzü peritonsuzdur. </a:t>
            </a:r>
          </a:p>
        </p:txBody>
      </p:sp>
      <p:grpSp>
        <p:nvGrpSpPr>
          <p:cNvPr id="4" name="3 Grup"/>
          <p:cNvGrpSpPr/>
          <p:nvPr/>
        </p:nvGrpSpPr>
        <p:grpSpPr>
          <a:xfrm>
            <a:off x="2357422" y="2285991"/>
            <a:ext cx="4786346" cy="3997909"/>
            <a:chOff x="1042988" y="1844674"/>
            <a:chExt cx="6510060" cy="5150984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42988" y="1844674"/>
              <a:ext cx="6510060" cy="5150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 rot="20938405">
              <a:off x="3207300" y="3653540"/>
              <a:ext cx="2747608" cy="515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tr-TR" sz="2000" b="1" dirty="0">
                  <a:solidFill>
                    <a:srgbClr val="002060"/>
                  </a:solidFill>
                </a:rPr>
                <a:t>p a n c re a s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500034" y="500042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 err="1" smtClean="0">
                <a:latin typeface="Times New Roman" pitchFamily="18" charset="0"/>
                <a:cs typeface="Times New Roman" pitchFamily="18" charset="0"/>
              </a:rPr>
              <a:t>Pancreas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caput</a:t>
            </a:r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pancreatis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collum</a:t>
            </a:r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pancreatis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corpus</a:t>
            </a:r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pancreatis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cauda</a:t>
            </a:r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pancreatis</a:t>
            </a:r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olmak üzere dört kısımda incelenir. Daha büyük ve sağ tarafta olan </a:t>
            </a:r>
            <a:r>
              <a:rPr lang="tr-TR" b="1" dirty="0" err="1" smtClean="0">
                <a:latin typeface="Times New Roman" pitchFamily="18" charset="0"/>
                <a:cs typeface="Times New Roman" pitchFamily="18" charset="0"/>
              </a:rPr>
              <a:t>caput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 kısmı C harfi şeklindeki </a:t>
            </a:r>
            <a:r>
              <a:rPr lang="tr-TR" b="1" dirty="0" err="1" smtClean="0">
                <a:latin typeface="Times New Roman" pitchFamily="18" charset="0"/>
                <a:cs typeface="Times New Roman" pitchFamily="18" charset="0"/>
              </a:rPr>
              <a:t>duodenum’un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 içine yerleşmiştir. Kuyruk kısmı ise solda dalağa kadar uzanır. </a:t>
            </a:r>
            <a:endParaRPr lang="tr-T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2099" y="2500306"/>
            <a:ext cx="4600970" cy="3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26067" y="5777632"/>
            <a:ext cx="1994649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caput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pancreatis</a:t>
            </a:r>
            <a:endParaRPr lang="tr-TR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2078131" y="4841464"/>
            <a:ext cx="1050616" cy="93616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00035" y="2700808"/>
            <a:ext cx="2121286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collum pancreatis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1552099" y="3103287"/>
            <a:ext cx="1775177" cy="100251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048941" y="2634466"/>
            <a:ext cx="2122889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corpus pancreatis</a:t>
            </a: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H="1">
            <a:off x="4312681" y="3035470"/>
            <a:ext cx="459373" cy="86982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087859" y="3838953"/>
            <a:ext cx="2037930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cauda pancreatis</a:t>
            </a: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5627038" y="3636977"/>
            <a:ext cx="460822" cy="26831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Dikdörtgen"/>
          <p:cNvSpPr/>
          <p:nvPr/>
        </p:nvSpPr>
        <p:spPr>
          <a:xfrm>
            <a:off x="500034" y="500042"/>
            <a:ext cx="81439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Pankreasın sindirimle ilgili salgılarını taşıyan kanal 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pancreaticus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duodenum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duvarı yakınında safra kanalı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choledochus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) ile 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birleşerek ortak bir kanalla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duodenum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lümenine açılır. Açılma yerindeki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sfinkter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salgının kontrollü şekilde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duodenum’a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ulaşmasını sağlar. </a:t>
            </a:r>
            <a:endParaRPr lang="tr-TR" sz="2000" dirty="0"/>
          </a:p>
        </p:txBody>
      </p:sp>
      <p:grpSp>
        <p:nvGrpSpPr>
          <p:cNvPr id="15" name="14 Grup"/>
          <p:cNvGrpSpPr/>
          <p:nvPr/>
        </p:nvGrpSpPr>
        <p:grpSpPr>
          <a:xfrm>
            <a:off x="1500166" y="2571744"/>
            <a:ext cx="6072230" cy="3786214"/>
            <a:chOff x="1928794" y="2071678"/>
            <a:chExt cx="6810841" cy="4071966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28794" y="2071678"/>
              <a:ext cx="5000660" cy="40719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16 Dikdörtgen"/>
            <p:cNvSpPr/>
            <p:nvPr/>
          </p:nvSpPr>
          <p:spPr>
            <a:xfrm>
              <a:off x="4572000" y="2143116"/>
              <a:ext cx="2820003" cy="461665"/>
            </a:xfrm>
            <a:prstGeom prst="rect">
              <a:avLst/>
            </a:prstGeom>
            <a:solidFill>
              <a:srgbClr val="92D050"/>
            </a:solidFill>
          </p:spPr>
          <p:txBody>
            <a:bodyPr wrap="none">
              <a:spAutoFit/>
            </a:bodyPr>
            <a:lstStyle/>
            <a:p>
              <a:r>
                <a:rPr lang="tr-TR" sz="2400" b="1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ductus</a:t>
              </a:r>
              <a:r>
                <a:rPr lang="tr-TR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tr-TR" sz="2400" b="1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choledochus</a:t>
              </a:r>
              <a:r>
                <a:rPr lang="tr-TR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tr-TR" sz="2400" dirty="0"/>
            </a:p>
          </p:txBody>
        </p:sp>
        <p:sp>
          <p:nvSpPr>
            <p:cNvPr id="18" name="Line 7"/>
            <p:cNvSpPr>
              <a:spLocks noChangeShapeType="1"/>
            </p:cNvSpPr>
            <p:nvPr/>
          </p:nvSpPr>
          <p:spPr bwMode="auto">
            <a:xfrm flipV="1">
              <a:off x="3286116" y="2571744"/>
              <a:ext cx="2214578" cy="17145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9" name="Line 7"/>
            <p:cNvSpPr>
              <a:spLocks noChangeShapeType="1"/>
            </p:cNvSpPr>
            <p:nvPr/>
          </p:nvSpPr>
          <p:spPr bwMode="auto">
            <a:xfrm flipV="1">
              <a:off x="3857620" y="4214818"/>
              <a:ext cx="2000264" cy="714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0" name="Line 7"/>
            <p:cNvSpPr>
              <a:spLocks noChangeShapeType="1"/>
            </p:cNvSpPr>
            <p:nvPr/>
          </p:nvSpPr>
          <p:spPr bwMode="auto">
            <a:xfrm flipV="1">
              <a:off x="3428992" y="2571744"/>
              <a:ext cx="2071702" cy="10715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1" name="20 Dikdörtgen"/>
            <p:cNvSpPr/>
            <p:nvPr/>
          </p:nvSpPr>
          <p:spPr>
            <a:xfrm>
              <a:off x="5857884" y="4071942"/>
              <a:ext cx="2881751" cy="461665"/>
            </a:xfrm>
            <a:prstGeom prst="rect">
              <a:avLst/>
            </a:prstGeom>
            <a:solidFill>
              <a:srgbClr val="92D050"/>
            </a:solidFill>
          </p:spPr>
          <p:txBody>
            <a:bodyPr wrap="none">
              <a:spAutoFit/>
            </a:bodyPr>
            <a:lstStyle/>
            <a:p>
              <a:r>
                <a:rPr lang="tr-TR" sz="2400" b="1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ductus</a:t>
              </a:r>
              <a:r>
                <a:rPr lang="tr-TR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tr-TR" sz="2400" b="1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pancreaticus</a:t>
              </a:r>
              <a:r>
                <a:rPr lang="tr-TR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tr-TR" sz="2400" dirty="0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428604"/>
            <a:ext cx="82868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Pancreas’ın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görevleri: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Pankreas hem endokrin hem de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ekzokrin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salgı yapan bir bezdir. Pankreas tarafından yapılan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ekzokrin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salgı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pancreaticus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vasıtasıyla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duodenum’a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akıtılır. Bezin büyük kısmı dış salgı yapan bez dokusundan oluşur. Bu doku içerisinde dağınık olarak iç salgı yapan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Langerhans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adacıkları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bulunur.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Langerhans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adacıklarının oluşturduğu iç salgı ise doğrudan kana karışır. Bu adacıklarda kandaki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glukoz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düzeyini kontrol eden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insulin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glukagon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hormonları salgılanır. </a:t>
            </a:r>
            <a:endParaRPr lang="tr-TR" sz="2000" dirty="0"/>
          </a:p>
        </p:txBody>
      </p:sp>
      <p:pic>
        <p:nvPicPr>
          <p:cNvPr id="5122" name="Picture 2" descr="http://medicalpicturesinfo.com/wp-content/uploads/2011/09/Islands-of-Langerhans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714620"/>
            <a:ext cx="4526768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00034" y="428604"/>
            <a:ext cx="81439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Safra taşı olan olgularda, taş kanal boyunca ilerleyip safra kanalının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sfinkteri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civarında kanalı tıkayabilir. Bu durumda, safra ve pankreas salgısındaki enzimler pankreas bezini sindirerek organa hasar verebilir.</a:t>
            </a:r>
          </a:p>
          <a:p>
            <a:pPr algn="just"/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Caput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pancreatis’in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(pankreas başı) kanserlerinde, safra kanalının tıkanmasına bağlı olarak, safra salgısı karaciğerde birikir ve kana geçer. Böylece hastada sarılık ortaya çıkar.</a:t>
            </a:r>
          </a:p>
        </p:txBody>
      </p:sp>
      <p:pic>
        <p:nvPicPr>
          <p:cNvPr id="4100" name="Picture 4" descr="Sayfa kesesi taş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500306"/>
            <a:ext cx="5000660" cy="37129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500042"/>
            <a:ext cx="8286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Tükürük bezleri 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glandulae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glandulae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salivariae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Ağız boşluğu etrafında bulunan ve salgılarını ağız boşluğuna akıtan tükürük bezleri iki grup altında toplanır.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Bunlardan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birincisi küçük tükürük bezleri olup ağız boşluğu çevresinde dağınık olarak bulunurlar. Bu bezler salgılarını direkt olarak ağız boşluğuna akıtırlar ve bulundukları yerlere göre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labial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bukkal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lingual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palatin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bezler olarak isimlendirilir.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2714619"/>
            <a:ext cx="2357454" cy="33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9260" y="2643182"/>
            <a:ext cx="406259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00034" y="500042"/>
            <a:ext cx="81439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İkinci grupta ise büyük tükürük bezleri yer alır. Bu bezler özel salgı kanalları vasıtasıyla salgılarını ağız boşluğuna akıtan bezler olup üç çifttir. Bunlar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glandula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parotidea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glandula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submandibularis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glandula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sublingualis’tir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tr-TR" sz="2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143116"/>
            <a:ext cx="3461875" cy="310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6156" y="2143116"/>
            <a:ext cx="356849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143116"/>
            <a:ext cx="284406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428604"/>
            <a:ext cx="82153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Kulakaltı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tükürük bezi 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glandula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parotidea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Tükürük bezlerinin en büyüğü olup 15-25gr ağırlığındadır. Gri renkli olan bez dış kulak yolunun altında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mandibula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ile m.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sternocleidomastoideus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arasında yerleşmiştir.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928802"/>
            <a:ext cx="4071966" cy="4602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4929190" y="4286256"/>
            <a:ext cx="2251129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glandula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parotidea</a:t>
            </a:r>
            <a:endParaRPr lang="tr-TR" sz="2000" dirty="0"/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 flipV="1">
            <a:off x="3143241" y="4572008"/>
            <a:ext cx="1785949" cy="6767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428604"/>
            <a:ext cx="82153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Bezin salgısını ağız boşluğuna akıtan özel bir salgı kanalı 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parotideus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Stenon kanalı)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vardır. Yaklaşık 5cm uzunluğunda olan bu kanal üst 2.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molar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diş hizasında m.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buccinator’u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delerek ağız boşluğuna açılır.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928802"/>
            <a:ext cx="3882362" cy="4388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2857488" y="3000372"/>
            <a:ext cx="2137316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parotideus</a:t>
            </a:r>
            <a:endParaRPr lang="tr-TR" sz="2000" dirty="0"/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5000629" y="3286124"/>
            <a:ext cx="1357322" cy="121444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428604"/>
            <a:ext cx="82153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Kabakulak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glandula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parotidea’nın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virütik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bir hastalığı olup oldukça bulaşıcıdır.</a:t>
            </a:r>
          </a:p>
        </p:txBody>
      </p:sp>
      <p:pic>
        <p:nvPicPr>
          <p:cNvPr id="46082" name="Picture 2" descr="kabakulak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500174"/>
            <a:ext cx="4643470" cy="43545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500042"/>
            <a:ext cx="82153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Çenealtı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tükürük bezi 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glandula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submandibularis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Ceviz büyüklüğünde, 7-12gr ağırlığında bir bezdir. M.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digastricus’un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ön ve arka karnı ile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mandibula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arasında oluşan üçgenin (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trigonum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submandibulare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) içerisinde bulunur. Bez karışık salgı (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seröz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müköz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) yapar ve bu salgı 5cm uzunluğundaki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submandibularis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Wharton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kanalı) ile dilin altında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frenilum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linguae’nin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dış tarafına açılır.   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2928934"/>
            <a:ext cx="358951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5143504" y="5857892"/>
            <a:ext cx="3052439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glandula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submandibularis</a:t>
            </a:r>
            <a:endParaRPr lang="tr-TR" sz="2000" dirty="0"/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 flipV="1">
            <a:off x="6572265" y="4429132"/>
            <a:ext cx="928694" cy="142876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6663" y="2786058"/>
            <a:ext cx="3915403" cy="3370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Dikdörtgen"/>
          <p:cNvSpPr/>
          <p:nvPr/>
        </p:nvSpPr>
        <p:spPr>
          <a:xfrm>
            <a:off x="500034" y="5857892"/>
            <a:ext cx="2888932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submandibularis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tr-TR" sz="2000" dirty="0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V="1">
            <a:off x="2928926" y="4572008"/>
            <a:ext cx="1000131" cy="135732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500042"/>
            <a:ext cx="821537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Dilaltı tükürük bezi 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glandula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sublingualis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Büyük tükürük bezlerinin en küçüğüdür. Yaklaşık 3-4gr ağırlığında olup badem şeklindedir. Ağız tabanında mukozanın altında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frenilum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linguae’nin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yan tarafında fossa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sublingualise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yerleşmiştir.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Submandibular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bez gibi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seröz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müköz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salgı yapar.  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571744"/>
            <a:ext cx="3929090" cy="3382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Line 7"/>
          <p:cNvSpPr>
            <a:spLocks noChangeShapeType="1"/>
          </p:cNvSpPr>
          <p:nvPr/>
        </p:nvSpPr>
        <p:spPr bwMode="auto">
          <a:xfrm flipV="1">
            <a:off x="4714876" y="3954784"/>
            <a:ext cx="1143008" cy="4571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9" name="8 Dikdörtgen"/>
          <p:cNvSpPr/>
          <p:nvPr/>
        </p:nvSpPr>
        <p:spPr>
          <a:xfrm>
            <a:off x="5857884" y="3786190"/>
            <a:ext cx="2510624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glandula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sublingualis</a:t>
            </a:r>
            <a:endParaRPr lang="tr-T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500042"/>
            <a:ext cx="82153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Gl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sublingualis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salgısını 10-20 arasında değişen sayıda kanallar ile ağız boşluğuna akıtır. Bu kanallardan en önde bulunanı daha büyüktür ve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sublingualis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major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Bartholin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kanalı) adını alır ve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frenilum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linguae’nin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dış tarafına açılır.  Diğerleri küçüktür ve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sublingualis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minores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Rivinus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kanalları) denir. Bu kanallar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plica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sublingualis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üzerine açılırlar.  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4711" y="2500306"/>
            <a:ext cx="4533107" cy="390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Line 7"/>
          <p:cNvSpPr>
            <a:spLocks noChangeShapeType="1"/>
          </p:cNvSpPr>
          <p:nvPr/>
        </p:nvSpPr>
        <p:spPr bwMode="auto">
          <a:xfrm flipV="1">
            <a:off x="3643307" y="3071810"/>
            <a:ext cx="1071570" cy="35719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4714876" y="2928934"/>
            <a:ext cx="3075073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sublingualis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major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tr-T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500042"/>
            <a:ext cx="82153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Diğerleri küçüktür ve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sublingualis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minores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Rivinus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kanalları) denir. Bu kanallar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plica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sublingualis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üzerine açılırlar.  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500174"/>
            <a:ext cx="6408580" cy="4429156"/>
          </a:xfrm>
          <a:prstGeom prst="rect">
            <a:avLst/>
          </a:prstGeom>
          <a:noFill/>
        </p:spPr>
      </p:pic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4071934" y="3643314"/>
            <a:ext cx="428628" cy="18573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H="1" flipV="1">
            <a:off x="3786182" y="3786190"/>
            <a:ext cx="285752" cy="1714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1" name="10 Dikdörtgen"/>
          <p:cNvSpPr/>
          <p:nvPr/>
        </p:nvSpPr>
        <p:spPr>
          <a:xfrm>
            <a:off x="2357422" y="5500702"/>
            <a:ext cx="3288272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sublingualis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minores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tr-TR" sz="2000" dirty="0"/>
          </a:p>
        </p:txBody>
      </p:sp>
      <p:sp>
        <p:nvSpPr>
          <p:cNvPr id="12" name="11 Dikdörtgen"/>
          <p:cNvSpPr/>
          <p:nvPr/>
        </p:nvSpPr>
        <p:spPr>
          <a:xfrm>
            <a:off x="2857488" y="1928802"/>
            <a:ext cx="2510624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glandula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sublingualis</a:t>
            </a:r>
            <a:endParaRPr lang="tr-TR" sz="2000" dirty="0"/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>
            <a:off x="3929058" y="2357430"/>
            <a:ext cx="142876" cy="157163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714348" y="642918"/>
            <a:ext cx="764386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Tükürük: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Esas olarak su, proteinler ve enzim içerir.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Bir günde ortalama 1000-1500ml tükürük salgılanır.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Bunun %25'ini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parotis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%70'ini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submandibular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ve %5'ini de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sublingual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bezlerin salgısı oluşturur. </a:t>
            </a: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Tükürük alınan besinlerin ıslatılıp yumuşatılmasını ve yutma işleminin kolaylaşmasını sağlar.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Ayrıca tat tomurcuklarının tat duyusunu kolay almasına katkıda bulunur.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İçerisindeki amilaz aktivitesiyle karbonhidratların sindiriminin ağızda başlamasını sağlar.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785786" y="642918"/>
            <a:ext cx="742955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Tükürük ağız boşluğunun korunmasında ve dişlerin temizlenmesinde de görev alır.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Ağızdaki yiyecek artıklarını temizleyip bakteriler için uygun bir ortamın oluşmasına engel olur.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İçerisindeki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laktoferrin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lizozim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ile bakterilerin üremesini engeller.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Tükürük bezleri kusma öncesi bol salgılama yaparak tükürüğün sahip olduğu 6.2-7.4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ile asitli mide sıvısını nötralize ederek ağzı korur.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Parasempatik uyarıya bağlı salgılama suludur; sempatik uyarı ise organik maddelerden zengin, kıvamlı tükürük salgısının yapılmasını sağlar.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500034" y="428604"/>
            <a:ext cx="82153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Karın (abdomen):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Vücut boşluklarının en büyüğü olan karın boşluğunun üst sınırını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diaphragma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alt sınırını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pelvis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döşemesi (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diaphragma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pelvis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) oluşturur.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714488"/>
            <a:ext cx="3548703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357554" y="2857496"/>
            <a:ext cx="220925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4000" b="1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abdomen</a:t>
            </a:r>
          </a:p>
        </p:txBody>
      </p:sp>
      <p:sp>
        <p:nvSpPr>
          <p:cNvPr id="6" name="5 Dikdörtgen"/>
          <p:cNvSpPr/>
          <p:nvPr/>
        </p:nvSpPr>
        <p:spPr>
          <a:xfrm>
            <a:off x="3714744" y="2357430"/>
            <a:ext cx="1792478" cy="461665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diaphragma</a:t>
            </a:r>
            <a:endParaRPr lang="tr-TR" sz="2400" dirty="0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3571868" y="1785926"/>
            <a:ext cx="642942" cy="57150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H="1">
            <a:off x="4786314" y="1928802"/>
            <a:ext cx="714380" cy="4286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500034" y="428604"/>
            <a:ext cx="82153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İki kısma ayrılarak incelenir. Yukarıda kalan büyük bölüme asıl karın boşluğu 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cavitas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abdominale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) denir ve burada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mide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bağırsaklar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dalak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karaciğer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pancreas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böbrekler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böbrek üstü bezleri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bulunur.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71678"/>
            <a:ext cx="3143272" cy="384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2071678"/>
            <a:ext cx="3071834" cy="397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500034" y="428604"/>
            <a:ext cx="82153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Aşağıda kalan küçük bölüme ise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pelvis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boşluğu 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cavitas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pelvis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) denir ve burada sindirim kanalının son kısmı ile kadın veya erkeğe özgü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genital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organlar yer alır.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1768802"/>
            <a:ext cx="3714776" cy="4393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821800"/>
            <a:ext cx="3500462" cy="430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500034" y="428604"/>
            <a:ext cx="82153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Asıl karın boşluğu ile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pelvis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boşluğu arasındaki sınır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linea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terminalis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tarafından oluşturulur. Asıl karın boşluğunun duvarları kas ve zarlardan yapılı olduğu için hacmi ve şekli değişebildiği halde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pelvis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boşluğunun duvarları kemiklerle çevrili olduğu için hacmi ve şekli değişmez.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2500307"/>
            <a:ext cx="4810137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067464" y="5879996"/>
            <a:ext cx="1882247" cy="4001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linea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terminalis</a:t>
            </a:r>
            <a:endParaRPr lang="tr-TR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2876287" y="4463758"/>
            <a:ext cx="1013101" cy="1416237"/>
          </a:xfrm>
          <a:prstGeom prst="line">
            <a:avLst/>
          </a:prstGeom>
          <a:noFill/>
          <a:ln w="38100">
            <a:solidFill>
              <a:srgbClr val="99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V="1">
            <a:off x="3889388" y="4648426"/>
            <a:ext cx="1140087" cy="1231570"/>
          </a:xfrm>
          <a:prstGeom prst="line">
            <a:avLst/>
          </a:prstGeom>
          <a:noFill/>
          <a:ln w="38100">
            <a:solidFill>
              <a:srgbClr val="99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3889388" y="3847294"/>
            <a:ext cx="0" cy="2032701"/>
          </a:xfrm>
          <a:prstGeom prst="line">
            <a:avLst/>
          </a:prstGeom>
          <a:noFill/>
          <a:ln w="38100">
            <a:solidFill>
              <a:srgbClr val="99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500034" y="428604"/>
            <a:ext cx="82153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Periton 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peritoneum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Karın boşluğunun iç yüzünü ve karın içerisindeki organların dış yüzünü örten vücudun en büyük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seröz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zarıdır. Karın boşluğunun iç yüzünü döşeyen bölümüne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peritoneum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parietale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organların dış yüzünü örten bölümüne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peritoneum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viscerale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denir. Peritonun bu iki bölümü arasında bulunan boşluğa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cavitas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peritonealis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denir ve bu boşluk içerisinde kaygan bir sıvı (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liquor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peritonei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) bulunur.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67904" y="2542120"/>
            <a:ext cx="4890244" cy="393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500034" y="3071810"/>
            <a:ext cx="2481770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peritoneum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parietale</a:t>
            </a:r>
            <a:endParaRPr lang="tr-TR" sz="2000" dirty="0"/>
          </a:p>
        </p:txBody>
      </p:sp>
      <p:sp>
        <p:nvSpPr>
          <p:cNvPr id="6" name="5 Dikdörtgen"/>
          <p:cNvSpPr/>
          <p:nvPr/>
        </p:nvSpPr>
        <p:spPr>
          <a:xfrm>
            <a:off x="428597" y="4429132"/>
            <a:ext cx="2571767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peritoneum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viscerale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tr-TR" sz="2000" dirty="0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2928926" y="4468134"/>
            <a:ext cx="500066" cy="103874"/>
          </a:xfrm>
          <a:prstGeom prst="line">
            <a:avLst/>
          </a:prstGeom>
          <a:noFill/>
          <a:ln w="38100">
            <a:solidFill>
              <a:srgbClr val="99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 flipH="1" flipV="1">
            <a:off x="2928926" y="3286124"/>
            <a:ext cx="785818" cy="142876"/>
          </a:xfrm>
          <a:prstGeom prst="line">
            <a:avLst/>
          </a:prstGeom>
          <a:noFill/>
          <a:ln w="38100">
            <a:solidFill>
              <a:srgbClr val="99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500034" y="428604"/>
            <a:ext cx="82153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Peritoneum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karın içerisindeki organların karın arka duvarına tutunmasını sağlayan bağlar oluşturur. Bu tür bağlara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meso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denir. Peritonun bir organdan diğerine atlarken oluşturduğu yapılara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plica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veya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ligament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denir. Karın içerisindeki organlar peritonla ilişkisine göre üç kısma ayrılır.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714620"/>
            <a:ext cx="3112682" cy="3738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714620"/>
            <a:ext cx="2987221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500034" y="428604"/>
            <a:ext cx="82153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Intraperitoneal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organlar: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Organın dış yüzü tamamen periton ile örtülüdür. Ör. karaciğer, mide,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bulbus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duodeni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jejunum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ileum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caecum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colon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transversum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colon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sigmoideum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tuba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uterina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ovarium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1643050"/>
            <a:ext cx="2270146" cy="422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500034" y="428604"/>
            <a:ext cx="82153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Retroperitoneal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organlar: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Organın sadece ön yüzü periton ile örtülüdür. Arka yüzü peritonsuzdur. Bu grupta yer alan organlar iki grup oluştururlar. </a:t>
            </a:r>
          </a:p>
          <a:p>
            <a:pPr algn="just"/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Primer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retroperitoneal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organlar: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Embriyonal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gelişim döneminden itibaren peritonun arkasında bulunan organlar. Ör: Böbrek, mesane.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143116"/>
            <a:ext cx="2214578" cy="4120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500034" y="428604"/>
            <a:ext cx="82153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Sekonder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retroperitoneal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organlar: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Embriyonal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dönemde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intraperitoneal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olarak yerleşen bazı organlar daha sonra karın arka duvarına yapışırlar ve arka yüzlerindeki periton kaybolur. Bu tür organlara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sekonder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retroperitoneal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organlar denir. Ör: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colon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ascendens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colon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descendens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pancreas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duodenum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bulbus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duodeni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hariç).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143116"/>
            <a:ext cx="2317437" cy="431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500034" y="428604"/>
            <a:ext cx="821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Extraperitoneal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organlar: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Peritonla hiç ilişkisi bulunmayan organlar bu gruba girer. Ör: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vagina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urethra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ductus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deferens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1357298"/>
            <a:ext cx="2643206" cy="491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1142976" y="857232"/>
            <a:ext cx="692948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Peritonun </a:t>
            </a:r>
            <a:r>
              <a:rPr lang="tr-TR" sz="2000" b="1" dirty="0" err="1" smtClean="0">
                <a:latin typeface="Times New Roman" pitchFamily="18" charset="0"/>
                <a:cs typeface="Times New Roman" pitchFamily="18" charset="0"/>
              </a:rPr>
              <a:t>inflamasyonuna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peritonit 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denir.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Peritonitte, karın ön ve yan duvarı kasları kasılarak karın bölgesini tahta gibi sert hale getirirler.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Yaşamı tehdit eden önemli bir durumdur.</a:t>
            </a: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Periton boşluğundaki sıvının bulanık ve fazla miktarda bulunması kanser, enfeksiyon, karaciğer patolojileri gibi hastalıklara işaret eder.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Artan bu sıvıya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assit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denir. </a:t>
            </a:r>
          </a:p>
          <a:p>
            <a:pPr algn="just"/>
            <a:endParaRPr lang="tr-T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Klinikte uzun bir iğne ile karın duvarı aşılarak, periton boşluğundan sıvı alma işlemine </a:t>
            </a:r>
            <a:r>
              <a:rPr lang="tr-T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parasentez</a:t>
            </a:r>
            <a:r>
              <a:rPr lang="tr-TR" sz="2000" b="1" dirty="0" smtClean="0">
                <a:latin typeface="Times New Roman" pitchFamily="18" charset="0"/>
                <a:cs typeface="Times New Roman" pitchFamily="18" charset="0"/>
              </a:rPr>
              <a:t> denir. </a:t>
            </a:r>
            <a:endParaRPr lang="tr-TR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örünüş">
  <a:themeElements>
    <a:clrScheme name="Görünüş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Görünüş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Görünü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346</TotalTime>
  <Words>2281</Words>
  <Application>Microsoft Office PowerPoint</Application>
  <PresentationFormat>Ekran Gösterisi (4:3)</PresentationFormat>
  <Paragraphs>199</Paragraphs>
  <Slides>51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51</vt:i4>
      </vt:variant>
    </vt:vector>
  </HeadingPairs>
  <TitlesOfParts>
    <vt:vector size="52" baseType="lpstr">
      <vt:lpstr>Görünüş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  <vt:lpstr>Slayt 43</vt:lpstr>
      <vt:lpstr>Slayt 44</vt:lpstr>
      <vt:lpstr>Slayt 45</vt:lpstr>
      <vt:lpstr>Slayt 46</vt:lpstr>
      <vt:lpstr>Slayt 47</vt:lpstr>
      <vt:lpstr>Slayt 48</vt:lpstr>
      <vt:lpstr>Slayt 49</vt:lpstr>
      <vt:lpstr>Slayt 50</vt:lpstr>
      <vt:lpstr>Slayt 51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pcx1</dc:creator>
  <cp:lastModifiedBy>pcx1</cp:lastModifiedBy>
  <cp:revision>35</cp:revision>
  <dcterms:created xsi:type="dcterms:W3CDTF">2016-12-22T06:32:40Z</dcterms:created>
  <dcterms:modified xsi:type="dcterms:W3CDTF">2017-02-21T12:09:21Z</dcterms:modified>
</cp:coreProperties>
</file>