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467" r:id="rId3"/>
    <p:sldId id="470" r:id="rId4"/>
    <p:sldId id="469" r:id="rId5"/>
    <p:sldId id="471" r:id="rId6"/>
    <p:sldId id="473" r:id="rId7"/>
    <p:sldId id="468" r:id="rId8"/>
    <p:sldId id="474" r:id="rId9"/>
    <p:sldId id="472" r:id="rId10"/>
    <p:sldId id="475" r:id="rId11"/>
    <p:sldId id="477" r:id="rId12"/>
    <p:sldId id="478" r:id="rId13"/>
    <p:sldId id="479" r:id="rId14"/>
    <p:sldId id="480" r:id="rId15"/>
    <p:sldId id="481" r:id="rId16"/>
    <p:sldId id="476" r:id="rId17"/>
    <p:sldId id="482" r:id="rId18"/>
    <p:sldId id="484" r:id="rId19"/>
    <p:sldId id="483" r:id="rId20"/>
    <p:sldId id="485" r:id="rId21"/>
    <p:sldId id="486" r:id="rId22"/>
    <p:sldId id="487" r:id="rId23"/>
    <p:sldId id="492" r:id="rId24"/>
    <p:sldId id="493" r:id="rId25"/>
    <p:sldId id="494" r:id="rId26"/>
    <p:sldId id="488" r:id="rId27"/>
    <p:sldId id="495" r:id="rId28"/>
    <p:sldId id="496" r:id="rId29"/>
    <p:sldId id="497" r:id="rId30"/>
    <p:sldId id="498" r:id="rId31"/>
    <p:sldId id="499" r:id="rId32"/>
    <p:sldId id="500" r:id="rId33"/>
    <p:sldId id="491" r:id="rId34"/>
    <p:sldId id="505" r:id="rId35"/>
    <p:sldId id="506" r:id="rId36"/>
    <p:sldId id="508" r:id="rId37"/>
    <p:sldId id="507" r:id="rId38"/>
    <p:sldId id="509" r:id="rId39"/>
    <p:sldId id="510" r:id="rId40"/>
    <p:sldId id="511" r:id="rId41"/>
    <p:sldId id="513" r:id="rId42"/>
    <p:sldId id="514" r:id="rId43"/>
    <p:sldId id="512" r:id="rId44"/>
    <p:sldId id="515" r:id="rId45"/>
    <p:sldId id="517" r:id="rId46"/>
    <p:sldId id="518" r:id="rId47"/>
    <p:sldId id="519" r:id="rId48"/>
    <p:sldId id="520" r:id="rId49"/>
    <p:sldId id="516" r:id="rId50"/>
    <p:sldId id="522" r:id="rId51"/>
    <p:sldId id="523" r:id="rId52"/>
    <p:sldId id="521" r:id="rId53"/>
    <p:sldId id="524" r:id="rId54"/>
    <p:sldId id="525" r:id="rId55"/>
    <p:sldId id="526" r:id="rId56"/>
    <p:sldId id="490" r:id="rId57"/>
    <p:sldId id="527" r:id="rId58"/>
    <p:sldId id="529" r:id="rId59"/>
    <p:sldId id="531" r:id="rId60"/>
    <p:sldId id="532" r:id="rId61"/>
    <p:sldId id="489" r:id="rId6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8F5"/>
    <a:srgbClr val="E0F4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2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546ACB3-66B5-4CA3-8D9E-971FF6EC7CC1}" type="datetimeFigureOut">
              <a:rPr lang="tr-TR" smtClean="0"/>
              <a:pPr/>
              <a:t>22.11.2020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46ACB3-66B5-4CA3-8D9E-971FF6EC7CC1}" type="datetimeFigureOut">
              <a:rPr lang="tr-TR" smtClean="0"/>
              <a:pPr/>
              <a:t>22.11.2020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8F97AE-EAB8-4FF8-B99A-A8A06A0CAA4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642910" y="214290"/>
            <a:ext cx="8143932" cy="646331"/>
          </a:xfrm>
          <a:prstGeom prst="rect">
            <a:avLst/>
          </a:prstGeom>
          <a:solidFill>
            <a:srgbClr val="E0F4F8"/>
          </a:solidFill>
        </p:spPr>
        <p:txBody>
          <a:bodyPr wrap="square" rtlCol="0">
            <a:spAutoFit/>
          </a:bodyPr>
          <a:lstStyle/>
          <a:p>
            <a:r>
              <a:rPr lang="tr-TR" sz="3600" dirty="0" err="1">
                <a:latin typeface="Bodoni MT" pitchFamily="18" charset="0"/>
              </a:rPr>
              <a:t>Öğr</a:t>
            </a:r>
            <a:r>
              <a:rPr lang="tr-TR" sz="3600" dirty="0">
                <a:latin typeface="Bodoni MT" pitchFamily="18" charset="0"/>
              </a:rPr>
              <a:t>. Gör. Burak Oğuzhan KARAPINAR</a:t>
            </a:r>
            <a:endParaRPr lang="tr-TR" sz="5400" dirty="0">
              <a:latin typeface="Bodoni MT" pitchFamily="18" charset="0"/>
            </a:endParaRPr>
          </a:p>
        </p:txBody>
      </p:sp>
      <p:sp>
        <p:nvSpPr>
          <p:cNvPr id="3" name="2 Metin kutusu"/>
          <p:cNvSpPr txBox="1"/>
          <p:nvPr/>
        </p:nvSpPr>
        <p:spPr>
          <a:xfrm>
            <a:off x="642910" y="1214422"/>
            <a:ext cx="8143932" cy="1200329"/>
          </a:xfrm>
          <a:prstGeom prst="rect">
            <a:avLst/>
          </a:prstGeom>
          <a:solidFill>
            <a:schemeClr val="accent3">
              <a:lumMod val="20000"/>
              <a:lumOff val="80000"/>
            </a:schemeClr>
          </a:solidFill>
        </p:spPr>
        <p:txBody>
          <a:bodyPr wrap="square" rtlCol="0">
            <a:spAutoFit/>
          </a:bodyPr>
          <a:lstStyle/>
          <a:p>
            <a:pPr algn="ctr"/>
            <a:r>
              <a:rPr lang="tr-TR" sz="3600" b="1" dirty="0">
                <a:solidFill>
                  <a:srgbClr val="FF0000"/>
                </a:solidFill>
                <a:latin typeface="Times New Roman" pitchFamily="18" charset="0"/>
                <a:cs typeface="Times New Roman" pitchFamily="18" charset="0"/>
              </a:rPr>
              <a:t>Dolaşım Sistemi</a:t>
            </a:r>
            <a:br>
              <a:rPr lang="tr-TR" sz="3600" b="1" dirty="0">
                <a:solidFill>
                  <a:srgbClr val="FF0000"/>
                </a:solidFill>
                <a:latin typeface="Times New Roman" pitchFamily="18" charset="0"/>
                <a:cs typeface="Times New Roman" pitchFamily="18" charset="0"/>
              </a:rPr>
            </a:br>
            <a:r>
              <a:rPr lang="tr-TR" sz="3600" b="1" dirty="0" err="1">
                <a:solidFill>
                  <a:srgbClr val="FF0000"/>
                </a:solidFill>
                <a:latin typeface="Times New Roman" pitchFamily="18" charset="0"/>
                <a:cs typeface="Times New Roman" pitchFamily="18" charset="0"/>
              </a:rPr>
              <a:t>Systema</a:t>
            </a:r>
            <a:r>
              <a:rPr lang="tr-TR" sz="3600" b="1" dirty="0">
                <a:solidFill>
                  <a:srgbClr val="FF0000"/>
                </a:solidFill>
                <a:latin typeface="Times New Roman" pitchFamily="18" charset="0"/>
                <a:cs typeface="Times New Roman" pitchFamily="18" charset="0"/>
              </a:rPr>
              <a:t> </a:t>
            </a:r>
            <a:r>
              <a:rPr lang="tr-TR" sz="3600" b="1" dirty="0" err="1">
                <a:solidFill>
                  <a:srgbClr val="FF0000"/>
                </a:solidFill>
                <a:latin typeface="Times New Roman" pitchFamily="18" charset="0"/>
                <a:cs typeface="Times New Roman" pitchFamily="18" charset="0"/>
              </a:rPr>
              <a:t>Circulatorium</a:t>
            </a:r>
            <a:endParaRPr lang="tr-TR" sz="3600"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2714612" y="2571744"/>
            <a:ext cx="3600450" cy="4000500"/>
          </a:xfrm>
          <a:prstGeom prst="rect">
            <a:avLst/>
          </a:prstGeom>
          <a:noFill/>
          <a:ln w="9525">
            <a:noFill/>
            <a:miter lim="800000"/>
            <a:headEnd/>
            <a:tailEnd/>
          </a:ln>
          <a:effectLst/>
        </p:spPr>
      </p:pic>
    </p:spTree>
    <p:extLst>
      <p:ext uri="{BB962C8B-B14F-4D97-AF65-F5344CB8AC3E}">
        <p14:creationId xmlns:p14="http://schemas.microsoft.com/office/powerpoint/2010/main" val="700300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938992"/>
          </a:xfrm>
          <a:prstGeom prst="rect">
            <a:avLst/>
          </a:prstGeom>
          <a:solidFill>
            <a:srgbClr val="F9F8F5"/>
          </a:solidFill>
        </p:spPr>
        <p:txBody>
          <a:bodyPr wrap="square" rtlCol="0">
            <a:spAutoFit/>
          </a:bodyPr>
          <a:lstStyle/>
          <a:p>
            <a:pPr algn="ctr"/>
            <a:r>
              <a:rPr lang="tr-TR" sz="2000" b="1" dirty="0">
                <a:solidFill>
                  <a:srgbClr val="FF0000"/>
                </a:solidFill>
                <a:latin typeface="Times New Roman" pitchFamily="18" charset="0"/>
                <a:cs typeface="Times New Roman" pitchFamily="18" charset="0"/>
              </a:rPr>
              <a:t>DOLAŞIM SİSTEMİ: </a:t>
            </a:r>
            <a:r>
              <a:rPr lang="tr-TR" sz="2000" b="1" dirty="0" err="1">
                <a:solidFill>
                  <a:srgbClr val="FF0000"/>
                </a:solidFill>
                <a:latin typeface="Times New Roman" pitchFamily="18" charset="0"/>
                <a:cs typeface="Times New Roman" pitchFamily="18" charset="0"/>
              </a:rPr>
              <a:t>Systema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circulatorium</a:t>
            </a:r>
            <a:endParaRPr lang="tr-TR" sz="2000" b="1" dirty="0">
              <a:solidFill>
                <a:srgbClr val="FF0000"/>
              </a:solidFill>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Canlılarda dışarıdan alınan besin maddelerini ve oksijeni hücrelere taşımak ve hücrelerde meydana gelen metabolizma artıklarını dışarı atmakla görevli olan organlara (akciğer, böbrek) taşımak, ayrıca endokrin bezlerde üretilen hormonları hedef organlara ulaştırmakla görevli sisteme </a:t>
            </a:r>
            <a:r>
              <a:rPr lang="tr-TR" sz="2000" b="1" dirty="0">
                <a:solidFill>
                  <a:srgbClr val="FF0000"/>
                </a:solidFill>
                <a:latin typeface="Times New Roman" pitchFamily="18" charset="0"/>
                <a:cs typeface="Times New Roman" pitchFamily="18" charset="0"/>
              </a:rPr>
              <a:t>dolaşım sistemi </a:t>
            </a:r>
            <a:r>
              <a:rPr lang="tr-TR" sz="2000" b="1" dirty="0">
                <a:latin typeface="Times New Roman" pitchFamily="18" charset="0"/>
                <a:cs typeface="Times New Roman" pitchFamily="18" charset="0"/>
              </a:rPr>
              <a:t>denir. </a:t>
            </a:r>
          </a:p>
        </p:txBody>
      </p:sp>
      <p:pic>
        <p:nvPicPr>
          <p:cNvPr id="4098" name="Picture 2" descr="dolaşım sistemi ile ilgili görsel sonucu"/>
          <p:cNvPicPr>
            <a:picLocks noChangeAspect="1" noChangeArrowheads="1"/>
          </p:cNvPicPr>
          <p:nvPr/>
        </p:nvPicPr>
        <p:blipFill>
          <a:blip r:embed="rId2"/>
          <a:srcRect/>
          <a:stretch>
            <a:fillRect/>
          </a:stretch>
        </p:blipFill>
        <p:spPr bwMode="auto">
          <a:xfrm>
            <a:off x="3357554" y="2285992"/>
            <a:ext cx="2214578" cy="414208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63121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Dolaşım sistemi içerisinde </a:t>
            </a:r>
            <a:r>
              <a:rPr lang="tr-TR" sz="2000" b="1" dirty="0">
                <a:solidFill>
                  <a:srgbClr val="FF0000"/>
                </a:solidFill>
                <a:latin typeface="Times New Roman" pitchFamily="18" charset="0"/>
                <a:cs typeface="Times New Roman" pitchFamily="18" charset="0"/>
              </a:rPr>
              <a:t>kalp (</a:t>
            </a:r>
            <a:r>
              <a:rPr lang="tr-TR" sz="2000" b="1" dirty="0" err="1">
                <a:solidFill>
                  <a:srgbClr val="FF0000"/>
                </a:solidFill>
                <a:latin typeface="Times New Roman" pitchFamily="18" charset="0"/>
                <a:cs typeface="Times New Roman" pitchFamily="18" charset="0"/>
              </a:rPr>
              <a:t>cor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damarlar</a:t>
            </a:r>
            <a:r>
              <a:rPr lang="tr-TR" sz="2000" b="1" dirty="0">
                <a:latin typeface="Times New Roman" pitchFamily="18" charset="0"/>
                <a:cs typeface="Times New Roman" pitchFamily="18" charset="0"/>
              </a:rPr>
              <a:t> (arter, </a:t>
            </a:r>
            <a:r>
              <a:rPr lang="tr-TR" sz="2000" b="1" dirty="0" err="1">
                <a:latin typeface="Times New Roman" pitchFamily="18" charset="0"/>
                <a:cs typeface="Times New Roman" pitchFamily="18" charset="0"/>
              </a:rPr>
              <a:t>ven</a:t>
            </a:r>
            <a:r>
              <a:rPr lang="tr-TR" sz="2000" b="1" dirty="0">
                <a:latin typeface="Times New Roman" pitchFamily="18" charset="0"/>
                <a:cs typeface="Times New Roman" pitchFamily="18" charset="0"/>
              </a:rPr>
              <a:t> ve lenf damarları) incelenir. Kalp dolaşım sisteminin temel organı olup oluşturduğu mekanik etki ile kanı bütün vücuda dağıtır. Kalpten çıkan kan arterler içerisinde dağılarak kılcal damarlara (</a:t>
            </a:r>
            <a:r>
              <a:rPr lang="tr-TR" sz="2000" b="1" dirty="0" err="1">
                <a:latin typeface="Times New Roman" pitchFamily="18" charset="0"/>
                <a:cs typeface="Times New Roman" pitchFamily="18" charset="0"/>
              </a:rPr>
              <a:t>kapillerler</a:t>
            </a:r>
            <a:r>
              <a:rPr lang="tr-TR" sz="2000" b="1" dirty="0">
                <a:latin typeface="Times New Roman" pitchFamily="18" charset="0"/>
                <a:cs typeface="Times New Roman" pitchFamily="18" charset="0"/>
              </a:rPr>
              <a:t>) ulaşır. Kılcal damarların duvarları çok ince olduğundan kan ile dokular arasında gaz ve madde alışverişini sağlarlar. </a:t>
            </a:r>
          </a:p>
        </p:txBody>
      </p:sp>
      <p:pic>
        <p:nvPicPr>
          <p:cNvPr id="17410" name="Picture 2" descr="dolaşım sistemi ile ilgili görsel sonucu"/>
          <p:cNvPicPr>
            <a:picLocks noChangeAspect="1" noChangeArrowheads="1"/>
          </p:cNvPicPr>
          <p:nvPr/>
        </p:nvPicPr>
        <p:blipFill>
          <a:blip r:embed="rId2"/>
          <a:srcRect/>
          <a:stretch>
            <a:fillRect/>
          </a:stretch>
        </p:blipFill>
        <p:spPr bwMode="auto">
          <a:xfrm>
            <a:off x="500034" y="2143116"/>
            <a:ext cx="4762534" cy="3571900"/>
          </a:xfrm>
          <a:prstGeom prst="rect">
            <a:avLst/>
          </a:prstGeom>
          <a:noFill/>
        </p:spPr>
      </p:pic>
      <p:pic>
        <p:nvPicPr>
          <p:cNvPr id="5" name="Picture 3"/>
          <p:cNvPicPr>
            <a:picLocks noChangeAspect="1" noChangeArrowheads="1"/>
          </p:cNvPicPr>
          <p:nvPr/>
        </p:nvPicPr>
        <p:blipFill>
          <a:blip r:embed="rId3"/>
          <a:srcRect/>
          <a:stretch>
            <a:fillRect/>
          </a:stretch>
        </p:blipFill>
        <p:spPr bwMode="auto">
          <a:xfrm>
            <a:off x="5786446" y="1857364"/>
            <a:ext cx="2581340" cy="466884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Bünyesindeki besini ve oksijeni dokulara bırakan kan, aynı zamanda dokulardaki artık ürünleri de alarak </a:t>
            </a:r>
            <a:r>
              <a:rPr lang="tr-TR" sz="2000" b="1" dirty="0" err="1">
                <a:latin typeface="Times New Roman" pitchFamily="18" charset="0"/>
                <a:cs typeface="Times New Roman" pitchFamily="18" charset="0"/>
              </a:rPr>
              <a:t>venöz</a:t>
            </a:r>
            <a:r>
              <a:rPr lang="tr-TR" sz="2000" b="1" dirty="0">
                <a:latin typeface="Times New Roman" pitchFamily="18" charset="0"/>
                <a:cs typeface="Times New Roman" pitchFamily="18" charset="0"/>
              </a:rPr>
              <a:t> kılcal damarlara geçer. Bu küçük </a:t>
            </a:r>
            <a:r>
              <a:rPr lang="tr-TR" sz="2000" b="1" dirty="0" err="1">
                <a:latin typeface="Times New Roman" pitchFamily="18" charset="0"/>
                <a:cs typeface="Times New Roman" pitchFamily="18" charset="0"/>
              </a:rPr>
              <a:t>venler</a:t>
            </a:r>
            <a:r>
              <a:rPr lang="tr-TR" sz="2000" b="1" dirty="0">
                <a:latin typeface="Times New Roman" pitchFamily="18" charset="0"/>
                <a:cs typeface="Times New Roman" pitchFamily="18" charset="0"/>
              </a:rPr>
              <a:t> aralarında birleşerek daha büyük </a:t>
            </a:r>
            <a:r>
              <a:rPr lang="tr-TR" sz="2000" b="1" dirty="0" err="1">
                <a:latin typeface="Times New Roman" pitchFamily="18" charset="0"/>
                <a:cs typeface="Times New Roman" pitchFamily="18" charset="0"/>
              </a:rPr>
              <a:t>venleri</a:t>
            </a:r>
            <a:r>
              <a:rPr lang="tr-TR" sz="2000" b="1" dirty="0">
                <a:latin typeface="Times New Roman" pitchFamily="18" charset="0"/>
                <a:cs typeface="Times New Roman" pitchFamily="18" charset="0"/>
              </a:rPr>
              <a:t> oluşturarak kanı kalbe getirirler. </a:t>
            </a:r>
          </a:p>
        </p:txBody>
      </p:sp>
      <p:pic>
        <p:nvPicPr>
          <p:cNvPr id="5" name="Picture 3"/>
          <p:cNvPicPr>
            <a:picLocks noChangeAspect="1" noChangeArrowheads="1"/>
          </p:cNvPicPr>
          <p:nvPr/>
        </p:nvPicPr>
        <p:blipFill>
          <a:blip r:embed="rId2"/>
          <a:srcRect/>
          <a:stretch>
            <a:fillRect/>
          </a:stretch>
        </p:blipFill>
        <p:spPr bwMode="auto">
          <a:xfrm>
            <a:off x="3000364" y="1500174"/>
            <a:ext cx="2675903" cy="523241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938992"/>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Ancak hücreler arasına geçen doku sıvısının tamamı </a:t>
            </a:r>
            <a:r>
              <a:rPr lang="tr-TR" sz="2000" b="1" dirty="0" err="1">
                <a:latin typeface="Times New Roman" pitchFamily="18" charset="0"/>
                <a:cs typeface="Times New Roman" pitchFamily="18" charset="0"/>
              </a:rPr>
              <a:t>venöz</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kapillerler</a:t>
            </a:r>
            <a:r>
              <a:rPr lang="tr-TR" sz="2000" b="1" dirty="0">
                <a:latin typeface="Times New Roman" pitchFamily="18" charset="0"/>
                <a:cs typeface="Times New Roman" pitchFamily="18" charset="0"/>
              </a:rPr>
              <a:t> tarafından geri alınamaz. Hücreler arasında kalan bu sıvı ve büyük moleküllü bileşikler bir uçları kapalı olarak başlayan </a:t>
            </a:r>
            <a:r>
              <a:rPr lang="tr-TR" sz="2000" b="1" dirty="0">
                <a:solidFill>
                  <a:srgbClr val="FF0000"/>
                </a:solidFill>
                <a:latin typeface="Times New Roman" pitchFamily="18" charset="0"/>
                <a:cs typeface="Times New Roman" pitchFamily="18" charset="0"/>
              </a:rPr>
              <a:t>lenf </a:t>
            </a:r>
            <a:r>
              <a:rPr lang="tr-TR" sz="2000" b="1" dirty="0" err="1">
                <a:solidFill>
                  <a:srgbClr val="FF0000"/>
                </a:solidFill>
                <a:latin typeface="Times New Roman" pitchFamily="18" charset="0"/>
                <a:cs typeface="Times New Roman" pitchFamily="18" charset="0"/>
              </a:rPr>
              <a:t>kapillerleri</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tarafından alınır. Bu küçük lenf damarları aralarında birleşerek daha büyük lenf damarlarını oluşturur. Bunlar yolu boyunca çeşitli lenf düğümlerine uğrayarak ilerler. Sonunda lenf sıvısını kan dolaşımına aktarmak üzere </a:t>
            </a:r>
            <a:r>
              <a:rPr lang="tr-TR" sz="2000" b="1" dirty="0" err="1">
                <a:latin typeface="Times New Roman" pitchFamily="18" charset="0"/>
                <a:cs typeface="Times New Roman" pitchFamily="18" charset="0"/>
              </a:rPr>
              <a:t>venlere</a:t>
            </a:r>
            <a:r>
              <a:rPr lang="tr-TR" sz="2000" b="1" dirty="0">
                <a:latin typeface="Times New Roman" pitchFamily="18" charset="0"/>
                <a:cs typeface="Times New Roman" pitchFamily="18" charset="0"/>
              </a:rPr>
              <a:t> açılırlar.</a:t>
            </a:r>
          </a:p>
        </p:txBody>
      </p:sp>
      <p:pic>
        <p:nvPicPr>
          <p:cNvPr id="5" name="Picture 3"/>
          <p:cNvPicPr>
            <a:picLocks noChangeAspect="1" noChangeArrowheads="1"/>
          </p:cNvPicPr>
          <p:nvPr/>
        </p:nvPicPr>
        <p:blipFill>
          <a:blip r:embed="rId2"/>
          <a:srcRect/>
          <a:stretch>
            <a:fillRect/>
          </a:stretch>
        </p:blipFill>
        <p:spPr bwMode="auto">
          <a:xfrm>
            <a:off x="2928926" y="2285992"/>
            <a:ext cx="2724841" cy="438150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a:srcRect/>
          <a:stretch>
            <a:fillRect/>
          </a:stretch>
        </p:blipFill>
        <p:spPr bwMode="auto">
          <a:xfrm>
            <a:off x="4572000" y="2214554"/>
            <a:ext cx="3500462" cy="4180325"/>
          </a:xfrm>
          <a:prstGeom prst="rect">
            <a:avLst/>
          </a:prstGeom>
          <a:noFill/>
          <a:ln w="9525">
            <a:noFill/>
            <a:miter lim="800000"/>
            <a:headEnd/>
            <a:tailEnd/>
          </a:ln>
        </p:spPr>
      </p:pic>
      <p:sp>
        <p:nvSpPr>
          <p:cNvPr id="5" name="Rectangle 4"/>
          <p:cNvSpPr>
            <a:spLocks noChangeArrowheads="1"/>
          </p:cNvSpPr>
          <p:nvPr/>
        </p:nvSpPr>
        <p:spPr bwMode="auto">
          <a:xfrm>
            <a:off x="6572264" y="6286520"/>
            <a:ext cx="1550424"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pericardium</a:t>
            </a:r>
          </a:p>
        </p:txBody>
      </p:sp>
      <p:sp>
        <p:nvSpPr>
          <p:cNvPr id="6" name="Line 5"/>
          <p:cNvSpPr>
            <a:spLocks noChangeShapeType="1"/>
          </p:cNvSpPr>
          <p:nvPr/>
        </p:nvSpPr>
        <p:spPr bwMode="auto">
          <a:xfrm flipH="1" flipV="1">
            <a:off x="7286644" y="5357826"/>
            <a:ext cx="500066" cy="1000132"/>
          </a:xfrm>
          <a:prstGeom prst="line">
            <a:avLst/>
          </a:prstGeom>
          <a:noFill/>
          <a:ln w="38100">
            <a:solidFill>
              <a:schemeClr val="tx1"/>
            </a:solidFill>
            <a:round/>
            <a:headEnd/>
            <a:tailEnd/>
          </a:ln>
        </p:spPr>
        <p:txBody>
          <a:bodyPr/>
          <a:lstStyle/>
          <a:p>
            <a:endParaRPr lang="tr-TR"/>
          </a:p>
        </p:txBody>
      </p:sp>
      <p:sp>
        <p:nvSpPr>
          <p:cNvPr id="7" name="Rectangle 6"/>
          <p:cNvSpPr>
            <a:spLocks noChangeArrowheads="1"/>
          </p:cNvSpPr>
          <p:nvPr/>
        </p:nvSpPr>
        <p:spPr bwMode="auto">
          <a:xfrm>
            <a:off x="6858016" y="2714620"/>
            <a:ext cx="1157689" cy="461665"/>
          </a:xfrm>
          <a:prstGeom prst="rect">
            <a:avLst/>
          </a:prstGeom>
          <a:noFill/>
          <a:ln w="9525">
            <a:noFill/>
            <a:miter lim="800000"/>
            <a:headEnd/>
            <a:tailEnd/>
          </a:ln>
        </p:spPr>
        <p:txBody>
          <a:bodyPr wrap="none">
            <a:spAutoFit/>
          </a:bodyPr>
          <a:lstStyle/>
          <a:p>
            <a:r>
              <a:rPr lang="tr-TR" sz="2400" b="1" dirty="0">
                <a:solidFill>
                  <a:srgbClr val="FF0000"/>
                </a:solidFill>
                <a:latin typeface="Times New Roman" pitchFamily="18" charset="0"/>
              </a:rPr>
              <a:t>akciğer</a:t>
            </a:r>
          </a:p>
        </p:txBody>
      </p:sp>
      <p:sp>
        <p:nvSpPr>
          <p:cNvPr id="9" name="Line 8"/>
          <p:cNvSpPr>
            <a:spLocks noChangeShapeType="1"/>
          </p:cNvSpPr>
          <p:nvPr/>
        </p:nvSpPr>
        <p:spPr bwMode="auto">
          <a:xfrm flipV="1">
            <a:off x="4572000" y="6000767"/>
            <a:ext cx="857256" cy="434973"/>
          </a:xfrm>
          <a:prstGeom prst="line">
            <a:avLst/>
          </a:prstGeom>
          <a:noFill/>
          <a:ln w="38100">
            <a:solidFill>
              <a:schemeClr val="tx1"/>
            </a:solidFill>
            <a:round/>
            <a:headEnd/>
            <a:tailEnd/>
          </a:ln>
        </p:spPr>
        <p:txBody>
          <a:bodyPr/>
          <a:lstStyle/>
          <a:p>
            <a:endParaRPr lang="tr-TR"/>
          </a:p>
        </p:txBody>
      </p:sp>
      <p:sp>
        <p:nvSpPr>
          <p:cNvPr id="10" name="9 Metin kutusu"/>
          <p:cNvSpPr txBox="1"/>
          <p:nvPr/>
        </p:nvSpPr>
        <p:spPr>
          <a:xfrm>
            <a:off x="142844" y="142852"/>
            <a:ext cx="8858312" cy="1938992"/>
          </a:xfrm>
          <a:prstGeom prst="rect">
            <a:avLst/>
          </a:prstGeom>
          <a:solidFill>
            <a:srgbClr val="F9F8F5"/>
          </a:solidFill>
        </p:spPr>
        <p:txBody>
          <a:bodyPr wrap="square" rtlCol="0">
            <a:spAutoFit/>
          </a:bodyPr>
          <a:lstStyle/>
          <a:p>
            <a:pPr algn="ctr"/>
            <a:r>
              <a:rPr lang="tr-TR" sz="2000" b="1" dirty="0">
                <a:solidFill>
                  <a:srgbClr val="FF0000"/>
                </a:solidFill>
                <a:latin typeface="Times New Roman" pitchFamily="18" charset="0"/>
                <a:cs typeface="Times New Roman" pitchFamily="18" charset="0"/>
              </a:rPr>
              <a:t>Kalp (</a:t>
            </a:r>
            <a:r>
              <a:rPr lang="tr-TR" sz="2000" b="1" dirty="0" err="1">
                <a:solidFill>
                  <a:srgbClr val="FF0000"/>
                </a:solidFill>
                <a:latin typeface="Times New Roman" pitchFamily="18" charset="0"/>
                <a:cs typeface="Times New Roman" pitchFamily="18" charset="0"/>
              </a:rPr>
              <a:t>Cor</a:t>
            </a:r>
            <a:r>
              <a:rPr lang="tr-TR" sz="2000" b="1" dirty="0">
                <a:solidFill>
                  <a:srgbClr val="FF0000"/>
                </a:solidFill>
                <a:latin typeface="Times New Roman" pitchFamily="18" charset="0"/>
                <a:cs typeface="Times New Roman" pitchFamily="18" charset="0"/>
              </a:rPr>
              <a:t>)</a:t>
            </a:r>
            <a:r>
              <a:rPr lang="tr-TR" sz="2000" b="1"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Dolaşım sisteminin temel organı olan kalp </a:t>
            </a:r>
            <a:r>
              <a:rPr lang="tr-TR" sz="2000" b="1" dirty="0" err="1">
                <a:solidFill>
                  <a:srgbClr val="FF0000"/>
                </a:solidFill>
                <a:latin typeface="Times New Roman" pitchFamily="18" charset="0"/>
                <a:cs typeface="Times New Roman" pitchFamily="18" charset="0"/>
              </a:rPr>
              <a:t>pericardium</a:t>
            </a:r>
            <a:r>
              <a:rPr lang="tr-TR" sz="2000" b="1" dirty="0">
                <a:latin typeface="Times New Roman" pitchFamily="18" charset="0"/>
                <a:cs typeface="Times New Roman" pitchFamily="18" charset="0"/>
              </a:rPr>
              <a:t> denilen bir kese içerisinde bulunur. Tabanı yukarıda, tepesi aşağıda koni şeklinde bir organdır. </a:t>
            </a:r>
            <a:r>
              <a:rPr lang="tr-TR" sz="2000" b="1" dirty="0" err="1">
                <a:latin typeface="Times New Roman" pitchFamily="18" charset="0"/>
                <a:cs typeface="Times New Roman" pitchFamily="18" charset="0"/>
              </a:rPr>
              <a:t>Pericardium’un</a:t>
            </a:r>
            <a:r>
              <a:rPr lang="tr-TR" sz="2000" b="1" dirty="0">
                <a:latin typeface="Times New Roman" pitchFamily="18" charset="0"/>
                <a:cs typeface="Times New Roman" pitchFamily="18" charset="0"/>
              </a:rPr>
              <a:t> sağında ve solunda akciğerler, önünde </a:t>
            </a:r>
            <a:r>
              <a:rPr lang="tr-TR" sz="2000" b="1" dirty="0" err="1">
                <a:latin typeface="Times New Roman" pitchFamily="18" charset="0"/>
                <a:cs typeface="Times New Roman" pitchFamily="18" charset="0"/>
              </a:rPr>
              <a:t>sternum</a:t>
            </a:r>
            <a:r>
              <a:rPr lang="tr-TR" sz="2000" b="1" dirty="0">
                <a:latin typeface="Times New Roman" pitchFamily="18" charset="0"/>
                <a:cs typeface="Times New Roman" pitchFamily="18" charset="0"/>
              </a:rPr>
              <a:t> ve 3.-6. kıkırdak kaburgalar, altında </a:t>
            </a:r>
            <a:r>
              <a:rPr lang="tr-TR" sz="2000" b="1" dirty="0" err="1">
                <a:latin typeface="Times New Roman" pitchFamily="18" charset="0"/>
                <a:cs typeface="Times New Roman" pitchFamily="18" charset="0"/>
              </a:rPr>
              <a:t>diaphragma</a:t>
            </a:r>
            <a:r>
              <a:rPr lang="tr-TR" sz="2000" b="1" dirty="0">
                <a:latin typeface="Times New Roman" pitchFamily="18" charset="0"/>
                <a:cs typeface="Times New Roman" pitchFamily="18" charset="0"/>
              </a:rPr>
              <a:t>, arkasında ise </a:t>
            </a:r>
            <a:r>
              <a:rPr lang="tr-TR" sz="2000" b="1" dirty="0" err="1">
                <a:latin typeface="Times New Roman" pitchFamily="18" charset="0"/>
                <a:cs typeface="Times New Roman" pitchFamily="18" charset="0"/>
              </a:rPr>
              <a:t>oesophagus</a:t>
            </a:r>
            <a:r>
              <a:rPr lang="tr-TR" sz="2000" b="1" dirty="0">
                <a:latin typeface="Times New Roman" pitchFamily="18" charset="0"/>
                <a:cs typeface="Times New Roman" pitchFamily="18" charset="0"/>
              </a:rPr>
              <a:t>, aorta </a:t>
            </a:r>
            <a:r>
              <a:rPr lang="tr-TR" sz="2000" b="1" dirty="0" err="1">
                <a:latin typeface="Times New Roman" pitchFamily="18" charset="0"/>
                <a:cs typeface="Times New Roman" pitchFamily="18" charset="0"/>
              </a:rPr>
              <a:t>thoracica</a:t>
            </a:r>
            <a:r>
              <a:rPr lang="tr-TR" sz="2000" b="1" dirty="0">
                <a:latin typeface="Times New Roman" pitchFamily="18" charset="0"/>
                <a:cs typeface="Times New Roman" pitchFamily="18" charset="0"/>
              </a:rPr>
              <a:t> ve n. </a:t>
            </a:r>
            <a:r>
              <a:rPr lang="tr-TR" sz="2000" b="1" dirty="0" err="1">
                <a:latin typeface="Times New Roman" pitchFamily="18" charset="0"/>
                <a:cs typeface="Times New Roman" pitchFamily="18" charset="0"/>
              </a:rPr>
              <a:t>vagus</a:t>
            </a:r>
            <a:r>
              <a:rPr lang="tr-TR" sz="2000" b="1" dirty="0">
                <a:latin typeface="Times New Roman" pitchFamily="18" charset="0"/>
                <a:cs typeface="Times New Roman" pitchFamily="18" charset="0"/>
              </a:rPr>
              <a:t> bulunur. </a:t>
            </a:r>
          </a:p>
        </p:txBody>
      </p:sp>
      <p:pic>
        <p:nvPicPr>
          <p:cNvPr id="11" name="Picture 3"/>
          <p:cNvPicPr>
            <a:picLocks noChangeAspect="1" noChangeArrowheads="1"/>
          </p:cNvPicPr>
          <p:nvPr/>
        </p:nvPicPr>
        <p:blipFill>
          <a:blip r:embed="rId3"/>
          <a:srcRect/>
          <a:stretch>
            <a:fillRect/>
          </a:stretch>
        </p:blipFill>
        <p:spPr bwMode="auto">
          <a:xfrm>
            <a:off x="285720" y="2500306"/>
            <a:ext cx="3857652" cy="3963676"/>
          </a:xfrm>
          <a:prstGeom prst="rect">
            <a:avLst/>
          </a:prstGeom>
          <a:noFill/>
          <a:ln w="9525">
            <a:noFill/>
            <a:miter lim="800000"/>
            <a:headEnd/>
            <a:tailEnd/>
          </a:ln>
        </p:spPr>
      </p:pic>
      <p:sp>
        <p:nvSpPr>
          <p:cNvPr id="12" name="Rectangle 6"/>
          <p:cNvSpPr>
            <a:spLocks noChangeArrowheads="1"/>
          </p:cNvSpPr>
          <p:nvPr/>
        </p:nvSpPr>
        <p:spPr bwMode="auto">
          <a:xfrm>
            <a:off x="1071538" y="4500570"/>
            <a:ext cx="995785" cy="400110"/>
          </a:xfrm>
          <a:prstGeom prst="rect">
            <a:avLst/>
          </a:prstGeom>
          <a:noFill/>
          <a:ln w="9525">
            <a:noFill/>
            <a:miter lim="800000"/>
            <a:headEnd/>
            <a:tailEnd/>
          </a:ln>
        </p:spPr>
        <p:txBody>
          <a:bodyPr wrap="none">
            <a:spAutoFit/>
          </a:bodyPr>
          <a:lstStyle/>
          <a:p>
            <a:r>
              <a:rPr lang="tr-TR" sz="2000" b="1" dirty="0">
                <a:solidFill>
                  <a:srgbClr val="FF0000"/>
                </a:solidFill>
                <a:latin typeface="Times New Roman" pitchFamily="18" charset="0"/>
              </a:rPr>
              <a:t>akciğer</a:t>
            </a:r>
          </a:p>
        </p:txBody>
      </p:sp>
      <p:sp>
        <p:nvSpPr>
          <p:cNvPr id="13" name="Rectangle 7"/>
          <p:cNvSpPr>
            <a:spLocks noChangeArrowheads="1"/>
          </p:cNvSpPr>
          <p:nvPr/>
        </p:nvSpPr>
        <p:spPr bwMode="auto">
          <a:xfrm>
            <a:off x="4071934" y="6286520"/>
            <a:ext cx="1523174"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diaphragma</a:t>
            </a:r>
          </a:p>
        </p:txBody>
      </p:sp>
      <p:sp>
        <p:nvSpPr>
          <p:cNvPr id="14" name="Line 8"/>
          <p:cNvSpPr>
            <a:spLocks noChangeShapeType="1"/>
          </p:cNvSpPr>
          <p:nvPr/>
        </p:nvSpPr>
        <p:spPr bwMode="auto">
          <a:xfrm flipH="1" flipV="1">
            <a:off x="2500298" y="5572139"/>
            <a:ext cx="1928826" cy="785818"/>
          </a:xfrm>
          <a:prstGeom prst="line">
            <a:avLst/>
          </a:prstGeom>
          <a:noFill/>
          <a:ln w="38100">
            <a:solidFill>
              <a:schemeClr val="tx1"/>
            </a:solidFill>
            <a:round/>
            <a:headEnd/>
            <a:tailEnd/>
          </a:ln>
        </p:spPr>
        <p:txBody>
          <a:bodyPr/>
          <a:lstStyle/>
          <a:p>
            <a:endParaRPr lang="tr-TR"/>
          </a:p>
        </p:txBody>
      </p:sp>
      <p:sp>
        <p:nvSpPr>
          <p:cNvPr id="15" name="Rectangle 4"/>
          <p:cNvSpPr>
            <a:spLocks noChangeArrowheads="1"/>
          </p:cNvSpPr>
          <p:nvPr/>
        </p:nvSpPr>
        <p:spPr bwMode="auto">
          <a:xfrm>
            <a:off x="2786050" y="3429000"/>
            <a:ext cx="1550424"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pericardium</a:t>
            </a:r>
          </a:p>
        </p:txBody>
      </p:sp>
      <p:sp>
        <p:nvSpPr>
          <p:cNvPr id="16" name="Line 8"/>
          <p:cNvSpPr>
            <a:spLocks noChangeShapeType="1"/>
          </p:cNvSpPr>
          <p:nvPr/>
        </p:nvSpPr>
        <p:spPr bwMode="auto">
          <a:xfrm flipH="1">
            <a:off x="2357422" y="3786190"/>
            <a:ext cx="1285884" cy="1428760"/>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Kalbin 2/3’ü orta hattın solunda, 1/3’ü orta hattın sağında yerleşmiştir. Kalp ortalama olarak 12cm boyunda, 9cm genişliğinde ve 6cm kalınlığındadır. Ortalama ağırlığı erkeklerde 300gr, kadınlarda 250gr, hacmi ise 500-700cc kadardır.</a:t>
            </a:r>
          </a:p>
        </p:txBody>
      </p:sp>
      <p:pic>
        <p:nvPicPr>
          <p:cNvPr id="10" name="Picture 3"/>
          <p:cNvPicPr>
            <a:picLocks noChangeAspect="1" noChangeArrowheads="1"/>
          </p:cNvPicPr>
          <p:nvPr/>
        </p:nvPicPr>
        <p:blipFill>
          <a:blip r:embed="rId2"/>
          <a:srcRect/>
          <a:stretch>
            <a:fillRect/>
          </a:stretch>
        </p:blipFill>
        <p:spPr bwMode="auto">
          <a:xfrm>
            <a:off x="642910" y="1714488"/>
            <a:ext cx="3290399" cy="4429156"/>
          </a:xfrm>
          <a:prstGeom prst="rect">
            <a:avLst/>
          </a:prstGeom>
          <a:noFill/>
          <a:ln w="9525">
            <a:noFill/>
            <a:miter lim="800000"/>
            <a:headEnd/>
            <a:tailEnd/>
          </a:ln>
        </p:spPr>
      </p:pic>
      <p:pic>
        <p:nvPicPr>
          <p:cNvPr id="11" name="Picture 3"/>
          <p:cNvPicPr>
            <a:picLocks noChangeAspect="1" noChangeArrowheads="1"/>
          </p:cNvPicPr>
          <p:nvPr/>
        </p:nvPicPr>
        <p:blipFill>
          <a:blip r:embed="rId3"/>
          <a:srcRect/>
          <a:stretch>
            <a:fillRect/>
          </a:stretch>
        </p:blipFill>
        <p:spPr bwMode="auto">
          <a:xfrm>
            <a:off x="5143504" y="2143116"/>
            <a:ext cx="2928958" cy="401184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Kalbin dış yüzü: </a:t>
            </a:r>
            <a:r>
              <a:rPr lang="tr-TR" sz="2000" b="1" dirty="0">
                <a:latin typeface="Times New Roman" pitchFamily="18" charset="0"/>
                <a:cs typeface="Times New Roman" pitchFamily="18" charset="0"/>
              </a:rPr>
              <a:t>Kalbin tepesine </a:t>
            </a:r>
            <a:r>
              <a:rPr lang="tr-TR" sz="2000" b="1" dirty="0" err="1">
                <a:solidFill>
                  <a:srgbClr val="FF0000"/>
                </a:solidFill>
                <a:latin typeface="Times New Roman" pitchFamily="18" charset="0"/>
                <a:cs typeface="Times New Roman" pitchFamily="18" charset="0"/>
              </a:rPr>
              <a:t>apex</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cordis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Burası sol meme başının altında (5. </a:t>
            </a:r>
            <a:r>
              <a:rPr lang="tr-TR" sz="2000" b="1" dirty="0" err="1">
                <a:latin typeface="Times New Roman" pitchFamily="18" charset="0"/>
                <a:cs typeface="Times New Roman" pitchFamily="18" charset="0"/>
              </a:rPr>
              <a:t>intercostal</a:t>
            </a:r>
            <a:r>
              <a:rPr lang="tr-TR" sz="2000" b="1" dirty="0">
                <a:latin typeface="Times New Roman" pitchFamily="18" charset="0"/>
                <a:cs typeface="Times New Roman" pitchFamily="18" charset="0"/>
              </a:rPr>
              <a:t> aralıkta orta hattan 8-10 cm dışta) bulunur. Kalbin tabanına </a:t>
            </a:r>
            <a:r>
              <a:rPr lang="tr-TR" sz="2000" b="1" dirty="0" err="1">
                <a:solidFill>
                  <a:srgbClr val="FF0000"/>
                </a:solidFill>
                <a:latin typeface="Times New Roman" pitchFamily="18" charset="0"/>
                <a:cs typeface="Times New Roman" pitchFamily="18" charset="0"/>
              </a:rPr>
              <a:t>basis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cordis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Arkaya, sağa ve yukarı doğru bakar. Kalbin ön yüzüne </a:t>
            </a:r>
            <a:r>
              <a:rPr lang="tr-TR" sz="2000" b="1" dirty="0" err="1">
                <a:solidFill>
                  <a:srgbClr val="FF0000"/>
                </a:solidFill>
                <a:latin typeface="Times New Roman" pitchFamily="18" charset="0"/>
                <a:cs typeface="Times New Roman" pitchFamily="18" charset="0"/>
              </a:rPr>
              <a:t>facies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sternocostalis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diaphragma</a:t>
            </a:r>
            <a:r>
              <a:rPr lang="tr-TR" sz="2000" b="1" dirty="0">
                <a:latin typeface="Times New Roman" pitchFamily="18" charset="0"/>
                <a:cs typeface="Times New Roman" pitchFamily="18" charset="0"/>
              </a:rPr>
              <a:t> ile komşu olan yüzüne (alt yüz) </a:t>
            </a:r>
            <a:r>
              <a:rPr lang="tr-TR" sz="2000" b="1" dirty="0" err="1">
                <a:solidFill>
                  <a:srgbClr val="FF0000"/>
                </a:solidFill>
                <a:latin typeface="Times New Roman" pitchFamily="18" charset="0"/>
                <a:cs typeface="Times New Roman" pitchFamily="18" charset="0"/>
              </a:rPr>
              <a:t>facies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diaphragmatica</a:t>
            </a:r>
            <a:r>
              <a:rPr lang="tr-TR" sz="2000" b="1" dirty="0">
                <a:latin typeface="Times New Roman" pitchFamily="18" charset="0"/>
                <a:cs typeface="Times New Roman" pitchFamily="18" charset="0"/>
              </a:rPr>
              <a:t> denir.</a:t>
            </a:r>
          </a:p>
        </p:txBody>
      </p:sp>
      <p:pic>
        <p:nvPicPr>
          <p:cNvPr id="3" name="Picture 3"/>
          <p:cNvPicPr>
            <a:picLocks noChangeAspect="1" noChangeArrowheads="1"/>
          </p:cNvPicPr>
          <p:nvPr/>
        </p:nvPicPr>
        <p:blipFill>
          <a:blip r:embed="rId2"/>
          <a:srcRect/>
          <a:stretch>
            <a:fillRect/>
          </a:stretch>
        </p:blipFill>
        <p:spPr bwMode="auto">
          <a:xfrm>
            <a:off x="3071802" y="2000240"/>
            <a:ext cx="2635558" cy="3609968"/>
          </a:xfrm>
          <a:prstGeom prst="rect">
            <a:avLst/>
          </a:prstGeom>
          <a:noFill/>
          <a:ln w="9525">
            <a:noFill/>
            <a:miter lim="800000"/>
            <a:headEnd/>
            <a:tailEnd/>
          </a:ln>
        </p:spPr>
      </p:pic>
      <p:sp>
        <p:nvSpPr>
          <p:cNvPr id="5" name="Rectangle 4"/>
          <p:cNvSpPr>
            <a:spLocks noChangeArrowheads="1"/>
          </p:cNvSpPr>
          <p:nvPr/>
        </p:nvSpPr>
        <p:spPr bwMode="auto">
          <a:xfrm>
            <a:off x="5429256" y="5929330"/>
            <a:ext cx="1448405"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rPr>
              <a:t>apex cordis</a:t>
            </a:r>
          </a:p>
        </p:txBody>
      </p:sp>
      <p:sp>
        <p:nvSpPr>
          <p:cNvPr id="6" name="Line 5"/>
          <p:cNvSpPr>
            <a:spLocks noChangeShapeType="1"/>
          </p:cNvSpPr>
          <p:nvPr/>
        </p:nvSpPr>
        <p:spPr bwMode="auto">
          <a:xfrm flipH="1" flipV="1">
            <a:off x="5429256" y="5500702"/>
            <a:ext cx="571504" cy="428628"/>
          </a:xfrm>
          <a:prstGeom prst="line">
            <a:avLst/>
          </a:prstGeom>
          <a:noFill/>
          <a:ln w="38100">
            <a:solidFill>
              <a:schemeClr val="tx1"/>
            </a:solidFill>
            <a:round/>
            <a:headEnd/>
            <a:tailEnd/>
          </a:ln>
        </p:spPr>
        <p:txBody>
          <a:bodyPr/>
          <a:lstStyle/>
          <a:p>
            <a:endParaRPr lang="tr-TR"/>
          </a:p>
        </p:txBody>
      </p:sp>
      <p:sp>
        <p:nvSpPr>
          <p:cNvPr id="7" name="Rectangle 6"/>
          <p:cNvSpPr>
            <a:spLocks noChangeArrowheads="1"/>
          </p:cNvSpPr>
          <p:nvPr/>
        </p:nvSpPr>
        <p:spPr bwMode="auto">
          <a:xfrm>
            <a:off x="2357422" y="6143644"/>
            <a:ext cx="2360625" cy="400110"/>
          </a:xfrm>
          <a:prstGeom prst="rect">
            <a:avLst/>
          </a:prstGeom>
          <a:solidFill>
            <a:srgbClr val="92D050"/>
          </a:solidFill>
          <a:ln w="9525">
            <a:noFill/>
            <a:miter lim="800000"/>
            <a:headEnd/>
            <a:tailEnd/>
          </a:ln>
        </p:spPr>
        <p:txBody>
          <a:bodyPr wrap="square">
            <a:spAutoFit/>
          </a:bodyPr>
          <a:lstStyle/>
          <a:p>
            <a:r>
              <a:rPr lang="tr-TR" sz="2000" b="1" dirty="0" err="1">
                <a:solidFill>
                  <a:srgbClr val="FF0000"/>
                </a:solidFill>
                <a:latin typeface="Times New Roman" pitchFamily="18" charset="0"/>
              </a:rPr>
              <a:t>facies</a:t>
            </a:r>
            <a:r>
              <a:rPr lang="tr-TR" sz="2000" b="1" dirty="0">
                <a:solidFill>
                  <a:srgbClr val="FF0000"/>
                </a:solidFill>
                <a:latin typeface="Times New Roman" pitchFamily="18" charset="0"/>
              </a:rPr>
              <a:t> </a:t>
            </a:r>
            <a:r>
              <a:rPr lang="tr-TR" sz="2000" b="1" dirty="0" err="1">
                <a:solidFill>
                  <a:srgbClr val="FF0000"/>
                </a:solidFill>
                <a:latin typeface="Times New Roman" pitchFamily="18" charset="0"/>
              </a:rPr>
              <a:t>sternocostalis</a:t>
            </a:r>
            <a:endParaRPr lang="tr-TR" sz="2000" b="1" dirty="0">
              <a:solidFill>
                <a:srgbClr val="FF0000"/>
              </a:solidFill>
              <a:latin typeface="Times New Roman" pitchFamily="18" charset="0"/>
            </a:endParaRPr>
          </a:p>
        </p:txBody>
      </p:sp>
      <p:sp>
        <p:nvSpPr>
          <p:cNvPr id="8" name="Line 5"/>
          <p:cNvSpPr>
            <a:spLocks noChangeShapeType="1"/>
          </p:cNvSpPr>
          <p:nvPr/>
        </p:nvSpPr>
        <p:spPr bwMode="auto">
          <a:xfrm flipV="1">
            <a:off x="3786182" y="4643446"/>
            <a:ext cx="642942" cy="1500198"/>
          </a:xfrm>
          <a:prstGeom prst="line">
            <a:avLst/>
          </a:prstGeom>
          <a:noFill/>
          <a:ln w="38100">
            <a:solidFill>
              <a:schemeClr val="tx1"/>
            </a:solidFill>
            <a:round/>
            <a:headEnd/>
            <a:tailEnd/>
          </a:ln>
        </p:spPr>
        <p:txBody>
          <a:bodyPr/>
          <a:lstStyle/>
          <a:p>
            <a:endParaRPr lang="tr-TR"/>
          </a:p>
        </p:txBody>
      </p:sp>
      <p:sp>
        <p:nvSpPr>
          <p:cNvPr id="9" name="8 Dikdörtgen"/>
          <p:cNvSpPr/>
          <p:nvPr/>
        </p:nvSpPr>
        <p:spPr>
          <a:xfrm>
            <a:off x="1000100" y="2500306"/>
            <a:ext cx="1521570"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basis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cordis</a:t>
            </a:r>
            <a:r>
              <a:rPr lang="tr-TR" sz="2000" b="1" dirty="0">
                <a:solidFill>
                  <a:srgbClr val="FF0000"/>
                </a:solidFill>
                <a:latin typeface="Times New Roman" pitchFamily="18" charset="0"/>
                <a:cs typeface="Times New Roman" pitchFamily="18" charset="0"/>
              </a:rPr>
              <a:t> </a:t>
            </a:r>
            <a:endParaRPr lang="tr-TR" sz="2000" dirty="0"/>
          </a:p>
        </p:txBody>
      </p:sp>
      <p:cxnSp>
        <p:nvCxnSpPr>
          <p:cNvPr id="12" name="11 Düz Ok Bağlayıcısı"/>
          <p:cNvCxnSpPr/>
          <p:nvPr/>
        </p:nvCxnSpPr>
        <p:spPr>
          <a:xfrm rot="16200000" flipH="1">
            <a:off x="2571736" y="2571744"/>
            <a:ext cx="428628" cy="85725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flipV="1">
            <a:off x="3071802" y="5357826"/>
            <a:ext cx="785818" cy="714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15 Dikdörtgen"/>
          <p:cNvSpPr/>
          <p:nvPr/>
        </p:nvSpPr>
        <p:spPr>
          <a:xfrm>
            <a:off x="500034" y="5214950"/>
            <a:ext cx="2659702"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facies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diaphragmatica</a:t>
            </a:r>
            <a:r>
              <a:rPr lang="tr-TR" sz="2000" b="1" dirty="0">
                <a:latin typeface="Times New Roman" pitchFamily="18" charset="0"/>
                <a:cs typeface="Times New Roman" pitchFamily="18" charset="0"/>
              </a:rPr>
              <a:t> </a:t>
            </a:r>
            <a:endParaRPr lang="tr-T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Dıştan baktığımızda </a:t>
            </a:r>
            <a:r>
              <a:rPr lang="tr-TR" sz="2000" b="1" dirty="0" err="1">
                <a:latin typeface="Times New Roman" pitchFamily="18" charset="0"/>
                <a:cs typeface="Times New Roman" pitchFamily="18" charset="0"/>
              </a:rPr>
              <a:t>ventirküllerle</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atriumlar</a:t>
            </a:r>
            <a:r>
              <a:rPr lang="tr-TR" sz="2000" b="1" dirty="0">
                <a:latin typeface="Times New Roman" pitchFamily="18" charset="0"/>
                <a:cs typeface="Times New Roman" pitchFamily="18" charset="0"/>
              </a:rPr>
              <a:t> arasında gözlenen oluğa </a:t>
            </a:r>
            <a:r>
              <a:rPr lang="tr-TR" sz="2000" b="1" dirty="0" err="1">
                <a:solidFill>
                  <a:srgbClr val="FF0000"/>
                </a:solidFill>
                <a:latin typeface="Times New Roman" pitchFamily="18" charset="0"/>
                <a:cs typeface="Times New Roman" pitchFamily="18" charset="0"/>
              </a:rPr>
              <a:t>sulcus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coronarius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coronarius’tan</a:t>
            </a:r>
            <a:r>
              <a:rPr lang="tr-TR" sz="2000" b="1" dirty="0">
                <a:latin typeface="Times New Roman" pitchFamily="18" charset="0"/>
                <a:cs typeface="Times New Roman" pitchFamily="18" charset="0"/>
              </a:rPr>
              <a:t> kalbin tepesine doğru seyreden ve iki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arasında bulunan öndeki oluğa </a:t>
            </a:r>
            <a:r>
              <a:rPr lang="tr-TR" sz="2000" b="1" dirty="0" err="1">
                <a:solidFill>
                  <a:srgbClr val="FF0000"/>
                </a:solidFill>
                <a:latin typeface="Times New Roman" pitchFamily="18" charset="0"/>
                <a:cs typeface="Times New Roman" pitchFamily="18" charset="0"/>
              </a:rPr>
              <a:t>sulcus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interventricularis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latin typeface="Times New Roman" pitchFamily="18" charset="0"/>
                <a:cs typeface="Times New Roman" pitchFamily="18" charset="0"/>
              </a:rPr>
              <a:t>, alttaki oluğa ise </a:t>
            </a:r>
            <a:r>
              <a:rPr lang="tr-TR" sz="2000" b="1" dirty="0" err="1">
                <a:solidFill>
                  <a:srgbClr val="FF0000"/>
                </a:solidFill>
                <a:latin typeface="Times New Roman" pitchFamily="18" charset="0"/>
                <a:cs typeface="Times New Roman" pitchFamily="18" charset="0"/>
              </a:rPr>
              <a:t>sulcus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interventricularis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a:t>
            </a:r>
          </a:p>
        </p:txBody>
      </p:sp>
      <p:pic>
        <p:nvPicPr>
          <p:cNvPr id="3" name="Picture 3"/>
          <p:cNvPicPr>
            <a:picLocks noChangeAspect="1" noChangeArrowheads="1"/>
          </p:cNvPicPr>
          <p:nvPr/>
        </p:nvPicPr>
        <p:blipFill>
          <a:blip r:embed="rId2"/>
          <a:srcRect/>
          <a:stretch>
            <a:fillRect/>
          </a:stretch>
        </p:blipFill>
        <p:spPr bwMode="auto">
          <a:xfrm>
            <a:off x="250825" y="2970213"/>
            <a:ext cx="2578100" cy="3627437"/>
          </a:xfrm>
          <a:prstGeom prst="rect">
            <a:avLst/>
          </a:prstGeom>
          <a:solidFill>
            <a:srgbClr val="92D050"/>
          </a:solidFill>
          <a:ln w="9525">
            <a:noFill/>
            <a:miter lim="800000"/>
            <a:headEnd/>
            <a:tailEnd/>
          </a:ln>
        </p:spPr>
      </p:pic>
      <p:sp>
        <p:nvSpPr>
          <p:cNvPr id="5" name="Rectangle 4"/>
          <p:cNvSpPr>
            <a:spLocks noChangeArrowheads="1"/>
          </p:cNvSpPr>
          <p:nvPr/>
        </p:nvSpPr>
        <p:spPr bwMode="auto">
          <a:xfrm>
            <a:off x="2285984" y="4143380"/>
            <a:ext cx="2094035"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sulcus coronarius</a:t>
            </a:r>
          </a:p>
        </p:txBody>
      </p:sp>
      <p:sp>
        <p:nvSpPr>
          <p:cNvPr id="6" name="Line 5"/>
          <p:cNvSpPr>
            <a:spLocks noChangeShapeType="1"/>
          </p:cNvSpPr>
          <p:nvPr/>
        </p:nvSpPr>
        <p:spPr bwMode="auto">
          <a:xfrm flipV="1">
            <a:off x="900113" y="4500569"/>
            <a:ext cx="1385871" cy="728655"/>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Rectangle 6"/>
          <p:cNvSpPr>
            <a:spLocks noChangeArrowheads="1"/>
          </p:cNvSpPr>
          <p:nvPr/>
        </p:nvSpPr>
        <p:spPr bwMode="auto">
          <a:xfrm>
            <a:off x="3143240" y="5715016"/>
            <a:ext cx="2900153" cy="707886"/>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sulcus interventricularis </a:t>
            </a:r>
          </a:p>
          <a:p>
            <a:r>
              <a:rPr lang="tr-TR" sz="2000" b="1">
                <a:solidFill>
                  <a:srgbClr val="FF0000"/>
                </a:solidFill>
                <a:latin typeface="Times New Roman" pitchFamily="18" charset="0"/>
                <a:cs typeface="Times New Roman" pitchFamily="18" charset="0"/>
              </a:rPr>
              <a:t>anterior</a:t>
            </a:r>
          </a:p>
        </p:txBody>
      </p:sp>
      <p:sp>
        <p:nvSpPr>
          <p:cNvPr id="8" name="Line 7"/>
          <p:cNvSpPr>
            <a:spLocks noChangeShapeType="1"/>
          </p:cNvSpPr>
          <p:nvPr/>
        </p:nvSpPr>
        <p:spPr bwMode="auto">
          <a:xfrm>
            <a:off x="2124075" y="5734049"/>
            <a:ext cx="1019165" cy="33815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pic>
        <p:nvPicPr>
          <p:cNvPr id="9" name="Picture 10"/>
          <p:cNvPicPr>
            <a:picLocks noChangeAspect="1" noChangeArrowheads="1"/>
          </p:cNvPicPr>
          <p:nvPr/>
        </p:nvPicPr>
        <p:blipFill>
          <a:blip r:embed="rId3"/>
          <a:srcRect/>
          <a:stretch>
            <a:fillRect/>
          </a:stretch>
        </p:blipFill>
        <p:spPr bwMode="auto">
          <a:xfrm>
            <a:off x="6000760" y="1857364"/>
            <a:ext cx="2708275" cy="3671887"/>
          </a:xfrm>
          <a:prstGeom prst="rect">
            <a:avLst/>
          </a:prstGeom>
          <a:solidFill>
            <a:srgbClr val="92D050"/>
          </a:solidFill>
          <a:ln w="9525">
            <a:noFill/>
            <a:miter lim="800000"/>
            <a:headEnd/>
            <a:tailEnd/>
          </a:ln>
        </p:spPr>
      </p:pic>
      <p:sp>
        <p:nvSpPr>
          <p:cNvPr id="10" name="Rectangle 11"/>
          <p:cNvSpPr>
            <a:spLocks noChangeArrowheads="1"/>
          </p:cNvSpPr>
          <p:nvPr/>
        </p:nvSpPr>
        <p:spPr bwMode="auto">
          <a:xfrm>
            <a:off x="3071802" y="3071810"/>
            <a:ext cx="2900153" cy="707886"/>
          </a:xfrm>
          <a:prstGeom prst="rect">
            <a:avLst/>
          </a:prstGeom>
          <a:solidFill>
            <a:srgbClr val="92D050"/>
          </a:solidFill>
          <a:ln w="9525">
            <a:noFill/>
            <a:miter lim="800000"/>
            <a:headEnd/>
            <a:tailEnd/>
          </a:ln>
        </p:spPr>
        <p:txBody>
          <a:bodyPr wrap="none">
            <a:spAutoFit/>
          </a:bodyPr>
          <a:lstStyle/>
          <a:p>
            <a:r>
              <a:rPr lang="tr-TR" sz="2000" b="1" dirty="0" err="1">
                <a:solidFill>
                  <a:srgbClr val="FF0000"/>
                </a:solidFill>
                <a:latin typeface="Times New Roman" pitchFamily="18" charset="0"/>
                <a:cs typeface="Times New Roman" pitchFamily="18" charset="0"/>
              </a:rPr>
              <a:t>sulcus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interventricularis</a:t>
            </a:r>
            <a:r>
              <a:rPr lang="tr-TR" sz="2000" b="1" dirty="0">
                <a:solidFill>
                  <a:srgbClr val="FF0000"/>
                </a:solidFill>
                <a:latin typeface="Times New Roman" pitchFamily="18" charset="0"/>
                <a:cs typeface="Times New Roman" pitchFamily="18" charset="0"/>
              </a:rPr>
              <a:t> </a:t>
            </a:r>
          </a:p>
          <a:p>
            <a:r>
              <a:rPr lang="tr-TR" sz="2000" b="1" dirty="0" err="1">
                <a:solidFill>
                  <a:srgbClr val="FF0000"/>
                </a:solidFill>
                <a:latin typeface="Times New Roman" pitchFamily="18" charset="0"/>
                <a:cs typeface="Times New Roman" pitchFamily="18" charset="0"/>
              </a:rPr>
              <a:t>posterior</a:t>
            </a:r>
            <a:endParaRPr lang="tr-TR" sz="2000" b="1" dirty="0">
              <a:solidFill>
                <a:srgbClr val="FF0000"/>
              </a:solidFill>
              <a:latin typeface="Times New Roman" pitchFamily="18" charset="0"/>
              <a:cs typeface="Times New Roman" pitchFamily="18" charset="0"/>
            </a:endParaRPr>
          </a:p>
        </p:txBody>
      </p:sp>
      <p:sp>
        <p:nvSpPr>
          <p:cNvPr id="11" name="Line 12"/>
          <p:cNvSpPr>
            <a:spLocks noChangeShapeType="1"/>
          </p:cNvSpPr>
          <p:nvPr/>
        </p:nvSpPr>
        <p:spPr bwMode="auto">
          <a:xfrm>
            <a:off x="6000761" y="3786191"/>
            <a:ext cx="1357322" cy="714379"/>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Kalp boşlukları</a:t>
            </a:r>
            <a:r>
              <a:rPr lang="tr-TR" sz="2000" b="1" dirty="0">
                <a:latin typeface="Times New Roman" pitchFamily="18" charset="0"/>
                <a:cs typeface="Times New Roman" pitchFamily="18" charset="0"/>
              </a:rPr>
              <a:t>: Kalp 4 boşluktan ibarettir. Bunların tepeye yakın olanlarına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ventriculus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dexter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err="1">
                <a:solidFill>
                  <a:srgbClr val="FF0000"/>
                </a:solidFill>
                <a:latin typeface="Times New Roman" pitchFamily="18" charset="0"/>
                <a:cs typeface="Times New Roman" pitchFamily="18" charset="0"/>
              </a:rPr>
              <a:t>ventriculus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sinister</a:t>
            </a:r>
            <a:r>
              <a:rPr lang="tr-TR" sz="2000" b="1" dirty="0">
                <a:latin typeface="Times New Roman" pitchFamily="18" charset="0"/>
                <a:cs typeface="Times New Roman" pitchFamily="18" charset="0"/>
              </a:rPr>
              <a:t>) denir.</a:t>
            </a:r>
          </a:p>
        </p:txBody>
      </p:sp>
      <p:pic>
        <p:nvPicPr>
          <p:cNvPr id="3" name="Picture 3"/>
          <p:cNvPicPr>
            <a:picLocks noChangeAspect="1" noChangeArrowheads="1"/>
          </p:cNvPicPr>
          <p:nvPr/>
        </p:nvPicPr>
        <p:blipFill>
          <a:blip r:embed="rId2"/>
          <a:srcRect/>
          <a:stretch>
            <a:fillRect/>
          </a:stretch>
        </p:blipFill>
        <p:spPr bwMode="auto">
          <a:xfrm>
            <a:off x="3452784" y="2053417"/>
            <a:ext cx="2933716" cy="4128546"/>
          </a:xfrm>
          <a:prstGeom prst="rect">
            <a:avLst/>
          </a:prstGeom>
          <a:solidFill>
            <a:srgbClr val="92D050"/>
          </a:solidFill>
          <a:ln w="9525">
            <a:noFill/>
            <a:miter lim="800000"/>
            <a:headEnd/>
            <a:tailEnd/>
          </a:ln>
        </p:spPr>
      </p:pic>
      <p:sp>
        <p:nvSpPr>
          <p:cNvPr id="5" name="Rectangle 4"/>
          <p:cNvSpPr>
            <a:spLocks noChangeArrowheads="1"/>
          </p:cNvSpPr>
          <p:nvPr/>
        </p:nvSpPr>
        <p:spPr bwMode="auto">
          <a:xfrm>
            <a:off x="500034" y="4786322"/>
            <a:ext cx="2286016" cy="400110"/>
          </a:xfrm>
          <a:prstGeom prst="rect">
            <a:avLst/>
          </a:prstGeom>
          <a:solidFill>
            <a:srgbClr val="92D050"/>
          </a:solidFill>
          <a:ln w="9525">
            <a:noFill/>
            <a:miter lim="800000"/>
            <a:headEnd/>
            <a:tailEnd/>
          </a:ln>
        </p:spPr>
        <p:txBody>
          <a:bodyPr wrap="square">
            <a:spAutoFit/>
          </a:bodyPr>
          <a:lstStyle/>
          <a:p>
            <a:r>
              <a:rPr lang="tr-TR" sz="2000" b="1" dirty="0" err="1">
                <a:solidFill>
                  <a:srgbClr val="FF0000"/>
                </a:solidFill>
                <a:latin typeface="Times New Roman" pitchFamily="18" charset="0"/>
                <a:cs typeface="Times New Roman" pitchFamily="18" charset="0"/>
              </a:rPr>
              <a:t>ventriculus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dexter</a:t>
            </a:r>
            <a:endParaRPr lang="tr-TR" sz="2000" b="1" dirty="0">
              <a:solidFill>
                <a:srgbClr val="FF0000"/>
              </a:solidFill>
              <a:latin typeface="Times New Roman" pitchFamily="18" charset="0"/>
              <a:cs typeface="Times New Roman" pitchFamily="18" charset="0"/>
            </a:endParaRPr>
          </a:p>
        </p:txBody>
      </p:sp>
      <p:sp>
        <p:nvSpPr>
          <p:cNvPr id="6" name="Line 5"/>
          <p:cNvSpPr>
            <a:spLocks noChangeShapeType="1"/>
          </p:cNvSpPr>
          <p:nvPr/>
        </p:nvSpPr>
        <p:spPr bwMode="auto">
          <a:xfrm>
            <a:off x="2714612" y="5000637"/>
            <a:ext cx="1785950" cy="7143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Rectangle 6"/>
          <p:cNvSpPr>
            <a:spLocks noChangeArrowheads="1"/>
          </p:cNvSpPr>
          <p:nvPr/>
        </p:nvSpPr>
        <p:spPr bwMode="auto">
          <a:xfrm>
            <a:off x="6643702" y="4572008"/>
            <a:ext cx="2286016"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cs typeface="Times New Roman" pitchFamily="18" charset="0"/>
              </a:rPr>
              <a:t>ventriculus sinister</a:t>
            </a:r>
          </a:p>
        </p:txBody>
      </p:sp>
      <p:sp>
        <p:nvSpPr>
          <p:cNvPr id="8" name="Line 7"/>
          <p:cNvSpPr>
            <a:spLocks noChangeShapeType="1"/>
          </p:cNvSpPr>
          <p:nvPr/>
        </p:nvSpPr>
        <p:spPr bwMode="auto">
          <a:xfrm flipV="1">
            <a:off x="6000760" y="4786322"/>
            <a:ext cx="714380" cy="21431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400110"/>
          </a:xfrm>
          <a:prstGeom prst="rect">
            <a:avLst/>
          </a:prstGeom>
          <a:solidFill>
            <a:srgbClr val="F9F8F5"/>
          </a:solidFill>
        </p:spPr>
        <p:txBody>
          <a:bodyPr wrap="square" rtlCol="0">
            <a:spAutoFit/>
          </a:bodyPr>
          <a:lstStyle/>
          <a:p>
            <a:r>
              <a:rPr lang="tr-TR" sz="2000" b="1" dirty="0">
                <a:latin typeface="Times New Roman" pitchFamily="18" charset="0"/>
                <a:cs typeface="Times New Roman" pitchFamily="18" charset="0"/>
              </a:rPr>
              <a:t>Tabana yakın olanlarına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atrium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dextrum</a:t>
            </a:r>
            <a:r>
              <a:rPr lang="tr-TR" sz="2000" b="1" dirty="0">
                <a:solidFill>
                  <a:srgbClr val="FF0000"/>
                </a:solidFill>
                <a:latin typeface="Times New Roman" pitchFamily="18" charset="0"/>
                <a:cs typeface="Times New Roman" pitchFamily="18" charset="0"/>
              </a:rPr>
              <a:t> ve </a:t>
            </a:r>
            <a:r>
              <a:rPr lang="tr-TR" sz="2000" b="1" dirty="0" err="1">
                <a:solidFill>
                  <a:srgbClr val="FF0000"/>
                </a:solidFill>
                <a:latin typeface="Times New Roman" pitchFamily="18" charset="0"/>
                <a:cs typeface="Times New Roman" pitchFamily="18" charset="0"/>
              </a:rPr>
              <a:t>atrium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sinistrum</a:t>
            </a:r>
            <a:r>
              <a:rPr lang="tr-TR" sz="2000" b="1" dirty="0">
                <a:latin typeface="Times New Roman" pitchFamily="18" charset="0"/>
                <a:cs typeface="Times New Roman" pitchFamily="18" charset="0"/>
              </a:rPr>
              <a:t>) denir. </a:t>
            </a:r>
          </a:p>
        </p:txBody>
      </p:sp>
      <p:pic>
        <p:nvPicPr>
          <p:cNvPr id="9" name="Picture 3"/>
          <p:cNvPicPr>
            <a:picLocks noChangeAspect="1" noChangeArrowheads="1"/>
          </p:cNvPicPr>
          <p:nvPr/>
        </p:nvPicPr>
        <p:blipFill>
          <a:blip r:embed="rId2"/>
          <a:srcRect/>
          <a:stretch>
            <a:fillRect/>
          </a:stretch>
        </p:blipFill>
        <p:spPr bwMode="auto">
          <a:xfrm>
            <a:off x="5580063" y="1268413"/>
            <a:ext cx="3327400" cy="4681537"/>
          </a:xfrm>
          <a:prstGeom prst="rect">
            <a:avLst/>
          </a:prstGeom>
          <a:noFill/>
          <a:ln w="9525">
            <a:noFill/>
            <a:miter lim="800000"/>
            <a:headEnd/>
            <a:tailEnd/>
          </a:ln>
        </p:spPr>
      </p:pic>
      <p:pic>
        <p:nvPicPr>
          <p:cNvPr id="10" name="Picture 4"/>
          <p:cNvPicPr>
            <a:picLocks noChangeAspect="1" noChangeArrowheads="1"/>
          </p:cNvPicPr>
          <p:nvPr/>
        </p:nvPicPr>
        <p:blipFill>
          <a:blip r:embed="rId3"/>
          <a:srcRect/>
          <a:stretch>
            <a:fillRect/>
          </a:stretch>
        </p:blipFill>
        <p:spPr bwMode="auto">
          <a:xfrm>
            <a:off x="323850" y="1484313"/>
            <a:ext cx="2806700" cy="4176712"/>
          </a:xfrm>
          <a:prstGeom prst="rect">
            <a:avLst/>
          </a:prstGeom>
          <a:noFill/>
          <a:ln w="9525">
            <a:noFill/>
            <a:miter lim="800000"/>
            <a:headEnd/>
            <a:tailEnd/>
          </a:ln>
        </p:spPr>
      </p:pic>
      <p:sp>
        <p:nvSpPr>
          <p:cNvPr id="11" name="Rectangle 5"/>
          <p:cNvSpPr>
            <a:spLocks noChangeArrowheads="1"/>
          </p:cNvSpPr>
          <p:nvPr/>
        </p:nvSpPr>
        <p:spPr bwMode="auto">
          <a:xfrm>
            <a:off x="3059113" y="5013325"/>
            <a:ext cx="1941557"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atrium dextrum</a:t>
            </a:r>
          </a:p>
        </p:txBody>
      </p:sp>
      <p:sp>
        <p:nvSpPr>
          <p:cNvPr id="12" name="Line 6"/>
          <p:cNvSpPr>
            <a:spLocks noChangeShapeType="1"/>
          </p:cNvSpPr>
          <p:nvPr/>
        </p:nvSpPr>
        <p:spPr bwMode="auto">
          <a:xfrm>
            <a:off x="1979613" y="4076700"/>
            <a:ext cx="1296987" cy="936625"/>
          </a:xfrm>
          <a:prstGeom prst="line">
            <a:avLst/>
          </a:prstGeom>
          <a:noFill/>
          <a:ln w="38100">
            <a:solidFill>
              <a:schemeClr val="tx1"/>
            </a:solidFill>
            <a:round/>
            <a:headEnd/>
            <a:tailEnd/>
          </a:ln>
        </p:spPr>
        <p:txBody>
          <a:bodyPr/>
          <a:lstStyle/>
          <a:p>
            <a:endParaRPr lang="tr-TR"/>
          </a:p>
        </p:txBody>
      </p:sp>
      <p:sp>
        <p:nvSpPr>
          <p:cNvPr id="13" name="Line 7"/>
          <p:cNvSpPr>
            <a:spLocks noChangeShapeType="1"/>
          </p:cNvSpPr>
          <p:nvPr/>
        </p:nvSpPr>
        <p:spPr bwMode="auto">
          <a:xfrm flipH="1">
            <a:off x="4859338" y="4076700"/>
            <a:ext cx="1008062" cy="936625"/>
          </a:xfrm>
          <a:prstGeom prst="line">
            <a:avLst/>
          </a:prstGeom>
          <a:noFill/>
          <a:ln w="38100">
            <a:solidFill>
              <a:schemeClr val="tx1"/>
            </a:solidFill>
            <a:round/>
            <a:headEnd/>
            <a:tailEnd/>
          </a:ln>
        </p:spPr>
        <p:txBody>
          <a:bodyPr/>
          <a:lstStyle/>
          <a:p>
            <a:endParaRPr lang="tr-TR"/>
          </a:p>
        </p:txBody>
      </p:sp>
      <p:sp>
        <p:nvSpPr>
          <p:cNvPr id="14" name="Rectangle 8"/>
          <p:cNvSpPr>
            <a:spLocks noChangeArrowheads="1"/>
          </p:cNvSpPr>
          <p:nvPr/>
        </p:nvSpPr>
        <p:spPr bwMode="auto">
          <a:xfrm>
            <a:off x="3348038" y="1989138"/>
            <a:ext cx="2039341"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atrium sinistrum</a:t>
            </a:r>
          </a:p>
        </p:txBody>
      </p:sp>
      <p:sp>
        <p:nvSpPr>
          <p:cNvPr id="15" name="Line 9"/>
          <p:cNvSpPr>
            <a:spLocks noChangeShapeType="1"/>
          </p:cNvSpPr>
          <p:nvPr/>
        </p:nvSpPr>
        <p:spPr bwMode="auto">
          <a:xfrm flipV="1">
            <a:off x="2916238" y="2420938"/>
            <a:ext cx="1150937" cy="1944687"/>
          </a:xfrm>
          <a:prstGeom prst="line">
            <a:avLst/>
          </a:prstGeom>
          <a:noFill/>
          <a:ln w="38100">
            <a:solidFill>
              <a:schemeClr val="tx1"/>
            </a:solidFill>
            <a:round/>
            <a:headEnd/>
            <a:tailEnd/>
          </a:ln>
        </p:spPr>
        <p:txBody>
          <a:bodyPr/>
          <a:lstStyle/>
          <a:p>
            <a:endParaRPr lang="tr-TR"/>
          </a:p>
        </p:txBody>
      </p:sp>
      <p:sp>
        <p:nvSpPr>
          <p:cNvPr id="16" name="Line 10"/>
          <p:cNvSpPr>
            <a:spLocks noChangeShapeType="1"/>
          </p:cNvSpPr>
          <p:nvPr/>
        </p:nvSpPr>
        <p:spPr bwMode="auto">
          <a:xfrm>
            <a:off x="5219700" y="2420938"/>
            <a:ext cx="2305050" cy="792162"/>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400110"/>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İki </a:t>
            </a:r>
            <a:r>
              <a:rPr lang="tr-TR" sz="2000" b="1" dirty="0" err="1">
                <a:latin typeface="Times New Roman" pitchFamily="18" charset="0"/>
                <a:cs typeface="Times New Roman" pitchFamily="18" charset="0"/>
              </a:rPr>
              <a:t>ventrikülü</a:t>
            </a:r>
            <a:r>
              <a:rPr lang="tr-TR" sz="2000" b="1" dirty="0">
                <a:latin typeface="Times New Roman" pitchFamily="18" charset="0"/>
                <a:cs typeface="Times New Roman" pitchFamily="18" charset="0"/>
              </a:rPr>
              <a:t> birbirinden ayıran bölmeye </a:t>
            </a:r>
            <a:r>
              <a:rPr lang="tr-TR" sz="2000" b="1" dirty="0" err="1">
                <a:solidFill>
                  <a:srgbClr val="FF0000"/>
                </a:solidFill>
                <a:latin typeface="Times New Roman" pitchFamily="18" charset="0"/>
                <a:cs typeface="Times New Roman" pitchFamily="18" charset="0"/>
              </a:rPr>
              <a:t>septum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interventriculare</a:t>
            </a:r>
            <a:r>
              <a:rPr lang="tr-TR" sz="2000" b="1" dirty="0">
                <a:latin typeface="Times New Roman" pitchFamily="18" charset="0"/>
                <a:cs typeface="Times New Roman" pitchFamily="18" charset="0"/>
              </a:rPr>
              <a:t> denir. </a:t>
            </a:r>
          </a:p>
        </p:txBody>
      </p:sp>
      <p:pic>
        <p:nvPicPr>
          <p:cNvPr id="17" name="Picture 3"/>
          <p:cNvPicPr>
            <a:picLocks noChangeAspect="1" noChangeArrowheads="1"/>
          </p:cNvPicPr>
          <p:nvPr/>
        </p:nvPicPr>
        <p:blipFill>
          <a:blip r:embed="rId2"/>
          <a:srcRect/>
          <a:stretch>
            <a:fillRect/>
          </a:stretch>
        </p:blipFill>
        <p:spPr bwMode="auto">
          <a:xfrm>
            <a:off x="5286380" y="2000240"/>
            <a:ext cx="3130550" cy="3816350"/>
          </a:xfrm>
          <a:prstGeom prst="rect">
            <a:avLst/>
          </a:prstGeom>
          <a:solidFill>
            <a:srgbClr val="92D050"/>
          </a:solidFill>
          <a:ln w="9525">
            <a:noFill/>
            <a:miter lim="800000"/>
            <a:headEnd/>
            <a:tailEnd/>
          </a:ln>
        </p:spPr>
      </p:pic>
      <p:pic>
        <p:nvPicPr>
          <p:cNvPr id="18" name="Picture 4"/>
          <p:cNvPicPr>
            <a:picLocks noChangeAspect="1" noChangeArrowheads="1"/>
          </p:cNvPicPr>
          <p:nvPr/>
        </p:nvPicPr>
        <p:blipFill>
          <a:blip r:embed="rId3"/>
          <a:srcRect/>
          <a:stretch>
            <a:fillRect/>
          </a:stretch>
        </p:blipFill>
        <p:spPr bwMode="auto">
          <a:xfrm>
            <a:off x="428596" y="3000372"/>
            <a:ext cx="4495800" cy="3109913"/>
          </a:xfrm>
          <a:prstGeom prst="rect">
            <a:avLst/>
          </a:prstGeom>
          <a:solidFill>
            <a:srgbClr val="92D050"/>
          </a:solidFill>
          <a:ln w="9525">
            <a:noFill/>
            <a:miter lim="800000"/>
            <a:headEnd/>
            <a:tailEnd/>
          </a:ln>
        </p:spPr>
      </p:pic>
      <p:sp>
        <p:nvSpPr>
          <p:cNvPr id="19" name="Rectangle 5"/>
          <p:cNvSpPr>
            <a:spLocks noChangeArrowheads="1"/>
          </p:cNvSpPr>
          <p:nvPr/>
        </p:nvSpPr>
        <p:spPr bwMode="auto">
          <a:xfrm>
            <a:off x="1857356" y="2357430"/>
            <a:ext cx="2903552"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septum interventriculare</a:t>
            </a:r>
          </a:p>
        </p:txBody>
      </p:sp>
      <p:sp>
        <p:nvSpPr>
          <p:cNvPr id="20" name="Line 6"/>
          <p:cNvSpPr>
            <a:spLocks noChangeShapeType="1"/>
          </p:cNvSpPr>
          <p:nvPr/>
        </p:nvSpPr>
        <p:spPr bwMode="auto">
          <a:xfrm flipV="1">
            <a:off x="2714612" y="2714620"/>
            <a:ext cx="500066" cy="1643074"/>
          </a:xfrm>
          <a:prstGeom prst="line">
            <a:avLst/>
          </a:prstGeom>
          <a:noFill/>
          <a:ln w="38100">
            <a:solidFill>
              <a:schemeClr val="tx1"/>
            </a:solidFill>
            <a:round/>
            <a:headEnd/>
            <a:tailEnd/>
          </a:ln>
        </p:spPr>
        <p:txBody>
          <a:bodyPr/>
          <a:lstStyle/>
          <a:p>
            <a:endParaRPr lang="tr-TR" sz="2000">
              <a:solidFill>
                <a:srgbClr val="FF0000"/>
              </a:solidFill>
            </a:endParaRPr>
          </a:p>
        </p:txBody>
      </p:sp>
      <p:sp>
        <p:nvSpPr>
          <p:cNvPr id="21" name="Line 7"/>
          <p:cNvSpPr>
            <a:spLocks noChangeShapeType="1"/>
          </p:cNvSpPr>
          <p:nvPr/>
        </p:nvSpPr>
        <p:spPr bwMode="auto">
          <a:xfrm flipH="1" flipV="1">
            <a:off x="4572000" y="2786058"/>
            <a:ext cx="2225680" cy="1120779"/>
          </a:xfrm>
          <a:prstGeom prst="line">
            <a:avLst/>
          </a:prstGeom>
          <a:noFill/>
          <a:ln w="38100">
            <a:solidFill>
              <a:schemeClr val="tx1"/>
            </a:solidFill>
            <a:round/>
            <a:headEnd/>
            <a:tailEnd/>
          </a:ln>
        </p:spPr>
        <p:txBody>
          <a:bodyPr/>
          <a:lstStyle/>
          <a:p>
            <a:endParaRPr lang="tr-TR" sz="200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400110"/>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İki </a:t>
            </a:r>
            <a:r>
              <a:rPr lang="tr-TR" sz="2000" b="1" dirty="0" err="1">
                <a:latin typeface="Times New Roman" pitchFamily="18" charset="0"/>
                <a:cs typeface="Times New Roman" pitchFamily="18" charset="0"/>
              </a:rPr>
              <a:t>atriumu</a:t>
            </a:r>
            <a:r>
              <a:rPr lang="tr-TR" sz="2000" b="1" dirty="0">
                <a:latin typeface="Times New Roman" pitchFamily="18" charset="0"/>
                <a:cs typeface="Times New Roman" pitchFamily="18" charset="0"/>
              </a:rPr>
              <a:t> birbirinden ayıran bölmeye </a:t>
            </a:r>
            <a:r>
              <a:rPr lang="tr-TR" sz="2000" b="1" dirty="0" err="1">
                <a:solidFill>
                  <a:srgbClr val="FF0000"/>
                </a:solidFill>
                <a:latin typeface="Times New Roman" pitchFamily="18" charset="0"/>
                <a:cs typeface="Times New Roman" pitchFamily="18" charset="0"/>
              </a:rPr>
              <a:t>septum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interatriale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a:t>
            </a:r>
          </a:p>
        </p:txBody>
      </p:sp>
      <p:pic>
        <p:nvPicPr>
          <p:cNvPr id="3" name="Picture 3"/>
          <p:cNvPicPr>
            <a:picLocks noChangeAspect="1" noChangeArrowheads="1"/>
          </p:cNvPicPr>
          <p:nvPr/>
        </p:nvPicPr>
        <p:blipFill>
          <a:blip r:embed="rId2"/>
          <a:srcRect/>
          <a:stretch>
            <a:fillRect/>
          </a:stretch>
        </p:blipFill>
        <p:spPr bwMode="auto">
          <a:xfrm>
            <a:off x="2571735" y="1412876"/>
            <a:ext cx="4297377" cy="4760326"/>
          </a:xfrm>
          <a:prstGeom prst="rect">
            <a:avLst/>
          </a:prstGeom>
          <a:solidFill>
            <a:srgbClr val="92D050"/>
          </a:solidFill>
          <a:ln w="9525">
            <a:noFill/>
            <a:miter lim="800000"/>
            <a:headEnd/>
            <a:tailEnd/>
          </a:ln>
        </p:spPr>
      </p:pic>
      <p:sp>
        <p:nvSpPr>
          <p:cNvPr id="5" name="Rectangle 4"/>
          <p:cNvSpPr>
            <a:spLocks noChangeArrowheads="1"/>
          </p:cNvSpPr>
          <p:nvPr/>
        </p:nvSpPr>
        <p:spPr bwMode="auto">
          <a:xfrm>
            <a:off x="5651500" y="1341438"/>
            <a:ext cx="2281394"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septum interatriale</a:t>
            </a:r>
          </a:p>
        </p:txBody>
      </p:sp>
      <p:sp>
        <p:nvSpPr>
          <p:cNvPr id="6" name="Line 5"/>
          <p:cNvSpPr>
            <a:spLocks noChangeShapeType="1"/>
          </p:cNvSpPr>
          <p:nvPr/>
        </p:nvSpPr>
        <p:spPr bwMode="auto">
          <a:xfrm flipV="1">
            <a:off x="4572000" y="1773238"/>
            <a:ext cx="1728788" cy="1298572"/>
          </a:xfrm>
          <a:prstGeom prst="line">
            <a:avLst/>
          </a:prstGeom>
          <a:noFill/>
          <a:ln w="38100">
            <a:solidFill>
              <a:schemeClr val="tx1"/>
            </a:solidFill>
            <a:round/>
            <a:headEnd/>
            <a:tailEnd/>
          </a:ln>
        </p:spPr>
        <p:txBody>
          <a:bodyPr/>
          <a:lstStyle/>
          <a:p>
            <a:endParaRPr lang="tr-TR" sz="200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707886"/>
          </a:xfrm>
          <a:prstGeom prst="rect">
            <a:avLst/>
          </a:prstGeom>
          <a:solidFill>
            <a:srgbClr val="F9F8F5"/>
          </a:solidFill>
        </p:spPr>
        <p:txBody>
          <a:bodyPr wrap="square" rtlCol="0">
            <a:spAutoFit/>
          </a:bodyPr>
          <a:lstStyle/>
          <a:p>
            <a:pPr algn="just"/>
            <a:r>
              <a:rPr lang="tr-TR" sz="2000" b="1" dirty="0" err="1">
                <a:latin typeface="Times New Roman" pitchFamily="18" charset="0"/>
                <a:cs typeface="Times New Roman" pitchFamily="18" charset="0"/>
              </a:rPr>
              <a:t>Atriumların</a:t>
            </a:r>
            <a:r>
              <a:rPr lang="tr-TR" sz="2000" b="1" dirty="0">
                <a:latin typeface="Times New Roman" pitchFamily="18" charset="0"/>
                <a:cs typeface="Times New Roman" pitchFamily="18" charset="0"/>
              </a:rPr>
              <a:t> öne doğru yaptıkları cep şeklindeki çıkıntılara </a:t>
            </a:r>
            <a:r>
              <a:rPr lang="tr-TR" sz="2000" b="1" dirty="0" err="1">
                <a:latin typeface="Times New Roman" pitchFamily="18" charset="0"/>
                <a:cs typeface="Times New Roman" pitchFamily="18" charset="0"/>
              </a:rPr>
              <a:t>auricula</a:t>
            </a: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auricula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ve </a:t>
            </a:r>
            <a:r>
              <a:rPr lang="tr-TR" sz="2000" b="1" dirty="0" err="1">
                <a:solidFill>
                  <a:srgbClr val="FF0000"/>
                </a:solidFill>
                <a:latin typeface="Times New Roman" pitchFamily="18" charset="0"/>
                <a:cs typeface="Times New Roman" pitchFamily="18" charset="0"/>
              </a:rPr>
              <a:t>auricula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latin typeface="Times New Roman" pitchFamily="18" charset="0"/>
                <a:cs typeface="Times New Roman" pitchFamily="18" charset="0"/>
              </a:rPr>
              <a:t>) denir. </a:t>
            </a:r>
          </a:p>
        </p:txBody>
      </p:sp>
      <p:pic>
        <p:nvPicPr>
          <p:cNvPr id="3" name="Picture 3"/>
          <p:cNvPicPr>
            <a:picLocks noChangeAspect="1" noChangeArrowheads="1"/>
          </p:cNvPicPr>
          <p:nvPr/>
        </p:nvPicPr>
        <p:blipFill>
          <a:blip r:embed="rId2"/>
          <a:srcRect/>
          <a:stretch>
            <a:fillRect/>
          </a:stretch>
        </p:blipFill>
        <p:spPr bwMode="auto">
          <a:xfrm>
            <a:off x="3357554" y="1785926"/>
            <a:ext cx="3559200" cy="4874852"/>
          </a:xfrm>
          <a:prstGeom prst="rect">
            <a:avLst/>
          </a:prstGeom>
          <a:noFill/>
          <a:ln w="9525">
            <a:noFill/>
            <a:miter lim="800000"/>
            <a:headEnd/>
            <a:tailEnd/>
          </a:ln>
        </p:spPr>
      </p:pic>
      <p:sp>
        <p:nvSpPr>
          <p:cNvPr id="5" name="Rectangle 4"/>
          <p:cNvSpPr>
            <a:spLocks noChangeArrowheads="1"/>
          </p:cNvSpPr>
          <p:nvPr/>
        </p:nvSpPr>
        <p:spPr bwMode="auto">
          <a:xfrm>
            <a:off x="571472" y="3857628"/>
            <a:ext cx="1876199"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rPr>
              <a:t>auricula dextra</a:t>
            </a:r>
          </a:p>
        </p:txBody>
      </p:sp>
      <p:sp>
        <p:nvSpPr>
          <p:cNvPr id="6" name="Line 5"/>
          <p:cNvSpPr>
            <a:spLocks noChangeShapeType="1"/>
          </p:cNvSpPr>
          <p:nvPr/>
        </p:nvSpPr>
        <p:spPr bwMode="auto">
          <a:xfrm>
            <a:off x="2357422" y="4000504"/>
            <a:ext cx="1814499" cy="264275"/>
          </a:xfrm>
          <a:prstGeom prst="line">
            <a:avLst/>
          </a:prstGeom>
          <a:noFill/>
          <a:ln w="38100">
            <a:solidFill>
              <a:schemeClr val="tx1"/>
            </a:solidFill>
            <a:round/>
            <a:headEnd/>
            <a:tailEnd/>
          </a:ln>
        </p:spPr>
        <p:txBody>
          <a:bodyPr/>
          <a:lstStyle/>
          <a:p>
            <a:endParaRPr lang="tr-TR"/>
          </a:p>
        </p:txBody>
      </p:sp>
      <p:sp>
        <p:nvSpPr>
          <p:cNvPr id="7" name="Rectangle 6"/>
          <p:cNvSpPr>
            <a:spLocks noChangeArrowheads="1"/>
          </p:cNvSpPr>
          <p:nvPr/>
        </p:nvSpPr>
        <p:spPr bwMode="auto">
          <a:xfrm>
            <a:off x="6715140" y="3214686"/>
            <a:ext cx="1978240"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rPr>
              <a:t>auricula sinistra</a:t>
            </a:r>
          </a:p>
        </p:txBody>
      </p:sp>
      <p:sp>
        <p:nvSpPr>
          <p:cNvPr id="8" name="Line 7"/>
          <p:cNvSpPr>
            <a:spLocks noChangeShapeType="1"/>
          </p:cNvSpPr>
          <p:nvPr/>
        </p:nvSpPr>
        <p:spPr bwMode="auto">
          <a:xfrm flipH="1">
            <a:off x="5757167" y="3571876"/>
            <a:ext cx="1029411" cy="375496"/>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Kalbin sağ </a:t>
            </a:r>
            <a:r>
              <a:rPr lang="tr-TR" sz="2000" b="1" dirty="0" err="1">
                <a:latin typeface="Times New Roman" pitchFamily="18" charset="0"/>
                <a:cs typeface="Times New Roman" pitchFamily="18" charset="0"/>
              </a:rPr>
              <a:t>atriumu</a:t>
            </a:r>
            <a:r>
              <a:rPr lang="tr-TR" sz="2000" b="1" dirty="0">
                <a:latin typeface="Times New Roman" pitchFamily="18" charset="0"/>
                <a:cs typeface="Times New Roman" pitchFamily="18" charset="0"/>
              </a:rPr>
              <a:t> ile sağ </a:t>
            </a:r>
            <a:r>
              <a:rPr lang="tr-TR" sz="2000" b="1" dirty="0" err="1">
                <a:latin typeface="Times New Roman" pitchFamily="18" charset="0"/>
                <a:cs typeface="Times New Roman" pitchFamily="18" charset="0"/>
              </a:rPr>
              <a:t>ventrikülüne</a:t>
            </a:r>
            <a:r>
              <a:rPr lang="tr-TR" sz="2000" b="1" dirty="0">
                <a:latin typeface="Times New Roman" pitchFamily="18" charset="0"/>
                <a:cs typeface="Times New Roman" pitchFamily="18" charset="0"/>
              </a:rPr>
              <a:t> birlikte </a:t>
            </a:r>
            <a:r>
              <a:rPr lang="tr-TR" sz="2000" b="1" dirty="0">
                <a:solidFill>
                  <a:srgbClr val="FF0000"/>
                </a:solidFill>
                <a:latin typeface="Times New Roman" pitchFamily="18" charset="0"/>
                <a:cs typeface="Times New Roman" pitchFamily="18" charset="0"/>
              </a:rPr>
              <a:t>sağ kalp </a:t>
            </a:r>
            <a:r>
              <a:rPr lang="tr-TR" sz="2000" b="1" dirty="0">
                <a:latin typeface="Times New Roman" pitchFamily="18" charset="0"/>
                <a:cs typeface="Times New Roman" pitchFamily="18" charset="0"/>
              </a:rPr>
              <a:t>denir ve içerisinde devamlı kirli kan bulunur. Sol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ile sol </a:t>
            </a:r>
            <a:r>
              <a:rPr lang="tr-TR" sz="2000" b="1" dirty="0" err="1">
                <a:latin typeface="Times New Roman" pitchFamily="18" charset="0"/>
                <a:cs typeface="Times New Roman" pitchFamily="18" charset="0"/>
              </a:rPr>
              <a:t>ventriküle</a:t>
            </a:r>
            <a:r>
              <a:rPr lang="tr-TR" sz="2000" b="1" dirty="0">
                <a:latin typeface="Times New Roman" pitchFamily="18" charset="0"/>
                <a:cs typeface="Times New Roman" pitchFamily="18" charset="0"/>
              </a:rPr>
              <a:t> birlikte </a:t>
            </a:r>
            <a:r>
              <a:rPr lang="tr-TR" sz="2000" b="1" dirty="0">
                <a:solidFill>
                  <a:srgbClr val="FF0000"/>
                </a:solidFill>
                <a:latin typeface="Times New Roman" pitchFamily="18" charset="0"/>
                <a:cs typeface="Times New Roman" pitchFamily="18" charset="0"/>
              </a:rPr>
              <a:t>sol kalp </a:t>
            </a:r>
            <a:r>
              <a:rPr lang="tr-TR" sz="2000" b="1" dirty="0">
                <a:latin typeface="Times New Roman" pitchFamily="18" charset="0"/>
                <a:cs typeface="Times New Roman" pitchFamily="18" charset="0"/>
              </a:rPr>
              <a:t>denir ve içerisinde devamlı </a:t>
            </a:r>
            <a:r>
              <a:rPr lang="tr-TR" sz="2000" b="1" dirty="0">
                <a:solidFill>
                  <a:srgbClr val="FF0000"/>
                </a:solidFill>
                <a:latin typeface="Times New Roman" pitchFamily="18" charset="0"/>
                <a:cs typeface="Times New Roman" pitchFamily="18" charset="0"/>
              </a:rPr>
              <a:t>temiz kan </a:t>
            </a:r>
            <a:r>
              <a:rPr lang="tr-TR" sz="2000" b="1" dirty="0">
                <a:latin typeface="Times New Roman" pitchFamily="18" charset="0"/>
                <a:cs typeface="Times New Roman" pitchFamily="18" charset="0"/>
              </a:rPr>
              <a:t>bulunur. </a:t>
            </a:r>
          </a:p>
        </p:txBody>
      </p:sp>
      <p:pic>
        <p:nvPicPr>
          <p:cNvPr id="19458" name="Picture 2" descr="Sağ kalp ile ilgili görsel sonucu"/>
          <p:cNvPicPr>
            <a:picLocks noChangeAspect="1" noChangeArrowheads="1"/>
          </p:cNvPicPr>
          <p:nvPr/>
        </p:nvPicPr>
        <p:blipFill>
          <a:blip r:embed="rId2"/>
          <a:srcRect/>
          <a:stretch>
            <a:fillRect/>
          </a:stretch>
        </p:blipFill>
        <p:spPr bwMode="auto">
          <a:xfrm>
            <a:off x="3929058" y="1643050"/>
            <a:ext cx="5014945" cy="3714776"/>
          </a:xfrm>
          <a:prstGeom prst="rect">
            <a:avLst/>
          </a:prstGeom>
          <a:noFill/>
        </p:spPr>
      </p:pic>
      <p:sp>
        <p:nvSpPr>
          <p:cNvPr id="9" name="8 Dikdörtgen"/>
          <p:cNvSpPr/>
          <p:nvPr/>
        </p:nvSpPr>
        <p:spPr>
          <a:xfrm>
            <a:off x="5072066" y="3500438"/>
            <a:ext cx="689612" cy="461665"/>
          </a:xfrm>
          <a:prstGeom prst="rect">
            <a:avLst/>
          </a:prstGeom>
        </p:spPr>
        <p:txBody>
          <a:bodyPr wrap="none">
            <a:spAutoFit/>
          </a:bodyPr>
          <a:lstStyle/>
          <a:p>
            <a:r>
              <a:rPr lang="tr-TR" sz="2400" b="1" dirty="0">
                <a:latin typeface="Times New Roman" pitchFamily="18" charset="0"/>
                <a:cs typeface="Times New Roman" pitchFamily="18" charset="0"/>
              </a:rPr>
              <a:t>sağ </a:t>
            </a:r>
            <a:endParaRPr lang="tr-TR" sz="2400" dirty="0"/>
          </a:p>
        </p:txBody>
      </p:sp>
      <p:sp>
        <p:nvSpPr>
          <p:cNvPr id="10" name="9 Dikdörtgen"/>
          <p:cNvSpPr/>
          <p:nvPr/>
        </p:nvSpPr>
        <p:spPr>
          <a:xfrm>
            <a:off x="6072198" y="4357694"/>
            <a:ext cx="843501" cy="461665"/>
          </a:xfrm>
          <a:prstGeom prst="rect">
            <a:avLst/>
          </a:prstGeom>
        </p:spPr>
        <p:txBody>
          <a:bodyPr wrap="none">
            <a:spAutoFit/>
          </a:bodyPr>
          <a:lstStyle/>
          <a:p>
            <a:r>
              <a:rPr lang="tr-TR" sz="2400" b="1" dirty="0">
                <a:latin typeface="Times New Roman" pitchFamily="18" charset="0"/>
                <a:cs typeface="Times New Roman" pitchFamily="18" charset="0"/>
              </a:rPr>
              <a:t>kalp </a:t>
            </a:r>
            <a:endParaRPr lang="tr-TR" sz="2400" dirty="0"/>
          </a:p>
        </p:txBody>
      </p:sp>
      <p:sp>
        <p:nvSpPr>
          <p:cNvPr id="11" name="10 Dikdörtgen"/>
          <p:cNvSpPr/>
          <p:nvPr/>
        </p:nvSpPr>
        <p:spPr>
          <a:xfrm>
            <a:off x="6500826" y="3429000"/>
            <a:ext cx="620683" cy="461665"/>
          </a:xfrm>
          <a:prstGeom prst="rect">
            <a:avLst/>
          </a:prstGeom>
        </p:spPr>
        <p:txBody>
          <a:bodyPr wrap="none">
            <a:spAutoFit/>
          </a:bodyPr>
          <a:lstStyle/>
          <a:p>
            <a:r>
              <a:rPr lang="tr-TR" sz="2400" b="1" dirty="0">
                <a:solidFill>
                  <a:srgbClr val="00B050"/>
                </a:solidFill>
                <a:latin typeface="Times New Roman" pitchFamily="18" charset="0"/>
                <a:cs typeface="Times New Roman" pitchFamily="18" charset="0"/>
              </a:rPr>
              <a:t>sol </a:t>
            </a:r>
            <a:endParaRPr lang="tr-TR" sz="2400" dirty="0">
              <a:solidFill>
                <a:srgbClr val="00B050"/>
              </a:solidFill>
            </a:endParaRPr>
          </a:p>
        </p:txBody>
      </p:sp>
      <p:sp>
        <p:nvSpPr>
          <p:cNvPr id="12" name="11 Dikdörtgen"/>
          <p:cNvSpPr/>
          <p:nvPr/>
        </p:nvSpPr>
        <p:spPr>
          <a:xfrm>
            <a:off x="7000892" y="4000504"/>
            <a:ext cx="843501" cy="461665"/>
          </a:xfrm>
          <a:prstGeom prst="rect">
            <a:avLst/>
          </a:prstGeom>
        </p:spPr>
        <p:txBody>
          <a:bodyPr wrap="none">
            <a:spAutoFit/>
          </a:bodyPr>
          <a:lstStyle/>
          <a:p>
            <a:r>
              <a:rPr lang="tr-TR" sz="2400" b="1" dirty="0">
                <a:solidFill>
                  <a:srgbClr val="00B050"/>
                </a:solidFill>
                <a:latin typeface="Times New Roman" pitchFamily="18" charset="0"/>
                <a:cs typeface="Times New Roman" pitchFamily="18" charset="0"/>
              </a:rPr>
              <a:t>kalp </a:t>
            </a:r>
            <a:endParaRPr lang="tr-TR" sz="2400" dirty="0">
              <a:solidFill>
                <a:srgbClr val="00B050"/>
              </a:solidFill>
            </a:endParaRPr>
          </a:p>
        </p:txBody>
      </p:sp>
      <p:pic>
        <p:nvPicPr>
          <p:cNvPr id="8" name="Picture 2" descr="liquor pericardii ile ilgili görsel sonucu"/>
          <p:cNvPicPr>
            <a:picLocks noChangeAspect="1" noChangeArrowheads="1"/>
          </p:cNvPicPr>
          <p:nvPr/>
        </p:nvPicPr>
        <p:blipFill>
          <a:blip r:embed="rId3"/>
          <a:srcRect/>
          <a:stretch>
            <a:fillRect/>
          </a:stretch>
        </p:blipFill>
        <p:spPr bwMode="auto">
          <a:xfrm>
            <a:off x="714348" y="2214554"/>
            <a:ext cx="3214710" cy="4148013"/>
          </a:xfrm>
          <a:prstGeom prst="rect">
            <a:avLst/>
          </a:prstGeom>
          <a:noFill/>
        </p:spPr>
      </p:pic>
      <p:sp>
        <p:nvSpPr>
          <p:cNvPr id="14" name="13 Dikdörtgen"/>
          <p:cNvSpPr/>
          <p:nvPr/>
        </p:nvSpPr>
        <p:spPr>
          <a:xfrm>
            <a:off x="1285852" y="4214818"/>
            <a:ext cx="689612" cy="461665"/>
          </a:xfrm>
          <a:prstGeom prst="rect">
            <a:avLst/>
          </a:prstGeom>
        </p:spPr>
        <p:txBody>
          <a:bodyPr wrap="none">
            <a:spAutoFit/>
          </a:bodyPr>
          <a:lstStyle/>
          <a:p>
            <a:r>
              <a:rPr lang="tr-TR" sz="2400" b="1" dirty="0">
                <a:latin typeface="Times New Roman" pitchFamily="18" charset="0"/>
                <a:cs typeface="Times New Roman" pitchFamily="18" charset="0"/>
              </a:rPr>
              <a:t>sağ </a:t>
            </a:r>
            <a:endParaRPr lang="tr-TR" sz="2400" dirty="0"/>
          </a:p>
        </p:txBody>
      </p:sp>
      <p:sp>
        <p:nvSpPr>
          <p:cNvPr id="15" name="14 Dikdörtgen"/>
          <p:cNvSpPr/>
          <p:nvPr/>
        </p:nvSpPr>
        <p:spPr>
          <a:xfrm>
            <a:off x="2000232" y="5357826"/>
            <a:ext cx="843501" cy="461665"/>
          </a:xfrm>
          <a:prstGeom prst="rect">
            <a:avLst/>
          </a:prstGeom>
        </p:spPr>
        <p:txBody>
          <a:bodyPr wrap="none">
            <a:spAutoFit/>
          </a:bodyPr>
          <a:lstStyle/>
          <a:p>
            <a:r>
              <a:rPr lang="tr-TR" sz="2400" b="1" dirty="0">
                <a:latin typeface="Times New Roman" pitchFamily="18" charset="0"/>
                <a:cs typeface="Times New Roman" pitchFamily="18" charset="0"/>
              </a:rPr>
              <a:t>kalp </a:t>
            </a:r>
            <a:endParaRPr lang="tr-TR" sz="2400" dirty="0"/>
          </a:p>
        </p:txBody>
      </p:sp>
      <p:sp>
        <p:nvSpPr>
          <p:cNvPr id="16" name="15 Dikdörtgen"/>
          <p:cNvSpPr/>
          <p:nvPr/>
        </p:nvSpPr>
        <p:spPr>
          <a:xfrm>
            <a:off x="2928926" y="5000636"/>
            <a:ext cx="843501" cy="461665"/>
          </a:xfrm>
          <a:prstGeom prst="rect">
            <a:avLst/>
          </a:prstGeom>
        </p:spPr>
        <p:txBody>
          <a:bodyPr wrap="none">
            <a:spAutoFit/>
          </a:bodyPr>
          <a:lstStyle/>
          <a:p>
            <a:r>
              <a:rPr lang="tr-TR" sz="2400" b="1" dirty="0">
                <a:solidFill>
                  <a:srgbClr val="00B050"/>
                </a:solidFill>
                <a:latin typeface="Times New Roman" pitchFamily="18" charset="0"/>
                <a:cs typeface="Times New Roman" pitchFamily="18" charset="0"/>
              </a:rPr>
              <a:t>kalp </a:t>
            </a:r>
            <a:endParaRPr lang="tr-TR" sz="2400" dirty="0">
              <a:solidFill>
                <a:srgbClr val="00B050"/>
              </a:solidFill>
            </a:endParaRPr>
          </a:p>
        </p:txBody>
      </p:sp>
      <p:sp>
        <p:nvSpPr>
          <p:cNvPr id="17" name="16 Dikdörtgen"/>
          <p:cNvSpPr/>
          <p:nvPr/>
        </p:nvSpPr>
        <p:spPr>
          <a:xfrm>
            <a:off x="2428860" y="3786190"/>
            <a:ext cx="620683" cy="461665"/>
          </a:xfrm>
          <a:prstGeom prst="rect">
            <a:avLst/>
          </a:prstGeom>
        </p:spPr>
        <p:txBody>
          <a:bodyPr wrap="none">
            <a:spAutoFit/>
          </a:bodyPr>
          <a:lstStyle/>
          <a:p>
            <a:r>
              <a:rPr lang="tr-TR" sz="2400" b="1" dirty="0">
                <a:solidFill>
                  <a:srgbClr val="00B050"/>
                </a:solidFill>
                <a:latin typeface="Times New Roman" pitchFamily="18" charset="0"/>
                <a:cs typeface="Times New Roman" pitchFamily="18" charset="0"/>
              </a:rPr>
              <a:t>sol </a:t>
            </a:r>
            <a:endParaRPr lang="tr-TR" sz="2400" dirty="0">
              <a:solidFill>
                <a:srgbClr val="00B05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Doğum öncesi sağ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ile sol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arasında kan geçişini sağlayan </a:t>
            </a:r>
            <a:r>
              <a:rPr lang="tr-TR" sz="2000" b="1" dirty="0" err="1">
                <a:solidFill>
                  <a:srgbClr val="FF0000"/>
                </a:solidFill>
                <a:latin typeface="Times New Roman" pitchFamily="18" charset="0"/>
                <a:cs typeface="Times New Roman" pitchFamily="18" charset="0"/>
              </a:rPr>
              <a:t>foramen</a:t>
            </a:r>
            <a:r>
              <a:rPr lang="tr-TR" sz="2000" b="1" dirty="0">
                <a:solidFill>
                  <a:srgbClr val="FF0000"/>
                </a:solidFill>
                <a:latin typeface="Times New Roman" pitchFamily="18" charset="0"/>
                <a:cs typeface="Times New Roman" pitchFamily="18" charset="0"/>
              </a:rPr>
              <a:t> ovale </a:t>
            </a:r>
            <a:r>
              <a:rPr lang="tr-TR" sz="2000" b="1" dirty="0">
                <a:latin typeface="Times New Roman" pitchFamily="18" charset="0"/>
                <a:cs typeface="Times New Roman" pitchFamily="18" charset="0"/>
              </a:rPr>
              <a:t>adında bir delik bulunur. Burası doğumdan sonra kapanarak sağ kalp ile sol kalp arasında kan geçişi engellenir. </a:t>
            </a:r>
          </a:p>
        </p:txBody>
      </p:sp>
      <p:pic>
        <p:nvPicPr>
          <p:cNvPr id="3" name="Picture 3"/>
          <p:cNvPicPr>
            <a:picLocks noChangeAspect="1" noChangeArrowheads="1"/>
          </p:cNvPicPr>
          <p:nvPr/>
        </p:nvPicPr>
        <p:blipFill>
          <a:blip r:embed="rId2"/>
          <a:srcRect/>
          <a:stretch>
            <a:fillRect/>
          </a:stretch>
        </p:blipFill>
        <p:spPr bwMode="auto">
          <a:xfrm>
            <a:off x="3500430" y="1500174"/>
            <a:ext cx="3429024" cy="3803683"/>
          </a:xfrm>
          <a:prstGeom prst="rect">
            <a:avLst/>
          </a:prstGeom>
          <a:noFill/>
          <a:ln w="9525">
            <a:noFill/>
            <a:miter lim="800000"/>
            <a:headEnd/>
            <a:tailEnd/>
          </a:ln>
        </p:spPr>
      </p:pic>
      <p:sp>
        <p:nvSpPr>
          <p:cNvPr id="5" name="Rectangle 4"/>
          <p:cNvSpPr>
            <a:spLocks noChangeArrowheads="1"/>
          </p:cNvSpPr>
          <p:nvPr/>
        </p:nvSpPr>
        <p:spPr bwMode="auto">
          <a:xfrm>
            <a:off x="1643042" y="3786190"/>
            <a:ext cx="1788924"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rPr>
              <a:t>foramen ovale</a:t>
            </a:r>
          </a:p>
        </p:txBody>
      </p:sp>
      <p:sp>
        <p:nvSpPr>
          <p:cNvPr id="6" name="Line 5"/>
          <p:cNvSpPr>
            <a:spLocks noChangeShapeType="1"/>
          </p:cNvSpPr>
          <p:nvPr/>
        </p:nvSpPr>
        <p:spPr bwMode="auto">
          <a:xfrm flipV="1">
            <a:off x="3357554" y="3500438"/>
            <a:ext cx="1223812" cy="500066"/>
          </a:xfrm>
          <a:prstGeom prst="line">
            <a:avLst/>
          </a:prstGeom>
          <a:noFill/>
          <a:ln w="28575">
            <a:solidFill>
              <a:schemeClr val="tx1"/>
            </a:solidFill>
            <a:round/>
            <a:headEnd/>
            <a:tailEnd/>
          </a:ln>
        </p:spPr>
        <p:txBody>
          <a:bodyPr/>
          <a:lstStyle/>
          <a:p>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Sağ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ile sağ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arasında </a:t>
            </a:r>
            <a:r>
              <a:rPr lang="tr-TR" sz="2000" b="1" dirty="0" err="1">
                <a:solidFill>
                  <a:srgbClr val="FF0000"/>
                </a:solidFill>
                <a:latin typeface="Times New Roman" pitchFamily="18" charset="0"/>
                <a:cs typeface="Times New Roman" pitchFamily="18" charset="0"/>
              </a:rPr>
              <a:t>ostium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atrioventriculare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dextrum</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denilen bir delik bulunur. Bu delikte </a:t>
            </a:r>
            <a:r>
              <a:rPr lang="tr-TR" sz="2000" b="1" dirty="0" err="1">
                <a:solidFill>
                  <a:srgbClr val="FF0000"/>
                </a:solidFill>
                <a:latin typeface="Times New Roman" pitchFamily="18" charset="0"/>
                <a:cs typeface="Times New Roman" pitchFamily="18" charset="0"/>
              </a:rPr>
              <a:t>valva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atrioventriculare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t>
            </a:r>
            <a:r>
              <a:rPr lang="tr-TR" sz="2000" b="1" dirty="0" err="1">
                <a:latin typeface="Times New Roman" pitchFamily="18" charset="0"/>
                <a:cs typeface="Times New Roman" pitchFamily="18" charset="0"/>
              </a:rPr>
              <a:t>triküspit</a:t>
            </a:r>
            <a:r>
              <a:rPr lang="tr-TR" sz="2000" b="1" dirty="0">
                <a:latin typeface="Times New Roman" pitchFamily="18" charset="0"/>
                <a:cs typeface="Times New Roman" pitchFamily="18" charset="0"/>
              </a:rPr>
              <a:t> kapak) denilen üç parçalı bir kapak bulunur. </a:t>
            </a:r>
          </a:p>
        </p:txBody>
      </p:sp>
      <p:pic>
        <p:nvPicPr>
          <p:cNvPr id="3" name="Picture 3"/>
          <p:cNvPicPr>
            <a:picLocks noChangeAspect="1" noChangeArrowheads="1"/>
          </p:cNvPicPr>
          <p:nvPr/>
        </p:nvPicPr>
        <p:blipFill>
          <a:blip r:embed="rId2"/>
          <a:srcRect/>
          <a:stretch>
            <a:fillRect/>
          </a:stretch>
        </p:blipFill>
        <p:spPr bwMode="auto">
          <a:xfrm>
            <a:off x="2071670" y="1857364"/>
            <a:ext cx="5020938" cy="4584720"/>
          </a:xfrm>
          <a:prstGeom prst="rect">
            <a:avLst/>
          </a:prstGeom>
          <a:solidFill>
            <a:srgbClr val="92D050"/>
          </a:solidFill>
          <a:ln w="9525">
            <a:noFill/>
            <a:miter lim="800000"/>
            <a:headEnd/>
            <a:tailEnd/>
          </a:ln>
        </p:spPr>
      </p:pic>
      <p:sp>
        <p:nvSpPr>
          <p:cNvPr id="5" name="Rectangle 7"/>
          <p:cNvSpPr>
            <a:spLocks noChangeArrowheads="1"/>
          </p:cNvSpPr>
          <p:nvPr/>
        </p:nvSpPr>
        <p:spPr bwMode="auto">
          <a:xfrm>
            <a:off x="5214942" y="2285992"/>
            <a:ext cx="3573486"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rPr>
              <a:t>valva atrioventriculare dextra</a:t>
            </a:r>
          </a:p>
        </p:txBody>
      </p:sp>
      <p:sp>
        <p:nvSpPr>
          <p:cNvPr id="6" name="Line 8"/>
          <p:cNvSpPr>
            <a:spLocks noChangeShapeType="1"/>
          </p:cNvSpPr>
          <p:nvPr/>
        </p:nvSpPr>
        <p:spPr bwMode="auto">
          <a:xfrm flipV="1">
            <a:off x="5715008" y="2643182"/>
            <a:ext cx="1090650" cy="1149352"/>
          </a:xfrm>
          <a:prstGeom prst="line">
            <a:avLst/>
          </a:prstGeom>
          <a:noFill/>
          <a:ln w="38100">
            <a:solidFill>
              <a:schemeClr val="tx1"/>
            </a:solidFill>
            <a:round/>
            <a:headEnd/>
            <a:tailEnd/>
          </a:ln>
        </p:spPr>
        <p:txBody>
          <a:bodyPr/>
          <a:lstStyle/>
          <a:p>
            <a:endParaRPr lang="tr-TR" sz="2000"/>
          </a:p>
        </p:txBody>
      </p:sp>
      <p:sp>
        <p:nvSpPr>
          <p:cNvPr id="7" name="Line 9"/>
          <p:cNvSpPr>
            <a:spLocks noChangeShapeType="1"/>
          </p:cNvSpPr>
          <p:nvPr/>
        </p:nvSpPr>
        <p:spPr bwMode="auto">
          <a:xfrm flipV="1">
            <a:off x="5429256" y="2643182"/>
            <a:ext cx="1379198" cy="2149486"/>
          </a:xfrm>
          <a:prstGeom prst="line">
            <a:avLst/>
          </a:prstGeom>
          <a:noFill/>
          <a:ln w="38100">
            <a:solidFill>
              <a:schemeClr val="tx1"/>
            </a:solidFill>
            <a:round/>
            <a:headEnd/>
            <a:tailEnd/>
          </a:ln>
        </p:spPr>
        <p:txBody>
          <a:bodyPr/>
          <a:lstStyle/>
          <a:p>
            <a:endParaRPr lang="tr-TR" sz="2000"/>
          </a:p>
        </p:txBody>
      </p:sp>
      <p:sp>
        <p:nvSpPr>
          <p:cNvPr id="8" name="Line 10"/>
          <p:cNvSpPr>
            <a:spLocks noChangeShapeType="1"/>
          </p:cNvSpPr>
          <p:nvPr/>
        </p:nvSpPr>
        <p:spPr bwMode="auto">
          <a:xfrm flipV="1">
            <a:off x="6000760" y="2643182"/>
            <a:ext cx="802119" cy="2149484"/>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Sol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ile sol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arasında </a:t>
            </a:r>
            <a:r>
              <a:rPr lang="tr-TR" sz="2000" b="1" dirty="0" err="1">
                <a:solidFill>
                  <a:srgbClr val="FF0000"/>
                </a:solidFill>
                <a:latin typeface="Times New Roman" pitchFamily="18" charset="0"/>
                <a:cs typeface="Times New Roman" pitchFamily="18" charset="0"/>
              </a:rPr>
              <a:t>ostium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atrioventriculare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sinistrum</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denilen bir delik bulunur. Bu delikte </a:t>
            </a:r>
            <a:r>
              <a:rPr lang="tr-TR" sz="2000" b="1" dirty="0" err="1">
                <a:solidFill>
                  <a:srgbClr val="FF0000"/>
                </a:solidFill>
                <a:latin typeface="Times New Roman" pitchFamily="18" charset="0"/>
                <a:cs typeface="Times New Roman" pitchFamily="18" charset="0"/>
              </a:rPr>
              <a:t>valva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atrioventriculare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biküspit</a:t>
            </a:r>
            <a:r>
              <a:rPr lang="tr-TR" sz="2000" b="1" dirty="0">
                <a:solidFill>
                  <a:srgbClr val="FF0000"/>
                </a:solidFill>
                <a:latin typeface="Times New Roman" pitchFamily="18" charset="0"/>
                <a:cs typeface="Times New Roman" pitchFamily="18" charset="0"/>
              </a:rPr>
              <a:t> kapak: mitral kapak</a:t>
            </a:r>
            <a:r>
              <a:rPr lang="tr-TR" sz="2000" b="1" dirty="0">
                <a:latin typeface="Times New Roman" pitchFamily="18" charset="0"/>
                <a:cs typeface="Times New Roman" pitchFamily="18" charset="0"/>
              </a:rPr>
              <a:t>) denilen iki parçalı bir kapak bulunur. Bu kapaklar </a:t>
            </a:r>
            <a:r>
              <a:rPr lang="tr-TR" sz="2000" b="1" dirty="0" err="1">
                <a:latin typeface="Times New Roman" pitchFamily="18" charset="0"/>
                <a:cs typeface="Times New Roman" pitchFamily="18" charset="0"/>
              </a:rPr>
              <a:t>atriumlardan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ventriküllere</a:t>
            </a:r>
            <a:r>
              <a:rPr lang="tr-TR" sz="2000" b="1" dirty="0">
                <a:latin typeface="Times New Roman" pitchFamily="18" charset="0"/>
                <a:cs typeface="Times New Roman" pitchFamily="18" charset="0"/>
              </a:rPr>
              <a:t> geçen kanın </a:t>
            </a:r>
            <a:r>
              <a:rPr lang="tr-TR" sz="2000" b="1" dirty="0" err="1">
                <a:latin typeface="Times New Roman" pitchFamily="18" charset="0"/>
                <a:cs typeface="Times New Roman" pitchFamily="18" charset="0"/>
              </a:rPr>
              <a:t>atriumlara</a:t>
            </a:r>
            <a:r>
              <a:rPr lang="tr-TR" sz="2000" b="1" dirty="0">
                <a:latin typeface="Times New Roman" pitchFamily="18" charset="0"/>
                <a:cs typeface="Times New Roman" pitchFamily="18" charset="0"/>
              </a:rPr>
              <a:t> geri dönmesini engeller. </a:t>
            </a:r>
          </a:p>
        </p:txBody>
      </p:sp>
      <p:pic>
        <p:nvPicPr>
          <p:cNvPr id="3" name="Picture 3"/>
          <p:cNvPicPr>
            <a:picLocks noChangeAspect="1" noChangeArrowheads="1"/>
          </p:cNvPicPr>
          <p:nvPr/>
        </p:nvPicPr>
        <p:blipFill>
          <a:blip r:embed="rId2"/>
          <a:srcRect/>
          <a:stretch>
            <a:fillRect/>
          </a:stretch>
        </p:blipFill>
        <p:spPr bwMode="auto">
          <a:xfrm>
            <a:off x="4286248" y="2279223"/>
            <a:ext cx="3929090" cy="3623090"/>
          </a:xfrm>
          <a:prstGeom prst="rect">
            <a:avLst/>
          </a:prstGeom>
          <a:solidFill>
            <a:srgbClr val="92D050"/>
          </a:solidFill>
          <a:ln w="9525">
            <a:noFill/>
            <a:miter lim="800000"/>
            <a:headEnd/>
            <a:tailEnd/>
          </a:ln>
        </p:spPr>
      </p:pic>
      <p:sp>
        <p:nvSpPr>
          <p:cNvPr id="5" name="Rectangle 4"/>
          <p:cNvSpPr>
            <a:spLocks noChangeArrowheads="1"/>
          </p:cNvSpPr>
          <p:nvPr/>
        </p:nvSpPr>
        <p:spPr bwMode="auto">
          <a:xfrm>
            <a:off x="785786" y="3071810"/>
            <a:ext cx="3533770" cy="400110"/>
          </a:xfrm>
          <a:prstGeom prst="rect">
            <a:avLst/>
          </a:prstGeom>
          <a:solidFill>
            <a:srgbClr val="92D050"/>
          </a:solidFill>
          <a:ln w="9525">
            <a:noFill/>
            <a:miter lim="800000"/>
            <a:headEnd/>
            <a:tailEnd/>
          </a:ln>
        </p:spPr>
        <p:txBody>
          <a:bodyPr wrap="square">
            <a:spAutoFit/>
          </a:bodyPr>
          <a:lstStyle/>
          <a:p>
            <a:r>
              <a:rPr lang="tr-TR" sz="2000" b="1">
                <a:solidFill>
                  <a:srgbClr val="FF0000"/>
                </a:solidFill>
                <a:latin typeface="Times New Roman" pitchFamily="18" charset="0"/>
              </a:rPr>
              <a:t>valva atrioventriculare sinistra</a:t>
            </a:r>
          </a:p>
        </p:txBody>
      </p:sp>
      <p:sp>
        <p:nvSpPr>
          <p:cNvPr id="6" name="Line 5"/>
          <p:cNvSpPr>
            <a:spLocks noChangeShapeType="1"/>
          </p:cNvSpPr>
          <p:nvPr/>
        </p:nvSpPr>
        <p:spPr bwMode="auto">
          <a:xfrm>
            <a:off x="3571867" y="3428999"/>
            <a:ext cx="1714513" cy="1428761"/>
          </a:xfrm>
          <a:prstGeom prst="line">
            <a:avLst/>
          </a:prstGeom>
          <a:noFill/>
          <a:ln w="38100">
            <a:solidFill>
              <a:schemeClr val="tx1"/>
            </a:solidFill>
            <a:round/>
            <a:headEnd/>
            <a:tailEnd/>
          </a:ln>
        </p:spPr>
        <p:txBody>
          <a:bodyPr/>
          <a:lstStyle/>
          <a:p>
            <a:endParaRPr lang="tr-TR" sz="2000"/>
          </a:p>
        </p:txBody>
      </p:sp>
      <p:sp>
        <p:nvSpPr>
          <p:cNvPr id="7" name="Line 6"/>
          <p:cNvSpPr>
            <a:spLocks noChangeShapeType="1"/>
          </p:cNvSpPr>
          <p:nvPr/>
        </p:nvSpPr>
        <p:spPr bwMode="auto">
          <a:xfrm flipH="1" flipV="1">
            <a:off x="3571868" y="3429000"/>
            <a:ext cx="2071702" cy="928694"/>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Kalp kapaklarında meydana gelen daralmaya </a:t>
            </a:r>
            <a:r>
              <a:rPr lang="tr-TR" sz="2000" b="1" dirty="0" err="1">
                <a:solidFill>
                  <a:srgbClr val="FF0000"/>
                </a:solidFill>
                <a:latin typeface="Times New Roman" pitchFamily="18" charset="0"/>
                <a:cs typeface="Times New Roman" pitchFamily="18" charset="0"/>
              </a:rPr>
              <a:t>stenoz</a:t>
            </a:r>
            <a:r>
              <a:rPr lang="tr-TR" sz="2000" b="1" dirty="0">
                <a:latin typeface="Times New Roman" pitchFamily="18" charset="0"/>
                <a:cs typeface="Times New Roman" pitchFamily="18" charset="0"/>
              </a:rPr>
              <a:t> denir. Kapaklarında </a:t>
            </a:r>
            <a:r>
              <a:rPr lang="tr-TR" sz="2000" b="1" dirty="0" err="1">
                <a:latin typeface="Times New Roman" pitchFamily="18" charset="0"/>
                <a:cs typeface="Times New Roman" pitchFamily="18" charset="0"/>
              </a:rPr>
              <a:t>stenoz</a:t>
            </a:r>
            <a:r>
              <a:rPr lang="tr-TR" sz="2000" b="1" dirty="0">
                <a:latin typeface="Times New Roman" pitchFamily="18" charset="0"/>
                <a:cs typeface="Times New Roman" pitchFamily="18" charset="0"/>
              </a:rPr>
              <a:t> olan bir kalp kanı vücuda gönderebilmek için daha çok çalışır ve bu durumda kalp kasında büyüme (</a:t>
            </a:r>
            <a:r>
              <a:rPr lang="tr-TR" sz="2000" b="1" dirty="0" err="1">
                <a:solidFill>
                  <a:srgbClr val="FF0000"/>
                </a:solidFill>
                <a:latin typeface="Times New Roman" pitchFamily="18" charset="0"/>
                <a:cs typeface="Times New Roman" pitchFamily="18" charset="0"/>
              </a:rPr>
              <a:t>hipertofi</a:t>
            </a:r>
            <a:r>
              <a:rPr lang="tr-TR" sz="2000" b="1" dirty="0">
                <a:latin typeface="Times New Roman" pitchFamily="18" charset="0"/>
                <a:cs typeface="Times New Roman" pitchFamily="18" charset="0"/>
              </a:rPr>
              <a:t>) meydana gelir. </a:t>
            </a:r>
          </a:p>
        </p:txBody>
      </p:sp>
      <p:pic>
        <p:nvPicPr>
          <p:cNvPr id="3079" name="Picture 7"/>
          <p:cNvPicPr>
            <a:picLocks noChangeAspect="1" noChangeArrowheads="1"/>
          </p:cNvPicPr>
          <p:nvPr/>
        </p:nvPicPr>
        <p:blipFill>
          <a:blip r:embed="rId2"/>
          <a:srcRect/>
          <a:stretch>
            <a:fillRect/>
          </a:stretch>
        </p:blipFill>
        <p:spPr bwMode="auto">
          <a:xfrm>
            <a:off x="2714612" y="4000504"/>
            <a:ext cx="6050005" cy="2643206"/>
          </a:xfrm>
          <a:prstGeom prst="rect">
            <a:avLst/>
          </a:prstGeom>
          <a:noFill/>
          <a:ln w="9525">
            <a:noFill/>
            <a:miter lim="800000"/>
            <a:headEnd/>
            <a:tailEnd/>
          </a:ln>
          <a:effectLst/>
        </p:spPr>
      </p:pic>
      <p:pic>
        <p:nvPicPr>
          <p:cNvPr id="3080" name="Picture 8"/>
          <p:cNvPicPr>
            <a:picLocks noChangeAspect="1" noChangeArrowheads="1"/>
          </p:cNvPicPr>
          <p:nvPr/>
        </p:nvPicPr>
        <p:blipFill>
          <a:blip r:embed="rId3"/>
          <a:srcRect/>
          <a:stretch>
            <a:fillRect/>
          </a:stretch>
        </p:blipFill>
        <p:spPr bwMode="auto">
          <a:xfrm>
            <a:off x="261699" y="1428736"/>
            <a:ext cx="3406564" cy="2786082"/>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Kalbe giren ve kalpten çıkan damarlar: </a:t>
            </a:r>
            <a:r>
              <a:rPr lang="tr-TR" sz="2000" b="1" dirty="0">
                <a:latin typeface="Times New Roman" pitchFamily="18" charset="0"/>
                <a:cs typeface="Times New Roman" pitchFamily="18" charset="0"/>
              </a:rPr>
              <a:t>Kalpten kan götüren damarlara </a:t>
            </a:r>
            <a:r>
              <a:rPr lang="tr-TR" sz="2000" b="1" dirty="0">
                <a:solidFill>
                  <a:srgbClr val="FF0000"/>
                </a:solidFill>
                <a:latin typeface="Times New Roman" pitchFamily="18" charset="0"/>
                <a:cs typeface="Times New Roman" pitchFamily="18" charset="0"/>
              </a:rPr>
              <a:t>arter</a:t>
            </a:r>
            <a:r>
              <a:rPr lang="tr-TR" sz="2000" b="1" dirty="0">
                <a:latin typeface="Times New Roman" pitchFamily="18" charset="0"/>
                <a:cs typeface="Times New Roman" pitchFamily="18" charset="0"/>
              </a:rPr>
              <a:t>, kalbe kan getiren damarlara </a:t>
            </a:r>
            <a:r>
              <a:rPr lang="tr-TR" sz="2000" b="1" dirty="0" err="1">
                <a:solidFill>
                  <a:srgbClr val="FF0000"/>
                </a:solidFill>
                <a:latin typeface="Times New Roman" pitchFamily="18" charset="0"/>
                <a:cs typeface="Times New Roman" pitchFamily="18" charset="0"/>
              </a:rPr>
              <a:t>ven</a:t>
            </a:r>
            <a:r>
              <a:rPr lang="tr-TR" sz="2000" b="1" dirty="0">
                <a:latin typeface="Times New Roman" pitchFamily="18" charset="0"/>
                <a:cs typeface="Times New Roman" pitchFamily="18" charset="0"/>
              </a:rPr>
              <a:t> denir. Sağ </a:t>
            </a:r>
            <a:r>
              <a:rPr lang="tr-TR" sz="2000" b="1" dirty="0" err="1">
                <a:latin typeface="Times New Roman" pitchFamily="18" charset="0"/>
                <a:cs typeface="Times New Roman" pitchFamily="18" charset="0"/>
              </a:rPr>
              <a:t>atriuma</a:t>
            </a:r>
            <a:r>
              <a:rPr lang="tr-TR" sz="2000" b="1" dirty="0">
                <a:latin typeface="Times New Roman" pitchFamily="18" charset="0"/>
                <a:cs typeface="Times New Roman" pitchFamily="18" charset="0"/>
              </a:rPr>
              <a:t>; baş, boyun, üst tarafın ve göğsün kirli kanını toplayan </a:t>
            </a:r>
            <a:r>
              <a:rPr lang="tr-TR" sz="2000" b="1" dirty="0">
                <a:solidFill>
                  <a:srgbClr val="FF0000"/>
                </a:solidFill>
                <a:latin typeface="Times New Roman" pitchFamily="18" charset="0"/>
                <a:cs typeface="Times New Roman" pitchFamily="18" charset="0"/>
              </a:rPr>
              <a:t>v. cava </a:t>
            </a:r>
            <a:r>
              <a:rPr lang="tr-TR" sz="2000" b="1" dirty="0" err="1">
                <a:solidFill>
                  <a:srgbClr val="FF0000"/>
                </a:solidFill>
                <a:latin typeface="Times New Roman" pitchFamily="18" charset="0"/>
                <a:cs typeface="Times New Roman" pitchFamily="18" charset="0"/>
              </a:rPr>
              <a:t>superior</a:t>
            </a:r>
            <a:r>
              <a:rPr lang="tr-TR" sz="2000" b="1" dirty="0">
                <a:latin typeface="Times New Roman" pitchFamily="18" charset="0"/>
                <a:cs typeface="Times New Roman" pitchFamily="18" charset="0"/>
              </a:rPr>
              <a:t>, karın ve alt tarafın kirli kanını toplayan </a:t>
            </a:r>
            <a:r>
              <a:rPr lang="tr-TR" sz="2000" b="1" dirty="0">
                <a:solidFill>
                  <a:srgbClr val="FF0000"/>
                </a:solidFill>
                <a:latin typeface="Times New Roman" pitchFamily="18" charset="0"/>
                <a:cs typeface="Times New Roman" pitchFamily="18" charset="0"/>
              </a:rPr>
              <a:t>v. cava </a:t>
            </a:r>
            <a:r>
              <a:rPr lang="tr-TR" sz="2000" b="1" dirty="0" err="1">
                <a:solidFill>
                  <a:srgbClr val="FF0000"/>
                </a:solidFill>
                <a:latin typeface="Times New Roman" pitchFamily="18" charset="0"/>
                <a:cs typeface="Times New Roman" pitchFamily="18" charset="0"/>
              </a:rPr>
              <a:t>inferior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kalbin kirli kanını toplayan </a:t>
            </a:r>
            <a:r>
              <a:rPr lang="tr-TR" sz="2000" b="1" dirty="0" err="1">
                <a:solidFill>
                  <a:srgbClr val="FF0000"/>
                </a:solidFill>
                <a:latin typeface="Times New Roman" pitchFamily="18" charset="0"/>
                <a:cs typeface="Times New Roman" pitchFamily="18" charset="0"/>
              </a:rPr>
              <a:t>sinus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coronarius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açılır. </a:t>
            </a:r>
          </a:p>
        </p:txBody>
      </p:sp>
      <p:pic>
        <p:nvPicPr>
          <p:cNvPr id="3" name="Picture 3"/>
          <p:cNvPicPr>
            <a:picLocks noChangeAspect="1" noChangeArrowheads="1"/>
          </p:cNvPicPr>
          <p:nvPr/>
        </p:nvPicPr>
        <p:blipFill>
          <a:blip r:embed="rId2"/>
          <a:srcRect/>
          <a:stretch>
            <a:fillRect/>
          </a:stretch>
        </p:blipFill>
        <p:spPr bwMode="auto">
          <a:xfrm>
            <a:off x="571472" y="2357430"/>
            <a:ext cx="2709862" cy="3673475"/>
          </a:xfrm>
          <a:prstGeom prst="rect">
            <a:avLst/>
          </a:prstGeom>
          <a:noFill/>
          <a:ln w="9525">
            <a:noFill/>
            <a:miter lim="800000"/>
            <a:headEnd/>
            <a:tailEnd/>
          </a:ln>
        </p:spPr>
      </p:pic>
      <p:sp>
        <p:nvSpPr>
          <p:cNvPr id="5" name="4 Dikdörtgen"/>
          <p:cNvSpPr/>
          <p:nvPr/>
        </p:nvSpPr>
        <p:spPr>
          <a:xfrm>
            <a:off x="2500298" y="2214554"/>
            <a:ext cx="1914563"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v. cava </a:t>
            </a:r>
            <a:r>
              <a:rPr lang="tr-TR" sz="2000" b="1" dirty="0" err="1">
                <a:solidFill>
                  <a:srgbClr val="FF0000"/>
                </a:solidFill>
                <a:latin typeface="Times New Roman" pitchFamily="18" charset="0"/>
                <a:cs typeface="Times New Roman" pitchFamily="18" charset="0"/>
              </a:rPr>
              <a:t>superior</a:t>
            </a:r>
            <a:endParaRPr lang="tr-TR" sz="2000" dirty="0"/>
          </a:p>
        </p:txBody>
      </p:sp>
      <p:sp>
        <p:nvSpPr>
          <p:cNvPr id="6" name="5 Dikdörtgen"/>
          <p:cNvSpPr/>
          <p:nvPr/>
        </p:nvSpPr>
        <p:spPr>
          <a:xfrm>
            <a:off x="3428992" y="3357562"/>
            <a:ext cx="1887504"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v. cava </a:t>
            </a:r>
            <a:r>
              <a:rPr lang="tr-TR" sz="2000" b="1" dirty="0" err="1">
                <a:solidFill>
                  <a:srgbClr val="FF0000"/>
                </a:solidFill>
                <a:latin typeface="Times New Roman" pitchFamily="18" charset="0"/>
                <a:cs typeface="Times New Roman" pitchFamily="18" charset="0"/>
              </a:rPr>
              <a:t>inferior</a:t>
            </a:r>
            <a:r>
              <a:rPr lang="tr-TR" sz="2000" b="1" dirty="0">
                <a:solidFill>
                  <a:srgbClr val="FF0000"/>
                </a:solidFill>
                <a:latin typeface="Times New Roman" pitchFamily="18" charset="0"/>
                <a:cs typeface="Times New Roman" pitchFamily="18" charset="0"/>
              </a:rPr>
              <a:t> </a:t>
            </a:r>
            <a:endParaRPr lang="tr-TR" sz="2000" dirty="0"/>
          </a:p>
        </p:txBody>
      </p:sp>
      <p:sp>
        <p:nvSpPr>
          <p:cNvPr id="7" name="6 Dikdörtgen"/>
          <p:cNvSpPr/>
          <p:nvPr/>
        </p:nvSpPr>
        <p:spPr>
          <a:xfrm>
            <a:off x="2571736" y="5643578"/>
            <a:ext cx="2044342"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sinus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coronarius</a:t>
            </a:r>
            <a:r>
              <a:rPr lang="tr-TR" sz="2000" b="1" dirty="0">
                <a:solidFill>
                  <a:srgbClr val="FF0000"/>
                </a:solidFill>
                <a:latin typeface="Times New Roman" pitchFamily="18" charset="0"/>
                <a:cs typeface="Times New Roman" pitchFamily="18" charset="0"/>
              </a:rPr>
              <a:t> </a:t>
            </a:r>
            <a:endParaRPr lang="tr-TR" sz="2000" dirty="0"/>
          </a:p>
        </p:txBody>
      </p:sp>
      <p:sp>
        <p:nvSpPr>
          <p:cNvPr id="8" name="Line 6"/>
          <p:cNvSpPr>
            <a:spLocks noChangeShapeType="1"/>
          </p:cNvSpPr>
          <p:nvPr/>
        </p:nvSpPr>
        <p:spPr bwMode="auto">
          <a:xfrm flipH="1">
            <a:off x="2500298" y="2571744"/>
            <a:ext cx="500066" cy="357190"/>
          </a:xfrm>
          <a:prstGeom prst="line">
            <a:avLst/>
          </a:prstGeom>
          <a:noFill/>
          <a:ln w="38100">
            <a:solidFill>
              <a:schemeClr val="tx1"/>
            </a:solidFill>
            <a:round/>
            <a:headEnd/>
            <a:tailEnd/>
          </a:ln>
        </p:spPr>
        <p:txBody>
          <a:bodyPr/>
          <a:lstStyle/>
          <a:p>
            <a:endParaRPr lang="tr-TR" sz="2000"/>
          </a:p>
        </p:txBody>
      </p:sp>
      <p:sp>
        <p:nvSpPr>
          <p:cNvPr id="9" name="Line 6"/>
          <p:cNvSpPr>
            <a:spLocks noChangeShapeType="1"/>
          </p:cNvSpPr>
          <p:nvPr/>
        </p:nvSpPr>
        <p:spPr bwMode="auto">
          <a:xfrm flipH="1">
            <a:off x="2643174" y="3643314"/>
            <a:ext cx="857256" cy="571504"/>
          </a:xfrm>
          <a:prstGeom prst="line">
            <a:avLst/>
          </a:prstGeom>
          <a:noFill/>
          <a:ln w="38100">
            <a:solidFill>
              <a:schemeClr val="tx1"/>
            </a:solidFill>
            <a:round/>
            <a:headEnd/>
            <a:tailEnd/>
          </a:ln>
        </p:spPr>
        <p:txBody>
          <a:bodyPr/>
          <a:lstStyle/>
          <a:p>
            <a:endParaRPr lang="tr-TR" sz="2000"/>
          </a:p>
        </p:txBody>
      </p:sp>
      <p:sp>
        <p:nvSpPr>
          <p:cNvPr id="10" name="Line 6"/>
          <p:cNvSpPr>
            <a:spLocks noChangeShapeType="1"/>
          </p:cNvSpPr>
          <p:nvPr/>
        </p:nvSpPr>
        <p:spPr bwMode="auto">
          <a:xfrm flipH="1" flipV="1">
            <a:off x="2071670" y="4429132"/>
            <a:ext cx="857256" cy="1143008"/>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Sağ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akciğerlere kirli kan götüren </a:t>
            </a:r>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pulmonalis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çıkar. Sol </a:t>
            </a:r>
            <a:r>
              <a:rPr lang="tr-TR" sz="2000" b="1" dirty="0" err="1">
                <a:latin typeface="Times New Roman" pitchFamily="18" charset="0"/>
                <a:cs typeface="Times New Roman" pitchFamily="18" charset="0"/>
              </a:rPr>
              <a:t>atriuma</a:t>
            </a:r>
            <a:r>
              <a:rPr lang="tr-TR" sz="2000" b="1" dirty="0">
                <a:latin typeface="Times New Roman" pitchFamily="18" charset="0"/>
                <a:cs typeface="Times New Roman" pitchFamily="18" charset="0"/>
              </a:rPr>
              <a:t> akciğerlerden temiz kan getiren </a:t>
            </a:r>
            <a:r>
              <a:rPr lang="tr-TR" sz="2000" b="1" dirty="0">
                <a:solidFill>
                  <a:srgbClr val="FF0000"/>
                </a:solidFill>
                <a:latin typeface="Times New Roman" pitchFamily="18" charset="0"/>
                <a:cs typeface="Times New Roman" pitchFamily="18" charset="0"/>
              </a:rPr>
              <a:t>4 adet v. </a:t>
            </a:r>
            <a:r>
              <a:rPr lang="tr-TR" sz="2000" b="1" dirty="0" err="1">
                <a:solidFill>
                  <a:srgbClr val="FF0000"/>
                </a:solidFill>
                <a:latin typeface="Times New Roman" pitchFamily="18" charset="0"/>
                <a:cs typeface="Times New Roman" pitchFamily="18" charset="0"/>
              </a:rPr>
              <a:t>pulmonalis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açılır. Sol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tüm vücuda temiz kan dağıtan </a:t>
            </a:r>
            <a:r>
              <a:rPr lang="tr-TR" sz="2000" b="1" dirty="0">
                <a:solidFill>
                  <a:srgbClr val="FF0000"/>
                </a:solidFill>
                <a:latin typeface="Times New Roman" pitchFamily="18" charset="0"/>
                <a:cs typeface="Times New Roman" pitchFamily="18" charset="0"/>
              </a:rPr>
              <a:t>aorta</a:t>
            </a:r>
            <a:r>
              <a:rPr lang="tr-TR" sz="2000" b="1" dirty="0">
                <a:latin typeface="Times New Roman" pitchFamily="18" charset="0"/>
                <a:cs typeface="Times New Roman" pitchFamily="18" charset="0"/>
              </a:rPr>
              <a:t> çıkar. </a:t>
            </a:r>
          </a:p>
        </p:txBody>
      </p:sp>
      <p:pic>
        <p:nvPicPr>
          <p:cNvPr id="3" name="Picture 3"/>
          <p:cNvPicPr>
            <a:picLocks noChangeAspect="1" noChangeArrowheads="1"/>
          </p:cNvPicPr>
          <p:nvPr/>
        </p:nvPicPr>
        <p:blipFill>
          <a:blip r:embed="rId2"/>
          <a:srcRect/>
          <a:stretch>
            <a:fillRect/>
          </a:stretch>
        </p:blipFill>
        <p:spPr bwMode="auto">
          <a:xfrm>
            <a:off x="5724525" y="2565400"/>
            <a:ext cx="2995613" cy="4105275"/>
          </a:xfrm>
          <a:prstGeom prst="rect">
            <a:avLst/>
          </a:prstGeom>
          <a:noFill/>
          <a:ln w="9525">
            <a:noFill/>
            <a:miter lim="800000"/>
            <a:headEnd/>
            <a:tailEnd/>
          </a:ln>
        </p:spPr>
      </p:pic>
      <p:sp>
        <p:nvSpPr>
          <p:cNvPr id="5" name="Rectangle 4"/>
          <p:cNvSpPr>
            <a:spLocks noChangeArrowheads="1"/>
          </p:cNvSpPr>
          <p:nvPr/>
        </p:nvSpPr>
        <p:spPr bwMode="auto">
          <a:xfrm>
            <a:off x="6215074" y="1928802"/>
            <a:ext cx="2297424"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truncus pulmonalis</a:t>
            </a:r>
          </a:p>
        </p:txBody>
      </p:sp>
      <p:sp>
        <p:nvSpPr>
          <p:cNvPr id="6" name="Rectangle 5"/>
          <p:cNvSpPr>
            <a:spLocks noChangeArrowheads="1"/>
          </p:cNvSpPr>
          <p:nvPr/>
        </p:nvSpPr>
        <p:spPr bwMode="auto">
          <a:xfrm>
            <a:off x="5429256" y="2428868"/>
            <a:ext cx="768159"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aorta</a:t>
            </a:r>
          </a:p>
        </p:txBody>
      </p:sp>
      <p:sp>
        <p:nvSpPr>
          <p:cNvPr id="7" name="Line 6"/>
          <p:cNvSpPr>
            <a:spLocks noChangeShapeType="1"/>
          </p:cNvSpPr>
          <p:nvPr/>
        </p:nvSpPr>
        <p:spPr bwMode="auto">
          <a:xfrm>
            <a:off x="6084888" y="2708275"/>
            <a:ext cx="574675" cy="649288"/>
          </a:xfrm>
          <a:prstGeom prst="line">
            <a:avLst/>
          </a:prstGeom>
          <a:noFill/>
          <a:ln w="38100">
            <a:solidFill>
              <a:schemeClr val="tx1"/>
            </a:solidFill>
            <a:round/>
            <a:headEnd/>
            <a:tailEnd/>
          </a:ln>
        </p:spPr>
        <p:txBody>
          <a:bodyPr/>
          <a:lstStyle/>
          <a:p>
            <a:endParaRPr lang="tr-TR"/>
          </a:p>
        </p:txBody>
      </p:sp>
      <p:sp>
        <p:nvSpPr>
          <p:cNvPr id="8" name="Line 7"/>
          <p:cNvSpPr>
            <a:spLocks noChangeShapeType="1"/>
          </p:cNvSpPr>
          <p:nvPr/>
        </p:nvSpPr>
        <p:spPr bwMode="auto">
          <a:xfrm>
            <a:off x="7019925" y="2276475"/>
            <a:ext cx="288925" cy="1728788"/>
          </a:xfrm>
          <a:prstGeom prst="line">
            <a:avLst/>
          </a:prstGeom>
          <a:noFill/>
          <a:ln w="38100">
            <a:solidFill>
              <a:schemeClr val="tx1"/>
            </a:solidFill>
            <a:round/>
            <a:headEnd/>
            <a:tailEnd/>
          </a:ln>
        </p:spPr>
        <p:txBody>
          <a:bodyPr/>
          <a:lstStyle/>
          <a:p>
            <a:endParaRPr lang="tr-TR"/>
          </a:p>
        </p:txBody>
      </p:sp>
      <p:pic>
        <p:nvPicPr>
          <p:cNvPr id="9" name="Picture 8"/>
          <p:cNvPicPr>
            <a:picLocks noChangeAspect="1" noChangeArrowheads="1"/>
          </p:cNvPicPr>
          <p:nvPr/>
        </p:nvPicPr>
        <p:blipFill>
          <a:blip r:embed="rId3"/>
          <a:srcRect/>
          <a:stretch>
            <a:fillRect/>
          </a:stretch>
        </p:blipFill>
        <p:spPr bwMode="auto">
          <a:xfrm>
            <a:off x="539750" y="2997200"/>
            <a:ext cx="2709863" cy="3673475"/>
          </a:xfrm>
          <a:prstGeom prst="rect">
            <a:avLst/>
          </a:prstGeom>
          <a:noFill/>
          <a:ln w="9525">
            <a:noFill/>
            <a:miter lim="800000"/>
            <a:headEnd/>
            <a:tailEnd/>
          </a:ln>
        </p:spPr>
      </p:pic>
      <p:sp>
        <p:nvSpPr>
          <p:cNvPr id="10" name="Rectangle 9"/>
          <p:cNvSpPr>
            <a:spLocks noChangeArrowheads="1"/>
          </p:cNvSpPr>
          <p:nvPr/>
        </p:nvSpPr>
        <p:spPr bwMode="auto">
          <a:xfrm>
            <a:off x="1500166" y="2285992"/>
            <a:ext cx="1807161"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vv. pulmonales</a:t>
            </a:r>
          </a:p>
        </p:txBody>
      </p:sp>
      <p:sp>
        <p:nvSpPr>
          <p:cNvPr id="11" name="Line 10"/>
          <p:cNvSpPr>
            <a:spLocks noChangeShapeType="1"/>
          </p:cNvSpPr>
          <p:nvPr/>
        </p:nvSpPr>
        <p:spPr bwMode="auto">
          <a:xfrm flipV="1">
            <a:off x="1258888" y="2636838"/>
            <a:ext cx="865187" cy="1368425"/>
          </a:xfrm>
          <a:prstGeom prst="line">
            <a:avLst/>
          </a:prstGeom>
          <a:noFill/>
          <a:ln w="38100">
            <a:solidFill>
              <a:schemeClr val="tx1"/>
            </a:solidFill>
            <a:round/>
            <a:headEnd/>
            <a:tailEnd/>
          </a:ln>
        </p:spPr>
        <p:txBody>
          <a:bodyPr/>
          <a:lstStyle/>
          <a:p>
            <a:endParaRPr lang="tr-TR"/>
          </a:p>
        </p:txBody>
      </p:sp>
      <p:sp>
        <p:nvSpPr>
          <p:cNvPr id="12" name="Line 11"/>
          <p:cNvSpPr>
            <a:spLocks noChangeShapeType="1"/>
          </p:cNvSpPr>
          <p:nvPr/>
        </p:nvSpPr>
        <p:spPr bwMode="auto">
          <a:xfrm flipV="1">
            <a:off x="1331913" y="2636838"/>
            <a:ext cx="792162" cy="1655762"/>
          </a:xfrm>
          <a:prstGeom prst="line">
            <a:avLst/>
          </a:prstGeom>
          <a:noFill/>
          <a:ln w="38100">
            <a:solidFill>
              <a:schemeClr val="tx1"/>
            </a:solidFill>
            <a:round/>
            <a:headEnd/>
            <a:tailEnd/>
          </a:ln>
        </p:spPr>
        <p:txBody>
          <a:bodyPr/>
          <a:lstStyle/>
          <a:p>
            <a:endParaRPr lang="tr-TR"/>
          </a:p>
        </p:txBody>
      </p:sp>
      <p:sp>
        <p:nvSpPr>
          <p:cNvPr id="13" name="Line 12"/>
          <p:cNvSpPr>
            <a:spLocks noChangeShapeType="1"/>
          </p:cNvSpPr>
          <p:nvPr/>
        </p:nvSpPr>
        <p:spPr bwMode="auto">
          <a:xfrm flipH="1" flipV="1">
            <a:off x="2124075" y="2636838"/>
            <a:ext cx="215900" cy="1439862"/>
          </a:xfrm>
          <a:prstGeom prst="line">
            <a:avLst/>
          </a:prstGeom>
          <a:noFill/>
          <a:ln w="38100">
            <a:solidFill>
              <a:schemeClr val="tx1"/>
            </a:solidFill>
            <a:round/>
            <a:headEnd/>
            <a:tailEnd/>
          </a:ln>
        </p:spPr>
        <p:txBody>
          <a:bodyPr/>
          <a:lstStyle/>
          <a:p>
            <a:endParaRPr lang="tr-TR"/>
          </a:p>
        </p:txBody>
      </p:sp>
      <p:sp>
        <p:nvSpPr>
          <p:cNvPr id="14" name="Line 13"/>
          <p:cNvSpPr>
            <a:spLocks noChangeShapeType="1"/>
          </p:cNvSpPr>
          <p:nvPr/>
        </p:nvSpPr>
        <p:spPr bwMode="auto">
          <a:xfrm flipH="1" flipV="1">
            <a:off x="2124075" y="2636838"/>
            <a:ext cx="71438" cy="1800225"/>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err="1">
                <a:latin typeface="Times New Roman" pitchFamily="18" charset="0"/>
                <a:cs typeface="Times New Roman" pitchFamily="18" charset="0"/>
              </a:rPr>
              <a:t>Aorta’nın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truncus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pulmonalis’in</a:t>
            </a:r>
            <a:r>
              <a:rPr lang="tr-TR" sz="2000" b="1" dirty="0">
                <a:latin typeface="Times New Roman" pitchFamily="18" charset="0"/>
                <a:cs typeface="Times New Roman" pitchFamily="18" charset="0"/>
              </a:rPr>
              <a:t> ağzında kanın kalbe geri dönmesini engelleyen kapaklar bulunur. </a:t>
            </a:r>
            <a:r>
              <a:rPr lang="tr-TR" sz="2000" b="1" dirty="0" err="1">
                <a:latin typeface="Times New Roman" pitchFamily="18" charset="0"/>
                <a:cs typeface="Times New Roman" pitchFamily="18" charset="0"/>
              </a:rPr>
              <a:t>Aorta’nın</a:t>
            </a:r>
            <a:r>
              <a:rPr lang="tr-TR" sz="2000" b="1" dirty="0">
                <a:latin typeface="Times New Roman" pitchFamily="18" charset="0"/>
                <a:cs typeface="Times New Roman" pitchFamily="18" charset="0"/>
              </a:rPr>
              <a:t> ağzındaki kapağa </a:t>
            </a:r>
            <a:r>
              <a:rPr lang="tr-TR" sz="2000" b="1" dirty="0" err="1">
                <a:solidFill>
                  <a:srgbClr val="FF0000"/>
                </a:solidFill>
                <a:latin typeface="Times New Roman" pitchFamily="18" charset="0"/>
                <a:cs typeface="Times New Roman" pitchFamily="18" charset="0"/>
              </a:rPr>
              <a:t>valva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truncus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pulmonalis’in</a:t>
            </a:r>
            <a:r>
              <a:rPr lang="tr-TR" sz="2000" b="1" dirty="0">
                <a:latin typeface="Times New Roman" pitchFamily="18" charset="0"/>
                <a:cs typeface="Times New Roman" pitchFamily="18" charset="0"/>
              </a:rPr>
              <a:t> ağzındaki kapağa </a:t>
            </a:r>
            <a:r>
              <a:rPr lang="tr-TR" sz="2000" b="1" dirty="0" err="1">
                <a:solidFill>
                  <a:srgbClr val="FF0000"/>
                </a:solidFill>
                <a:latin typeface="Times New Roman" pitchFamily="18" charset="0"/>
                <a:cs typeface="Times New Roman" pitchFamily="18" charset="0"/>
              </a:rPr>
              <a:t>valva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trunci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pulmonalis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Bu kapakların her ikisi de üçer adet </a:t>
            </a:r>
            <a:r>
              <a:rPr lang="tr-TR" sz="2000" b="1" dirty="0" err="1">
                <a:solidFill>
                  <a:srgbClr val="FF0000"/>
                </a:solidFill>
                <a:latin typeface="Times New Roman" pitchFamily="18" charset="0"/>
                <a:cs typeface="Times New Roman" pitchFamily="18" charset="0"/>
              </a:rPr>
              <a:t>semilunar</a:t>
            </a:r>
            <a:r>
              <a:rPr lang="tr-TR" sz="2000" b="1" dirty="0">
                <a:solidFill>
                  <a:srgbClr val="FF0000"/>
                </a:solidFill>
                <a:latin typeface="Times New Roman" pitchFamily="18" charset="0"/>
                <a:cs typeface="Times New Roman" pitchFamily="18" charset="0"/>
              </a:rPr>
              <a:t> kapakçık </a:t>
            </a:r>
            <a:r>
              <a:rPr lang="tr-TR" sz="2000" b="1" dirty="0">
                <a:latin typeface="Times New Roman" pitchFamily="18" charset="0"/>
                <a:cs typeface="Times New Roman" pitchFamily="18" charset="0"/>
              </a:rPr>
              <a:t>ihtiva eder. </a:t>
            </a:r>
          </a:p>
        </p:txBody>
      </p:sp>
      <p:pic>
        <p:nvPicPr>
          <p:cNvPr id="15" name="Picture 3"/>
          <p:cNvPicPr>
            <a:picLocks noChangeAspect="1" noChangeArrowheads="1"/>
          </p:cNvPicPr>
          <p:nvPr/>
        </p:nvPicPr>
        <p:blipFill>
          <a:blip r:embed="rId2"/>
          <a:srcRect/>
          <a:stretch>
            <a:fillRect/>
          </a:stretch>
        </p:blipFill>
        <p:spPr bwMode="auto">
          <a:xfrm>
            <a:off x="2268538" y="2565400"/>
            <a:ext cx="4391025" cy="4048125"/>
          </a:xfrm>
          <a:prstGeom prst="rect">
            <a:avLst/>
          </a:prstGeom>
          <a:solidFill>
            <a:srgbClr val="92D050"/>
          </a:solidFill>
          <a:ln w="9525">
            <a:noFill/>
            <a:miter lim="800000"/>
            <a:headEnd/>
            <a:tailEnd/>
          </a:ln>
        </p:spPr>
      </p:pic>
      <p:sp>
        <p:nvSpPr>
          <p:cNvPr id="16" name="Rectangle 4"/>
          <p:cNvSpPr>
            <a:spLocks noChangeArrowheads="1"/>
          </p:cNvSpPr>
          <p:nvPr/>
        </p:nvSpPr>
        <p:spPr bwMode="auto">
          <a:xfrm>
            <a:off x="5724525" y="2924175"/>
            <a:ext cx="1529586"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valva aortae</a:t>
            </a:r>
          </a:p>
        </p:txBody>
      </p:sp>
      <p:sp>
        <p:nvSpPr>
          <p:cNvPr id="17" name="Line 5"/>
          <p:cNvSpPr>
            <a:spLocks noChangeShapeType="1"/>
          </p:cNvSpPr>
          <p:nvPr/>
        </p:nvSpPr>
        <p:spPr bwMode="auto">
          <a:xfrm flipV="1">
            <a:off x="4500563" y="3213100"/>
            <a:ext cx="1223962" cy="360363"/>
          </a:xfrm>
          <a:prstGeom prst="line">
            <a:avLst/>
          </a:prstGeom>
          <a:noFill/>
          <a:ln w="38100">
            <a:solidFill>
              <a:schemeClr val="tx1"/>
            </a:solidFill>
            <a:round/>
            <a:headEnd/>
            <a:tailEnd/>
          </a:ln>
        </p:spPr>
        <p:txBody>
          <a:bodyPr/>
          <a:lstStyle/>
          <a:p>
            <a:endParaRPr lang="tr-TR" sz="2000"/>
          </a:p>
        </p:txBody>
      </p:sp>
      <p:sp>
        <p:nvSpPr>
          <p:cNvPr id="18" name="Rectangle 6"/>
          <p:cNvSpPr>
            <a:spLocks noChangeArrowheads="1"/>
          </p:cNvSpPr>
          <p:nvPr/>
        </p:nvSpPr>
        <p:spPr bwMode="auto">
          <a:xfrm>
            <a:off x="323850" y="2781300"/>
            <a:ext cx="1564852" cy="707886"/>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valva trunci </a:t>
            </a:r>
          </a:p>
          <a:p>
            <a:r>
              <a:rPr lang="tr-TR" sz="2000" b="1">
                <a:solidFill>
                  <a:srgbClr val="FF0000"/>
                </a:solidFill>
                <a:latin typeface="Times New Roman" pitchFamily="18" charset="0"/>
              </a:rPr>
              <a:t>pulmonalis</a:t>
            </a:r>
          </a:p>
        </p:txBody>
      </p:sp>
      <p:sp>
        <p:nvSpPr>
          <p:cNvPr id="19" name="Line 7"/>
          <p:cNvSpPr>
            <a:spLocks noChangeShapeType="1"/>
          </p:cNvSpPr>
          <p:nvPr/>
        </p:nvSpPr>
        <p:spPr bwMode="auto">
          <a:xfrm flipH="1" flipV="1">
            <a:off x="2051050" y="3213100"/>
            <a:ext cx="1441450" cy="215900"/>
          </a:xfrm>
          <a:prstGeom prst="line">
            <a:avLst/>
          </a:prstGeom>
          <a:noFill/>
          <a:ln w="38100">
            <a:solidFill>
              <a:schemeClr val="tx1"/>
            </a:solidFill>
            <a:round/>
            <a:headEnd/>
            <a:tailEnd/>
          </a:ln>
        </p:spPr>
        <p:txBody>
          <a:bodyPr/>
          <a:lstStyle/>
          <a:p>
            <a:endParaRPr lang="tr-TR" sz="2000"/>
          </a:p>
        </p:txBody>
      </p:sp>
      <p:sp>
        <p:nvSpPr>
          <p:cNvPr id="20" name="Line 8"/>
          <p:cNvSpPr>
            <a:spLocks noChangeShapeType="1"/>
          </p:cNvSpPr>
          <p:nvPr/>
        </p:nvSpPr>
        <p:spPr bwMode="auto">
          <a:xfrm flipV="1">
            <a:off x="3924300" y="3213100"/>
            <a:ext cx="1800225" cy="792163"/>
          </a:xfrm>
          <a:prstGeom prst="line">
            <a:avLst/>
          </a:prstGeom>
          <a:noFill/>
          <a:ln w="38100">
            <a:solidFill>
              <a:schemeClr val="tx1"/>
            </a:solidFill>
            <a:round/>
            <a:headEnd/>
            <a:tailEnd/>
          </a:ln>
        </p:spPr>
        <p:txBody>
          <a:bodyPr/>
          <a:lstStyle/>
          <a:p>
            <a:endParaRPr lang="tr-TR" sz="2000"/>
          </a:p>
        </p:txBody>
      </p:sp>
      <p:sp>
        <p:nvSpPr>
          <p:cNvPr id="21" name="Line 9"/>
          <p:cNvSpPr>
            <a:spLocks noChangeShapeType="1"/>
          </p:cNvSpPr>
          <p:nvPr/>
        </p:nvSpPr>
        <p:spPr bwMode="auto">
          <a:xfrm flipV="1">
            <a:off x="4643438" y="3213100"/>
            <a:ext cx="1081087" cy="1152525"/>
          </a:xfrm>
          <a:prstGeom prst="line">
            <a:avLst/>
          </a:prstGeom>
          <a:noFill/>
          <a:ln w="38100">
            <a:solidFill>
              <a:schemeClr val="tx1"/>
            </a:solidFill>
            <a:round/>
            <a:headEnd/>
            <a:tailEnd/>
          </a:ln>
        </p:spPr>
        <p:txBody>
          <a:bodyPr/>
          <a:lstStyle/>
          <a:p>
            <a:endParaRPr lang="tr-TR" sz="2000"/>
          </a:p>
        </p:txBody>
      </p:sp>
      <p:sp>
        <p:nvSpPr>
          <p:cNvPr id="22" name="Line 10"/>
          <p:cNvSpPr>
            <a:spLocks noChangeShapeType="1"/>
          </p:cNvSpPr>
          <p:nvPr/>
        </p:nvSpPr>
        <p:spPr bwMode="auto">
          <a:xfrm flipH="1">
            <a:off x="2051050" y="2852738"/>
            <a:ext cx="1512888" cy="360362"/>
          </a:xfrm>
          <a:prstGeom prst="line">
            <a:avLst/>
          </a:prstGeom>
          <a:noFill/>
          <a:ln w="38100">
            <a:solidFill>
              <a:schemeClr val="tx1"/>
            </a:solidFill>
            <a:round/>
            <a:headEnd/>
            <a:tailEnd/>
          </a:ln>
        </p:spPr>
        <p:txBody>
          <a:bodyPr/>
          <a:lstStyle/>
          <a:p>
            <a:endParaRPr lang="tr-TR" sz="2000"/>
          </a:p>
        </p:txBody>
      </p:sp>
      <p:sp>
        <p:nvSpPr>
          <p:cNvPr id="23" name="Line 11"/>
          <p:cNvSpPr>
            <a:spLocks noChangeShapeType="1"/>
          </p:cNvSpPr>
          <p:nvPr/>
        </p:nvSpPr>
        <p:spPr bwMode="auto">
          <a:xfrm flipH="1">
            <a:off x="1979613" y="2924175"/>
            <a:ext cx="2160587" cy="288925"/>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214290"/>
            <a:ext cx="8858312" cy="1631216"/>
          </a:xfrm>
          <a:prstGeom prst="rect">
            <a:avLst/>
          </a:prstGeom>
          <a:no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Küçük ve büyük dolaşım: </a:t>
            </a:r>
            <a:r>
              <a:rPr lang="tr-TR" sz="2000" b="1" dirty="0">
                <a:latin typeface="Times New Roman" pitchFamily="18" charset="0"/>
                <a:cs typeface="Times New Roman" pitchFamily="18" charset="0"/>
              </a:rPr>
              <a:t>Sağ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çıkan </a:t>
            </a:r>
            <a:r>
              <a:rPr lang="tr-TR" sz="2000" b="1" dirty="0" err="1">
                <a:latin typeface="Times New Roman" pitchFamily="18" charset="0"/>
                <a:cs typeface="Times New Roman" pitchFamily="18" charset="0"/>
              </a:rPr>
              <a:t>truncus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pulmonalis</a:t>
            </a:r>
            <a:r>
              <a:rPr lang="tr-TR" sz="2000" b="1" dirty="0">
                <a:latin typeface="Times New Roman" pitchFamily="18" charset="0"/>
                <a:cs typeface="Times New Roman" pitchFamily="18" charset="0"/>
              </a:rPr>
              <a:t> aracılığı ile kirli kanın akciğerlere gidip orada temizlendikten sonra v. </a:t>
            </a:r>
            <a:r>
              <a:rPr lang="tr-TR" sz="2000" b="1" dirty="0" err="1">
                <a:latin typeface="Times New Roman" pitchFamily="18" charset="0"/>
                <a:cs typeface="Times New Roman" pitchFamily="18" charset="0"/>
              </a:rPr>
              <a:t>pulmonalisler</a:t>
            </a:r>
            <a:r>
              <a:rPr lang="tr-TR" sz="2000" b="1" dirty="0">
                <a:latin typeface="Times New Roman" pitchFamily="18" charset="0"/>
                <a:cs typeface="Times New Roman" pitchFamily="18" charset="0"/>
              </a:rPr>
              <a:t> aracılığı ile sol </a:t>
            </a:r>
            <a:r>
              <a:rPr lang="tr-TR" sz="2000" b="1" dirty="0" err="1">
                <a:latin typeface="Times New Roman" pitchFamily="18" charset="0"/>
                <a:cs typeface="Times New Roman" pitchFamily="18" charset="0"/>
              </a:rPr>
              <a:t>atriuma</a:t>
            </a:r>
            <a:r>
              <a:rPr lang="tr-TR" sz="2000" b="1" dirty="0">
                <a:latin typeface="Times New Roman" pitchFamily="18" charset="0"/>
                <a:cs typeface="Times New Roman" pitchFamily="18" charset="0"/>
              </a:rPr>
              <a:t> gelmesine </a:t>
            </a:r>
            <a:r>
              <a:rPr lang="tr-TR" sz="2000" b="1" dirty="0">
                <a:solidFill>
                  <a:srgbClr val="FF0000"/>
                </a:solidFill>
                <a:latin typeface="Times New Roman" pitchFamily="18" charset="0"/>
                <a:cs typeface="Times New Roman" pitchFamily="18" charset="0"/>
              </a:rPr>
              <a:t>küçük dolaşım </a:t>
            </a:r>
            <a:r>
              <a:rPr lang="tr-TR" sz="2000" b="1" dirty="0">
                <a:latin typeface="Times New Roman" pitchFamily="18" charset="0"/>
                <a:cs typeface="Times New Roman" pitchFamily="18" charset="0"/>
              </a:rPr>
              <a:t>denir. Sol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çıkan aorta ile temiz kanın tüm vücuda dağıldıktan sonra </a:t>
            </a:r>
            <a:r>
              <a:rPr lang="tr-TR" sz="2000" b="1" dirty="0" err="1">
                <a:latin typeface="Times New Roman" pitchFamily="18" charset="0"/>
                <a:cs typeface="Times New Roman" pitchFamily="18" charset="0"/>
              </a:rPr>
              <a:t>venler</a:t>
            </a:r>
            <a:r>
              <a:rPr lang="tr-TR" sz="2000" b="1" dirty="0">
                <a:latin typeface="Times New Roman" pitchFamily="18" charset="0"/>
                <a:cs typeface="Times New Roman" pitchFamily="18" charset="0"/>
              </a:rPr>
              <a:t> aracılığı ile kirli kan olarak tekrar sağ </a:t>
            </a:r>
            <a:r>
              <a:rPr lang="tr-TR" sz="2000" b="1" dirty="0" err="1">
                <a:latin typeface="Times New Roman" pitchFamily="18" charset="0"/>
                <a:cs typeface="Times New Roman" pitchFamily="18" charset="0"/>
              </a:rPr>
              <a:t>atriuma</a:t>
            </a:r>
            <a:r>
              <a:rPr lang="tr-TR" sz="2000" b="1" dirty="0">
                <a:latin typeface="Times New Roman" pitchFamily="18" charset="0"/>
                <a:cs typeface="Times New Roman" pitchFamily="18" charset="0"/>
              </a:rPr>
              <a:t> dönmesine </a:t>
            </a:r>
            <a:r>
              <a:rPr lang="tr-TR" sz="2000" b="1" dirty="0">
                <a:solidFill>
                  <a:srgbClr val="FF0000"/>
                </a:solidFill>
                <a:latin typeface="Times New Roman" pitchFamily="18" charset="0"/>
                <a:cs typeface="Times New Roman" pitchFamily="18" charset="0"/>
              </a:rPr>
              <a:t>büyük dolaşım </a:t>
            </a:r>
            <a:r>
              <a:rPr lang="tr-TR" sz="2000" b="1" dirty="0">
                <a:latin typeface="Times New Roman" pitchFamily="18" charset="0"/>
                <a:cs typeface="Times New Roman" pitchFamily="18" charset="0"/>
              </a:rPr>
              <a:t>denir. </a:t>
            </a:r>
          </a:p>
        </p:txBody>
      </p:sp>
      <p:pic>
        <p:nvPicPr>
          <p:cNvPr id="3" name="Picture 3" descr="p9b_KreislaufnachA"/>
          <p:cNvPicPr>
            <a:picLocks noChangeAspect="1" noChangeArrowheads="1" noCrop="1"/>
          </p:cNvPicPr>
          <p:nvPr/>
        </p:nvPicPr>
        <p:blipFill>
          <a:blip r:embed="rId2"/>
          <a:srcRect/>
          <a:stretch>
            <a:fillRect/>
          </a:stretch>
        </p:blipFill>
        <p:spPr bwMode="auto">
          <a:xfrm>
            <a:off x="4786314" y="2357430"/>
            <a:ext cx="4000528" cy="4318796"/>
          </a:xfrm>
          <a:prstGeom prst="rect">
            <a:avLst/>
          </a:prstGeom>
          <a:noFill/>
          <a:ln w="9525">
            <a:noFill/>
            <a:miter lim="800000"/>
            <a:headEnd/>
            <a:tailEnd/>
          </a:ln>
        </p:spPr>
      </p:pic>
      <p:pic>
        <p:nvPicPr>
          <p:cNvPr id="4" name="Picture 2" descr="Circulatory"/>
          <p:cNvPicPr>
            <a:picLocks noChangeAspect="1" noChangeArrowheads="1"/>
          </p:cNvPicPr>
          <p:nvPr/>
        </p:nvPicPr>
        <p:blipFill>
          <a:blip r:embed="rId3"/>
          <a:srcRect/>
          <a:stretch>
            <a:fillRect/>
          </a:stretch>
        </p:blipFill>
        <p:spPr bwMode="auto">
          <a:xfrm>
            <a:off x="214282" y="2357430"/>
            <a:ext cx="4240219" cy="424022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1323439"/>
          </a:xfrm>
          <a:prstGeom prst="rect">
            <a:avLst/>
          </a:prstGeom>
          <a:no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Kalbin yapısı: </a:t>
            </a:r>
            <a:r>
              <a:rPr lang="tr-TR" sz="2000" b="1" dirty="0">
                <a:latin typeface="Times New Roman" pitchFamily="18" charset="0"/>
                <a:cs typeface="Times New Roman" pitchFamily="18" charset="0"/>
              </a:rPr>
              <a:t>Kalp duvarı içten dışa doğru üç tabakadan (</a:t>
            </a:r>
            <a:r>
              <a:rPr lang="tr-TR" sz="2000" b="1" dirty="0" err="1">
                <a:solidFill>
                  <a:srgbClr val="FF0000"/>
                </a:solidFill>
                <a:latin typeface="Times New Roman" pitchFamily="18" charset="0"/>
                <a:cs typeface="Times New Roman" pitchFamily="18" charset="0"/>
              </a:rPr>
              <a:t>endocardium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myocardium</a:t>
            </a:r>
            <a:r>
              <a:rPr lang="tr-TR" sz="2000" b="1" dirty="0">
                <a:solidFill>
                  <a:srgbClr val="FF0000"/>
                </a:solidFill>
                <a:latin typeface="Times New Roman" pitchFamily="18" charset="0"/>
                <a:cs typeface="Times New Roman" pitchFamily="18" charset="0"/>
              </a:rPr>
              <a:t> ve </a:t>
            </a:r>
            <a:r>
              <a:rPr lang="tr-TR" sz="2000" b="1" dirty="0" err="1">
                <a:solidFill>
                  <a:srgbClr val="FF0000"/>
                </a:solidFill>
                <a:latin typeface="Times New Roman" pitchFamily="18" charset="0"/>
                <a:cs typeface="Times New Roman" pitchFamily="18" charset="0"/>
              </a:rPr>
              <a:t>epicardium</a:t>
            </a:r>
            <a:r>
              <a:rPr lang="tr-TR" sz="2000" b="1" dirty="0">
                <a:latin typeface="Times New Roman" pitchFamily="18" charset="0"/>
                <a:cs typeface="Times New Roman" pitchFamily="18" charset="0"/>
              </a:rPr>
              <a:t>) oluşur. </a:t>
            </a:r>
          </a:p>
          <a:p>
            <a:pPr algn="just"/>
            <a:r>
              <a:rPr lang="tr-TR" sz="2000" b="1" dirty="0" err="1">
                <a:solidFill>
                  <a:srgbClr val="FF0000"/>
                </a:solidFill>
                <a:latin typeface="Times New Roman" pitchFamily="18" charset="0"/>
                <a:cs typeface="Times New Roman" pitchFamily="18" charset="0"/>
              </a:rPr>
              <a:t>Endocardium</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Kalp boşluklarının iç yüzünü döşeyen ve kalp kapakçıklarını oluşturan ince, düz ve parlak bir zardır. </a:t>
            </a:r>
          </a:p>
        </p:txBody>
      </p:sp>
      <p:pic>
        <p:nvPicPr>
          <p:cNvPr id="3" name="Picture 3"/>
          <p:cNvPicPr>
            <a:picLocks noChangeAspect="1" noChangeArrowheads="1"/>
          </p:cNvPicPr>
          <p:nvPr/>
        </p:nvPicPr>
        <p:blipFill>
          <a:blip r:embed="rId2"/>
          <a:srcRect/>
          <a:stretch>
            <a:fillRect/>
          </a:stretch>
        </p:blipFill>
        <p:spPr bwMode="auto">
          <a:xfrm>
            <a:off x="1979613" y="1844675"/>
            <a:ext cx="4321175" cy="4752975"/>
          </a:xfrm>
          <a:prstGeom prst="rect">
            <a:avLst/>
          </a:prstGeom>
          <a:solidFill>
            <a:srgbClr val="92D050"/>
          </a:solidFill>
          <a:ln w="9525">
            <a:noFill/>
            <a:miter lim="800000"/>
            <a:headEnd/>
            <a:tailEnd/>
          </a:ln>
        </p:spPr>
      </p:pic>
      <p:sp>
        <p:nvSpPr>
          <p:cNvPr id="4" name="Rectangle 4"/>
          <p:cNvSpPr>
            <a:spLocks noChangeArrowheads="1"/>
          </p:cNvSpPr>
          <p:nvPr/>
        </p:nvSpPr>
        <p:spPr bwMode="auto">
          <a:xfrm>
            <a:off x="5429256" y="2285992"/>
            <a:ext cx="1636987"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endocardium</a:t>
            </a:r>
          </a:p>
        </p:txBody>
      </p:sp>
      <p:sp>
        <p:nvSpPr>
          <p:cNvPr id="5" name="Line 5"/>
          <p:cNvSpPr>
            <a:spLocks noChangeShapeType="1"/>
          </p:cNvSpPr>
          <p:nvPr/>
        </p:nvSpPr>
        <p:spPr bwMode="auto">
          <a:xfrm flipV="1">
            <a:off x="4859338" y="2636838"/>
            <a:ext cx="936625" cy="165576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6" name="Line 6"/>
          <p:cNvSpPr>
            <a:spLocks noChangeShapeType="1"/>
          </p:cNvSpPr>
          <p:nvPr/>
        </p:nvSpPr>
        <p:spPr bwMode="auto">
          <a:xfrm flipV="1">
            <a:off x="3924300" y="2636838"/>
            <a:ext cx="1871663" cy="100806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Rectangle 7"/>
          <p:cNvSpPr>
            <a:spLocks noChangeArrowheads="1"/>
          </p:cNvSpPr>
          <p:nvPr/>
        </p:nvSpPr>
        <p:spPr bwMode="auto">
          <a:xfrm>
            <a:off x="714348" y="5357826"/>
            <a:ext cx="1579278"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myocardium</a:t>
            </a:r>
          </a:p>
        </p:txBody>
      </p:sp>
      <p:sp>
        <p:nvSpPr>
          <p:cNvPr id="8" name="Line 8"/>
          <p:cNvSpPr>
            <a:spLocks noChangeShapeType="1"/>
          </p:cNvSpPr>
          <p:nvPr/>
        </p:nvSpPr>
        <p:spPr bwMode="auto">
          <a:xfrm flipH="1">
            <a:off x="2268538" y="5589588"/>
            <a:ext cx="1727200" cy="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9" name="Rectangle 9"/>
          <p:cNvSpPr>
            <a:spLocks noChangeArrowheads="1"/>
          </p:cNvSpPr>
          <p:nvPr/>
        </p:nvSpPr>
        <p:spPr bwMode="auto">
          <a:xfrm>
            <a:off x="6429388" y="4143380"/>
            <a:ext cx="1436612"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epicardium</a:t>
            </a:r>
          </a:p>
        </p:txBody>
      </p:sp>
      <p:sp>
        <p:nvSpPr>
          <p:cNvPr id="10" name="Line 10"/>
          <p:cNvSpPr>
            <a:spLocks noChangeShapeType="1"/>
          </p:cNvSpPr>
          <p:nvPr/>
        </p:nvSpPr>
        <p:spPr bwMode="auto">
          <a:xfrm flipV="1">
            <a:off x="5867400" y="4508500"/>
            <a:ext cx="1081088" cy="43338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1631216"/>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Myocardium</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Kalbin en kalın tabakası olup kalp duvarının orta katını oluşturur. Kalp kası yapı itibariyle çizgili kasa, ancak çalışması bakımından düz kasa benzer. Sol </a:t>
            </a:r>
            <a:r>
              <a:rPr lang="tr-TR" sz="2000" b="1" dirty="0" err="1">
                <a:latin typeface="Times New Roman" pitchFamily="18" charset="0"/>
                <a:cs typeface="Times New Roman" pitchFamily="18" charset="0"/>
              </a:rPr>
              <a:t>ventriküldeki</a:t>
            </a:r>
            <a:r>
              <a:rPr lang="tr-TR" sz="2000" b="1" dirty="0">
                <a:latin typeface="Times New Roman" pitchFamily="18" charset="0"/>
                <a:cs typeface="Times New Roman" pitchFamily="18" charset="0"/>
              </a:rPr>
              <a:t> kas tabakası sağ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daha kalındır. Çünkü sağ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kanı akciğerlere gönderirken, sol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kanı tüm vücuda dağıtır. </a:t>
            </a:r>
          </a:p>
        </p:txBody>
      </p:sp>
      <p:pic>
        <p:nvPicPr>
          <p:cNvPr id="3" name="Picture 3"/>
          <p:cNvPicPr>
            <a:picLocks noChangeAspect="1" noChangeArrowheads="1"/>
          </p:cNvPicPr>
          <p:nvPr/>
        </p:nvPicPr>
        <p:blipFill>
          <a:blip r:embed="rId2"/>
          <a:srcRect/>
          <a:stretch>
            <a:fillRect/>
          </a:stretch>
        </p:blipFill>
        <p:spPr bwMode="auto">
          <a:xfrm>
            <a:off x="785786" y="2714620"/>
            <a:ext cx="4337447" cy="3000396"/>
          </a:xfrm>
          <a:prstGeom prst="rect">
            <a:avLst/>
          </a:prstGeom>
          <a:noFill/>
          <a:ln w="9525">
            <a:noFill/>
            <a:miter lim="800000"/>
            <a:headEnd/>
            <a:tailEnd/>
          </a:ln>
        </p:spPr>
      </p:pic>
      <p:pic>
        <p:nvPicPr>
          <p:cNvPr id="5" name="Picture 5"/>
          <p:cNvPicPr>
            <a:picLocks noChangeAspect="1" noChangeArrowheads="1"/>
          </p:cNvPicPr>
          <p:nvPr/>
        </p:nvPicPr>
        <p:blipFill>
          <a:blip r:embed="rId3"/>
          <a:srcRect/>
          <a:stretch>
            <a:fillRect/>
          </a:stretch>
        </p:blipFill>
        <p:spPr bwMode="auto">
          <a:xfrm>
            <a:off x="5500694" y="2143116"/>
            <a:ext cx="2857520" cy="403726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2554545"/>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Epicardium</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Pericardium</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serozumun</a:t>
            </a:r>
            <a:r>
              <a:rPr lang="tr-TR" sz="2000" b="1" dirty="0">
                <a:latin typeface="Times New Roman" pitchFamily="18" charset="0"/>
                <a:cs typeface="Times New Roman" pitchFamily="18" charset="0"/>
              </a:rPr>
              <a:t> kalbin üzerini örten yaprağıdır.</a:t>
            </a:r>
          </a:p>
          <a:p>
            <a:pPr algn="just"/>
            <a:r>
              <a:rPr lang="tr-TR" sz="2000" b="1" dirty="0" err="1">
                <a:solidFill>
                  <a:srgbClr val="FF0000"/>
                </a:solidFill>
                <a:latin typeface="Times New Roman" pitchFamily="18" charset="0"/>
                <a:cs typeface="Times New Roman" pitchFamily="18" charset="0"/>
              </a:rPr>
              <a:t>Pericardium</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Kalp ve büyük damarların başlangıç kısımlarını saran iki tabakalı bir kesedir. Dış tabakasına </a:t>
            </a:r>
            <a:r>
              <a:rPr lang="tr-TR" sz="2000" b="1" dirty="0" err="1">
                <a:solidFill>
                  <a:srgbClr val="FF0000"/>
                </a:solidFill>
                <a:latin typeface="Times New Roman" pitchFamily="18" charset="0"/>
                <a:cs typeface="Times New Roman" pitchFamily="18" charset="0"/>
              </a:rPr>
              <a:t>pericardium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fibrosum</a:t>
            </a:r>
            <a:r>
              <a:rPr lang="tr-TR" sz="2000" b="1" dirty="0">
                <a:latin typeface="Times New Roman" pitchFamily="18" charset="0"/>
                <a:cs typeface="Times New Roman" pitchFamily="18" charset="0"/>
              </a:rPr>
              <a:t>, iç tabakasına </a:t>
            </a:r>
            <a:r>
              <a:rPr lang="tr-TR" sz="2000" b="1" dirty="0" err="1">
                <a:solidFill>
                  <a:srgbClr val="FF0000"/>
                </a:solidFill>
                <a:latin typeface="Times New Roman" pitchFamily="18" charset="0"/>
                <a:cs typeface="Times New Roman" pitchFamily="18" charset="0"/>
              </a:rPr>
              <a:t>pericardium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serosum</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Dış tabaka kalın ve sağlam liflerden oluşur. Tabanı </a:t>
            </a:r>
            <a:r>
              <a:rPr lang="tr-TR" sz="2000" b="1" dirty="0" err="1">
                <a:latin typeface="Times New Roman" pitchFamily="18" charset="0"/>
                <a:cs typeface="Times New Roman" pitchFamily="18" charset="0"/>
              </a:rPr>
              <a:t>diaphragma</a:t>
            </a:r>
            <a:r>
              <a:rPr lang="tr-TR" sz="2000" b="1" dirty="0">
                <a:latin typeface="Times New Roman" pitchFamily="18" charset="0"/>
                <a:cs typeface="Times New Roman" pitchFamily="18" charset="0"/>
              </a:rPr>
              <a:t> üzerine oturur ve onunla kaynaşır. İç tabaka ise ince ve </a:t>
            </a:r>
            <a:r>
              <a:rPr lang="tr-TR" sz="2000" b="1" dirty="0" err="1">
                <a:latin typeface="Times New Roman" pitchFamily="18" charset="0"/>
                <a:cs typeface="Times New Roman" pitchFamily="18" charset="0"/>
              </a:rPr>
              <a:t>seröz</a:t>
            </a:r>
            <a:r>
              <a:rPr lang="tr-TR" sz="2000" b="1" dirty="0">
                <a:latin typeface="Times New Roman" pitchFamily="18" charset="0"/>
                <a:cs typeface="Times New Roman" pitchFamily="18" charset="0"/>
              </a:rPr>
              <a:t> bir zardan ibarettir. Bu zar </a:t>
            </a:r>
            <a:r>
              <a:rPr lang="tr-TR" sz="2000" b="1" dirty="0" err="1">
                <a:latin typeface="Times New Roman" pitchFamily="18" charset="0"/>
                <a:cs typeface="Times New Roman" pitchFamily="18" charset="0"/>
              </a:rPr>
              <a:t>lamina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visceralis</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lamina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parietalis</a:t>
            </a:r>
            <a:r>
              <a:rPr lang="tr-TR" sz="2000" b="1" dirty="0">
                <a:latin typeface="Times New Roman" pitchFamily="18" charset="0"/>
                <a:cs typeface="Times New Roman" pitchFamily="18" charset="0"/>
              </a:rPr>
              <a:t> olmak üzere iki tabakadan oluşur. </a:t>
            </a:r>
            <a:r>
              <a:rPr lang="tr-TR" sz="2000" b="1" dirty="0" err="1">
                <a:latin typeface="Times New Roman" pitchFamily="18" charset="0"/>
                <a:cs typeface="Times New Roman" pitchFamily="18" charset="0"/>
              </a:rPr>
              <a:t>Lamina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visceralis</a:t>
            </a:r>
            <a:r>
              <a:rPr lang="tr-TR" sz="2000" b="1" dirty="0">
                <a:latin typeface="Times New Roman" pitchFamily="18" charset="0"/>
                <a:cs typeface="Times New Roman" pitchFamily="18" charset="0"/>
              </a:rPr>
              <a:t> kalbin üzerini örter ve </a:t>
            </a:r>
            <a:r>
              <a:rPr lang="tr-TR" sz="2000" b="1" dirty="0" err="1">
                <a:latin typeface="Times New Roman" pitchFamily="18" charset="0"/>
                <a:cs typeface="Times New Roman" pitchFamily="18" charset="0"/>
              </a:rPr>
              <a:t>epicardium</a:t>
            </a:r>
            <a:r>
              <a:rPr lang="tr-TR" sz="2000" b="1" dirty="0">
                <a:latin typeface="Times New Roman" pitchFamily="18" charset="0"/>
                <a:cs typeface="Times New Roman" pitchFamily="18" charset="0"/>
              </a:rPr>
              <a:t> adını alır. </a:t>
            </a:r>
            <a:r>
              <a:rPr lang="tr-TR" sz="2000" b="1" dirty="0" err="1">
                <a:latin typeface="Times New Roman" pitchFamily="18" charset="0"/>
                <a:cs typeface="Times New Roman" pitchFamily="18" charset="0"/>
              </a:rPr>
              <a:t>Lamina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parietalis</a:t>
            </a:r>
            <a:r>
              <a:rPr lang="tr-TR" sz="2000" b="1" dirty="0">
                <a:latin typeface="Times New Roman" pitchFamily="18" charset="0"/>
                <a:cs typeface="Times New Roman" pitchFamily="18" charset="0"/>
              </a:rPr>
              <a:t> ise </a:t>
            </a:r>
            <a:r>
              <a:rPr lang="tr-TR" sz="2000" b="1" dirty="0" err="1">
                <a:latin typeface="Times New Roman" pitchFamily="18" charset="0"/>
                <a:cs typeface="Times New Roman" pitchFamily="18" charset="0"/>
              </a:rPr>
              <a:t>fibröz</a:t>
            </a:r>
            <a:r>
              <a:rPr lang="tr-TR" sz="2000" b="1" dirty="0">
                <a:latin typeface="Times New Roman" pitchFamily="18" charset="0"/>
                <a:cs typeface="Times New Roman" pitchFamily="18" charset="0"/>
              </a:rPr>
              <a:t> perikardın iç yüzünü örter. </a:t>
            </a:r>
          </a:p>
        </p:txBody>
      </p:sp>
      <p:pic>
        <p:nvPicPr>
          <p:cNvPr id="3" name="Picture 2"/>
          <p:cNvPicPr>
            <a:picLocks noChangeAspect="1" noChangeArrowheads="1"/>
          </p:cNvPicPr>
          <p:nvPr/>
        </p:nvPicPr>
        <p:blipFill>
          <a:blip r:embed="rId2"/>
          <a:srcRect/>
          <a:stretch>
            <a:fillRect/>
          </a:stretch>
        </p:blipFill>
        <p:spPr bwMode="auto">
          <a:xfrm>
            <a:off x="1857356" y="2714620"/>
            <a:ext cx="2786082" cy="3817530"/>
          </a:xfrm>
          <a:prstGeom prst="rect">
            <a:avLst/>
          </a:prstGeom>
          <a:solidFill>
            <a:srgbClr val="92D050"/>
          </a:solidFill>
          <a:ln w="9525">
            <a:noFill/>
            <a:miter lim="800000"/>
            <a:headEnd/>
            <a:tailEnd/>
          </a:ln>
        </p:spPr>
      </p:pic>
      <p:sp>
        <p:nvSpPr>
          <p:cNvPr id="4" name="Rectangle 3"/>
          <p:cNvSpPr>
            <a:spLocks noChangeArrowheads="1"/>
          </p:cNvSpPr>
          <p:nvPr/>
        </p:nvSpPr>
        <p:spPr bwMode="auto">
          <a:xfrm>
            <a:off x="5143504" y="4857760"/>
            <a:ext cx="1436612"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epicardium</a:t>
            </a:r>
          </a:p>
        </p:txBody>
      </p:sp>
      <p:sp>
        <p:nvSpPr>
          <p:cNvPr id="5" name="Rectangle 4"/>
          <p:cNvSpPr>
            <a:spLocks noChangeArrowheads="1"/>
          </p:cNvSpPr>
          <p:nvPr/>
        </p:nvSpPr>
        <p:spPr bwMode="auto">
          <a:xfrm>
            <a:off x="5214942" y="3786190"/>
            <a:ext cx="1550424"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pericardium</a:t>
            </a:r>
          </a:p>
        </p:txBody>
      </p:sp>
      <p:sp>
        <p:nvSpPr>
          <p:cNvPr id="6" name="Line 5"/>
          <p:cNvSpPr>
            <a:spLocks noChangeShapeType="1"/>
          </p:cNvSpPr>
          <p:nvPr/>
        </p:nvSpPr>
        <p:spPr bwMode="auto">
          <a:xfrm flipV="1">
            <a:off x="4357686" y="5000636"/>
            <a:ext cx="792162" cy="792163"/>
          </a:xfrm>
          <a:prstGeom prst="line">
            <a:avLst/>
          </a:prstGeom>
          <a:noFill/>
          <a:ln w="38100">
            <a:solidFill>
              <a:schemeClr val="tx1"/>
            </a:solidFill>
            <a:round/>
            <a:headEnd/>
            <a:tailEnd/>
          </a:ln>
        </p:spPr>
        <p:txBody>
          <a:bodyPr/>
          <a:lstStyle/>
          <a:p>
            <a:endParaRPr lang="tr-TR" sz="2000">
              <a:solidFill>
                <a:srgbClr val="FF0000"/>
              </a:solidFill>
            </a:endParaRPr>
          </a:p>
        </p:txBody>
      </p:sp>
      <p:sp>
        <p:nvSpPr>
          <p:cNvPr id="7" name="Line 6"/>
          <p:cNvSpPr>
            <a:spLocks noChangeShapeType="1"/>
          </p:cNvSpPr>
          <p:nvPr/>
        </p:nvSpPr>
        <p:spPr bwMode="auto">
          <a:xfrm flipV="1">
            <a:off x="4000496" y="4071942"/>
            <a:ext cx="1223962" cy="144463"/>
          </a:xfrm>
          <a:prstGeom prst="line">
            <a:avLst/>
          </a:prstGeom>
          <a:noFill/>
          <a:ln w="38100">
            <a:solidFill>
              <a:schemeClr val="tx1"/>
            </a:solidFill>
            <a:round/>
            <a:headEnd/>
            <a:tailEnd/>
          </a:ln>
        </p:spPr>
        <p:txBody>
          <a:bodyPr/>
          <a:lstStyle/>
          <a:p>
            <a:endParaRPr lang="tr-TR" sz="200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707886"/>
          </a:xfrm>
          <a:prstGeom prst="rect">
            <a:avLst/>
          </a:prstGeom>
          <a:solidFill>
            <a:srgbClr val="F9F8F5"/>
          </a:solidFill>
        </p:spPr>
        <p:txBody>
          <a:bodyPr wrap="square" rtlCol="0">
            <a:spAutoFit/>
          </a:bodyPr>
          <a:lstStyle/>
          <a:p>
            <a:pPr algn="just"/>
            <a:r>
              <a:rPr lang="tr-TR" sz="2000" b="1" dirty="0" err="1">
                <a:latin typeface="Times New Roman" pitchFamily="18" charset="0"/>
                <a:cs typeface="Times New Roman" pitchFamily="18" charset="0"/>
              </a:rPr>
              <a:t>Lamina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visceralis</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lamina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parietalis</a:t>
            </a:r>
            <a:r>
              <a:rPr lang="tr-TR" sz="2000" b="1" dirty="0">
                <a:latin typeface="Times New Roman" pitchFamily="18" charset="0"/>
                <a:cs typeface="Times New Roman" pitchFamily="18" charset="0"/>
              </a:rPr>
              <a:t> arasında meydana gelen boşluğa </a:t>
            </a:r>
            <a:r>
              <a:rPr lang="tr-TR" sz="2000" b="1" dirty="0" err="1">
                <a:solidFill>
                  <a:srgbClr val="FF0000"/>
                </a:solidFill>
                <a:latin typeface="Times New Roman" pitchFamily="18" charset="0"/>
                <a:cs typeface="Times New Roman" pitchFamily="18" charset="0"/>
              </a:rPr>
              <a:t>cavitas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pericardiaca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Bu boşlukta bulunan </a:t>
            </a:r>
            <a:r>
              <a:rPr lang="tr-TR" sz="2000" b="1" dirty="0">
                <a:solidFill>
                  <a:srgbClr val="FF0000"/>
                </a:solidFill>
                <a:latin typeface="Times New Roman" pitchFamily="18" charset="0"/>
                <a:cs typeface="Times New Roman" pitchFamily="18" charset="0"/>
              </a:rPr>
              <a:t>sıvıya </a:t>
            </a:r>
            <a:r>
              <a:rPr lang="tr-TR" sz="2000" b="1" dirty="0" err="1">
                <a:solidFill>
                  <a:srgbClr val="FF0000"/>
                </a:solidFill>
                <a:latin typeface="Times New Roman" pitchFamily="18" charset="0"/>
                <a:cs typeface="Times New Roman" pitchFamily="18" charset="0"/>
              </a:rPr>
              <a:t>liquor</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pericardii</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a:t>
            </a:r>
          </a:p>
        </p:txBody>
      </p:sp>
      <p:pic>
        <p:nvPicPr>
          <p:cNvPr id="2049" name="Picture 1"/>
          <p:cNvPicPr>
            <a:picLocks noChangeAspect="1" noChangeArrowheads="1"/>
          </p:cNvPicPr>
          <p:nvPr/>
        </p:nvPicPr>
        <p:blipFill>
          <a:blip r:embed="rId2"/>
          <a:srcRect/>
          <a:stretch>
            <a:fillRect/>
          </a:stretch>
        </p:blipFill>
        <p:spPr bwMode="auto">
          <a:xfrm>
            <a:off x="1357290" y="1428736"/>
            <a:ext cx="6072230" cy="4148899"/>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Kalbin beslenmesi: </a:t>
            </a:r>
            <a:r>
              <a:rPr lang="tr-TR" sz="2000" b="1" dirty="0">
                <a:latin typeface="Times New Roman" pitchFamily="18" charset="0"/>
                <a:cs typeface="Times New Roman" pitchFamily="18" charset="0"/>
              </a:rPr>
              <a:t>Kalp aortun başlangıç kısmından çıkan </a:t>
            </a:r>
            <a:r>
              <a:rPr lang="tr-TR" sz="2000" b="1" dirty="0">
                <a:solidFill>
                  <a:srgbClr val="FF0000"/>
                </a:solidFill>
                <a:latin typeface="Times New Roman" pitchFamily="18" charset="0"/>
                <a:cs typeface="Times New Roman" pitchFamily="18" charset="0"/>
              </a:rPr>
              <a:t>koroner arterler (a. </a:t>
            </a:r>
            <a:r>
              <a:rPr lang="tr-TR" sz="2000" b="1" dirty="0" err="1">
                <a:solidFill>
                  <a:srgbClr val="FF0000"/>
                </a:solidFill>
                <a:latin typeface="Times New Roman" pitchFamily="18" charset="0"/>
                <a:cs typeface="Times New Roman" pitchFamily="18" charset="0"/>
              </a:rPr>
              <a:t>coronaria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ve a. </a:t>
            </a:r>
            <a:r>
              <a:rPr lang="tr-TR" sz="2000" b="1" dirty="0" err="1">
                <a:solidFill>
                  <a:srgbClr val="FF0000"/>
                </a:solidFill>
                <a:latin typeface="Times New Roman" pitchFamily="18" charset="0"/>
                <a:cs typeface="Times New Roman" pitchFamily="18" charset="0"/>
              </a:rPr>
              <a:t>coronaria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tarafından beslenir.</a:t>
            </a:r>
          </a:p>
        </p:txBody>
      </p:sp>
      <p:pic>
        <p:nvPicPr>
          <p:cNvPr id="3" name="Picture 3"/>
          <p:cNvPicPr>
            <a:picLocks noChangeAspect="1" noChangeArrowheads="1"/>
          </p:cNvPicPr>
          <p:nvPr/>
        </p:nvPicPr>
        <p:blipFill>
          <a:blip r:embed="rId2"/>
          <a:srcRect/>
          <a:stretch>
            <a:fillRect/>
          </a:stretch>
        </p:blipFill>
        <p:spPr bwMode="auto">
          <a:xfrm>
            <a:off x="2935779" y="2000241"/>
            <a:ext cx="3236421" cy="4552960"/>
          </a:xfrm>
          <a:prstGeom prst="rect">
            <a:avLst/>
          </a:prstGeom>
          <a:solidFill>
            <a:srgbClr val="92D050"/>
          </a:solidFill>
          <a:ln w="9525">
            <a:noFill/>
            <a:miter lim="800000"/>
            <a:headEnd/>
            <a:tailEnd/>
          </a:ln>
        </p:spPr>
      </p:pic>
      <p:sp>
        <p:nvSpPr>
          <p:cNvPr id="4" name="Rectangle 4"/>
          <p:cNvSpPr>
            <a:spLocks noChangeArrowheads="1"/>
          </p:cNvSpPr>
          <p:nvPr/>
        </p:nvSpPr>
        <p:spPr bwMode="auto">
          <a:xfrm>
            <a:off x="539750" y="2852738"/>
            <a:ext cx="2279983"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a. coronaria dextra</a:t>
            </a:r>
          </a:p>
        </p:txBody>
      </p:sp>
      <p:sp>
        <p:nvSpPr>
          <p:cNvPr id="5" name="Line 5"/>
          <p:cNvSpPr>
            <a:spLocks noChangeShapeType="1"/>
          </p:cNvSpPr>
          <p:nvPr/>
        </p:nvSpPr>
        <p:spPr bwMode="auto">
          <a:xfrm>
            <a:off x="1857356" y="3286124"/>
            <a:ext cx="2232025" cy="1079500"/>
          </a:xfrm>
          <a:prstGeom prst="line">
            <a:avLst/>
          </a:prstGeom>
          <a:noFill/>
          <a:ln w="38100">
            <a:solidFill>
              <a:schemeClr val="tx1"/>
            </a:solidFill>
            <a:round/>
            <a:headEnd/>
            <a:tailEnd/>
          </a:ln>
        </p:spPr>
        <p:txBody>
          <a:bodyPr/>
          <a:lstStyle/>
          <a:p>
            <a:endParaRPr lang="tr-TR" sz="2000"/>
          </a:p>
        </p:txBody>
      </p:sp>
      <p:sp>
        <p:nvSpPr>
          <p:cNvPr id="6" name="Rectangle 6"/>
          <p:cNvSpPr>
            <a:spLocks noChangeArrowheads="1"/>
          </p:cNvSpPr>
          <p:nvPr/>
        </p:nvSpPr>
        <p:spPr bwMode="auto">
          <a:xfrm>
            <a:off x="5795963" y="3357563"/>
            <a:ext cx="2377767"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a. coronaria sinistra</a:t>
            </a:r>
          </a:p>
        </p:txBody>
      </p:sp>
      <p:sp>
        <p:nvSpPr>
          <p:cNvPr id="7" name="Line 7"/>
          <p:cNvSpPr>
            <a:spLocks noChangeShapeType="1"/>
          </p:cNvSpPr>
          <p:nvPr/>
        </p:nvSpPr>
        <p:spPr bwMode="auto">
          <a:xfrm flipV="1">
            <a:off x="4857752" y="3571876"/>
            <a:ext cx="936625" cy="433387"/>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coronaria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Aortun başlangıç kısmından doğar. </a:t>
            </a:r>
            <a:r>
              <a:rPr lang="tr-TR" sz="2000" b="1" dirty="0" err="1">
                <a:latin typeface="Times New Roman" pitchFamily="18" charset="0"/>
                <a:cs typeface="Times New Roman" pitchFamily="18" charset="0"/>
              </a:rPr>
              <a:t>Truncus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pulmonalis</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auricula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dextra</a:t>
            </a:r>
            <a:r>
              <a:rPr lang="tr-TR" sz="2000" b="1" dirty="0">
                <a:latin typeface="Times New Roman" pitchFamily="18" charset="0"/>
                <a:cs typeface="Times New Roman" pitchFamily="18" charset="0"/>
              </a:rPr>
              <a:t> arasında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coronarius</a:t>
            </a:r>
            <a:r>
              <a:rPr lang="tr-TR" sz="2000" b="1" dirty="0">
                <a:latin typeface="Times New Roman" pitchFamily="18" charset="0"/>
                <a:cs typeface="Times New Roman" pitchFamily="18" charset="0"/>
              </a:rPr>
              <a:t> içerisinde sağa doğru ilerleyerek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interventricularis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posterior’a</a:t>
            </a:r>
            <a:r>
              <a:rPr lang="tr-TR" sz="2000" b="1" dirty="0">
                <a:latin typeface="Times New Roman" pitchFamily="18" charset="0"/>
                <a:cs typeface="Times New Roman" pitchFamily="18" charset="0"/>
              </a:rPr>
              <a:t> gelir. Bu olukta </a:t>
            </a:r>
            <a:r>
              <a:rPr lang="tr-TR" sz="2000" b="1" dirty="0">
                <a:solidFill>
                  <a:srgbClr val="FF0000"/>
                </a:solidFill>
                <a:latin typeface="Times New Roman" pitchFamily="18" charset="0"/>
                <a:cs typeface="Times New Roman" pitchFamily="18" charset="0"/>
              </a:rPr>
              <a:t>r. </a:t>
            </a:r>
            <a:r>
              <a:rPr lang="tr-TR" sz="2000" b="1" dirty="0" err="1">
                <a:solidFill>
                  <a:srgbClr val="FF0000"/>
                </a:solidFill>
                <a:latin typeface="Times New Roman" pitchFamily="18" charset="0"/>
                <a:cs typeface="Times New Roman" pitchFamily="18" charset="0"/>
              </a:rPr>
              <a:t>interventricularis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olarak kalbin tepesine kadar uzanır.</a:t>
            </a:r>
          </a:p>
        </p:txBody>
      </p:sp>
      <p:sp>
        <p:nvSpPr>
          <p:cNvPr id="3" name="Rectangle 4"/>
          <p:cNvSpPr>
            <a:spLocks noChangeArrowheads="1"/>
          </p:cNvSpPr>
          <p:nvPr/>
        </p:nvSpPr>
        <p:spPr bwMode="auto">
          <a:xfrm>
            <a:off x="2195513" y="6165850"/>
            <a:ext cx="3381567"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r. interventricularis posterior</a:t>
            </a:r>
          </a:p>
        </p:txBody>
      </p:sp>
      <p:pic>
        <p:nvPicPr>
          <p:cNvPr id="4" name="Picture 6"/>
          <p:cNvPicPr>
            <a:picLocks noChangeAspect="1" noChangeArrowheads="1"/>
          </p:cNvPicPr>
          <p:nvPr/>
        </p:nvPicPr>
        <p:blipFill>
          <a:blip r:embed="rId2"/>
          <a:srcRect/>
          <a:stretch>
            <a:fillRect/>
          </a:stretch>
        </p:blipFill>
        <p:spPr bwMode="auto">
          <a:xfrm>
            <a:off x="395288" y="2492375"/>
            <a:ext cx="3816350" cy="3478213"/>
          </a:xfrm>
          <a:prstGeom prst="rect">
            <a:avLst/>
          </a:prstGeom>
          <a:solidFill>
            <a:srgbClr val="92D050"/>
          </a:solidFill>
          <a:ln w="9525">
            <a:noFill/>
            <a:miter lim="800000"/>
            <a:headEnd/>
            <a:tailEnd/>
          </a:ln>
        </p:spPr>
      </p:pic>
      <p:sp>
        <p:nvSpPr>
          <p:cNvPr id="5" name="Line 7"/>
          <p:cNvSpPr>
            <a:spLocks noChangeShapeType="1"/>
          </p:cNvSpPr>
          <p:nvPr/>
        </p:nvSpPr>
        <p:spPr bwMode="auto">
          <a:xfrm>
            <a:off x="2124075" y="5805488"/>
            <a:ext cx="71438" cy="503237"/>
          </a:xfrm>
          <a:prstGeom prst="line">
            <a:avLst/>
          </a:prstGeom>
          <a:noFill/>
          <a:ln w="38100">
            <a:solidFill>
              <a:schemeClr val="tx1"/>
            </a:solidFill>
            <a:round/>
            <a:headEnd/>
            <a:tailEnd/>
          </a:ln>
        </p:spPr>
        <p:txBody>
          <a:bodyPr/>
          <a:lstStyle/>
          <a:p>
            <a:endParaRPr lang="tr-TR" sz="2000"/>
          </a:p>
        </p:txBody>
      </p:sp>
      <p:sp>
        <p:nvSpPr>
          <p:cNvPr id="6" name="5 Dikdörtgen"/>
          <p:cNvSpPr/>
          <p:nvPr/>
        </p:nvSpPr>
        <p:spPr>
          <a:xfrm>
            <a:off x="3500430" y="2714620"/>
            <a:ext cx="2344103"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coronaria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a:t>
            </a:r>
            <a:endParaRPr lang="tr-TR" sz="2000" dirty="0"/>
          </a:p>
        </p:txBody>
      </p:sp>
      <p:sp>
        <p:nvSpPr>
          <p:cNvPr id="7" name="Line 7"/>
          <p:cNvSpPr>
            <a:spLocks noChangeShapeType="1"/>
          </p:cNvSpPr>
          <p:nvPr/>
        </p:nvSpPr>
        <p:spPr bwMode="auto">
          <a:xfrm flipH="1">
            <a:off x="2857488" y="3071810"/>
            <a:ext cx="714380" cy="717551"/>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224676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coronaria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Aortun başlangıç kısmından doğar ve sağ koroner arterden daha büyüktür. </a:t>
            </a:r>
            <a:r>
              <a:rPr lang="tr-TR" sz="2000" b="1" dirty="0" err="1">
                <a:latin typeface="Times New Roman" pitchFamily="18" charset="0"/>
                <a:cs typeface="Times New Roman" pitchFamily="18" charset="0"/>
              </a:rPr>
              <a:t>Auricula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sinistra’nın</a:t>
            </a:r>
            <a:r>
              <a:rPr lang="tr-TR" sz="2000" b="1" dirty="0">
                <a:latin typeface="Times New Roman" pitchFamily="18" charset="0"/>
                <a:cs typeface="Times New Roman" pitchFamily="18" charset="0"/>
              </a:rPr>
              <a:t> altında biraz ilerler ve iki ana dala (r</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interventricularis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solidFill>
                  <a:srgbClr val="FF0000"/>
                </a:solidFill>
                <a:latin typeface="Times New Roman" pitchFamily="18" charset="0"/>
                <a:cs typeface="Times New Roman" pitchFamily="18" charset="0"/>
              </a:rPr>
              <a:t> ve r. </a:t>
            </a:r>
            <a:r>
              <a:rPr lang="tr-TR" sz="2000" b="1" dirty="0" err="1">
                <a:solidFill>
                  <a:srgbClr val="FF0000"/>
                </a:solidFill>
                <a:latin typeface="Times New Roman" pitchFamily="18" charset="0"/>
                <a:cs typeface="Times New Roman" pitchFamily="18" charset="0"/>
              </a:rPr>
              <a:t>circumflexus</a:t>
            </a:r>
            <a:r>
              <a:rPr lang="tr-TR" sz="2000" b="1" dirty="0">
                <a:latin typeface="Times New Roman" pitchFamily="18" charset="0"/>
                <a:cs typeface="Times New Roman" pitchFamily="18" charset="0"/>
              </a:rPr>
              <a:t>) ayrılır. R. </a:t>
            </a:r>
            <a:r>
              <a:rPr lang="tr-TR" sz="2000" b="1" dirty="0" err="1">
                <a:latin typeface="Times New Roman" pitchFamily="18" charset="0"/>
                <a:cs typeface="Times New Roman" pitchFamily="18" charset="0"/>
              </a:rPr>
              <a:t>interventricularis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anterior</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interventricularis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anterior</a:t>
            </a:r>
            <a:r>
              <a:rPr lang="tr-TR" sz="2000" b="1" dirty="0">
                <a:latin typeface="Times New Roman" pitchFamily="18" charset="0"/>
                <a:cs typeface="Times New Roman" pitchFamily="18" charset="0"/>
              </a:rPr>
              <a:t> içerisinde kalbin tepesine kadar ilerler. R. </a:t>
            </a:r>
            <a:r>
              <a:rPr lang="tr-TR" sz="2000" b="1" dirty="0" err="1">
                <a:latin typeface="Times New Roman" pitchFamily="18" charset="0"/>
                <a:cs typeface="Times New Roman" pitchFamily="18" charset="0"/>
              </a:rPr>
              <a:t>circumflexus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coranarius’un</a:t>
            </a:r>
            <a:r>
              <a:rPr lang="tr-TR" sz="2000" b="1" dirty="0">
                <a:latin typeface="Times New Roman" pitchFamily="18" charset="0"/>
                <a:cs typeface="Times New Roman" pitchFamily="18" charset="0"/>
              </a:rPr>
              <a:t> sol yarısında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interventricularis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posterior’un</a:t>
            </a:r>
            <a:r>
              <a:rPr lang="tr-TR" sz="2000" b="1" dirty="0">
                <a:latin typeface="Times New Roman" pitchFamily="18" charset="0"/>
                <a:cs typeface="Times New Roman" pitchFamily="18" charset="0"/>
              </a:rPr>
              <a:t> başlangıcına kadar uzanır. Çeşitli dallar vererek sol </a:t>
            </a:r>
            <a:r>
              <a:rPr lang="tr-TR" sz="2000" b="1" dirty="0" err="1">
                <a:latin typeface="Times New Roman" pitchFamily="18" charset="0"/>
                <a:cs typeface="Times New Roman" pitchFamily="18" charset="0"/>
              </a:rPr>
              <a:t>atriumu</a:t>
            </a:r>
            <a:r>
              <a:rPr lang="tr-TR" sz="2000" b="1" dirty="0">
                <a:latin typeface="Times New Roman" pitchFamily="18" charset="0"/>
                <a:cs typeface="Times New Roman" pitchFamily="18" charset="0"/>
              </a:rPr>
              <a:t> ve sol </a:t>
            </a:r>
            <a:r>
              <a:rPr lang="tr-TR" sz="2000" b="1" dirty="0" err="1">
                <a:latin typeface="Times New Roman" pitchFamily="18" charset="0"/>
                <a:cs typeface="Times New Roman" pitchFamily="18" charset="0"/>
              </a:rPr>
              <a:t>ventrikülü</a:t>
            </a:r>
            <a:r>
              <a:rPr lang="tr-TR" sz="2000" b="1" dirty="0">
                <a:latin typeface="Times New Roman" pitchFamily="18" charset="0"/>
                <a:cs typeface="Times New Roman" pitchFamily="18" charset="0"/>
              </a:rPr>
              <a:t> besler. </a:t>
            </a:r>
          </a:p>
        </p:txBody>
      </p:sp>
      <p:pic>
        <p:nvPicPr>
          <p:cNvPr id="3" name="Picture 3"/>
          <p:cNvPicPr>
            <a:picLocks noChangeAspect="1" noChangeArrowheads="1"/>
          </p:cNvPicPr>
          <p:nvPr/>
        </p:nvPicPr>
        <p:blipFill>
          <a:blip r:embed="rId2"/>
          <a:srcRect/>
          <a:stretch>
            <a:fillRect/>
          </a:stretch>
        </p:blipFill>
        <p:spPr bwMode="auto">
          <a:xfrm>
            <a:off x="5292725" y="3284538"/>
            <a:ext cx="3671888" cy="3406775"/>
          </a:xfrm>
          <a:prstGeom prst="rect">
            <a:avLst/>
          </a:prstGeom>
          <a:solidFill>
            <a:srgbClr val="92D050"/>
          </a:solidFill>
          <a:ln w="9525">
            <a:noFill/>
            <a:miter lim="800000"/>
            <a:headEnd/>
            <a:tailEnd/>
          </a:ln>
        </p:spPr>
      </p:pic>
      <p:sp>
        <p:nvSpPr>
          <p:cNvPr id="4" name="Line 4"/>
          <p:cNvSpPr>
            <a:spLocks noChangeShapeType="1"/>
          </p:cNvSpPr>
          <p:nvPr/>
        </p:nvSpPr>
        <p:spPr bwMode="auto">
          <a:xfrm>
            <a:off x="4140200" y="3716338"/>
            <a:ext cx="1727200" cy="504825"/>
          </a:xfrm>
          <a:prstGeom prst="line">
            <a:avLst/>
          </a:prstGeom>
          <a:noFill/>
          <a:ln w="38100">
            <a:solidFill>
              <a:schemeClr val="tx1"/>
            </a:solidFill>
            <a:round/>
            <a:headEnd/>
            <a:tailEnd/>
          </a:ln>
        </p:spPr>
        <p:txBody>
          <a:bodyPr/>
          <a:lstStyle/>
          <a:p>
            <a:endParaRPr lang="tr-TR" sz="2000"/>
          </a:p>
        </p:txBody>
      </p:sp>
      <p:sp>
        <p:nvSpPr>
          <p:cNvPr id="5" name="Rectangle 5"/>
          <p:cNvSpPr>
            <a:spLocks noChangeArrowheads="1"/>
          </p:cNvSpPr>
          <p:nvPr/>
        </p:nvSpPr>
        <p:spPr bwMode="auto">
          <a:xfrm>
            <a:off x="3419475" y="6237288"/>
            <a:ext cx="1806007"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r. circumflexus</a:t>
            </a:r>
          </a:p>
        </p:txBody>
      </p:sp>
      <p:sp>
        <p:nvSpPr>
          <p:cNvPr id="6" name="Line 6"/>
          <p:cNvSpPr>
            <a:spLocks noChangeShapeType="1"/>
          </p:cNvSpPr>
          <p:nvPr/>
        </p:nvSpPr>
        <p:spPr bwMode="auto">
          <a:xfrm flipH="1">
            <a:off x="4140200" y="5229225"/>
            <a:ext cx="1223963" cy="1008063"/>
          </a:xfrm>
          <a:prstGeom prst="line">
            <a:avLst/>
          </a:prstGeom>
          <a:noFill/>
          <a:ln w="38100">
            <a:solidFill>
              <a:schemeClr val="tx1"/>
            </a:solidFill>
            <a:round/>
            <a:headEnd/>
            <a:tailEnd/>
          </a:ln>
        </p:spPr>
        <p:txBody>
          <a:bodyPr/>
          <a:lstStyle/>
          <a:p>
            <a:endParaRPr lang="tr-TR" sz="2000"/>
          </a:p>
        </p:txBody>
      </p:sp>
      <p:pic>
        <p:nvPicPr>
          <p:cNvPr id="7" name="Picture 7"/>
          <p:cNvPicPr>
            <a:picLocks noChangeAspect="1" noChangeArrowheads="1"/>
          </p:cNvPicPr>
          <p:nvPr/>
        </p:nvPicPr>
        <p:blipFill>
          <a:blip r:embed="rId3"/>
          <a:srcRect/>
          <a:stretch>
            <a:fillRect/>
          </a:stretch>
        </p:blipFill>
        <p:spPr bwMode="auto">
          <a:xfrm>
            <a:off x="323850" y="3213100"/>
            <a:ext cx="2405063" cy="3384550"/>
          </a:xfrm>
          <a:prstGeom prst="rect">
            <a:avLst/>
          </a:prstGeom>
          <a:solidFill>
            <a:srgbClr val="92D050"/>
          </a:solidFill>
          <a:ln w="9525">
            <a:noFill/>
            <a:miter lim="800000"/>
            <a:headEnd/>
            <a:tailEnd/>
          </a:ln>
        </p:spPr>
      </p:pic>
      <p:sp>
        <p:nvSpPr>
          <p:cNvPr id="8" name="Rectangle 8"/>
          <p:cNvSpPr>
            <a:spLocks noChangeArrowheads="1"/>
          </p:cNvSpPr>
          <p:nvPr/>
        </p:nvSpPr>
        <p:spPr bwMode="auto">
          <a:xfrm>
            <a:off x="1763713" y="3284538"/>
            <a:ext cx="3282181"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rPr>
              <a:t>r. interventricularis anterior</a:t>
            </a:r>
          </a:p>
        </p:txBody>
      </p:sp>
      <p:sp>
        <p:nvSpPr>
          <p:cNvPr id="9" name="Line 9"/>
          <p:cNvSpPr>
            <a:spLocks noChangeShapeType="1"/>
          </p:cNvSpPr>
          <p:nvPr/>
        </p:nvSpPr>
        <p:spPr bwMode="auto">
          <a:xfrm flipV="1">
            <a:off x="2051050" y="3716338"/>
            <a:ext cx="865188" cy="1873250"/>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Kalbin </a:t>
            </a:r>
            <a:r>
              <a:rPr lang="tr-TR" sz="2000" b="1" dirty="0" err="1">
                <a:solidFill>
                  <a:srgbClr val="FF0000"/>
                </a:solidFill>
                <a:latin typeface="Times New Roman" pitchFamily="18" charset="0"/>
                <a:cs typeface="Times New Roman" pitchFamily="18" charset="0"/>
              </a:rPr>
              <a:t>venleri</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Kalbin kirli kanını toplayan </a:t>
            </a:r>
            <a:r>
              <a:rPr lang="tr-TR" sz="2000" b="1" dirty="0" err="1">
                <a:latin typeface="Times New Roman" pitchFamily="18" charset="0"/>
                <a:cs typeface="Times New Roman" pitchFamily="18" charset="0"/>
              </a:rPr>
              <a:t>venlere</a:t>
            </a:r>
            <a:r>
              <a:rPr lang="tr-TR" sz="2000" b="1" dirty="0">
                <a:latin typeface="Times New Roman" pitchFamily="18" charset="0"/>
                <a:cs typeface="Times New Roman" pitchFamily="18" charset="0"/>
              </a:rPr>
              <a:t> </a:t>
            </a:r>
            <a:r>
              <a:rPr lang="tr-TR" sz="2000" b="1" dirty="0">
                <a:solidFill>
                  <a:srgbClr val="FF0000"/>
                </a:solidFill>
                <a:latin typeface="Times New Roman" pitchFamily="18" charset="0"/>
                <a:cs typeface="Times New Roman" pitchFamily="18" charset="0"/>
              </a:rPr>
              <a:t>koroner </a:t>
            </a:r>
            <a:r>
              <a:rPr lang="tr-TR" sz="2000" b="1" dirty="0" err="1">
                <a:solidFill>
                  <a:srgbClr val="FF0000"/>
                </a:solidFill>
                <a:latin typeface="Times New Roman" pitchFamily="18" charset="0"/>
                <a:cs typeface="Times New Roman" pitchFamily="18" charset="0"/>
              </a:rPr>
              <a:t>venler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Bu </a:t>
            </a:r>
            <a:r>
              <a:rPr lang="tr-TR" sz="2000" b="1" dirty="0" err="1">
                <a:latin typeface="Times New Roman" pitchFamily="18" charset="0"/>
                <a:cs typeface="Times New Roman" pitchFamily="18" charset="0"/>
              </a:rPr>
              <a:t>venlerin</a:t>
            </a:r>
            <a:r>
              <a:rPr lang="tr-TR" sz="2000" b="1" dirty="0">
                <a:latin typeface="Times New Roman" pitchFamily="18" charset="0"/>
                <a:cs typeface="Times New Roman" pitchFamily="18" charset="0"/>
              </a:rPr>
              <a:t> büyük kısmı </a:t>
            </a:r>
            <a:r>
              <a:rPr lang="tr-TR" sz="2000" b="1" dirty="0" err="1">
                <a:solidFill>
                  <a:srgbClr val="FF0000"/>
                </a:solidFill>
                <a:latin typeface="Times New Roman" pitchFamily="18" charset="0"/>
                <a:cs typeface="Times New Roman" pitchFamily="18" charset="0"/>
              </a:rPr>
              <a:t>sinus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coronarius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aracılığı ile </a:t>
            </a:r>
            <a:r>
              <a:rPr lang="tr-TR" sz="2000" b="1" dirty="0" err="1">
                <a:latin typeface="Times New Roman" pitchFamily="18" charset="0"/>
                <a:cs typeface="Times New Roman" pitchFamily="18" charset="0"/>
              </a:rPr>
              <a:t>atrium</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dextrum’a</a:t>
            </a:r>
            <a:r>
              <a:rPr lang="tr-TR" sz="2000" b="1" dirty="0">
                <a:latin typeface="Times New Roman" pitchFamily="18" charset="0"/>
                <a:cs typeface="Times New Roman" pitchFamily="18" charset="0"/>
              </a:rPr>
              <a:t> açılır ve kalbin kirli kanının </a:t>
            </a:r>
            <a:r>
              <a:rPr lang="tr-TR" sz="2000" b="1" dirty="0">
                <a:solidFill>
                  <a:srgbClr val="FF0000"/>
                </a:solidFill>
                <a:latin typeface="Times New Roman" pitchFamily="18" charset="0"/>
                <a:cs typeface="Times New Roman" pitchFamily="18" charset="0"/>
              </a:rPr>
              <a:t>%60’ını </a:t>
            </a:r>
            <a:r>
              <a:rPr lang="tr-TR" sz="2000" b="1" dirty="0">
                <a:latin typeface="Times New Roman" pitchFamily="18" charset="0"/>
                <a:cs typeface="Times New Roman" pitchFamily="18" charset="0"/>
              </a:rPr>
              <a:t>sağ </a:t>
            </a:r>
            <a:r>
              <a:rPr lang="tr-TR" sz="2000" b="1" dirty="0" err="1">
                <a:latin typeface="Times New Roman" pitchFamily="18" charset="0"/>
                <a:cs typeface="Times New Roman" pitchFamily="18" charset="0"/>
              </a:rPr>
              <a:t>atriuma</a:t>
            </a:r>
            <a:r>
              <a:rPr lang="tr-TR" sz="2000" b="1" dirty="0">
                <a:latin typeface="Times New Roman" pitchFamily="18" charset="0"/>
                <a:cs typeface="Times New Roman" pitchFamily="18" charset="0"/>
              </a:rPr>
              <a:t> taşır. Az bir kısmı doğrudan kalp boşluklarına açılır. Bu </a:t>
            </a:r>
            <a:r>
              <a:rPr lang="tr-TR" sz="2000" b="1" dirty="0" err="1">
                <a:latin typeface="Times New Roman" pitchFamily="18" charset="0"/>
                <a:cs typeface="Times New Roman" pitchFamily="18" charset="0"/>
              </a:rPr>
              <a:t>venlere</a:t>
            </a: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vv</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cardiacae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minimae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denilir. </a:t>
            </a:r>
            <a:r>
              <a:rPr lang="tr-TR" sz="2000" b="1" dirty="0" err="1">
                <a:latin typeface="Times New Roman" pitchFamily="18" charset="0"/>
                <a:cs typeface="Times New Roman" pitchFamily="18" charset="0"/>
              </a:rPr>
              <a:t>Sinus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coronarius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coronarius</a:t>
            </a:r>
            <a:r>
              <a:rPr lang="tr-TR" sz="2000" b="1" dirty="0">
                <a:latin typeface="Times New Roman" pitchFamily="18" charset="0"/>
                <a:cs typeface="Times New Roman" pitchFamily="18" charset="0"/>
              </a:rPr>
              <a:t> içerisinde yerleşmiş 2.5cm boyunda geniş bir </a:t>
            </a:r>
            <a:r>
              <a:rPr lang="tr-TR" sz="2000" b="1" dirty="0" err="1">
                <a:latin typeface="Times New Roman" pitchFamily="18" charset="0"/>
                <a:cs typeface="Times New Roman" pitchFamily="18" charset="0"/>
              </a:rPr>
              <a:t>vendir</a:t>
            </a:r>
            <a:r>
              <a:rPr lang="tr-TR" sz="2000" b="1" dirty="0">
                <a:latin typeface="Times New Roman" pitchFamily="18" charset="0"/>
                <a:cs typeface="Times New Roman" pitchFamily="18" charset="0"/>
              </a:rPr>
              <a:t>. </a:t>
            </a:r>
          </a:p>
        </p:txBody>
      </p:sp>
      <p:pic>
        <p:nvPicPr>
          <p:cNvPr id="3" name="Picture 3"/>
          <p:cNvPicPr>
            <a:picLocks noChangeAspect="1" noChangeArrowheads="1"/>
          </p:cNvPicPr>
          <p:nvPr/>
        </p:nvPicPr>
        <p:blipFill>
          <a:blip r:embed="rId2"/>
          <a:srcRect/>
          <a:stretch>
            <a:fillRect/>
          </a:stretch>
        </p:blipFill>
        <p:spPr bwMode="auto">
          <a:xfrm>
            <a:off x="1214414" y="2000240"/>
            <a:ext cx="3398837" cy="4608512"/>
          </a:xfrm>
          <a:prstGeom prst="rect">
            <a:avLst/>
          </a:prstGeom>
          <a:noFill/>
          <a:ln w="9525">
            <a:noFill/>
            <a:miter lim="800000"/>
            <a:headEnd/>
            <a:tailEnd/>
          </a:ln>
        </p:spPr>
      </p:pic>
      <p:sp>
        <p:nvSpPr>
          <p:cNvPr id="4" name="3 Dikdörtgen"/>
          <p:cNvSpPr/>
          <p:nvPr/>
        </p:nvSpPr>
        <p:spPr>
          <a:xfrm>
            <a:off x="4500562" y="3143248"/>
            <a:ext cx="2044342"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sinus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coronarius</a:t>
            </a:r>
            <a:r>
              <a:rPr lang="tr-TR" sz="2000" b="1" dirty="0">
                <a:solidFill>
                  <a:srgbClr val="FF0000"/>
                </a:solidFill>
                <a:latin typeface="Times New Roman" pitchFamily="18" charset="0"/>
                <a:cs typeface="Times New Roman" pitchFamily="18" charset="0"/>
              </a:rPr>
              <a:t> </a:t>
            </a:r>
            <a:endParaRPr lang="tr-TR" sz="2000" dirty="0"/>
          </a:p>
        </p:txBody>
      </p:sp>
      <p:sp>
        <p:nvSpPr>
          <p:cNvPr id="5" name="Line 4"/>
          <p:cNvSpPr>
            <a:spLocks noChangeShapeType="1"/>
          </p:cNvSpPr>
          <p:nvPr/>
        </p:nvSpPr>
        <p:spPr bwMode="auto">
          <a:xfrm flipV="1">
            <a:off x="3071802" y="3500439"/>
            <a:ext cx="1428760" cy="928694"/>
          </a:xfrm>
          <a:prstGeom prst="line">
            <a:avLst/>
          </a:prstGeom>
          <a:noFill/>
          <a:ln w="38100">
            <a:solidFill>
              <a:schemeClr val="tx1"/>
            </a:solidFill>
            <a:round/>
            <a:headEnd/>
            <a:tailEnd/>
          </a:ln>
        </p:spPr>
        <p:txBody>
          <a:bodyPr/>
          <a:lstStyle/>
          <a:p>
            <a:endParaRPr lang="tr-TR" sz="2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71414"/>
            <a:ext cx="8858312" cy="163121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Ana koroner damarlarda meydana gelebilecek tam bir tıkanma (</a:t>
            </a:r>
            <a:r>
              <a:rPr lang="tr-TR" sz="2000" b="1" dirty="0" err="1">
                <a:latin typeface="Times New Roman" pitchFamily="18" charset="0"/>
                <a:cs typeface="Times New Roman" pitchFamily="18" charset="0"/>
              </a:rPr>
              <a:t>trombus</a:t>
            </a:r>
            <a:r>
              <a:rPr lang="tr-TR" sz="2000" b="1" dirty="0">
                <a:latin typeface="Times New Roman" pitchFamily="18" charset="0"/>
                <a:cs typeface="Times New Roman" pitchFamily="18" charset="0"/>
              </a:rPr>
              <a:t> vb) ani ölüm sebebi olabilir. Daralmanın yavaş geliştiği koroner </a:t>
            </a:r>
            <a:r>
              <a:rPr lang="tr-TR" sz="2000" b="1" dirty="0" err="1">
                <a:latin typeface="Times New Roman" pitchFamily="18" charset="0"/>
                <a:cs typeface="Times New Roman" pitchFamily="18" charset="0"/>
              </a:rPr>
              <a:t>atherosklerolarda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kollateral</a:t>
            </a:r>
            <a:r>
              <a:rPr lang="tr-TR" sz="2000" b="1" dirty="0">
                <a:latin typeface="Times New Roman" pitchFamily="18" charset="0"/>
                <a:cs typeface="Times New Roman" pitchFamily="18" charset="0"/>
              </a:rPr>
              <a:t> (ilave) damar oluşumu meydana gelir. Bu durumda kalbin ani nekrozu önlenmiş olur. Ancak bu durumda da yeterince oksijen tam olarak temin edilemediğinden hastada göğüs ağrısı (</a:t>
            </a:r>
            <a:r>
              <a:rPr lang="tr-TR" sz="2000" b="1" dirty="0" err="1">
                <a:latin typeface="Times New Roman" pitchFamily="18" charset="0"/>
                <a:cs typeface="Times New Roman" pitchFamily="18" charset="0"/>
              </a:rPr>
              <a:t>Angina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pectoris</a:t>
            </a:r>
            <a:r>
              <a:rPr lang="tr-TR" sz="2000" b="1" dirty="0">
                <a:latin typeface="Times New Roman" pitchFamily="18" charset="0"/>
                <a:cs typeface="Times New Roman" pitchFamily="18" charset="0"/>
              </a:rPr>
              <a:t>) görülebilir. </a:t>
            </a:r>
          </a:p>
        </p:txBody>
      </p:sp>
      <p:pic>
        <p:nvPicPr>
          <p:cNvPr id="46083" name="Picture 3"/>
          <p:cNvPicPr>
            <a:picLocks noChangeAspect="1" noChangeArrowheads="1"/>
          </p:cNvPicPr>
          <p:nvPr/>
        </p:nvPicPr>
        <p:blipFill>
          <a:blip r:embed="rId2"/>
          <a:srcRect/>
          <a:stretch>
            <a:fillRect/>
          </a:stretch>
        </p:blipFill>
        <p:spPr bwMode="auto">
          <a:xfrm>
            <a:off x="428596" y="1857364"/>
            <a:ext cx="3781425" cy="2952750"/>
          </a:xfrm>
          <a:prstGeom prst="rect">
            <a:avLst/>
          </a:prstGeom>
          <a:noFill/>
          <a:ln w="9525">
            <a:noFill/>
            <a:miter lim="800000"/>
            <a:headEnd/>
            <a:tailEnd/>
          </a:ln>
          <a:effectLst/>
        </p:spPr>
      </p:pic>
      <p:sp>
        <p:nvSpPr>
          <p:cNvPr id="46085" name="AutoShape 5" descr="koroner arter tıkanması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6087" name="AutoShape 7" descr="koroner arter tıkanması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46090" name="Picture 10"/>
          <p:cNvPicPr>
            <a:picLocks noChangeAspect="1" noChangeArrowheads="1"/>
          </p:cNvPicPr>
          <p:nvPr/>
        </p:nvPicPr>
        <p:blipFill>
          <a:blip r:embed="rId3"/>
          <a:srcRect/>
          <a:stretch>
            <a:fillRect/>
          </a:stretch>
        </p:blipFill>
        <p:spPr bwMode="auto">
          <a:xfrm>
            <a:off x="4714876" y="2000240"/>
            <a:ext cx="3595996" cy="3071834"/>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2"/>
            <a:ext cx="8858312" cy="1938992"/>
          </a:xfrm>
          <a:prstGeom prst="rect">
            <a:avLst/>
          </a:prstGeom>
          <a:solidFill>
            <a:srgbClr val="F9F8F5"/>
          </a:solidFill>
        </p:spPr>
        <p:txBody>
          <a:bodyPr wrap="square" rtlCol="0">
            <a:spAutoFit/>
          </a:bodyPr>
          <a:lstStyle/>
          <a:p>
            <a:pPr algn="ctr"/>
            <a:r>
              <a:rPr lang="tr-TR" sz="2000" b="1" dirty="0">
                <a:solidFill>
                  <a:srgbClr val="FF0000"/>
                </a:solidFill>
                <a:latin typeface="Times New Roman" pitchFamily="18" charset="0"/>
                <a:cs typeface="Times New Roman" pitchFamily="18" charset="0"/>
              </a:rPr>
              <a:t>Atardamarlar (</a:t>
            </a:r>
            <a:r>
              <a:rPr lang="tr-TR" sz="2000" b="1" dirty="0" err="1">
                <a:solidFill>
                  <a:srgbClr val="FF0000"/>
                </a:solidFill>
                <a:latin typeface="Times New Roman" pitchFamily="18" charset="0"/>
                <a:cs typeface="Times New Roman" pitchFamily="18" charset="0"/>
              </a:rPr>
              <a:t>Arteriae</a:t>
            </a:r>
            <a:r>
              <a:rPr lang="tr-TR" sz="2000" b="1" dirty="0">
                <a:solidFill>
                  <a:srgbClr val="FF0000"/>
                </a:solidFill>
                <a:latin typeface="Times New Roman" pitchFamily="18" charset="0"/>
                <a:cs typeface="Times New Roman" pitchFamily="18" charset="0"/>
              </a:rPr>
              <a:t>)</a:t>
            </a:r>
          </a:p>
          <a:p>
            <a:pPr algn="just"/>
            <a:r>
              <a:rPr lang="tr-TR" sz="2000" b="1"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Kalpten kanı alıp vücuda dağıtan damarlara arter denir. Kalpten iki büyük arter çıkar. Sağ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çıkan ve küçük dolaşımla ilgili olan artere </a:t>
            </a:r>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pulmonalis</a:t>
            </a:r>
            <a:r>
              <a:rPr lang="tr-TR" sz="2000" b="1" dirty="0">
                <a:latin typeface="Times New Roman" pitchFamily="18" charset="0"/>
                <a:cs typeface="Times New Roman" pitchFamily="18" charset="0"/>
              </a:rPr>
              <a:t>, sol </a:t>
            </a:r>
            <a:r>
              <a:rPr lang="tr-TR" sz="2000" b="1" dirty="0" err="1">
                <a:latin typeface="Times New Roman" pitchFamily="18" charset="0"/>
                <a:cs typeface="Times New Roman" pitchFamily="18" charset="0"/>
              </a:rPr>
              <a:t>ventrikülden</a:t>
            </a:r>
            <a:r>
              <a:rPr lang="tr-TR" sz="2000" b="1" dirty="0">
                <a:latin typeface="Times New Roman" pitchFamily="18" charset="0"/>
                <a:cs typeface="Times New Roman" pitchFamily="18" charset="0"/>
              </a:rPr>
              <a:t> çıkan ve büyük dolaşımla ilgili olan artere </a:t>
            </a:r>
            <a:r>
              <a:rPr lang="tr-TR" sz="2000" b="1" dirty="0">
                <a:solidFill>
                  <a:srgbClr val="FF0000"/>
                </a:solidFill>
                <a:latin typeface="Times New Roman" pitchFamily="18" charset="0"/>
                <a:cs typeface="Times New Roman" pitchFamily="18" charset="0"/>
              </a:rPr>
              <a:t>aorta</a:t>
            </a:r>
            <a:r>
              <a:rPr lang="tr-TR" sz="2000" b="1" dirty="0">
                <a:latin typeface="Times New Roman" pitchFamily="18" charset="0"/>
                <a:cs typeface="Times New Roman" pitchFamily="18" charset="0"/>
              </a:rPr>
              <a:t> denir. </a:t>
            </a:r>
          </a:p>
        </p:txBody>
      </p:sp>
      <p:pic>
        <p:nvPicPr>
          <p:cNvPr id="4" name="Picture 4"/>
          <p:cNvPicPr>
            <a:picLocks noChangeAspect="1" noChangeArrowheads="1"/>
          </p:cNvPicPr>
          <p:nvPr/>
        </p:nvPicPr>
        <p:blipFill>
          <a:blip r:embed="rId2"/>
          <a:srcRect/>
          <a:stretch>
            <a:fillRect/>
          </a:stretch>
        </p:blipFill>
        <p:spPr bwMode="auto">
          <a:xfrm>
            <a:off x="3203575" y="2708275"/>
            <a:ext cx="2840038" cy="3889375"/>
          </a:xfrm>
          <a:prstGeom prst="rect">
            <a:avLst/>
          </a:prstGeom>
          <a:solidFill>
            <a:srgbClr val="92D050"/>
          </a:solidFill>
          <a:ln w="9525">
            <a:noFill/>
            <a:miter lim="800000"/>
            <a:headEnd/>
            <a:tailEnd/>
          </a:ln>
          <a:effectLst/>
        </p:spPr>
      </p:pic>
      <p:sp>
        <p:nvSpPr>
          <p:cNvPr id="5" name="Rectangle 5"/>
          <p:cNvSpPr>
            <a:spLocks noChangeArrowheads="1"/>
          </p:cNvSpPr>
          <p:nvPr/>
        </p:nvSpPr>
        <p:spPr bwMode="auto">
          <a:xfrm>
            <a:off x="5867400" y="3284538"/>
            <a:ext cx="2297424"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truncus pulmonalis</a:t>
            </a:r>
          </a:p>
        </p:txBody>
      </p:sp>
      <p:sp>
        <p:nvSpPr>
          <p:cNvPr id="6" name="Line 6"/>
          <p:cNvSpPr>
            <a:spLocks noChangeShapeType="1"/>
          </p:cNvSpPr>
          <p:nvPr/>
        </p:nvSpPr>
        <p:spPr bwMode="auto">
          <a:xfrm flipV="1">
            <a:off x="4716463" y="3716338"/>
            <a:ext cx="1871662" cy="5048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7" name="Rectangle 7"/>
          <p:cNvSpPr>
            <a:spLocks noChangeArrowheads="1"/>
          </p:cNvSpPr>
          <p:nvPr/>
        </p:nvSpPr>
        <p:spPr bwMode="auto">
          <a:xfrm>
            <a:off x="1714480" y="3786190"/>
            <a:ext cx="768159"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aorta</a:t>
            </a:r>
          </a:p>
        </p:txBody>
      </p:sp>
      <p:sp>
        <p:nvSpPr>
          <p:cNvPr id="8" name="Line 8"/>
          <p:cNvSpPr>
            <a:spLocks noChangeShapeType="1"/>
          </p:cNvSpPr>
          <p:nvPr/>
        </p:nvSpPr>
        <p:spPr bwMode="auto">
          <a:xfrm>
            <a:off x="2411413" y="4005263"/>
            <a:ext cx="1584325" cy="14446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938992"/>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pulmonalis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Sağ </a:t>
            </a:r>
            <a:r>
              <a:rPr lang="tr-TR" sz="2000" b="1" dirty="0" err="1">
                <a:latin typeface="Times New Roman" pitchFamily="18" charset="0"/>
                <a:cs typeface="Times New Roman" pitchFamily="18" charset="0"/>
              </a:rPr>
              <a:t>ventrikülün</a:t>
            </a:r>
            <a:r>
              <a:rPr lang="tr-TR" sz="2000" b="1" dirty="0">
                <a:latin typeface="Times New Roman" pitchFamily="18" charset="0"/>
                <a:cs typeface="Times New Roman" pitchFamily="18" charset="0"/>
              </a:rPr>
              <a:t> tabanından çıkan bu arter akciğerlere kirli kan taşır. </a:t>
            </a:r>
            <a:r>
              <a:rPr lang="tr-TR" sz="2000" b="1" dirty="0" err="1">
                <a:latin typeface="Times New Roman" pitchFamily="18" charset="0"/>
                <a:cs typeface="Times New Roman" pitchFamily="18" charset="0"/>
              </a:rPr>
              <a:t>Ventrikül</a:t>
            </a:r>
            <a:r>
              <a:rPr lang="tr-TR" sz="2000" b="1" dirty="0">
                <a:latin typeface="Times New Roman" pitchFamily="18" charset="0"/>
                <a:cs typeface="Times New Roman" pitchFamily="18" charset="0"/>
              </a:rPr>
              <a:t> tabanından çıktıktan sonra yukarı doğru uzanarak </a:t>
            </a:r>
            <a:r>
              <a:rPr lang="tr-TR" sz="2000" b="1" dirty="0" err="1">
                <a:latin typeface="Times New Roman" pitchFamily="18" charset="0"/>
                <a:cs typeface="Times New Roman" pitchFamily="18" charset="0"/>
              </a:rPr>
              <a:t>arcus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aortae’nın</a:t>
            </a:r>
            <a:r>
              <a:rPr lang="tr-TR" sz="2000" b="1" dirty="0">
                <a:latin typeface="Times New Roman" pitchFamily="18" charset="0"/>
                <a:cs typeface="Times New Roman" pitchFamily="18" charset="0"/>
              </a:rPr>
              <a:t> altına kadar gelir ve burada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pulmonalis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pulmonalis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latin typeface="Times New Roman" pitchFamily="18" charset="0"/>
                <a:cs typeface="Times New Roman" pitchFamily="18" charset="0"/>
              </a:rPr>
              <a:t> olarak iki dala ayrılır. A. </a:t>
            </a:r>
            <a:r>
              <a:rPr lang="tr-TR" sz="2000" b="1" dirty="0" err="1">
                <a:latin typeface="Times New Roman" pitchFamily="18" charset="0"/>
                <a:cs typeface="Times New Roman" pitchFamily="18" charset="0"/>
              </a:rPr>
              <a:t>pulmonalis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dextra</a:t>
            </a:r>
            <a:r>
              <a:rPr lang="tr-TR" sz="2000" b="1" dirty="0">
                <a:latin typeface="Times New Roman" pitchFamily="18" charset="0"/>
                <a:cs typeface="Times New Roman" pitchFamily="18" charset="0"/>
              </a:rPr>
              <a:t> sağ akciğere, a. </a:t>
            </a:r>
            <a:r>
              <a:rPr lang="tr-TR" sz="2000" b="1" dirty="0" err="1">
                <a:latin typeface="Times New Roman" pitchFamily="18" charset="0"/>
                <a:cs typeface="Times New Roman" pitchFamily="18" charset="0"/>
              </a:rPr>
              <a:t>pulmonalis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sinistra</a:t>
            </a:r>
            <a:r>
              <a:rPr lang="tr-TR" sz="2000" b="1" dirty="0">
                <a:latin typeface="Times New Roman" pitchFamily="18" charset="0"/>
                <a:cs typeface="Times New Roman" pitchFamily="18" charset="0"/>
              </a:rPr>
              <a:t> ise sol akciğere doğru yönelir. Her iki arter </a:t>
            </a:r>
            <a:r>
              <a:rPr lang="tr-TR" sz="2000" b="1" dirty="0" err="1">
                <a:latin typeface="Times New Roman" pitchFamily="18" charset="0"/>
                <a:cs typeface="Times New Roman" pitchFamily="18" charset="0"/>
              </a:rPr>
              <a:t>hilum</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pulmonis’ten</a:t>
            </a:r>
            <a:r>
              <a:rPr lang="tr-TR" sz="2000" b="1" dirty="0">
                <a:latin typeface="Times New Roman" pitchFamily="18" charset="0"/>
                <a:cs typeface="Times New Roman" pitchFamily="18" charset="0"/>
              </a:rPr>
              <a:t> akciğerlere girer.</a:t>
            </a:r>
          </a:p>
        </p:txBody>
      </p:sp>
      <p:pic>
        <p:nvPicPr>
          <p:cNvPr id="4" name="Picture 3"/>
          <p:cNvPicPr>
            <a:picLocks noChangeAspect="1" noChangeArrowheads="1"/>
          </p:cNvPicPr>
          <p:nvPr/>
        </p:nvPicPr>
        <p:blipFill>
          <a:blip r:embed="rId2"/>
          <a:srcRect/>
          <a:stretch>
            <a:fillRect/>
          </a:stretch>
        </p:blipFill>
        <p:spPr bwMode="auto">
          <a:xfrm>
            <a:off x="539750" y="2997200"/>
            <a:ext cx="2709863" cy="3673475"/>
          </a:xfrm>
          <a:prstGeom prst="rect">
            <a:avLst/>
          </a:prstGeom>
          <a:solidFill>
            <a:srgbClr val="92D050"/>
          </a:solid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5219700" y="2781300"/>
            <a:ext cx="2557463" cy="3600450"/>
          </a:xfrm>
          <a:prstGeom prst="rect">
            <a:avLst/>
          </a:prstGeom>
          <a:solidFill>
            <a:srgbClr val="92D050"/>
          </a:solidFill>
          <a:ln w="9525">
            <a:noFill/>
            <a:miter lim="800000"/>
            <a:headEnd/>
            <a:tailEnd/>
          </a:ln>
          <a:effectLst/>
        </p:spPr>
      </p:pic>
      <p:sp>
        <p:nvSpPr>
          <p:cNvPr id="6" name="Rectangle 5"/>
          <p:cNvSpPr>
            <a:spLocks noChangeArrowheads="1"/>
          </p:cNvSpPr>
          <p:nvPr/>
        </p:nvSpPr>
        <p:spPr bwMode="auto">
          <a:xfrm>
            <a:off x="5292725" y="6237288"/>
            <a:ext cx="2297424"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truncus pulmonalis</a:t>
            </a:r>
          </a:p>
        </p:txBody>
      </p:sp>
      <p:sp>
        <p:nvSpPr>
          <p:cNvPr id="7" name="Line 6"/>
          <p:cNvSpPr>
            <a:spLocks noChangeShapeType="1"/>
          </p:cNvSpPr>
          <p:nvPr/>
        </p:nvSpPr>
        <p:spPr bwMode="auto">
          <a:xfrm flipH="1">
            <a:off x="5651500" y="4581525"/>
            <a:ext cx="936625" cy="172720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Rectangle 7"/>
          <p:cNvSpPr>
            <a:spLocks noChangeArrowheads="1"/>
          </p:cNvSpPr>
          <p:nvPr/>
        </p:nvSpPr>
        <p:spPr bwMode="auto">
          <a:xfrm>
            <a:off x="2627313" y="2997200"/>
            <a:ext cx="2425664"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pulmonalis dextra</a:t>
            </a:r>
          </a:p>
        </p:txBody>
      </p:sp>
      <p:sp>
        <p:nvSpPr>
          <p:cNvPr id="9" name="Line 8"/>
          <p:cNvSpPr>
            <a:spLocks noChangeShapeType="1"/>
          </p:cNvSpPr>
          <p:nvPr/>
        </p:nvSpPr>
        <p:spPr bwMode="auto">
          <a:xfrm flipV="1">
            <a:off x="1835150" y="3429000"/>
            <a:ext cx="1296988" cy="43180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0" name="Rectangle 9"/>
          <p:cNvSpPr>
            <a:spLocks noChangeArrowheads="1"/>
          </p:cNvSpPr>
          <p:nvPr/>
        </p:nvSpPr>
        <p:spPr bwMode="auto">
          <a:xfrm>
            <a:off x="1979613" y="5229225"/>
            <a:ext cx="2523448"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pulmonalis sinistra</a:t>
            </a:r>
          </a:p>
        </p:txBody>
      </p:sp>
      <p:sp>
        <p:nvSpPr>
          <p:cNvPr id="11" name="Line 10"/>
          <p:cNvSpPr>
            <a:spLocks noChangeShapeType="1"/>
          </p:cNvSpPr>
          <p:nvPr/>
        </p:nvSpPr>
        <p:spPr bwMode="auto">
          <a:xfrm>
            <a:off x="1187450" y="3860800"/>
            <a:ext cx="1008063" cy="13684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2" name="Line 11"/>
          <p:cNvSpPr>
            <a:spLocks noChangeShapeType="1"/>
          </p:cNvSpPr>
          <p:nvPr/>
        </p:nvSpPr>
        <p:spPr bwMode="auto">
          <a:xfrm flipV="1">
            <a:off x="4284663" y="3933825"/>
            <a:ext cx="1223962" cy="129540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3" name="Line 12"/>
          <p:cNvSpPr>
            <a:spLocks noChangeShapeType="1"/>
          </p:cNvSpPr>
          <p:nvPr/>
        </p:nvSpPr>
        <p:spPr bwMode="auto">
          <a:xfrm>
            <a:off x="5435600" y="3284538"/>
            <a:ext cx="1223963" cy="2889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Aorta: </a:t>
            </a:r>
            <a:r>
              <a:rPr lang="tr-TR" sz="2000" b="1" dirty="0">
                <a:latin typeface="Times New Roman" pitchFamily="18" charset="0"/>
                <a:cs typeface="Times New Roman" pitchFamily="18" charset="0"/>
              </a:rPr>
              <a:t>Vücudun en büyük atardamarıdır. Sol </a:t>
            </a:r>
            <a:r>
              <a:rPr lang="tr-TR" sz="2000" b="1" dirty="0" err="1">
                <a:latin typeface="Times New Roman" pitchFamily="18" charset="0"/>
                <a:cs typeface="Times New Roman" pitchFamily="18" charset="0"/>
              </a:rPr>
              <a:t>ventrikülün</a:t>
            </a:r>
            <a:r>
              <a:rPr lang="tr-TR" sz="2000" b="1" dirty="0">
                <a:latin typeface="Times New Roman" pitchFamily="18" charset="0"/>
                <a:cs typeface="Times New Roman" pitchFamily="18" charset="0"/>
              </a:rPr>
              <a:t> tabanından başlar. Önce yukarı doğru uzanır. Perikart boşluğundan çıktıktan sonra arkaya doğru kıvrılarak bir kavis yapar ve omurganın sol tarafında olarak aşağıya doğru yönelir. </a:t>
            </a:r>
          </a:p>
        </p:txBody>
      </p:sp>
      <p:pic>
        <p:nvPicPr>
          <p:cNvPr id="4" name="Picture 3"/>
          <p:cNvPicPr>
            <a:picLocks noChangeAspect="1" noChangeArrowheads="1"/>
          </p:cNvPicPr>
          <p:nvPr/>
        </p:nvPicPr>
        <p:blipFill>
          <a:blip r:embed="rId2"/>
          <a:srcRect/>
          <a:stretch>
            <a:fillRect/>
          </a:stretch>
        </p:blipFill>
        <p:spPr bwMode="auto">
          <a:xfrm>
            <a:off x="4414850" y="1541847"/>
            <a:ext cx="2653866" cy="4883162"/>
          </a:xfrm>
          <a:prstGeom prst="rect">
            <a:avLst/>
          </a:prstGeom>
          <a:solidFill>
            <a:srgbClr val="92D050"/>
          </a:solidFill>
          <a:ln w="9525">
            <a:noFill/>
            <a:miter lim="800000"/>
            <a:headEnd/>
            <a:tailEnd/>
          </a:ln>
          <a:effectLst/>
        </p:spPr>
      </p:pic>
      <p:sp>
        <p:nvSpPr>
          <p:cNvPr id="5" name="Rectangle 4"/>
          <p:cNvSpPr>
            <a:spLocks noChangeArrowheads="1"/>
          </p:cNvSpPr>
          <p:nvPr/>
        </p:nvSpPr>
        <p:spPr bwMode="auto">
          <a:xfrm>
            <a:off x="3643306" y="3500438"/>
            <a:ext cx="785818" cy="400110"/>
          </a:xfrm>
          <a:prstGeom prst="rect">
            <a:avLst/>
          </a:prstGeom>
          <a:solidFill>
            <a:srgbClr val="92D050"/>
          </a:solidFill>
          <a:ln w="9525">
            <a:noFill/>
            <a:miter lim="800000"/>
            <a:headEnd/>
            <a:tailEnd/>
          </a:ln>
          <a:effectLst/>
        </p:spPr>
        <p:txBody>
          <a:bodyPr wrap="square">
            <a:spAutoFit/>
          </a:bodyPr>
          <a:lstStyle/>
          <a:p>
            <a:r>
              <a:rPr lang="tr-TR" sz="2000" b="1">
                <a:solidFill>
                  <a:srgbClr val="FF0000"/>
                </a:solidFill>
                <a:latin typeface="Times New Roman" pitchFamily="18" charset="0"/>
                <a:cs typeface="Times New Roman" pitchFamily="18" charset="0"/>
              </a:rPr>
              <a:t>aorta</a:t>
            </a:r>
          </a:p>
        </p:txBody>
      </p:sp>
      <p:sp>
        <p:nvSpPr>
          <p:cNvPr id="6" name="Line 5"/>
          <p:cNvSpPr>
            <a:spLocks noChangeShapeType="1"/>
          </p:cNvSpPr>
          <p:nvPr/>
        </p:nvSpPr>
        <p:spPr bwMode="auto">
          <a:xfrm>
            <a:off x="4357686" y="3643314"/>
            <a:ext cx="1098752" cy="64294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err="1">
                <a:latin typeface="Times New Roman" pitchFamily="18" charset="0"/>
                <a:cs typeface="Times New Roman" pitchFamily="18" charset="0"/>
              </a:rPr>
              <a:t>Diaphragma’daki</a:t>
            </a:r>
            <a:r>
              <a:rPr lang="tr-TR" sz="2000" b="1" dirty="0">
                <a:latin typeface="Times New Roman" pitchFamily="18" charset="0"/>
                <a:cs typeface="Times New Roman" pitchFamily="18" charset="0"/>
              </a:rPr>
              <a:t> kendine ait delikten (</a:t>
            </a:r>
            <a:r>
              <a:rPr lang="tr-TR" sz="2000" b="1" dirty="0" err="1">
                <a:solidFill>
                  <a:srgbClr val="FF0000"/>
                </a:solidFill>
                <a:latin typeface="Times New Roman" pitchFamily="18" charset="0"/>
                <a:cs typeface="Times New Roman" pitchFamily="18" charset="0"/>
              </a:rPr>
              <a:t>hiatus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aorticus</a:t>
            </a:r>
            <a:r>
              <a:rPr lang="tr-TR" sz="2000" b="1" dirty="0">
                <a:latin typeface="Times New Roman" pitchFamily="18" charset="0"/>
                <a:cs typeface="Times New Roman" pitchFamily="18" charset="0"/>
              </a:rPr>
              <a:t>) geçerek karın boşluğuna girer ve L</a:t>
            </a:r>
            <a:r>
              <a:rPr lang="tr-TR" sz="2000" b="1" baseline="-25000" dirty="0">
                <a:latin typeface="Times New Roman" pitchFamily="18" charset="0"/>
                <a:cs typeface="Times New Roman" pitchFamily="18" charset="0"/>
              </a:rPr>
              <a:t>4</a:t>
            </a:r>
            <a:r>
              <a:rPr lang="tr-TR" sz="2000" b="1" dirty="0">
                <a:latin typeface="Times New Roman" pitchFamily="18" charset="0"/>
                <a:cs typeface="Times New Roman" pitchFamily="18" charset="0"/>
              </a:rPr>
              <a:t> omuru seviyesine kadar iner. Burada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iliaca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latin typeface="Times New Roman" pitchFamily="18" charset="0"/>
                <a:cs typeface="Times New Roman" pitchFamily="18" charset="0"/>
              </a:rPr>
              <a:t> 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iliaca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adında iki uç dalına ayrılarak sonlanır. </a:t>
            </a:r>
          </a:p>
        </p:txBody>
      </p:sp>
      <p:pic>
        <p:nvPicPr>
          <p:cNvPr id="4" name="Picture 8"/>
          <p:cNvPicPr>
            <a:picLocks noChangeAspect="1" noChangeArrowheads="1"/>
          </p:cNvPicPr>
          <p:nvPr/>
        </p:nvPicPr>
        <p:blipFill>
          <a:blip r:embed="rId2"/>
          <a:srcRect/>
          <a:stretch>
            <a:fillRect/>
          </a:stretch>
        </p:blipFill>
        <p:spPr bwMode="auto">
          <a:xfrm>
            <a:off x="3244791" y="1285860"/>
            <a:ext cx="3037146" cy="4643470"/>
          </a:xfrm>
          <a:prstGeom prst="rect">
            <a:avLst/>
          </a:prstGeom>
          <a:noFill/>
          <a:ln w="9525">
            <a:noFill/>
            <a:miter lim="800000"/>
            <a:headEnd/>
            <a:tailEnd/>
          </a:ln>
          <a:effectLst/>
        </p:spPr>
      </p:pic>
      <p:sp>
        <p:nvSpPr>
          <p:cNvPr id="5" name="4 Dikdörtgen"/>
          <p:cNvSpPr/>
          <p:nvPr/>
        </p:nvSpPr>
        <p:spPr>
          <a:xfrm>
            <a:off x="5715008" y="6000768"/>
            <a:ext cx="3148619"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iliaca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solidFill>
                  <a:srgbClr val="FF0000"/>
                </a:solidFill>
                <a:latin typeface="Times New Roman" pitchFamily="18" charset="0"/>
                <a:cs typeface="Times New Roman" pitchFamily="18" charset="0"/>
              </a:rPr>
              <a:t> </a:t>
            </a:r>
            <a:endParaRPr lang="tr-TR" sz="2000" dirty="0"/>
          </a:p>
        </p:txBody>
      </p:sp>
      <p:sp>
        <p:nvSpPr>
          <p:cNvPr id="6" name="5 Dikdörtgen"/>
          <p:cNvSpPr/>
          <p:nvPr/>
        </p:nvSpPr>
        <p:spPr>
          <a:xfrm>
            <a:off x="642910" y="5929330"/>
            <a:ext cx="3050835"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iliaca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latin typeface="Times New Roman" pitchFamily="18" charset="0"/>
                <a:cs typeface="Times New Roman" pitchFamily="18" charset="0"/>
              </a:rPr>
              <a:t> </a:t>
            </a:r>
            <a:endParaRPr lang="tr-TR" sz="2000" dirty="0"/>
          </a:p>
        </p:txBody>
      </p:sp>
      <p:sp>
        <p:nvSpPr>
          <p:cNvPr id="7" name="6 Dikdörtgen"/>
          <p:cNvSpPr/>
          <p:nvPr/>
        </p:nvSpPr>
        <p:spPr>
          <a:xfrm>
            <a:off x="6429388" y="4357694"/>
            <a:ext cx="1798890"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hiatus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aorticus</a:t>
            </a:r>
            <a:endParaRPr lang="tr-TR" sz="2000" dirty="0"/>
          </a:p>
        </p:txBody>
      </p:sp>
      <p:sp>
        <p:nvSpPr>
          <p:cNvPr id="8" name="Line 5"/>
          <p:cNvSpPr>
            <a:spLocks noChangeShapeType="1"/>
          </p:cNvSpPr>
          <p:nvPr/>
        </p:nvSpPr>
        <p:spPr bwMode="auto">
          <a:xfrm flipV="1">
            <a:off x="3643306" y="5857892"/>
            <a:ext cx="1241628" cy="214314"/>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9" name="Line 5"/>
          <p:cNvSpPr>
            <a:spLocks noChangeShapeType="1"/>
          </p:cNvSpPr>
          <p:nvPr/>
        </p:nvSpPr>
        <p:spPr bwMode="auto">
          <a:xfrm>
            <a:off x="5072066" y="5786454"/>
            <a:ext cx="785818" cy="28575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0" name="Line 5"/>
          <p:cNvSpPr>
            <a:spLocks noChangeShapeType="1"/>
          </p:cNvSpPr>
          <p:nvPr/>
        </p:nvSpPr>
        <p:spPr bwMode="auto">
          <a:xfrm flipV="1">
            <a:off x="5000628" y="4500570"/>
            <a:ext cx="1428760" cy="71438"/>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938992"/>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Aorta bulunduğu bölgelere göre </a:t>
            </a:r>
            <a:r>
              <a:rPr lang="tr-TR" sz="2000" b="1" dirty="0">
                <a:solidFill>
                  <a:srgbClr val="FF0000"/>
                </a:solidFill>
                <a:latin typeface="Times New Roman" pitchFamily="18" charset="0"/>
                <a:cs typeface="Times New Roman" pitchFamily="18" charset="0"/>
              </a:rPr>
              <a:t>pars </a:t>
            </a:r>
            <a:r>
              <a:rPr lang="tr-TR" sz="2000" b="1" dirty="0" err="1">
                <a:solidFill>
                  <a:srgbClr val="FF0000"/>
                </a:solidFill>
                <a:latin typeface="Times New Roman" pitchFamily="18" charset="0"/>
                <a:cs typeface="Times New Roman" pitchFamily="18" charset="0"/>
              </a:rPr>
              <a:t>ascendens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pars </a:t>
            </a:r>
            <a:r>
              <a:rPr lang="tr-TR" sz="2000" b="1" dirty="0" err="1">
                <a:solidFill>
                  <a:srgbClr val="FF0000"/>
                </a:solidFill>
                <a:latin typeface="Times New Roman" pitchFamily="18" charset="0"/>
                <a:cs typeface="Times New Roman" pitchFamily="18" charset="0"/>
              </a:rPr>
              <a:t>descendens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olarak üç kısımda incelenir. </a:t>
            </a:r>
          </a:p>
          <a:p>
            <a:pPr algn="just"/>
            <a:r>
              <a:rPr lang="tr-TR" sz="2000" b="1" dirty="0">
                <a:solidFill>
                  <a:srgbClr val="FF0000"/>
                </a:solidFill>
                <a:latin typeface="Times New Roman" pitchFamily="18" charset="0"/>
                <a:cs typeface="Times New Roman" pitchFamily="18" charset="0"/>
              </a:rPr>
              <a:t>Pars </a:t>
            </a:r>
            <a:r>
              <a:rPr lang="tr-TR" sz="2000" b="1" dirty="0" err="1">
                <a:solidFill>
                  <a:srgbClr val="FF0000"/>
                </a:solidFill>
                <a:latin typeface="Times New Roman" pitchFamily="18" charset="0"/>
                <a:cs typeface="Times New Roman" pitchFamily="18" charset="0"/>
              </a:rPr>
              <a:t>ascendens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Aortun başlangıç kısmı olup </a:t>
            </a:r>
            <a:r>
              <a:rPr lang="tr-TR" sz="2000" b="1" dirty="0" err="1">
                <a:latin typeface="Times New Roman" pitchFamily="18" charset="0"/>
                <a:cs typeface="Times New Roman" pitchFamily="18" charset="0"/>
              </a:rPr>
              <a:t>perikard</a:t>
            </a:r>
            <a:r>
              <a:rPr lang="tr-TR" sz="2000" b="1" dirty="0">
                <a:latin typeface="Times New Roman" pitchFamily="18" charset="0"/>
                <a:cs typeface="Times New Roman" pitchFamily="18" charset="0"/>
              </a:rPr>
              <a:t> içerisinde bulunur. Başlangıç deliğine </a:t>
            </a:r>
            <a:r>
              <a:rPr lang="tr-TR" sz="2000" b="1" dirty="0" err="1">
                <a:solidFill>
                  <a:srgbClr val="FF0000"/>
                </a:solidFill>
                <a:latin typeface="Times New Roman" pitchFamily="18" charset="0"/>
                <a:cs typeface="Times New Roman" pitchFamily="18" charset="0"/>
              </a:rPr>
              <a:t>ostium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 Yaklaşık 5cm uzunluğundadır.  </a:t>
            </a:r>
            <a:r>
              <a:rPr lang="tr-TR" sz="2000" b="1" dirty="0" err="1">
                <a:latin typeface="Times New Roman" pitchFamily="18" charset="0"/>
                <a:cs typeface="Times New Roman" pitchFamily="18" charset="0"/>
              </a:rPr>
              <a:t>Perikard</a:t>
            </a:r>
            <a:r>
              <a:rPr lang="tr-TR" sz="2000" b="1" dirty="0">
                <a:latin typeface="Times New Roman" pitchFamily="18" charset="0"/>
                <a:cs typeface="Times New Roman" pitchFamily="18" charset="0"/>
              </a:rPr>
              <a:t> kesesini terk ettikten sonra </a:t>
            </a:r>
            <a:r>
              <a:rPr lang="tr-TR" sz="2000" b="1" dirty="0" err="1">
                <a:solidFill>
                  <a:srgbClr val="FF0000"/>
                </a:solidFill>
                <a:latin typeface="Times New Roman" pitchFamily="18" charset="0"/>
                <a:cs typeface="Times New Roman" pitchFamily="18" charset="0"/>
              </a:rPr>
              <a:t>arcus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olarak devam eder. Pars </a:t>
            </a:r>
            <a:r>
              <a:rPr lang="tr-TR" sz="2000" b="1" dirty="0" err="1">
                <a:latin typeface="Times New Roman" pitchFamily="18" charset="0"/>
                <a:cs typeface="Times New Roman" pitchFamily="18" charset="0"/>
              </a:rPr>
              <a:t>ascendens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aortae’nın</a:t>
            </a:r>
            <a:r>
              <a:rPr lang="tr-TR" sz="2000" b="1" dirty="0">
                <a:latin typeface="Times New Roman" pitchFamily="18" charset="0"/>
                <a:cs typeface="Times New Roman" pitchFamily="18" charset="0"/>
              </a:rPr>
              <a:t> başlangıç kısmından kalbi besleyen koroner arterler çıkar. </a:t>
            </a:r>
          </a:p>
        </p:txBody>
      </p:sp>
      <p:pic>
        <p:nvPicPr>
          <p:cNvPr id="4" name="Picture 6"/>
          <p:cNvPicPr>
            <a:picLocks noChangeAspect="1" noChangeArrowheads="1"/>
          </p:cNvPicPr>
          <p:nvPr/>
        </p:nvPicPr>
        <p:blipFill>
          <a:blip r:embed="rId2"/>
          <a:srcRect/>
          <a:stretch>
            <a:fillRect/>
          </a:stretch>
        </p:blipFill>
        <p:spPr bwMode="auto">
          <a:xfrm>
            <a:off x="5500694" y="2786058"/>
            <a:ext cx="2662237" cy="3744913"/>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a:off x="179388" y="3284538"/>
            <a:ext cx="3671887" cy="3384550"/>
          </a:xfrm>
          <a:prstGeom prst="rect">
            <a:avLst/>
          </a:prstGeom>
          <a:solidFill>
            <a:srgbClr val="92D050"/>
          </a:solidFill>
          <a:ln w="9525">
            <a:noFill/>
            <a:miter lim="800000"/>
            <a:headEnd/>
            <a:tailEnd/>
          </a:ln>
          <a:effectLst/>
        </p:spPr>
      </p:pic>
      <p:sp>
        <p:nvSpPr>
          <p:cNvPr id="6" name="Rectangle 4"/>
          <p:cNvSpPr>
            <a:spLocks noChangeArrowheads="1"/>
          </p:cNvSpPr>
          <p:nvPr/>
        </p:nvSpPr>
        <p:spPr bwMode="auto">
          <a:xfrm>
            <a:off x="2627313" y="3284538"/>
            <a:ext cx="1685077"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ostium aortae</a:t>
            </a:r>
          </a:p>
        </p:txBody>
      </p:sp>
      <p:sp>
        <p:nvSpPr>
          <p:cNvPr id="7" name="Line 5"/>
          <p:cNvSpPr>
            <a:spLocks noChangeShapeType="1"/>
          </p:cNvSpPr>
          <p:nvPr/>
        </p:nvSpPr>
        <p:spPr bwMode="auto">
          <a:xfrm flipV="1">
            <a:off x="1979613" y="3716338"/>
            <a:ext cx="863600" cy="7207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7 Dikdörtgen"/>
          <p:cNvSpPr/>
          <p:nvPr/>
        </p:nvSpPr>
        <p:spPr>
          <a:xfrm>
            <a:off x="3428992" y="2428868"/>
            <a:ext cx="2590774"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pars </a:t>
            </a:r>
            <a:r>
              <a:rPr lang="tr-TR" sz="2000" b="1" dirty="0" err="1">
                <a:solidFill>
                  <a:srgbClr val="FF0000"/>
                </a:solidFill>
                <a:latin typeface="Times New Roman" pitchFamily="18" charset="0"/>
                <a:cs typeface="Times New Roman" pitchFamily="18" charset="0"/>
              </a:rPr>
              <a:t>ascendens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endParaRPr lang="tr-TR" sz="2000" dirty="0"/>
          </a:p>
        </p:txBody>
      </p:sp>
      <p:sp>
        <p:nvSpPr>
          <p:cNvPr id="9" name="Line 5"/>
          <p:cNvSpPr>
            <a:spLocks noChangeShapeType="1"/>
          </p:cNvSpPr>
          <p:nvPr/>
        </p:nvSpPr>
        <p:spPr bwMode="auto">
          <a:xfrm flipH="1" flipV="1">
            <a:off x="4935534" y="2786057"/>
            <a:ext cx="1422416" cy="1285884"/>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0" name="9 Dikdörtgen"/>
          <p:cNvSpPr/>
          <p:nvPr/>
        </p:nvSpPr>
        <p:spPr>
          <a:xfrm>
            <a:off x="7143768" y="2571744"/>
            <a:ext cx="1603516"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arcus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endParaRPr lang="tr-TR" sz="2000" dirty="0"/>
          </a:p>
        </p:txBody>
      </p:sp>
      <p:sp>
        <p:nvSpPr>
          <p:cNvPr id="11" name="Line 5"/>
          <p:cNvSpPr>
            <a:spLocks noChangeShapeType="1"/>
          </p:cNvSpPr>
          <p:nvPr/>
        </p:nvSpPr>
        <p:spPr bwMode="auto">
          <a:xfrm flipH="1">
            <a:off x="6643702" y="2714620"/>
            <a:ext cx="571504" cy="64294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Arcus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aortae</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Ascendens</a:t>
            </a:r>
            <a:r>
              <a:rPr lang="tr-TR" sz="2000" b="1" dirty="0">
                <a:latin typeface="Times New Roman" pitchFamily="18" charset="0"/>
                <a:cs typeface="Times New Roman" pitchFamily="18" charset="0"/>
              </a:rPr>
              <a:t> aortun devamı şeklinde başlayıp sola ve arkaya doğru bir kavis yapar. Th</a:t>
            </a:r>
            <a:r>
              <a:rPr lang="tr-TR" sz="2000" b="1" baseline="-25000" dirty="0">
                <a:latin typeface="Times New Roman" pitchFamily="18" charset="0"/>
                <a:cs typeface="Times New Roman" pitchFamily="18" charset="0"/>
              </a:rPr>
              <a:t>4</a:t>
            </a:r>
            <a:r>
              <a:rPr lang="tr-TR" sz="2000" b="1" dirty="0">
                <a:latin typeface="Times New Roman" pitchFamily="18" charset="0"/>
                <a:cs typeface="Times New Roman" pitchFamily="18" charset="0"/>
              </a:rPr>
              <a:t> omurunun alt kenarında aorta </a:t>
            </a:r>
            <a:r>
              <a:rPr lang="tr-TR" sz="2000" b="1" dirty="0" err="1">
                <a:latin typeface="Times New Roman" pitchFamily="18" charset="0"/>
                <a:cs typeface="Times New Roman" pitchFamily="18" charset="0"/>
              </a:rPr>
              <a:t>descendens</a:t>
            </a:r>
            <a:r>
              <a:rPr lang="tr-TR" sz="2000" b="1" dirty="0">
                <a:latin typeface="Times New Roman" pitchFamily="18" charset="0"/>
                <a:cs typeface="Times New Roman" pitchFamily="18" charset="0"/>
              </a:rPr>
              <a:t> ile devam eder. </a:t>
            </a:r>
            <a:r>
              <a:rPr lang="tr-TR" sz="2000" b="1" dirty="0" err="1">
                <a:latin typeface="Times New Roman" pitchFamily="18" charset="0"/>
                <a:cs typeface="Times New Roman" pitchFamily="18" charset="0"/>
              </a:rPr>
              <a:t>Arcus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aortae’dan</a:t>
            </a:r>
            <a:r>
              <a:rPr lang="tr-TR" sz="2000" b="1" dirty="0">
                <a:latin typeface="Times New Roman" pitchFamily="18" charset="0"/>
                <a:cs typeface="Times New Roman" pitchFamily="18" charset="0"/>
              </a:rPr>
              <a:t> baş, boyun ve üst tarafın beslenmesini sağlayan üç adet arter (</a:t>
            </a:r>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brachiocephalicus</a:t>
            </a:r>
            <a:r>
              <a:rPr lang="tr-TR" sz="2000" b="1" dirty="0">
                <a:solidFill>
                  <a:srgbClr val="FF0000"/>
                </a:solidFill>
                <a:latin typeface="Times New Roman" pitchFamily="18" charset="0"/>
                <a:cs typeface="Times New Roman" pitchFamily="18" charset="0"/>
              </a:rPr>
              <a:t>, 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solidFill>
                  <a:srgbClr val="FF0000"/>
                </a:solidFill>
                <a:latin typeface="Times New Roman" pitchFamily="18" charset="0"/>
                <a:cs typeface="Times New Roman" pitchFamily="18" charset="0"/>
              </a:rPr>
              <a:t> ve a. </a:t>
            </a:r>
            <a:r>
              <a:rPr lang="tr-TR" sz="2000" b="1" dirty="0" err="1">
                <a:solidFill>
                  <a:srgbClr val="FF0000"/>
                </a:solidFill>
                <a:latin typeface="Times New Roman" pitchFamily="18" charset="0"/>
                <a:cs typeface="Times New Roman" pitchFamily="18" charset="0"/>
              </a:rPr>
              <a:t>subclavia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r>
              <a:rPr lang="tr-TR" sz="2000" b="1" dirty="0">
                <a:latin typeface="Times New Roman" pitchFamily="18" charset="0"/>
                <a:cs typeface="Times New Roman" pitchFamily="18" charset="0"/>
              </a:rPr>
              <a:t>) çıkar. </a:t>
            </a:r>
          </a:p>
        </p:txBody>
      </p:sp>
      <p:pic>
        <p:nvPicPr>
          <p:cNvPr id="5" name="Picture 3"/>
          <p:cNvPicPr>
            <a:picLocks noChangeAspect="1" noChangeArrowheads="1"/>
          </p:cNvPicPr>
          <p:nvPr/>
        </p:nvPicPr>
        <p:blipFill>
          <a:blip r:embed="rId2"/>
          <a:srcRect/>
          <a:stretch>
            <a:fillRect/>
          </a:stretch>
        </p:blipFill>
        <p:spPr bwMode="auto">
          <a:xfrm>
            <a:off x="3995738" y="2492375"/>
            <a:ext cx="2917825" cy="4105275"/>
          </a:xfrm>
          <a:prstGeom prst="rect">
            <a:avLst/>
          </a:prstGeom>
          <a:solidFill>
            <a:srgbClr val="92D050"/>
          </a:solidFill>
          <a:ln w="9525">
            <a:noFill/>
            <a:miter lim="800000"/>
            <a:headEnd/>
            <a:tailEnd/>
          </a:ln>
          <a:effectLst/>
        </p:spPr>
      </p:pic>
      <p:sp>
        <p:nvSpPr>
          <p:cNvPr id="6" name="Rectangle 4"/>
          <p:cNvSpPr>
            <a:spLocks noChangeArrowheads="1"/>
          </p:cNvSpPr>
          <p:nvPr/>
        </p:nvSpPr>
        <p:spPr bwMode="auto">
          <a:xfrm>
            <a:off x="785786" y="1857364"/>
            <a:ext cx="3066865"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truncus brachiocephalicus</a:t>
            </a:r>
          </a:p>
        </p:txBody>
      </p:sp>
      <p:sp>
        <p:nvSpPr>
          <p:cNvPr id="7" name="Line 5"/>
          <p:cNvSpPr>
            <a:spLocks noChangeShapeType="1"/>
          </p:cNvSpPr>
          <p:nvPr/>
        </p:nvSpPr>
        <p:spPr bwMode="auto">
          <a:xfrm>
            <a:off x="3786182" y="2071678"/>
            <a:ext cx="1073156" cy="70962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Rectangle 6"/>
          <p:cNvSpPr>
            <a:spLocks noChangeArrowheads="1"/>
          </p:cNvSpPr>
          <p:nvPr/>
        </p:nvSpPr>
        <p:spPr bwMode="auto">
          <a:xfrm>
            <a:off x="1214414" y="3500438"/>
            <a:ext cx="2182008" cy="707886"/>
          </a:xfrm>
          <a:prstGeom prst="rect">
            <a:avLst/>
          </a:prstGeom>
          <a:solidFill>
            <a:srgbClr val="92D050"/>
          </a:solidFill>
          <a:ln w="9525">
            <a:noFill/>
            <a:miter lim="800000"/>
            <a:headEnd/>
            <a:tailEnd/>
          </a:ln>
          <a:effectLst/>
        </p:spPr>
        <p:txBody>
          <a:bodyPr wrap="none">
            <a:spAutoFit/>
          </a:bodyPr>
          <a:lstStyle/>
          <a:p>
            <a:pPr marL="457200" indent="-457200"/>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p>
          <a:p>
            <a:pPr marL="457200" indent="-457200"/>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endParaRPr lang="tr-TR" sz="2000" b="1" dirty="0">
              <a:solidFill>
                <a:srgbClr val="FF0000"/>
              </a:solidFill>
              <a:latin typeface="Times New Roman" pitchFamily="18" charset="0"/>
              <a:cs typeface="Times New Roman" pitchFamily="18" charset="0"/>
            </a:endParaRPr>
          </a:p>
        </p:txBody>
      </p:sp>
      <p:sp>
        <p:nvSpPr>
          <p:cNvPr id="9" name="Line 7"/>
          <p:cNvSpPr>
            <a:spLocks noChangeShapeType="1"/>
          </p:cNvSpPr>
          <p:nvPr/>
        </p:nvSpPr>
        <p:spPr bwMode="auto">
          <a:xfrm flipV="1">
            <a:off x="3214678" y="2636838"/>
            <a:ext cx="2078047" cy="1006476"/>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0" name="Rectangle 8"/>
          <p:cNvSpPr>
            <a:spLocks noChangeArrowheads="1"/>
          </p:cNvSpPr>
          <p:nvPr/>
        </p:nvSpPr>
        <p:spPr bwMode="auto">
          <a:xfrm>
            <a:off x="5643570" y="1785926"/>
            <a:ext cx="2428892" cy="400110"/>
          </a:xfrm>
          <a:prstGeom prst="rect">
            <a:avLst/>
          </a:prstGeom>
          <a:solidFill>
            <a:srgbClr val="92D050"/>
          </a:solidFill>
          <a:ln w="9525">
            <a:noFill/>
            <a:miter lim="800000"/>
            <a:headEnd/>
            <a:tailEnd/>
          </a:ln>
          <a:effectLst/>
        </p:spPr>
        <p:txBody>
          <a:bodyPr wrap="square">
            <a:spAutoFit/>
          </a:bodyPr>
          <a:lstStyle/>
          <a:p>
            <a:pPr marL="457200" indent="-457200"/>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subclavia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endParaRPr lang="tr-TR" sz="2000" b="1" dirty="0">
              <a:solidFill>
                <a:srgbClr val="FF0000"/>
              </a:solidFill>
              <a:latin typeface="Times New Roman" pitchFamily="18" charset="0"/>
              <a:cs typeface="Times New Roman" pitchFamily="18" charset="0"/>
            </a:endParaRPr>
          </a:p>
        </p:txBody>
      </p:sp>
      <p:sp>
        <p:nvSpPr>
          <p:cNvPr id="11" name="Line 9"/>
          <p:cNvSpPr>
            <a:spLocks noChangeShapeType="1"/>
          </p:cNvSpPr>
          <p:nvPr/>
        </p:nvSpPr>
        <p:spPr bwMode="auto">
          <a:xfrm flipV="1">
            <a:off x="5508625" y="2143116"/>
            <a:ext cx="206383" cy="49372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brachiocephalicus</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Arcus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aortae’dan</a:t>
            </a:r>
            <a:r>
              <a:rPr lang="tr-TR" sz="2000" b="1" dirty="0">
                <a:latin typeface="Times New Roman" pitchFamily="18" charset="0"/>
                <a:cs typeface="Times New Roman" pitchFamily="18" charset="0"/>
              </a:rPr>
              <a:t> çıkan ilk ve en kalın dal olup 2-3cm uzunluğundadır. İki dala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subclavia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r>
              <a:rPr lang="tr-TR" sz="2000" b="1" dirty="0">
                <a:latin typeface="Times New Roman" pitchFamily="18" charset="0"/>
                <a:cs typeface="Times New Roman" pitchFamily="18" charset="0"/>
              </a:rPr>
              <a:t>) ayrılır. </a:t>
            </a:r>
          </a:p>
        </p:txBody>
      </p:sp>
      <p:pic>
        <p:nvPicPr>
          <p:cNvPr id="4" name="Picture 3"/>
          <p:cNvPicPr>
            <a:picLocks noChangeAspect="1" noChangeArrowheads="1"/>
          </p:cNvPicPr>
          <p:nvPr/>
        </p:nvPicPr>
        <p:blipFill>
          <a:blip r:embed="rId2"/>
          <a:srcRect/>
          <a:stretch>
            <a:fillRect/>
          </a:stretch>
        </p:blipFill>
        <p:spPr bwMode="auto">
          <a:xfrm>
            <a:off x="5651500" y="1773238"/>
            <a:ext cx="2582863" cy="4751387"/>
          </a:xfrm>
          <a:prstGeom prst="rect">
            <a:avLst/>
          </a:prstGeom>
          <a:solidFill>
            <a:srgbClr val="92D050"/>
          </a:solidFill>
          <a:ln w="9525">
            <a:noFill/>
            <a:miter lim="800000"/>
            <a:headEnd/>
            <a:tailEnd/>
          </a:ln>
          <a:effectLst/>
        </p:spPr>
      </p:pic>
      <p:sp>
        <p:nvSpPr>
          <p:cNvPr id="5" name="Rectangle 4"/>
          <p:cNvSpPr>
            <a:spLocks noChangeArrowheads="1"/>
          </p:cNvSpPr>
          <p:nvPr/>
        </p:nvSpPr>
        <p:spPr bwMode="auto">
          <a:xfrm>
            <a:off x="2214546" y="1928802"/>
            <a:ext cx="3139193"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carotis communis dextra</a:t>
            </a:r>
          </a:p>
        </p:txBody>
      </p:sp>
      <p:sp>
        <p:nvSpPr>
          <p:cNvPr id="6" name="Line 5"/>
          <p:cNvSpPr>
            <a:spLocks noChangeShapeType="1"/>
          </p:cNvSpPr>
          <p:nvPr/>
        </p:nvSpPr>
        <p:spPr bwMode="auto">
          <a:xfrm>
            <a:off x="5364163" y="2205038"/>
            <a:ext cx="1008062" cy="43180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7" name="Rectangle 6"/>
          <p:cNvSpPr>
            <a:spLocks noChangeArrowheads="1"/>
          </p:cNvSpPr>
          <p:nvPr/>
        </p:nvSpPr>
        <p:spPr bwMode="auto">
          <a:xfrm>
            <a:off x="2071670" y="4000504"/>
            <a:ext cx="3066865"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truncus brachiocephalicus</a:t>
            </a:r>
          </a:p>
        </p:txBody>
      </p:sp>
      <p:sp>
        <p:nvSpPr>
          <p:cNvPr id="8" name="Line 7"/>
          <p:cNvSpPr>
            <a:spLocks noChangeShapeType="1"/>
          </p:cNvSpPr>
          <p:nvPr/>
        </p:nvSpPr>
        <p:spPr bwMode="auto">
          <a:xfrm flipV="1">
            <a:off x="5076825" y="3716338"/>
            <a:ext cx="1582738" cy="433387"/>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9" name="Rectangle 8"/>
          <p:cNvSpPr>
            <a:spLocks noChangeArrowheads="1"/>
          </p:cNvSpPr>
          <p:nvPr/>
        </p:nvSpPr>
        <p:spPr bwMode="auto">
          <a:xfrm>
            <a:off x="2000232" y="3143248"/>
            <a:ext cx="2241319" cy="400110"/>
          </a:xfrm>
          <a:prstGeom prst="rect">
            <a:avLst/>
          </a:prstGeom>
          <a:solidFill>
            <a:srgbClr val="92D050"/>
          </a:solidFill>
          <a:ln w="9525">
            <a:noFill/>
            <a:miter lim="800000"/>
            <a:headEnd/>
            <a:tailEnd/>
          </a:ln>
          <a:effectLst/>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subclavia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endParaRPr lang="tr-TR" sz="2000" b="1" dirty="0">
              <a:solidFill>
                <a:srgbClr val="FF0000"/>
              </a:solidFill>
              <a:latin typeface="Times New Roman" pitchFamily="18" charset="0"/>
              <a:cs typeface="Times New Roman" pitchFamily="18" charset="0"/>
            </a:endParaRPr>
          </a:p>
        </p:txBody>
      </p:sp>
      <p:sp>
        <p:nvSpPr>
          <p:cNvPr id="10" name="Line 9"/>
          <p:cNvSpPr>
            <a:spLocks noChangeShapeType="1"/>
          </p:cNvSpPr>
          <p:nvPr/>
        </p:nvSpPr>
        <p:spPr bwMode="auto">
          <a:xfrm flipV="1">
            <a:off x="4140200" y="3284538"/>
            <a:ext cx="1727200" cy="730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Baş ve boyunun arterleri: </a:t>
            </a:r>
            <a:r>
              <a:rPr lang="tr-TR" sz="2000" b="1" dirty="0">
                <a:latin typeface="Times New Roman" pitchFamily="18" charset="0"/>
                <a:cs typeface="Times New Roman" pitchFamily="18" charset="0"/>
              </a:rPr>
              <a:t>Baş ve boyun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communis’ler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tarafından beslenir.</a:t>
            </a:r>
          </a:p>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corotis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carotis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communis</a:t>
            </a:r>
            <a:r>
              <a:rPr lang="tr-TR" sz="2000" b="1" dirty="0">
                <a:latin typeface="Times New Roman" pitchFamily="18" charset="0"/>
                <a:cs typeface="Times New Roman" pitchFamily="18" charset="0"/>
              </a:rPr>
              <a:t> sağ tarafta </a:t>
            </a:r>
            <a:r>
              <a:rPr lang="tr-TR" sz="2000" b="1" dirty="0" err="1">
                <a:latin typeface="Times New Roman" pitchFamily="18" charset="0"/>
                <a:cs typeface="Times New Roman" pitchFamily="18" charset="0"/>
              </a:rPr>
              <a:t>truncus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brachiocephalicus’tan</a:t>
            </a:r>
            <a:r>
              <a:rPr lang="tr-TR" sz="2000" b="1" dirty="0">
                <a:latin typeface="Times New Roman" pitchFamily="18" charset="0"/>
                <a:cs typeface="Times New Roman" pitchFamily="18" charset="0"/>
              </a:rPr>
              <a:t>, sol tarafta direkt olarak </a:t>
            </a:r>
            <a:r>
              <a:rPr lang="tr-TR" sz="2000" b="1" dirty="0" err="1">
                <a:latin typeface="Times New Roman" pitchFamily="18" charset="0"/>
                <a:cs typeface="Times New Roman" pitchFamily="18" charset="0"/>
              </a:rPr>
              <a:t>arcus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aortae’dan</a:t>
            </a:r>
            <a:r>
              <a:rPr lang="tr-TR" sz="2000" b="1" dirty="0">
                <a:latin typeface="Times New Roman" pitchFamily="18" charset="0"/>
                <a:cs typeface="Times New Roman" pitchFamily="18" charset="0"/>
              </a:rPr>
              <a:t> doğar. </a:t>
            </a:r>
          </a:p>
        </p:txBody>
      </p:sp>
      <p:pic>
        <p:nvPicPr>
          <p:cNvPr id="4" name="Picture 3"/>
          <p:cNvPicPr>
            <a:picLocks noChangeAspect="1" noChangeArrowheads="1"/>
          </p:cNvPicPr>
          <p:nvPr/>
        </p:nvPicPr>
        <p:blipFill>
          <a:blip r:embed="rId2"/>
          <a:srcRect/>
          <a:stretch>
            <a:fillRect/>
          </a:stretch>
        </p:blipFill>
        <p:spPr bwMode="auto">
          <a:xfrm>
            <a:off x="3132139" y="2060575"/>
            <a:ext cx="2446100" cy="4606925"/>
          </a:xfrm>
          <a:prstGeom prst="rect">
            <a:avLst/>
          </a:prstGeom>
          <a:solidFill>
            <a:srgbClr val="92D050"/>
          </a:solidFill>
          <a:ln w="9525">
            <a:noFill/>
            <a:miter lim="800000"/>
            <a:headEnd/>
            <a:tailEnd/>
          </a:ln>
          <a:effectLst/>
        </p:spPr>
      </p:pic>
      <p:sp>
        <p:nvSpPr>
          <p:cNvPr id="5" name="Rectangle 4"/>
          <p:cNvSpPr>
            <a:spLocks noChangeArrowheads="1"/>
          </p:cNvSpPr>
          <p:nvPr/>
        </p:nvSpPr>
        <p:spPr bwMode="auto">
          <a:xfrm>
            <a:off x="285720" y="2071678"/>
            <a:ext cx="3214710" cy="400110"/>
          </a:xfrm>
          <a:prstGeom prst="rect">
            <a:avLst/>
          </a:prstGeom>
          <a:solidFill>
            <a:srgbClr val="92D050"/>
          </a:solidFill>
          <a:ln w="9525">
            <a:noFill/>
            <a:miter lim="800000"/>
            <a:headEnd/>
            <a:tailEnd/>
          </a:ln>
          <a:effectLst/>
        </p:spPr>
        <p:txBody>
          <a:bodyPr wrap="square">
            <a:spAutoFit/>
          </a:bodyPr>
          <a:lstStyle/>
          <a:p>
            <a:pPr marL="457200" indent="-457200"/>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dextra</a:t>
            </a:r>
            <a:endParaRPr lang="tr-TR" sz="2000" b="1" dirty="0">
              <a:solidFill>
                <a:srgbClr val="FF0000"/>
              </a:solidFill>
              <a:latin typeface="Times New Roman" pitchFamily="18" charset="0"/>
              <a:cs typeface="Times New Roman" pitchFamily="18" charset="0"/>
            </a:endParaRPr>
          </a:p>
        </p:txBody>
      </p:sp>
      <p:sp>
        <p:nvSpPr>
          <p:cNvPr id="6" name="Rectangle 5"/>
          <p:cNvSpPr>
            <a:spLocks noChangeArrowheads="1"/>
          </p:cNvSpPr>
          <p:nvPr/>
        </p:nvSpPr>
        <p:spPr bwMode="auto">
          <a:xfrm>
            <a:off x="5715008" y="2565400"/>
            <a:ext cx="3286148" cy="400110"/>
          </a:xfrm>
          <a:prstGeom prst="rect">
            <a:avLst/>
          </a:prstGeom>
          <a:solidFill>
            <a:srgbClr val="92D050"/>
          </a:solidFill>
          <a:ln w="9525">
            <a:noFill/>
            <a:miter lim="800000"/>
            <a:headEnd/>
            <a:tailEnd/>
          </a:ln>
          <a:effectLst/>
        </p:spPr>
        <p:txBody>
          <a:bodyPr wrap="square">
            <a:spAutoFit/>
          </a:bodyPr>
          <a:lstStyle/>
          <a:p>
            <a:pPr marL="457200" indent="-457200"/>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endParaRPr lang="tr-TR" sz="2000" b="1" dirty="0">
              <a:solidFill>
                <a:srgbClr val="FF0000"/>
              </a:solidFill>
              <a:latin typeface="Times New Roman" pitchFamily="18" charset="0"/>
              <a:cs typeface="Times New Roman" pitchFamily="18" charset="0"/>
            </a:endParaRPr>
          </a:p>
        </p:txBody>
      </p:sp>
      <p:sp>
        <p:nvSpPr>
          <p:cNvPr id="7" name="Line 6"/>
          <p:cNvSpPr>
            <a:spLocks noChangeShapeType="1"/>
          </p:cNvSpPr>
          <p:nvPr/>
        </p:nvSpPr>
        <p:spPr bwMode="auto">
          <a:xfrm>
            <a:off x="4787900" y="2708275"/>
            <a:ext cx="984331" cy="730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Line 7"/>
          <p:cNvSpPr>
            <a:spLocks noChangeShapeType="1"/>
          </p:cNvSpPr>
          <p:nvPr/>
        </p:nvSpPr>
        <p:spPr bwMode="auto">
          <a:xfrm>
            <a:off x="2857488" y="2500306"/>
            <a:ext cx="964972" cy="280994"/>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Her iki arter boynun yan tarafında yukarı doğru </a:t>
            </a:r>
            <a:r>
              <a:rPr lang="tr-TR" sz="2000" b="1" dirty="0" err="1">
                <a:latin typeface="Times New Roman" pitchFamily="18" charset="0"/>
                <a:cs typeface="Times New Roman" pitchFamily="18" charset="0"/>
              </a:rPr>
              <a:t>thyroid</a:t>
            </a:r>
            <a:r>
              <a:rPr lang="tr-TR" sz="2000" b="1" dirty="0">
                <a:latin typeface="Times New Roman" pitchFamily="18" charset="0"/>
                <a:cs typeface="Times New Roman" pitchFamily="18" charset="0"/>
              </a:rPr>
              <a:t> kıkırdağın üst kenarına kadar yükselir. Bu seyri esnasında v. </a:t>
            </a:r>
            <a:r>
              <a:rPr lang="tr-TR" sz="2000" b="1" dirty="0" err="1">
                <a:latin typeface="Times New Roman" pitchFamily="18" charset="0"/>
                <a:cs typeface="Times New Roman" pitchFamily="18" charset="0"/>
              </a:rPr>
              <a:t>jugularis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interna</a:t>
            </a:r>
            <a:r>
              <a:rPr lang="tr-TR" sz="2000" b="1" dirty="0">
                <a:latin typeface="Times New Roman" pitchFamily="18" charset="0"/>
                <a:cs typeface="Times New Roman" pitchFamily="18" charset="0"/>
              </a:rPr>
              <a:t> arterin dış tarafında bulunur. Arter ve </a:t>
            </a:r>
            <a:r>
              <a:rPr lang="tr-TR" sz="2000" b="1" dirty="0" err="1">
                <a:latin typeface="Times New Roman" pitchFamily="18" charset="0"/>
                <a:cs typeface="Times New Roman" pitchFamily="18" charset="0"/>
              </a:rPr>
              <a:t>venin</a:t>
            </a:r>
            <a:r>
              <a:rPr lang="tr-TR" sz="2000" b="1" dirty="0">
                <a:latin typeface="Times New Roman" pitchFamily="18" charset="0"/>
                <a:cs typeface="Times New Roman" pitchFamily="18" charset="0"/>
              </a:rPr>
              <a:t> arasında ve arka planda </a:t>
            </a:r>
            <a:r>
              <a:rPr lang="tr-TR" sz="2000" b="1" dirty="0">
                <a:solidFill>
                  <a:srgbClr val="FF0000"/>
                </a:solidFill>
                <a:latin typeface="Times New Roman" pitchFamily="18" charset="0"/>
                <a:cs typeface="Times New Roman" pitchFamily="18" charset="0"/>
              </a:rPr>
              <a:t>n. </a:t>
            </a:r>
            <a:r>
              <a:rPr lang="tr-TR" sz="2000" b="1" dirty="0" err="1">
                <a:solidFill>
                  <a:srgbClr val="FF0000"/>
                </a:solidFill>
                <a:latin typeface="Times New Roman" pitchFamily="18" charset="0"/>
                <a:cs typeface="Times New Roman" pitchFamily="18" charset="0"/>
              </a:rPr>
              <a:t>vagus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yer alır. Bu üç oluşum ortak bir kılıf ile (</a:t>
            </a:r>
            <a:r>
              <a:rPr lang="tr-TR" sz="2000" b="1" dirty="0" err="1">
                <a:solidFill>
                  <a:srgbClr val="FF0000"/>
                </a:solidFill>
                <a:latin typeface="Times New Roman" pitchFamily="18" charset="0"/>
                <a:cs typeface="Times New Roman" pitchFamily="18" charset="0"/>
              </a:rPr>
              <a:t>vagina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carotica</a:t>
            </a:r>
            <a:r>
              <a:rPr lang="tr-TR" sz="2000" b="1" dirty="0">
                <a:latin typeface="Times New Roman" pitchFamily="18" charset="0"/>
                <a:cs typeface="Times New Roman" pitchFamily="18" charset="0"/>
              </a:rPr>
              <a:t>) sarılır. Bu yapıya </a:t>
            </a:r>
            <a:r>
              <a:rPr lang="tr-TR" sz="2000" b="1" dirty="0">
                <a:solidFill>
                  <a:srgbClr val="FF0000"/>
                </a:solidFill>
                <a:latin typeface="Times New Roman" pitchFamily="18" charset="0"/>
                <a:cs typeface="Times New Roman" pitchFamily="18" charset="0"/>
              </a:rPr>
              <a:t>boyun damar sinir paketi</a:t>
            </a:r>
            <a:r>
              <a:rPr lang="tr-TR" sz="2000" b="1" dirty="0">
                <a:latin typeface="Times New Roman" pitchFamily="18" charset="0"/>
                <a:cs typeface="Times New Roman" pitchFamily="18" charset="0"/>
              </a:rPr>
              <a:t> de denilir. </a:t>
            </a:r>
          </a:p>
        </p:txBody>
      </p:sp>
      <p:pic>
        <p:nvPicPr>
          <p:cNvPr id="4" name="Picture 6"/>
          <p:cNvPicPr>
            <a:picLocks noChangeAspect="1" noChangeArrowheads="1"/>
          </p:cNvPicPr>
          <p:nvPr/>
        </p:nvPicPr>
        <p:blipFill>
          <a:blip r:embed="rId2"/>
          <a:srcRect/>
          <a:stretch>
            <a:fillRect/>
          </a:stretch>
        </p:blipFill>
        <p:spPr bwMode="auto">
          <a:xfrm>
            <a:off x="571472" y="2285992"/>
            <a:ext cx="6192837" cy="4062413"/>
          </a:xfrm>
          <a:prstGeom prst="rect">
            <a:avLst/>
          </a:prstGeom>
          <a:solidFill>
            <a:srgbClr val="92D050"/>
          </a:solidFill>
          <a:ln w="9525">
            <a:noFill/>
            <a:miter lim="800000"/>
            <a:headEnd/>
            <a:tailEnd/>
          </a:ln>
          <a:effectLst/>
        </p:spPr>
      </p:pic>
      <p:sp>
        <p:nvSpPr>
          <p:cNvPr id="5" name="Rectangle 7"/>
          <p:cNvSpPr>
            <a:spLocks noChangeArrowheads="1"/>
          </p:cNvSpPr>
          <p:nvPr/>
        </p:nvSpPr>
        <p:spPr bwMode="auto">
          <a:xfrm>
            <a:off x="6462713" y="2133600"/>
            <a:ext cx="2268826"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v. jugularis interna</a:t>
            </a:r>
          </a:p>
        </p:txBody>
      </p:sp>
      <p:sp>
        <p:nvSpPr>
          <p:cNvPr id="6" name="Line 8"/>
          <p:cNvSpPr>
            <a:spLocks noChangeShapeType="1"/>
          </p:cNvSpPr>
          <p:nvPr/>
        </p:nvSpPr>
        <p:spPr bwMode="auto">
          <a:xfrm flipV="1">
            <a:off x="6715140" y="2571742"/>
            <a:ext cx="928694" cy="2071703"/>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7" name="6 Dikdörtgen"/>
          <p:cNvSpPr/>
          <p:nvPr/>
        </p:nvSpPr>
        <p:spPr>
          <a:xfrm>
            <a:off x="7000892" y="4572008"/>
            <a:ext cx="1146468"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n. </a:t>
            </a:r>
            <a:r>
              <a:rPr lang="tr-TR" sz="2000" b="1" dirty="0" err="1">
                <a:solidFill>
                  <a:srgbClr val="FF0000"/>
                </a:solidFill>
                <a:latin typeface="Times New Roman" pitchFamily="18" charset="0"/>
                <a:cs typeface="Times New Roman" pitchFamily="18" charset="0"/>
              </a:rPr>
              <a:t>vagus</a:t>
            </a:r>
            <a:r>
              <a:rPr lang="tr-TR" sz="2000" b="1" dirty="0">
                <a:solidFill>
                  <a:srgbClr val="FF0000"/>
                </a:solidFill>
                <a:latin typeface="Times New Roman" pitchFamily="18" charset="0"/>
                <a:cs typeface="Times New Roman" pitchFamily="18" charset="0"/>
              </a:rPr>
              <a:t> </a:t>
            </a:r>
            <a:endParaRPr lang="tr-TR" sz="2000" dirty="0"/>
          </a:p>
        </p:txBody>
      </p:sp>
      <p:sp>
        <p:nvSpPr>
          <p:cNvPr id="8" name="Line 8"/>
          <p:cNvSpPr>
            <a:spLocks noChangeShapeType="1"/>
          </p:cNvSpPr>
          <p:nvPr/>
        </p:nvSpPr>
        <p:spPr bwMode="auto">
          <a:xfrm flipV="1">
            <a:off x="6357950" y="4714883"/>
            <a:ext cx="642942" cy="428629"/>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9" name="Rectangle 5"/>
          <p:cNvSpPr>
            <a:spLocks noChangeArrowheads="1"/>
          </p:cNvSpPr>
          <p:nvPr/>
        </p:nvSpPr>
        <p:spPr bwMode="auto">
          <a:xfrm>
            <a:off x="6572264" y="5500702"/>
            <a:ext cx="2357454" cy="400110"/>
          </a:xfrm>
          <a:prstGeom prst="rect">
            <a:avLst/>
          </a:prstGeom>
          <a:solidFill>
            <a:srgbClr val="92D050"/>
          </a:solidFill>
          <a:ln w="9525">
            <a:noFill/>
            <a:miter lim="800000"/>
            <a:headEnd/>
            <a:tailEnd/>
          </a:ln>
          <a:effectLst/>
        </p:spPr>
        <p:txBody>
          <a:bodyPr wrap="square">
            <a:spAutoFit/>
          </a:bodyPr>
          <a:lstStyle/>
          <a:p>
            <a:pPr marL="457200" indent="-457200"/>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communis</a:t>
            </a:r>
            <a:endParaRPr lang="tr-TR" sz="2000" b="1" dirty="0">
              <a:solidFill>
                <a:srgbClr val="FF0000"/>
              </a:solidFill>
              <a:latin typeface="Times New Roman" pitchFamily="18" charset="0"/>
              <a:cs typeface="Times New Roman" pitchFamily="18" charset="0"/>
            </a:endParaRPr>
          </a:p>
        </p:txBody>
      </p:sp>
      <p:sp>
        <p:nvSpPr>
          <p:cNvPr id="10" name="Line 8"/>
          <p:cNvSpPr>
            <a:spLocks noChangeShapeType="1"/>
          </p:cNvSpPr>
          <p:nvPr/>
        </p:nvSpPr>
        <p:spPr bwMode="auto">
          <a:xfrm>
            <a:off x="5929322" y="5286388"/>
            <a:ext cx="785818" cy="285751"/>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carotis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communis</a:t>
            </a:r>
            <a:r>
              <a:rPr lang="tr-TR" sz="2000" b="1" dirty="0">
                <a:latin typeface="Times New Roman" pitchFamily="18" charset="0"/>
                <a:cs typeface="Times New Roman" pitchFamily="18" charset="0"/>
              </a:rPr>
              <a:t> bu seyri esnasında dal vermez. A. </a:t>
            </a:r>
            <a:r>
              <a:rPr lang="tr-TR" sz="2000" b="1" dirty="0" err="1">
                <a:latin typeface="Times New Roman" pitchFamily="18" charset="0"/>
                <a:cs typeface="Times New Roman" pitchFamily="18" charset="0"/>
              </a:rPr>
              <a:t>carotis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communis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thyroid</a:t>
            </a:r>
            <a:r>
              <a:rPr lang="tr-TR" sz="2000" b="1" dirty="0">
                <a:latin typeface="Times New Roman" pitchFamily="18" charset="0"/>
                <a:cs typeface="Times New Roman" pitchFamily="18" charset="0"/>
              </a:rPr>
              <a:t> kıkırdağın üst kenarı seviyesinde iki uç dala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externa</a:t>
            </a:r>
            <a:r>
              <a:rPr lang="tr-TR" sz="2000" b="1" dirty="0">
                <a:solidFill>
                  <a:srgbClr val="FF0000"/>
                </a:solidFill>
                <a:latin typeface="Times New Roman" pitchFamily="18" charset="0"/>
                <a:cs typeface="Times New Roman" pitchFamily="18" charset="0"/>
              </a:rPr>
              <a:t> ve 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interna</a:t>
            </a:r>
            <a:r>
              <a:rPr lang="tr-TR" sz="2000" b="1" dirty="0">
                <a:latin typeface="Times New Roman" pitchFamily="18" charset="0"/>
                <a:cs typeface="Times New Roman" pitchFamily="18" charset="0"/>
              </a:rPr>
              <a:t>) ayrılır. </a:t>
            </a:r>
          </a:p>
        </p:txBody>
      </p:sp>
      <p:pic>
        <p:nvPicPr>
          <p:cNvPr id="4" name="Picture 5"/>
          <p:cNvPicPr>
            <a:picLocks noChangeAspect="1" noChangeArrowheads="1"/>
          </p:cNvPicPr>
          <p:nvPr/>
        </p:nvPicPr>
        <p:blipFill>
          <a:blip r:embed="rId2"/>
          <a:srcRect/>
          <a:stretch>
            <a:fillRect/>
          </a:stretch>
        </p:blipFill>
        <p:spPr bwMode="auto">
          <a:xfrm>
            <a:off x="179388" y="2565400"/>
            <a:ext cx="3287712" cy="4032250"/>
          </a:xfrm>
          <a:prstGeom prst="rect">
            <a:avLst/>
          </a:prstGeom>
          <a:solidFill>
            <a:srgbClr val="92D050"/>
          </a:solidFill>
          <a:ln w="9525">
            <a:noFill/>
            <a:miter lim="800000"/>
            <a:headEnd/>
            <a:tailEnd/>
          </a:ln>
          <a:effectLst/>
        </p:spPr>
      </p:pic>
      <p:sp>
        <p:nvSpPr>
          <p:cNvPr id="5" name="Rectangle 7"/>
          <p:cNvSpPr>
            <a:spLocks noChangeArrowheads="1"/>
          </p:cNvSpPr>
          <p:nvPr/>
        </p:nvSpPr>
        <p:spPr bwMode="auto">
          <a:xfrm>
            <a:off x="2484438" y="6165850"/>
            <a:ext cx="2065181"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carotis externa</a:t>
            </a:r>
          </a:p>
        </p:txBody>
      </p:sp>
      <p:sp>
        <p:nvSpPr>
          <p:cNvPr id="6" name="Line 8"/>
          <p:cNvSpPr>
            <a:spLocks noChangeShapeType="1"/>
          </p:cNvSpPr>
          <p:nvPr/>
        </p:nvSpPr>
        <p:spPr bwMode="auto">
          <a:xfrm>
            <a:off x="1763713" y="5300663"/>
            <a:ext cx="720725" cy="1081087"/>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7" name="Rectangle 9"/>
          <p:cNvSpPr>
            <a:spLocks noChangeArrowheads="1"/>
          </p:cNvSpPr>
          <p:nvPr/>
        </p:nvSpPr>
        <p:spPr bwMode="auto">
          <a:xfrm>
            <a:off x="3132138" y="5157788"/>
            <a:ext cx="2036327"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carotis interna</a:t>
            </a:r>
          </a:p>
        </p:txBody>
      </p:sp>
      <p:sp>
        <p:nvSpPr>
          <p:cNvPr id="8" name="Line 11"/>
          <p:cNvSpPr>
            <a:spLocks noChangeShapeType="1"/>
          </p:cNvSpPr>
          <p:nvPr/>
        </p:nvSpPr>
        <p:spPr bwMode="auto">
          <a:xfrm>
            <a:off x="1908175" y="5300663"/>
            <a:ext cx="1295400" cy="73025"/>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2862322"/>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externa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Yüz, kafa derisi ve beyin zarlarının (dura </a:t>
            </a:r>
            <a:r>
              <a:rPr lang="tr-TR" sz="2000" b="1" dirty="0" err="1">
                <a:latin typeface="Times New Roman" pitchFamily="18" charset="0"/>
                <a:cs typeface="Times New Roman" pitchFamily="18" charset="0"/>
              </a:rPr>
              <a:t>mater</a:t>
            </a:r>
            <a:r>
              <a:rPr lang="tr-TR" sz="2000" b="1" dirty="0">
                <a:latin typeface="Times New Roman" pitchFamily="18" charset="0"/>
                <a:cs typeface="Times New Roman" pitchFamily="18" charset="0"/>
              </a:rPr>
              <a:t>) beslenmesini sağlar. </a:t>
            </a:r>
            <a:r>
              <a:rPr lang="tr-TR" sz="2000" b="1" dirty="0" err="1">
                <a:latin typeface="Times New Roman" pitchFamily="18" charset="0"/>
                <a:cs typeface="Times New Roman" pitchFamily="18" charset="0"/>
              </a:rPr>
              <a:t>Thyroid</a:t>
            </a:r>
            <a:r>
              <a:rPr lang="tr-TR" sz="2000" b="1" dirty="0">
                <a:latin typeface="Times New Roman" pitchFamily="18" charset="0"/>
                <a:cs typeface="Times New Roman" pitchFamily="18" charset="0"/>
              </a:rPr>
              <a:t> kıkırdağın üst kenarından başlayan bu arter yukarı doğru uzanarak </a:t>
            </a:r>
            <a:r>
              <a:rPr lang="tr-TR" sz="2000" b="1" dirty="0" err="1">
                <a:latin typeface="Times New Roman" pitchFamily="18" charset="0"/>
                <a:cs typeface="Times New Roman" pitchFamily="18" charset="0"/>
              </a:rPr>
              <a:t>mandibula’nın</a:t>
            </a:r>
            <a:r>
              <a:rPr lang="tr-TR" sz="2000" b="1" dirty="0">
                <a:latin typeface="Times New Roman" pitchFamily="18" charset="0"/>
                <a:cs typeface="Times New Roman" pitchFamily="18" charset="0"/>
              </a:rPr>
              <a:t> arkasına gelir ve burada (</a:t>
            </a:r>
            <a:r>
              <a:rPr lang="tr-TR" sz="2000" b="1" dirty="0" err="1">
                <a:latin typeface="Times New Roman" pitchFamily="18" charset="0"/>
                <a:cs typeface="Times New Roman" pitchFamily="18" charset="0"/>
              </a:rPr>
              <a:t>parotis</a:t>
            </a:r>
            <a:r>
              <a:rPr lang="tr-TR" sz="2000" b="1" dirty="0">
                <a:latin typeface="Times New Roman" pitchFamily="18" charset="0"/>
                <a:cs typeface="Times New Roman" pitchFamily="18" charset="0"/>
              </a:rPr>
              <a:t> bezinin içinde) iki uç dalına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maxillaris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temporalis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superficialis</a:t>
            </a:r>
            <a:r>
              <a:rPr lang="tr-TR" sz="2000" b="1" dirty="0">
                <a:latin typeface="Times New Roman" pitchFamily="18" charset="0"/>
                <a:cs typeface="Times New Roman" pitchFamily="18" charset="0"/>
              </a:rPr>
              <a:t>) ayrılır. Bu arter uç dalları ile birlikte toplam 8 dal verir. </a:t>
            </a:r>
          </a:p>
          <a:p>
            <a:pPr algn="just"/>
            <a:r>
              <a:rPr lang="tr-TR" sz="2000" b="1" dirty="0">
                <a:latin typeface="Times New Roman" pitchFamily="18" charset="0"/>
                <a:cs typeface="Times New Roman" pitchFamily="18" charset="0"/>
              </a:rPr>
              <a:t>1-A. </a:t>
            </a:r>
            <a:r>
              <a:rPr lang="tr-TR" sz="2000" b="1" dirty="0" err="1">
                <a:latin typeface="Times New Roman" pitchFamily="18" charset="0"/>
                <a:cs typeface="Times New Roman" pitchFamily="18" charset="0"/>
              </a:rPr>
              <a:t>thyroidea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superior</a:t>
            </a:r>
            <a:r>
              <a:rPr lang="tr-TR" sz="2000" b="1" dirty="0">
                <a:latin typeface="Times New Roman" pitchFamily="18" charset="0"/>
                <a:cs typeface="Times New Roman" pitchFamily="18" charset="0"/>
              </a:rPr>
              <a:t> 		2-A. </a:t>
            </a:r>
            <a:r>
              <a:rPr lang="tr-TR" sz="2000" b="1" dirty="0" err="1">
                <a:latin typeface="Times New Roman" pitchFamily="18" charset="0"/>
                <a:cs typeface="Times New Roman" pitchFamily="18" charset="0"/>
              </a:rPr>
              <a:t>pharyngea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ascendens</a:t>
            </a:r>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3-A. </a:t>
            </a:r>
            <a:r>
              <a:rPr lang="tr-TR" sz="2000" b="1" dirty="0" err="1">
                <a:latin typeface="Times New Roman" pitchFamily="18" charset="0"/>
                <a:cs typeface="Times New Roman" pitchFamily="18" charset="0"/>
              </a:rPr>
              <a:t>lingualis</a:t>
            </a:r>
            <a:r>
              <a:rPr lang="tr-TR" sz="2000" b="1" dirty="0">
                <a:latin typeface="Times New Roman" pitchFamily="18" charset="0"/>
                <a:cs typeface="Times New Roman" pitchFamily="18" charset="0"/>
              </a:rPr>
              <a:t>			4-A. </a:t>
            </a:r>
            <a:r>
              <a:rPr lang="tr-TR" sz="2000" b="1" dirty="0" err="1">
                <a:latin typeface="Times New Roman" pitchFamily="18" charset="0"/>
                <a:cs typeface="Times New Roman" pitchFamily="18" charset="0"/>
              </a:rPr>
              <a:t>Facialis</a:t>
            </a:r>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5-A. </a:t>
            </a:r>
            <a:r>
              <a:rPr lang="tr-TR" sz="2000" b="1" dirty="0" err="1">
                <a:latin typeface="Times New Roman" pitchFamily="18" charset="0"/>
                <a:cs typeface="Times New Roman" pitchFamily="18" charset="0"/>
              </a:rPr>
              <a:t>occipitalis</a:t>
            </a:r>
            <a:r>
              <a:rPr lang="tr-TR" sz="2000" b="1" dirty="0">
                <a:latin typeface="Times New Roman" pitchFamily="18" charset="0"/>
                <a:cs typeface="Times New Roman" pitchFamily="18" charset="0"/>
              </a:rPr>
              <a:t>			6-A. </a:t>
            </a:r>
            <a:r>
              <a:rPr lang="tr-TR" sz="2000" b="1" dirty="0" err="1">
                <a:latin typeface="Times New Roman" pitchFamily="18" charset="0"/>
                <a:cs typeface="Times New Roman" pitchFamily="18" charset="0"/>
              </a:rPr>
              <a:t>auricularis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posterior</a:t>
            </a:r>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7-A. </a:t>
            </a:r>
            <a:r>
              <a:rPr lang="tr-TR" sz="2000" b="1" dirty="0" err="1">
                <a:latin typeface="Times New Roman" pitchFamily="18" charset="0"/>
                <a:cs typeface="Times New Roman" pitchFamily="18" charset="0"/>
              </a:rPr>
              <a:t>temporalis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superficialis</a:t>
            </a:r>
            <a:r>
              <a:rPr lang="tr-TR" sz="2000" b="1" dirty="0">
                <a:latin typeface="Times New Roman" pitchFamily="18" charset="0"/>
                <a:cs typeface="Times New Roman" pitchFamily="18" charset="0"/>
              </a:rPr>
              <a:t> 	8-A. </a:t>
            </a:r>
            <a:r>
              <a:rPr lang="tr-TR" sz="2000" b="1" dirty="0" err="1">
                <a:latin typeface="Times New Roman" pitchFamily="18" charset="0"/>
                <a:cs typeface="Times New Roman" pitchFamily="18" charset="0"/>
              </a:rPr>
              <a:t>maxillaris</a:t>
            </a:r>
            <a:r>
              <a:rPr lang="tr-TR" sz="2000" b="1" dirty="0">
                <a:latin typeface="Times New Roman" pitchFamily="18" charset="0"/>
                <a:cs typeface="Times New Roman" pitchFamily="18" charset="0"/>
              </a:rPr>
              <a:t> </a:t>
            </a:r>
          </a:p>
        </p:txBody>
      </p:sp>
      <p:pic>
        <p:nvPicPr>
          <p:cNvPr id="4" name="Picture 5"/>
          <p:cNvPicPr>
            <a:picLocks noChangeAspect="1" noChangeArrowheads="1"/>
          </p:cNvPicPr>
          <p:nvPr/>
        </p:nvPicPr>
        <p:blipFill>
          <a:blip r:embed="rId2"/>
          <a:srcRect/>
          <a:stretch>
            <a:fillRect/>
          </a:stretch>
        </p:blipFill>
        <p:spPr bwMode="auto">
          <a:xfrm>
            <a:off x="1692275" y="3286124"/>
            <a:ext cx="2885152" cy="3327401"/>
          </a:xfrm>
          <a:prstGeom prst="rect">
            <a:avLst/>
          </a:prstGeom>
          <a:noFill/>
          <a:ln w="9525">
            <a:noFill/>
            <a:miter lim="800000"/>
            <a:headEnd/>
            <a:tailEnd/>
          </a:ln>
          <a:effectLst/>
        </p:spPr>
      </p:pic>
      <p:sp>
        <p:nvSpPr>
          <p:cNvPr id="5" name="4 Dikdörtgen"/>
          <p:cNvSpPr/>
          <p:nvPr/>
        </p:nvSpPr>
        <p:spPr>
          <a:xfrm>
            <a:off x="4714876" y="4929198"/>
            <a:ext cx="2991525"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temporalis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superficialis</a:t>
            </a:r>
            <a:endParaRPr lang="tr-TR" sz="2000" dirty="0"/>
          </a:p>
        </p:txBody>
      </p:sp>
      <p:sp>
        <p:nvSpPr>
          <p:cNvPr id="6" name="5 Dikdörtgen"/>
          <p:cNvSpPr/>
          <p:nvPr/>
        </p:nvSpPr>
        <p:spPr>
          <a:xfrm>
            <a:off x="785786" y="4071942"/>
            <a:ext cx="1598515"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maxillaris</a:t>
            </a:r>
            <a:r>
              <a:rPr lang="tr-TR" sz="2000" b="1" dirty="0">
                <a:solidFill>
                  <a:srgbClr val="FF0000"/>
                </a:solidFill>
                <a:latin typeface="Times New Roman" pitchFamily="18" charset="0"/>
                <a:cs typeface="Times New Roman" pitchFamily="18" charset="0"/>
              </a:rPr>
              <a:t> </a:t>
            </a:r>
            <a:endParaRPr lang="tr-TR" sz="2000" dirty="0"/>
          </a:p>
        </p:txBody>
      </p:sp>
      <p:sp>
        <p:nvSpPr>
          <p:cNvPr id="7" name="Line 11"/>
          <p:cNvSpPr>
            <a:spLocks noChangeShapeType="1"/>
          </p:cNvSpPr>
          <p:nvPr/>
        </p:nvSpPr>
        <p:spPr bwMode="auto">
          <a:xfrm flipV="1">
            <a:off x="3357554" y="5143513"/>
            <a:ext cx="1428760" cy="71438"/>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Line 11"/>
          <p:cNvSpPr>
            <a:spLocks noChangeShapeType="1"/>
          </p:cNvSpPr>
          <p:nvPr/>
        </p:nvSpPr>
        <p:spPr bwMode="auto">
          <a:xfrm>
            <a:off x="2071670" y="4429132"/>
            <a:ext cx="938210" cy="858843"/>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interna</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Thyroid</a:t>
            </a:r>
            <a:r>
              <a:rPr lang="tr-TR" sz="2000" b="1" dirty="0">
                <a:latin typeface="Times New Roman" pitchFamily="18" charset="0"/>
                <a:cs typeface="Times New Roman" pitchFamily="18" charset="0"/>
              </a:rPr>
              <a:t> kıkırdağın üst kenarı hizasında a. </a:t>
            </a:r>
            <a:r>
              <a:rPr lang="tr-TR" sz="2000" b="1" dirty="0" err="1">
                <a:latin typeface="Times New Roman" pitchFamily="18" charset="0"/>
                <a:cs typeface="Times New Roman" pitchFamily="18" charset="0"/>
              </a:rPr>
              <a:t>carotis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communis’ten</a:t>
            </a:r>
            <a:r>
              <a:rPr lang="tr-TR" sz="2000" b="1" dirty="0">
                <a:latin typeface="Times New Roman" pitchFamily="18" charset="0"/>
                <a:cs typeface="Times New Roman" pitchFamily="18" charset="0"/>
              </a:rPr>
              <a:t> ayrılır. Yukarı doğru çıkarak kafatasının tabanına gelir. Burada </a:t>
            </a:r>
            <a:r>
              <a:rPr lang="tr-TR" sz="2000" b="1" dirty="0" err="1">
                <a:solidFill>
                  <a:srgbClr val="FF0000"/>
                </a:solidFill>
                <a:latin typeface="Times New Roman" pitchFamily="18" charset="0"/>
                <a:cs typeface="Times New Roman" pitchFamily="18" charset="0"/>
              </a:rPr>
              <a:t>canalis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caroticus’a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girer. </a:t>
            </a:r>
          </a:p>
        </p:txBody>
      </p:sp>
      <p:pic>
        <p:nvPicPr>
          <p:cNvPr id="4" name="Picture 5"/>
          <p:cNvPicPr>
            <a:picLocks noChangeAspect="1" noChangeArrowheads="1"/>
          </p:cNvPicPr>
          <p:nvPr/>
        </p:nvPicPr>
        <p:blipFill>
          <a:blip r:embed="rId2"/>
          <a:srcRect/>
          <a:stretch>
            <a:fillRect/>
          </a:stretch>
        </p:blipFill>
        <p:spPr bwMode="auto">
          <a:xfrm>
            <a:off x="1763713" y="3213100"/>
            <a:ext cx="5256212" cy="3411538"/>
          </a:xfrm>
          <a:prstGeom prst="rect">
            <a:avLst/>
          </a:prstGeom>
          <a:solidFill>
            <a:srgbClr val="92D050"/>
          </a:solidFill>
          <a:ln w="9525">
            <a:noFill/>
            <a:miter lim="800000"/>
            <a:headEnd/>
            <a:tailEnd/>
          </a:ln>
          <a:effectLst/>
        </p:spPr>
      </p:pic>
      <p:sp>
        <p:nvSpPr>
          <p:cNvPr id="5" name="Rectangle 6"/>
          <p:cNvSpPr>
            <a:spLocks noChangeArrowheads="1"/>
          </p:cNvSpPr>
          <p:nvPr/>
        </p:nvSpPr>
        <p:spPr bwMode="auto">
          <a:xfrm>
            <a:off x="571472" y="6143644"/>
            <a:ext cx="2036327"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carotis interna</a:t>
            </a:r>
          </a:p>
        </p:txBody>
      </p:sp>
      <p:sp>
        <p:nvSpPr>
          <p:cNvPr id="6" name="Line 7"/>
          <p:cNvSpPr>
            <a:spLocks noChangeShapeType="1"/>
          </p:cNvSpPr>
          <p:nvPr/>
        </p:nvSpPr>
        <p:spPr bwMode="auto">
          <a:xfrm flipV="1">
            <a:off x="2555875" y="5734050"/>
            <a:ext cx="1079500" cy="503238"/>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Kanal içerisinde bir dirsek yaparak içe doğru yönelir ve fossa </a:t>
            </a:r>
            <a:r>
              <a:rPr lang="tr-TR" sz="2000" b="1" dirty="0" err="1">
                <a:latin typeface="Times New Roman" pitchFamily="18" charset="0"/>
                <a:cs typeface="Times New Roman" pitchFamily="18" charset="0"/>
              </a:rPr>
              <a:t>cranii</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media’ya</a:t>
            </a:r>
            <a:r>
              <a:rPr lang="tr-TR" sz="2000" b="1" dirty="0">
                <a:latin typeface="Times New Roman" pitchFamily="18" charset="0"/>
                <a:cs typeface="Times New Roman" pitchFamily="18" charset="0"/>
              </a:rPr>
              <a:t> girer. Burada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adında iki uç dala ayrılır. Bu arter aynı tarafın beyin yarım küresinin büyük kısmını, hipofiz bezini, gözü, burnun bir kısmını ve alnın ön kısmını besler. Bu arterden çıkan önemli dallar şunlardır.</a:t>
            </a:r>
          </a:p>
        </p:txBody>
      </p:sp>
      <p:sp>
        <p:nvSpPr>
          <p:cNvPr id="5" name="Rectangle 6"/>
          <p:cNvSpPr>
            <a:spLocks noChangeArrowheads="1"/>
          </p:cNvSpPr>
          <p:nvPr/>
        </p:nvSpPr>
        <p:spPr bwMode="auto">
          <a:xfrm>
            <a:off x="2428860" y="3643314"/>
            <a:ext cx="1951368" cy="400110"/>
          </a:xfrm>
          <a:prstGeom prst="rect">
            <a:avLst/>
          </a:prstGeom>
          <a:solidFill>
            <a:srgbClr val="92D050"/>
          </a:solidFill>
          <a:ln w="9525">
            <a:noFill/>
            <a:miter lim="800000"/>
            <a:headEnd/>
            <a:tailEnd/>
          </a:ln>
          <a:effectLst/>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a:t>
            </a:r>
            <a:endParaRPr lang="tr-TR" sz="2000" b="1" dirty="0">
              <a:solidFill>
                <a:srgbClr val="FF0000"/>
              </a:solidFill>
              <a:latin typeface="Times New Roman" pitchFamily="18" charset="0"/>
              <a:cs typeface="Times New Roman" pitchFamily="18" charset="0"/>
            </a:endParaRPr>
          </a:p>
        </p:txBody>
      </p:sp>
      <p:pic>
        <p:nvPicPr>
          <p:cNvPr id="7" name="Picture 3"/>
          <p:cNvPicPr>
            <a:picLocks noChangeAspect="1" noChangeArrowheads="1"/>
          </p:cNvPicPr>
          <p:nvPr/>
        </p:nvPicPr>
        <p:blipFill>
          <a:blip r:embed="rId2"/>
          <a:srcRect/>
          <a:stretch>
            <a:fillRect/>
          </a:stretch>
        </p:blipFill>
        <p:spPr bwMode="auto">
          <a:xfrm>
            <a:off x="4786314" y="1500174"/>
            <a:ext cx="2900947" cy="4883162"/>
          </a:xfrm>
          <a:prstGeom prst="rect">
            <a:avLst/>
          </a:prstGeom>
          <a:noFill/>
          <a:ln w="9525">
            <a:noFill/>
            <a:miter lim="800000"/>
            <a:headEnd/>
            <a:tailEnd/>
          </a:ln>
          <a:effectLst/>
        </p:spPr>
      </p:pic>
      <p:sp>
        <p:nvSpPr>
          <p:cNvPr id="8" name="Line 7"/>
          <p:cNvSpPr>
            <a:spLocks noChangeShapeType="1"/>
          </p:cNvSpPr>
          <p:nvPr/>
        </p:nvSpPr>
        <p:spPr bwMode="auto">
          <a:xfrm>
            <a:off x="4214810" y="2714620"/>
            <a:ext cx="1722442" cy="571504"/>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9" name="Line 7"/>
          <p:cNvSpPr>
            <a:spLocks noChangeShapeType="1"/>
          </p:cNvSpPr>
          <p:nvPr/>
        </p:nvSpPr>
        <p:spPr bwMode="auto">
          <a:xfrm flipV="1">
            <a:off x="4357686" y="3500438"/>
            <a:ext cx="1428760" cy="43180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0" name="9 Dikdörtgen"/>
          <p:cNvSpPr/>
          <p:nvPr/>
        </p:nvSpPr>
        <p:spPr>
          <a:xfrm>
            <a:off x="2571736" y="2357430"/>
            <a:ext cx="2238498"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solidFill>
                  <a:srgbClr val="FF0000"/>
                </a:solidFill>
                <a:latin typeface="Times New Roman" pitchFamily="18" charset="0"/>
                <a:cs typeface="Times New Roman" pitchFamily="18" charset="0"/>
              </a:rPr>
              <a:t> </a:t>
            </a:r>
            <a:endParaRPr lang="tr-TR"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015663"/>
          </a:xfrm>
          <a:prstGeom prst="rect">
            <a:avLst/>
          </a:prstGeom>
          <a:solidFill>
            <a:srgbClr val="F9F8F5"/>
          </a:solidFill>
        </p:spPr>
        <p:txBody>
          <a:bodyPr wrap="square" rtlCol="0">
            <a:spAutoFit/>
          </a:bodyPr>
          <a:lstStyle/>
          <a:p>
            <a:r>
              <a:rPr lang="tr-TR" sz="2000" b="1" dirty="0">
                <a:solidFill>
                  <a:srgbClr val="FF0000"/>
                </a:solidFill>
                <a:latin typeface="Times New Roman" pitchFamily="18" charset="0"/>
                <a:cs typeface="Times New Roman" pitchFamily="18" charset="0"/>
              </a:rPr>
              <a:t>1-A. </a:t>
            </a:r>
            <a:r>
              <a:rPr lang="tr-TR" sz="2000" b="1" dirty="0" err="1">
                <a:solidFill>
                  <a:srgbClr val="FF0000"/>
                </a:solidFill>
                <a:latin typeface="Times New Roman" pitchFamily="18" charset="0"/>
                <a:cs typeface="Times New Roman" pitchFamily="18" charset="0"/>
              </a:rPr>
              <a:t>caroticotympanicae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Orta kulak boşluğuna gider.</a:t>
            </a:r>
          </a:p>
          <a:p>
            <a:r>
              <a:rPr lang="tr-TR" sz="2000" b="1" dirty="0">
                <a:latin typeface="Times New Roman" pitchFamily="18" charset="0"/>
                <a:cs typeface="Times New Roman" pitchFamily="18" charset="0"/>
              </a:rPr>
              <a:t> </a:t>
            </a:r>
          </a:p>
          <a:p>
            <a:pPr algn="just"/>
            <a:r>
              <a:rPr lang="tr-TR" sz="2000" b="1" dirty="0">
                <a:solidFill>
                  <a:srgbClr val="FF0000"/>
                </a:solidFill>
                <a:latin typeface="Times New Roman" pitchFamily="18" charset="0"/>
                <a:cs typeface="Times New Roman" pitchFamily="18" charset="0"/>
              </a:rPr>
              <a:t>2- A. </a:t>
            </a:r>
            <a:r>
              <a:rPr lang="tr-TR" sz="2000" b="1" dirty="0" err="1">
                <a:solidFill>
                  <a:srgbClr val="FF0000"/>
                </a:solidFill>
                <a:latin typeface="Times New Roman" pitchFamily="18" charset="0"/>
                <a:cs typeface="Times New Roman" pitchFamily="18" charset="0"/>
              </a:rPr>
              <a:t>ophtalmica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Göz ve yardımcı oluşumlarını besler.</a:t>
            </a:r>
          </a:p>
        </p:txBody>
      </p:sp>
      <p:pic>
        <p:nvPicPr>
          <p:cNvPr id="4" name="Picture 3"/>
          <p:cNvPicPr>
            <a:picLocks noChangeAspect="1" noChangeArrowheads="1"/>
          </p:cNvPicPr>
          <p:nvPr/>
        </p:nvPicPr>
        <p:blipFill>
          <a:blip r:embed="rId2"/>
          <a:srcRect/>
          <a:stretch>
            <a:fillRect/>
          </a:stretch>
        </p:blipFill>
        <p:spPr bwMode="auto">
          <a:xfrm>
            <a:off x="428596" y="1571612"/>
            <a:ext cx="2900947" cy="4883162"/>
          </a:xfrm>
          <a:prstGeom prst="rect">
            <a:avLst/>
          </a:prstGeom>
          <a:noFill/>
          <a:ln w="9525">
            <a:noFill/>
            <a:miter lim="800000"/>
            <a:headEnd/>
            <a:tailEnd/>
          </a:ln>
          <a:effectLst/>
        </p:spPr>
      </p:pic>
      <p:sp>
        <p:nvSpPr>
          <p:cNvPr id="5" name="4 Dikdörtgen"/>
          <p:cNvSpPr/>
          <p:nvPr/>
        </p:nvSpPr>
        <p:spPr>
          <a:xfrm>
            <a:off x="3071802" y="2357430"/>
            <a:ext cx="1664238"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ophtalmica</a:t>
            </a:r>
            <a:endParaRPr lang="tr-TR" sz="2000" dirty="0"/>
          </a:p>
        </p:txBody>
      </p:sp>
      <p:sp>
        <p:nvSpPr>
          <p:cNvPr id="6" name="Line 7"/>
          <p:cNvSpPr>
            <a:spLocks noChangeShapeType="1"/>
          </p:cNvSpPr>
          <p:nvPr/>
        </p:nvSpPr>
        <p:spPr bwMode="auto">
          <a:xfrm flipV="1">
            <a:off x="2285984" y="2500306"/>
            <a:ext cx="857256" cy="785818"/>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pic>
        <p:nvPicPr>
          <p:cNvPr id="7" name="Picture 2"/>
          <p:cNvPicPr>
            <a:picLocks noChangeAspect="1" noChangeArrowheads="1"/>
          </p:cNvPicPr>
          <p:nvPr/>
        </p:nvPicPr>
        <p:blipFill>
          <a:blip r:embed="rId3"/>
          <a:srcRect/>
          <a:stretch>
            <a:fillRect/>
          </a:stretch>
        </p:blipFill>
        <p:spPr bwMode="auto">
          <a:xfrm>
            <a:off x="5286380" y="1500174"/>
            <a:ext cx="2817486" cy="4830768"/>
          </a:xfrm>
          <a:prstGeom prst="rect">
            <a:avLst/>
          </a:prstGeom>
          <a:noFill/>
          <a:ln w="9525">
            <a:noFill/>
            <a:miter lim="800000"/>
            <a:headEnd/>
            <a:tailEnd/>
          </a:ln>
          <a:effectLst/>
        </p:spPr>
      </p:pic>
      <p:sp>
        <p:nvSpPr>
          <p:cNvPr id="8" name="Line 7"/>
          <p:cNvSpPr>
            <a:spLocks noChangeShapeType="1"/>
          </p:cNvSpPr>
          <p:nvPr/>
        </p:nvSpPr>
        <p:spPr bwMode="auto">
          <a:xfrm flipH="1" flipV="1">
            <a:off x="4572000" y="2714620"/>
            <a:ext cx="1571636" cy="1500198"/>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3-A.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Beynin (</a:t>
            </a:r>
            <a:r>
              <a:rPr lang="tr-TR" sz="2000" b="1" dirty="0" err="1">
                <a:latin typeface="Times New Roman" pitchFamily="18" charset="0"/>
                <a:cs typeface="Times New Roman" pitchFamily="18" charset="0"/>
              </a:rPr>
              <a:t>occipital</a:t>
            </a:r>
            <a:r>
              <a:rPr lang="tr-TR" sz="2000" b="1" dirty="0">
                <a:latin typeface="Times New Roman" pitchFamily="18" charset="0"/>
                <a:cs typeface="Times New Roman" pitchFamily="18" charset="0"/>
              </a:rPr>
              <a:t> lob hariç) iç yüzünü ve dış yüzde </a:t>
            </a:r>
            <a:r>
              <a:rPr lang="tr-TR" sz="2000" b="1" dirty="0" err="1">
                <a:latin typeface="Times New Roman" pitchFamily="18" charset="0"/>
                <a:cs typeface="Times New Roman" pitchFamily="18" charset="0"/>
              </a:rPr>
              <a:t>fissura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longitudinalis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cerebri’ye</a:t>
            </a:r>
            <a:r>
              <a:rPr lang="tr-TR" sz="2000" b="1" dirty="0">
                <a:latin typeface="Times New Roman" pitchFamily="18" charset="0"/>
                <a:cs typeface="Times New Roman" pitchFamily="18" charset="0"/>
              </a:rPr>
              <a:t> yakın olan 1cm’lik alanı besler. </a:t>
            </a:r>
          </a:p>
        </p:txBody>
      </p:sp>
      <p:pic>
        <p:nvPicPr>
          <p:cNvPr id="4" name="Picture 4"/>
          <p:cNvPicPr>
            <a:picLocks noChangeAspect="1" noChangeArrowheads="1"/>
          </p:cNvPicPr>
          <p:nvPr/>
        </p:nvPicPr>
        <p:blipFill>
          <a:blip r:embed="rId2"/>
          <a:srcRect/>
          <a:stretch>
            <a:fillRect/>
          </a:stretch>
        </p:blipFill>
        <p:spPr bwMode="auto">
          <a:xfrm>
            <a:off x="4572000" y="1857364"/>
            <a:ext cx="4376559" cy="3055941"/>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a:off x="285720" y="1571612"/>
            <a:ext cx="4357686" cy="3733892"/>
          </a:xfrm>
          <a:prstGeom prst="rect">
            <a:avLst/>
          </a:prstGeom>
          <a:noFill/>
          <a:ln w="9525">
            <a:noFill/>
            <a:miter lim="800000"/>
            <a:headEnd/>
            <a:tailEnd/>
          </a:ln>
          <a:effectLst/>
        </p:spPr>
      </p:pic>
      <p:sp>
        <p:nvSpPr>
          <p:cNvPr id="6" name="5 Dikdörtgen"/>
          <p:cNvSpPr/>
          <p:nvPr/>
        </p:nvSpPr>
        <p:spPr>
          <a:xfrm>
            <a:off x="3357554" y="1142984"/>
            <a:ext cx="2238498" cy="400110"/>
          </a:xfrm>
          <a:prstGeom prst="rect">
            <a:avLst/>
          </a:prstGeom>
          <a:solidFill>
            <a:srgbClr val="92D050"/>
          </a:solidFill>
        </p:spPr>
        <p:txBody>
          <a:bodyPr wrap="none">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solidFill>
                  <a:srgbClr val="FF0000"/>
                </a:solidFill>
                <a:latin typeface="Times New Roman" pitchFamily="18" charset="0"/>
                <a:cs typeface="Times New Roman" pitchFamily="18" charset="0"/>
              </a:rPr>
              <a:t> </a:t>
            </a:r>
            <a:endParaRPr lang="tr-TR" sz="2000" dirty="0"/>
          </a:p>
        </p:txBody>
      </p:sp>
      <p:sp>
        <p:nvSpPr>
          <p:cNvPr id="7" name="Line 7"/>
          <p:cNvSpPr>
            <a:spLocks noChangeShapeType="1"/>
          </p:cNvSpPr>
          <p:nvPr/>
        </p:nvSpPr>
        <p:spPr bwMode="auto">
          <a:xfrm flipH="1" flipV="1">
            <a:off x="5429256" y="1500174"/>
            <a:ext cx="1357322" cy="64294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Line 7"/>
          <p:cNvSpPr>
            <a:spLocks noChangeShapeType="1"/>
          </p:cNvSpPr>
          <p:nvPr/>
        </p:nvSpPr>
        <p:spPr bwMode="auto">
          <a:xfrm flipV="1">
            <a:off x="1500166" y="1500174"/>
            <a:ext cx="2571768" cy="178595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400110"/>
          </a:xfrm>
          <a:prstGeom prst="rect">
            <a:avLst/>
          </a:prstGeom>
          <a:solidFill>
            <a:srgbClr val="F9F8F5"/>
          </a:solidFill>
        </p:spPr>
        <p:txBody>
          <a:bodyPr wrap="square" rtlCol="0">
            <a:spAutoFit/>
          </a:bodyPr>
          <a:lstStyle/>
          <a:p>
            <a:r>
              <a:rPr lang="tr-TR" sz="2000" b="1" dirty="0">
                <a:solidFill>
                  <a:srgbClr val="FF0000"/>
                </a:solidFill>
                <a:latin typeface="Times New Roman" pitchFamily="18" charset="0"/>
                <a:cs typeface="Times New Roman" pitchFamily="18" charset="0"/>
              </a:rPr>
              <a:t>4-A.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Beyin yarım kürelerinin dış yüzünü besler.</a:t>
            </a:r>
          </a:p>
        </p:txBody>
      </p:sp>
      <p:pic>
        <p:nvPicPr>
          <p:cNvPr id="4" name="Picture 4"/>
          <p:cNvPicPr>
            <a:picLocks noChangeAspect="1" noChangeArrowheads="1"/>
          </p:cNvPicPr>
          <p:nvPr/>
        </p:nvPicPr>
        <p:blipFill>
          <a:blip r:embed="rId2"/>
          <a:srcRect/>
          <a:stretch>
            <a:fillRect/>
          </a:stretch>
        </p:blipFill>
        <p:spPr bwMode="auto">
          <a:xfrm>
            <a:off x="1142976" y="1285860"/>
            <a:ext cx="5217798" cy="3643338"/>
          </a:xfrm>
          <a:prstGeom prst="rect">
            <a:avLst/>
          </a:prstGeom>
          <a:noFill/>
          <a:ln w="9525">
            <a:noFill/>
            <a:miter lim="800000"/>
            <a:headEnd/>
            <a:tailEnd/>
          </a:ln>
          <a:effectLst/>
        </p:spPr>
      </p:pic>
      <p:sp>
        <p:nvSpPr>
          <p:cNvPr id="5" name="4 Dikdörtgen"/>
          <p:cNvSpPr/>
          <p:nvPr/>
        </p:nvSpPr>
        <p:spPr>
          <a:xfrm>
            <a:off x="5214942" y="4357694"/>
            <a:ext cx="1834798" cy="369332"/>
          </a:xfrm>
          <a:prstGeom prst="rect">
            <a:avLst/>
          </a:prstGeom>
          <a:solidFill>
            <a:srgbClr val="92D050"/>
          </a:solidFill>
        </p:spPr>
        <p:txBody>
          <a:bodyPr wrap="none">
            <a:spAutoFit/>
          </a:bodyPr>
          <a:lstStyle/>
          <a:p>
            <a:r>
              <a:rPr lang="tr-TR" b="1" dirty="0">
                <a:solidFill>
                  <a:srgbClr val="FF0000"/>
                </a:solidFill>
                <a:latin typeface="Times New Roman" pitchFamily="18" charset="0"/>
                <a:cs typeface="Times New Roman" pitchFamily="18" charset="0"/>
              </a:rPr>
              <a:t>a. </a:t>
            </a:r>
            <a:r>
              <a:rPr lang="tr-TR" b="1" dirty="0" err="1">
                <a:solidFill>
                  <a:srgbClr val="FF0000"/>
                </a:solidFill>
                <a:latin typeface="Times New Roman" pitchFamily="18" charset="0"/>
                <a:cs typeface="Times New Roman" pitchFamily="18" charset="0"/>
              </a:rPr>
              <a:t>cerebri</a:t>
            </a:r>
            <a:r>
              <a:rPr lang="tr-TR" b="1" dirty="0">
                <a:solidFill>
                  <a:srgbClr val="FF0000"/>
                </a:solidFill>
                <a:latin typeface="Times New Roman" pitchFamily="18" charset="0"/>
                <a:cs typeface="Times New Roman" pitchFamily="18" charset="0"/>
              </a:rPr>
              <a:t> </a:t>
            </a:r>
            <a:r>
              <a:rPr lang="tr-TR" b="1" dirty="0" err="1">
                <a:solidFill>
                  <a:srgbClr val="FF0000"/>
                </a:solidFill>
                <a:latin typeface="Times New Roman" pitchFamily="18" charset="0"/>
                <a:cs typeface="Times New Roman" pitchFamily="18" charset="0"/>
              </a:rPr>
              <a:t>media</a:t>
            </a:r>
            <a:r>
              <a:rPr lang="tr-TR" b="1" dirty="0">
                <a:solidFill>
                  <a:srgbClr val="FF0000"/>
                </a:solidFill>
                <a:latin typeface="Times New Roman" pitchFamily="18" charset="0"/>
                <a:cs typeface="Times New Roman" pitchFamily="18" charset="0"/>
              </a:rPr>
              <a:t> </a:t>
            </a:r>
            <a:endParaRPr lang="tr-TR" dirty="0"/>
          </a:p>
        </p:txBody>
      </p:sp>
      <p:sp>
        <p:nvSpPr>
          <p:cNvPr id="6" name="Line 7"/>
          <p:cNvSpPr>
            <a:spLocks noChangeShapeType="1"/>
          </p:cNvSpPr>
          <p:nvPr/>
        </p:nvSpPr>
        <p:spPr bwMode="auto">
          <a:xfrm flipH="1" flipV="1">
            <a:off x="4357686" y="3357562"/>
            <a:ext cx="1071570" cy="100013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3714776" cy="5632311"/>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Circulus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arteriosus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Willis</a:t>
            </a:r>
            <a:r>
              <a:rPr lang="tr-TR" sz="2000" b="1" dirty="0">
                <a:solidFill>
                  <a:srgbClr val="FF0000"/>
                </a:solidFill>
                <a:latin typeface="Times New Roman" pitchFamily="18" charset="0"/>
                <a:cs typeface="Times New Roman" pitchFamily="18" charset="0"/>
              </a:rPr>
              <a:t> poligonu): </a:t>
            </a:r>
            <a:r>
              <a:rPr lang="tr-TR" sz="2000" b="1" dirty="0">
                <a:latin typeface="Times New Roman" pitchFamily="18" charset="0"/>
                <a:cs typeface="Times New Roman" pitchFamily="18" charset="0"/>
              </a:rPr>
              <a:t>Beyni besleyen a. </a:t>
            </a:r>
            <a:r>
              <a:rPr lang="tr-TR" sz="2000" b="1" dirty="0" err="1">
                <a:latin typeface="Times New Roman" pitchFamily="18" charset="0"/>
                <a:cs typeface="Times New Roman" pitchFamily="18" charset="0"/>
              </a:rPr>
              <a:t>carotis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interna</a:t>
            </a:r>
            <a:r>
              <a:rPr lang="tr-TR" sz="2000" b="1" dirty="0">
                <a:latin typeface="Times New Roman" pitchFamily="18" charset="0"/>
                <a:cs typeface="Times New Roman" pitchFamily="18" charset="0"/>
              </a:rPr>
              <a:t> ve a. </a:t>
            </a:r>
            <a:r>
              <a:rPr lang="tr-TR" sz="2000" b="1" dirty="0" err="1">
                <a:latin typeface="Times New Roman" pitchFamily="18" charset="0"/>
                <a:cs typeface="Times New Roman" pitchFamily="18" charset="0"/>
              </a:rPr>
              <a:t>vertebralis’lerin</a:t>
            </a:r>
            <a:r>
              <a:rPr lang="tr-TR" sz="2000" b="1" dirty="0">
                <a:latin typeface="Times New Roman" pitchFamily="18" charset="0"/>
                <a:cs typeface="Times New Roman" pitchFamily="18" charset="0"/>
              </a:rPr>
              <a:t> dalları arasında beyin tabanında oluşan damar halkasına denir. </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Bu poligonu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latin typeface="Times New Roman" pitchFamily="18" charset="0"/>
                <a:cs typeface="Times New Roman" pitchFamily="18" charset="0"/>
              </a:rPr>
              <a:t>,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communicans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anterior</a:t>
            </a:r>
            <a:r>
              <a:rPr lang="tr-TR" sz="2000" b="1" dirty="0">
                <a:latin typeface="Times New Roman" pitchFamily="18" charset="0"/>
                <a:cs typeface="Times New Roman" pitchFamily="18" charset="0"/>
              </a:rPr>
              <a:t>,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r>
              <a:rPr lang="tr-TR" sz="2000" b="1" dirty="0">
                <a:solidFill>
                  <a:srgbClr val="FF0000"/>
                </a:solidFill>
                <a:latin typeface="Times New Roman" pitchFamily="18" charset="0"/>
                <a:cs typeface="Times New Roman" pitchFamily="18" charset="0"/>
              </a:rPr>
              <a:t>, a. </a:t>
            </a:r>
            <a:r>
              <a:rPr lang="tr-TR" sz="2000" b="1" dirty="0" err="1">
                <a:solidFill>
                  <a:srgbClr val="FF0000"/>
                </a:solidFill>
                <a:latin typeface="Times New Roman" pitchFamily="18" charset="0"/>
                <a:cs typeface="Times New Roman" pitchFamily="18" charset="0"/>
              </a:rPr>
              <a:t>communicans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carotis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interna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meydana getirir. </a:t>
            </a:r>
          </a:p>
          <a:p>
            <a:pPr algn="just"/>
            <a:endParaRPr lang="tr-TR" sz="2000" b="1" dirty="0">
              <a:latin typeface="Times New Roman" pitchFamily="18" charset="0"/>
              <a:cs typeface="Times New Roman" pitchFamily="18" charset="0"/>
            </a:endParaRPr>
          </a:p>
          <a:p>
            <a:pPr algn="just"/>
            <a:r>
              <a:rPr lang="tr-TR" sz="2000" b="1" dirty="0" err="1">
                <a:latin typeface="Times New Roman" pitchFamily="18" charset="0"/>
                <a:cs typeface="Times New Roman" pitchFamily="18" charset="0"/>
              </a:rPr>
              <a:t>Willis</a:t>
            </a:r>
            <a:r>
              <a:rPr lang="tr-TR" sz="2000" b="1" dirty="0">
                <a:latin typeface="Times New Roman" pitchFamily="18" charset="0"/>
                <a:cs typeface="Times New Roman" pitchFamily="18" charset="0"/>
              </a:rPr>
              <a:t> poligonu sayesinde beynin eşit miktarda kanlanması ve ve bir tıkanıklık anında açık olan diğer damarlardan kanın ulaşması sağlanır.</a:t>
            </a:r>
          </a:p>
        </p:txBody>
      </p:sp>
      <p:pic>
        <p:nvPicPr>
          <p:cNvPr id="4" name="Picture 3"/>
          <p:cNvPicPr>
            <a:picLocks noChangeAspect="1" noChangeArrowheads="1"/>
          </p:cNvPicPr>
          <p:nvPr/>
        </p:nvPicPr>
        <p:blipFill>
          <a:blip r:embed="rId2"/>
          <a:srcRect/>
          <a:stretch>
            <a:fillRect/>
          </a:stretch>
        </p:blipFill>
        <p:spPr bwMode="auto">
          <a:xfrm>
            <a:off x="5665788" y="188913"/>
            <a:ext cx="3127375" cy="6408737"/>
          </a:xfrm>
          <a:prstGeom prst="rect">
            <a:avLst/>
          </a:prstGeom>
          <a:noFill/>
          <a:ln w="9525">
            <a:noFill/>
            <a:miter lim="800000"/>
            <a:headEnd/>
            <a:tailEnd/>
          </a:ln>
          <a:effectLst/>
        </p:spPr>
      </p:pic>
      <p:sp>
        <p:nvSpPr>
          <p:cNvPr id="5" name="Rectangle 4"/>
          <p:cNvSpPr>
            <a:spLocks noChangeArrowheads="1"/>
          </p:cNvSpPr>
          <p:nvPr/>
        </p:nvSpPr>
        <p:spPr bwMode="auto">
          <a:xfrm>
            <a:off x="6372225" y="188913"/>
            <a:ext cx="2178994"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cerebri anterior</a:t>
            </a:r>
          </a:p>
        </p:txBody>
      </p:sp>
      <p:sp>
        <p:nvSpPr>
          <p:cNvPr id="6" name="Rectangle 6"/>
          <p:cNvSpPr>
            <a:spLocks noChangeArrowheads="1"/>
          </p:cNvSpPr>
          <p:nvPr/>
        </p:nvSpPr>
        <p:spPr bwMode="auto">
          <a:xfrm>
            <a:off x="4073521" y="692150"/>
            <a:ext cx="2254143" cy="707886"/>
          </a:xfrm>
          <a:prstGeom prst="rect">
            <a:avLst/>
          </a:prstGeom>
          <a:solidFill>
            <a:srgbClr val="92D050"/>
          </a:solidFill>
          <a:ln w="9525">
            <a:noFill/>
            <a:miter lim="800000"/>
            <a:headEnd/>
            <a:tailEnd/>
          </a:ln>
          <a:effectLst/>
        </p:spPr>
        <p:txBody>
          <a:bodyPr wrap="none">
            <a:spAutoFit/>
          </a:bodyPr>
          <a:lstStyle/>
          <a:p>
            <a:pPr marL="457200" indent="-457200">
              <a:buFontTx/>
              <a:buAutoNum type="alphaLcPeriod"/>
            </a:pPr>
            <a:r>
              <a:rPr lang="tr-TR" sz="2000" b="1" dirty="0" err="1">
                <a:solidFill>
                  <a:srgbClr val="FF0000"/>
                </a:solidFill>
                <a:latin typeface="Times New Roman" pitchFamily="18" charset="0"/>
                <a:cs typeface="Times New Roman" pitchFamily="18" charset="0"/>
              </a:rPr>
              <a:t>mommunicans</a:t>
            </a:r>
            <a:endParaRPr lang="tr-TR" sz="2000" b="1" dirty="0">
              <a:solidFill>
                <a:srgbClr val="FF0000"/>
              </a:solidFill>
              <a:latin typeface="Times New Roman" pitchFamily="18" charset="0"/>
              <a:cs typeface="Times New Roman" pitchFamily="18" charset="0"/>
            </a:endParaRPr>
          </a:p>
          <a:p>
            <a:pPr marL="457200" indent="-457200"/>
            <a:r>
              <a:rPr lang="tr-TR" sz="2000" b="1" dirty="0" err="1">
                <a:solidFill>
                  <a:srgbClr val="FF0000"/>
                </a:solidFill>
                <a:latin typeface="Times New Roman" pitchFamily="18" charset="0"/>
                <a:cs typeface="Times New Roman" pitchFamily="18" charset="0"/>
              </a:rPr>
              <a:t>anterior</a:t>
            </a:r>
            <a:endParaRPr lang="tr-TR" sz="2000" b="1" dirty="0">
              <a:solidFill>
                <a:srgbClr val="FF0000"/>
              </a:solidFill>
              <a:latin typeface="Times New Roman" pitchFamily="18" charset="0"/>
              <a:cs typeface="Times New Roman" pitchFamily="18" charset="0"/>
            </a:endParaRPr>
          </a:p>
        </p:txBody>
      </p:sp>
      <p:sp>
        <p:nvSpPr>
          <p:cNvPr id="7" name="Line 9"/>
          <p:cNvSpPr>
            <a:spLocks noChangeShapeType="1"/>
          </p:cNvSpPr>
          <p:nvPr/>
        </p:nvSpPr>
        <p:spPr bwMode="auto">
          <a:xfrm flipV="1">
            <a:off x="5292725" y="3284538"/>
            <a:ext cx="1584325" cy="2592387"/>
          </a:xfrm>
          <a:prstGeom prst="line">
            <a:avLst/>
          </a:prstGeom>
          <a:noFill/>
          <a:ln w="38100">
            <a:solidFill>
              <a:schemeClr val="tx1"/>
            </a:solidFill>
            <a:round/>
            <a:headEnd/>
            <a:tailEnd/>
          </a:ln>
          <a:effectLst/>
        </p:spPr>
        <p:txBody>
          <a:bodyPr/>
          <a:lstStyle/>
          <a:p>
            <a:endParaRPr lang="tr-TR"/>
          </a:p>
        </p:txBody>
      </p:sp>
      <p:sp>
        <p:nvSpPr>
          <p:cNvPr id="8" name="Rectangle 12"/>
          <p:cNvSpPr>
            <a:spLocks noChangeArrowheads="1"/>
          </p:cNvSpPr>
          <p:nvPr/>
        </p:nvSpPr>
        <p:spPr bwMode="auto">
          <a:xfrm>
            <a:off x="4000496" y="1557338"/>
            <a:ext cx="2036327"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carotis interna</a:t>
            </a:r>
          </a:p>
        </p:txBody>
      </p:sp>
      <p:sp>
        <p:nvSpPr>
          <p:cNvPr id="9" name="Rectangle 15"/>
          <p:cNvSpPr>
            <a:spLocks noChangeArrowheads="1"/>
          </p:cNvSpPr>
          <p:nvPr/>
        </p:nvSpPr>
        <p:spPr bwMode="auto">
          <a:xfrm>
            <a:off x="3857620" y="2786058"/>
            <a:ext cx="2218877" cy="707886"/>
          </a:xfrm>
          <a:prstGeom prst="rect">
            <a:avLst/>
          </a:prstGeom>
          <a:solidFill>
            <a:srgbClr val="92D050"/>
          </a:solidFill>
          <a:ln w="9525">
            <a:noFill/>
            <a:miter lim="800000"/>
            <a:headEnd/>
            <a:tailEnd/>
          </a:ln>
          <a:effectLst/>
        </p:spPr>
        <p:txBody>
          <a:bodyPr wrap="none">
            <a:spAutoFit/>
          </a:bodyPr>
          <a:lstStyle/>
          <a:p>
            <a:pPr marL="457200" indent="-457200">
              <a:buFontTx/>
              <a:buAutoNum type="alphaLcPeriod"/>
            </a:pPr>
            <a:r>
              <a:rPr lang="tr-TR" sz="2000" b="1">
                <a:solidFill>
                  <a:srgbClr val="FF0000"/>
                </a:solidFill>
                <a:latin typeface="Times New Roman" pitchFamily="18" charset="0"/>
                <a:cs typeface="Times New Roman" pitchFamily="18" charset="0"/>
              </a:rPr>
              <a:t>communicans </a:t>
            </a:r>
          </a:p>
          <a:p>
            <a:pPr marL="457200" indent="-457200"/>
            <a:r>
              <a:rPr lang="tr-TR" sz="2000" b="1">
                <a:solidFill>
                  <a:srgbClr val="FF0000"/>
                </a:solidFill>
                <a:latin typeface="Times New Roman" pitchFamily="18" charset="0"/>
                <a:cs typeface="Times New Roman" pitchFamily="18" charset="0"/>
              </a:rPr>
              <a:t>posterior</a:t>
            </a:r>
          </a:p>
        </p:txBody>
      </p:sp>
      <p:sp>
        <p:nvSpPr>
          <p:cNvPr id="10" name="Rectangle 16"/>
          <p:cNvSpPr>
            <a:spLocks noChangeArrowheads="1"/>
          </p:cNvSpPr>
          <p:nvPr/>
        </p:nvSpPr>
        <p:spPr bwMode="auto">
          <a:xfrm>
            <a:off x="3924300" y="5876925"/>
            <a:ext cx="2278381"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cerebri posterior</a:t>
            </a:r>
          </a:p>
        </p:txBody>
      </p:sp>
      <p:sp>
        <p:nvSpPr>
          <p:cNvPr id="11" name="Line 9"/>
          <p:cNvSpPr>
            <a:spLocks noChangeShapeType="1"/>
          </p:cNvSpPr>
          <p:nvPr/>
        </p:nvSpPr>
        <p:spPr bwMode="auto">
          <a:xfrm>
            <a:off x="6000760" y="1785926"/>
            <a:ext cx="655631" cy="571504"/>
          </a:xfrm>
          <a:prstGeom prst="line">
            <a:avLst/>
          </a:prstGeom>
          <a:noFill/>
          <a:ln w="38100">
            <a:solidFill>
              <a:schemeClr val="tx1"/>
            </a:solidFill>
            <a:round/>
            <a:headEnd/>
            <a:tailEnd/>
          </a:ln>
          <a:effectLst/>
        </p:spPr>
        <p:txBody>
          <a:bodyPr/>
          <a:lstStyle/>
          <a:p>
            <a:endParaRPr lang="tr-TR"/>
          </a:p>
        </p:txBody>
      </p:sp>
      <p:sp>
        <p:nvSpPr>
          <p:cNvPr id="12" name="Line 9"/>
          <p:cNvSpPr>
            <a:spLocks noChangeShapeType="1"/>
          </p:cNvSpPr>
          <p:nvPr/>
        </p:nvSpPr>
        <p:spPr bwMode="auto">
          <a:xfrm>
            <a:off x="6215074" y="1071546"/>
            <a:ext cx="941383" cy="428628"/>
          </a:xfrm>
          <a:prstGeom prst="line">
            <a:avLst/>
          </a:prstGeom>
          <a:noFill/>
          <a:ln w="38100">
            <a:solidFill>
              <a:schemeClr val="tx1"/>
            </a:solidFill>
            <a:round/>
            <a:headEnd/>
            <a:tailEnd/>
          </a:ln>
          <a:effectLst/>
        </p:spPr>
        <p:txBody>
          <a:bodyPr/>
          <a:lstStyle/>
          <a:p>
            <a:endParaRPr lang="tr-TR"/>
          </a:p>
        </p:txBody>
      </p:sp>
      <p:sp>
        <p:nvSpPr>
          <p:cNvPr id="13" name="Line 9"/>
          <p:cNvSpPr>
            <a:spLocks noChangeShapeType="1"/>
          </p:cNvSpPr>
          <p:nvPr/>
        </p:nvSpPr>
        <p:spPr bwMode="auto">
          <a:xfrm>
            <a:off x="6357951" y="571480"/>
            <a:ext cx="714380" cy="642942"/>
          </a:xfrm>
          <a:prstGeom prst="line">
            <a:avLst/>
          </a:prstGeom>
          <a:noFill/>
          <a:ln w="38100">
            <a:solidFill>
              <a:schemeClr val="tx1"/>
            </a:solidFill>
            <a:round/>
            <a:headEnd/>
            <a:tailEnd/>
          </a:ln>
          <a:effectLst/>
        </p:spPr>
        <p:txBody>
          <a:bodyPr/>
          <a:lstStyle/>
          <a:p>
            <a:endParaRPr lang="tr-TR"/>
          </a:p>
        </p:txBody>
      </p:sp>
      <p:sp>
        <p:nvSpPr>
          <p:cNvPr id="14" name="Line 9"/>
          <p:cNvSpPr>
            <a:spLocks noChangeShapeType="1"/>
          </p:cNvSpPr>
          <p:nvPr/>
        </p:nvSpPr>
        <p:spPr bwMode="auto">
          <a:xfrm flipV="1">
            <a:off x="6072198" y="2643182"/>
            <a:ext cx="584193" cy="428628"/>
          </a:xfrm>
          <a:prstGeom prst="line">
            <a:avLst/>
          </a:prstGeom>
          <a:noFill/>
          <a:ln w="38100">
            <a:solidFill>
              <a:schemeClr val="tx1"/>
            </a:solidFill>
            <a:round/>
            <a:headEnd/>
            <a:tailEnd/>
          </a:ln>
          <a:effectLst/>
        </p:spPr>
        <p:txBody>
          <a:bodyPr/>
          <a:lstStyle/>
          <a:p>
            <a:endParaRPr 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subclavia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subclavia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dextra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truncus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brachiocephalicus’tan</a:t>
            </a:r>
            <a:r>
              <a:rPr lang="tr-TR" sz="2000" b="1" dirty="0">
                <a:latin typeface="Times New Roman" pitchFamily="18" charset="0"/>
                <a:cs typeface="Times New Roman" pitchFamily="18" charset="0"/>
              </a:rPr>
              <a:t> doğarken a. </a:t>
            </a:r>
            <a:r>
              <a:rPr lang="tr-TR" sz="2000" b="1" dirty="0" err="1">
                <a:latin typeface="Times New Roman" pitchFamily="18" charset="0"/>
                <a:cs typeface="Times New Roman" pitchFamily="18" charset="0"/>
              </a:rPr>
              <a:t>subclavia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sinistra</a:t>
            </a:r>
            <a:r>
              <a:rPr lang="tr-TR" sz="2000" b="1" dirty="0">
                <a:latin typeface="Times New Roman" pitchFamily="18" charset="0"/>
                <a:cs typeface="Times New Roman" pitchFamily="18" charset="0"/>
              </a:rPr>
              <a:t> direkt olarak </a:t>
            </a:r>
            <a:r>
              <a:rPr lang="tr-TR" sz="2000" b="1" dirty="0" err="1">
                <a:latin typeface="Times New Roman" pitchFamily="18" charset="0"/>
                <a:cs typeface="Times New Roman" pitchFamily="18" charset="0"/>
              </a:rPr>
              <a:t>arcus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aortae’dan</a:t>
            </a:r>
            <a:r>
              <a:rPr lang="tr-TR" sz="2000" b="1" dirty="0">
                <a:latin typeface="Times New Roman" pitchFamily="18" charset="0"/>
                <a:cs typeface="Times New Roman" pitchFamily="18" charset="0"/>
              </a:rPr>
              <a:t> doğar. A. </a:t>
            </a:r>
            <a:r>
              <a:rPr lang="tr-TR" sz="2000" b="1" dirty="0" err="1">
                <a:latin typeface="Times New Roman" pitchFamily="18" charset="0"/>
                <a:cs typeface="Times New Roman" pitchFamily="18" charset="0"/>
              </a:rPr>
              <a:t>subclavia</a:t>
            </a:r>
            <a:r>
              <a:rPr lang="tr-TR" sz="2000" b="1" dirty="0">
                <a:latin typeface="Times New Roman" pitchFamily="18" charset="0"/>
                <a:cs typeface="Times New Roman" pitchFamily="18" charset="0"/>
              </a:rPr>
              <a:t> önce yukarı doğru yükselir, daha sonra dışa doğru dönerek </a:t>
            </a:r>
            <a:r>
              <a:rPr lang="tr-TR" sz="2000" b="1" dirty="0" err="1">
                <a:latin typeface="Times New Roman" pitchFamily="18" charset="0"/>
                <a:cs typeface="Times New Roman" pitchFamily="18" charset="0"/>
              </a:rPr>
              <a:t>skalen</a:t>
            </a:r>
            <a:r>
              <a:rPr lang="tr-TR" sz="2000" b="1" dirty="0">
                <a:latin typeface="Times New Roman" pitchFamily="18" charset="0"/>
                <a:cs typeface="Times New Roman" pitchFamily="18" charset="0"/>
              </a:rPr>
              <a:t> kasların arasından geçer ve birinci kaburganın dış kenarına gelir. </a:t>
            </a:r>
          </a:p>
        </p:txBody>
      </p:sp>
      <p:pic>
        <p:nvPicPr>
          <p:cNvPr id="4" name="Picture 5"/>
          <p:cNvPicPr>
            <a:picLocks noChangeAspect="1" noChangeArrowheads="1"/>
          </p:cNvPicPr>
          <p:nvPr/>
        </p:nvPicPr>
        <p:blipFill>
          <a:blip r:embed="rId2"/>
          <a:srcRect/>
          <a:stretch>
            <a:fillRect/>
          </a:stretch>
        </p:blipFill>
        <p:spPr bwMode="auto">
          <a:xfrm>
            <a:off x="6143636" y="2134484"/>
            <a:ext cx="2253221" cy="4145665"/>
          </a:xfrm>
          <a:prstGeom prst="rect">
            <a:avLst/>
          </a:prstGeom>
          <a:noFill/>
          <a:ln w="9525">
            <a:noFill/>
            <a:miter lim="800000"/>
            <a:headEnd/>
            <a:tailEnd/>
          </a:ln>
          <a:effectLst/>
        </p:spPr>
      </p:pic>
      <p:sp>
        <p:nvSpPr>
          <p:cNvPr id="5" name="Rectangle 6"/>
          <p:cNvSpPr>
            <a:spLocks noChangeArrowheads="1"/>
          </p:cNvSpPr>
          <p:nvPr/>
        </p:nvSpPr>
        <p:spPr bwMode="auto">
          <a:xfrm>
            <a:off x="4143372" y="5429264"/>
            <a:ext cx="2241319"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subclavia dextra</a:t>
            </a:r>
          </a:p>
        </p:txBody>
      </p:sp>
      <p:sp>
        <p:nvSpPr>
          <p:cNvPr id="6" name="Line 7"/>
          <p:cNvSpPr>
            <a:spLocks noChangeShapeType="1"/>
          </p:cNvSpPr>
          <p:nvPr/>
        </p:nvSpPr>
        <p:spPr bwMode="auto">
          <a:xfrm flipV="1">
            <a:off x="4929190" y="3500438"/>
            <a:ext cx="1785950" cy="1928826"/>
          </a:xfrm>
          <a:prstGeom prst="line">
            <a:avLst/>
          </a:prstGeom>
          <a:noFill/>
          <a:ln w="38100">
            <a:solidFill>
              <a:schemeClr val="tx1"/>
            </a:solidFill>
            <a:round/>
            <a:headEnd/>
            <a:tailEnd/>
          </a:ln>
          <a:effectLst/>
        </p:spPr>
        <p:txBody>
          <a:bodyPr/>
          <a:lstStyle/>
          <a:p>
            <a:endParaRPr lang="tr-TR"/>
          </a:p>
        </p:txBody>
      </p:sp>
      <p:sp>
        <p:nvSpPr>
          <p:cNvPr id="7" name="Rectangle 8"/>
          <p:cNvSpPr>
            <a:spLocks noChangeArrowheads="1"/>
          </p:cNvSpPr>
          <p:nvPr/>
        </p:nvSpPr>
        <p:spPr bwMode="auto">
          <a:xfrm>
            <a:off x="6804898" y="1500174"/>
            <a:ext cx="2339102" cy="400110"/>
          </a:xfrm>
          <a:prstGeom prst="rect">
            <a:avLst/>
          </a:prstGeom>
          <a:solidFill>
            <a:srgbClr val="92D050"/>
          </a:solidFill>
          <a:ln w="9525">
            <a:noFill/>
            <a:miter lim="800000"/>
            <a:headEnd/>
            <a:tailEnd/>
          </a:ln>
          <a:effectLst/>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subclavia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sinistra</a:t>
            </a:r>
            <a:endParaRPr lang="tr-TR" sz="2000" b="1" dirty="0">
              <a:solidFill>
                <a:srgbClr val="FF0000"/>
              </a:solidFill>
              <a:latin typeface="Times New Roman" pitchFamily="18" charset="0"/>
              <a:cs typeface="Times New Roman" pitchFamily="18" charset="0"/>
            </a:endParaRPr>
          </a:p>
        </p:txBody>
      </p:sp>
      <p:sp>
        <p:nvSpPr>
          <p:cNvPr id="8" name="Line 9"/>
          <p:cNvSpPr>
            <a:spLocks noChangeShapeType="1"/>
          </p:cNvSpPr>
          <p:nvPr/>
        </p:nvSpPr>
        <p:spPr bwMode="auto">
          <a:xfrm>
            <a:off x="7358082" y="1928802"/>
            <a:ext cx="217487" cy="1584325"/>
          </a:xfrm>
          <a:prstGeom prst="line">
            <a:avLst/>
          </a:prstGeom>
          <a:noFill/>
          <a:ln w="38100">
            <a:solidFill>
              <a:schemeClr val="tx1"/>
            </a:solidFill>
            <a:round/>
            <a:headEnd/>
            <a:tailEnd/>
          </a:ln>
          <a:effectLst/>
        </p:spPr>
        <p:txBody>
          <a:bodyPr/>
          <a:lstStyle/>
          <a:p>
            <a:endParaRPr 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Birinci kaburga ve </a:t>
            </a:r>
            <a:r>
              <a:rPr lang="tr-TR" sz="2000" b="1" dirty="0" err="1">
                <a:latin typeface="Times New Roman" pitchFamily="18" charset="0"/>
                <a:cs typeface="Times New Roman" pitchFamily="18" charset="0"/>
              </a:rPr>
              <a:t>clavicula’nın</a:t>
            </a:r>
            <a:r>
              <a:rPr lang="tr-TR" sz="2000" b="1" dirty="0">
                <a:latin typeface="Times New Roman" pitchFamily="18" charset="0"/>
                <a:cs typeface="Times New Roman" pitchFamily="18" charset="0"/>
              </a:rPr>
              <a:t> arasından geçtikten sonra adı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axillaris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olur. Bu arter koltuk altında birçok dal vererek ilerler ve m. teres </a:t>
            </a:r>
            <a:r>
              <a:rPr lang="tr-TR" sz="2000" b="1" dirty="0" err="1">
                <a:latin typeface="Times New Roman" pitchFamily="18" charset="0"/>
                <a:cs typeface="Times New Roman" pitchFamily="18" charset="0"/>
              </a:rPr>
              <a:t>major’un</a:t>
            </a:r>
            <a:r>
              <a:rPr lang="tr-TR" sz="2000" b="1" dirty="0">
                <a:latin typeface="Times New Roman" pitchFamily="18" charset="0"/>
                <a:cs typeface="Times New Roman" pitchFamily="18" charset="0"/>
              </a:rPr>
              <a:t> alt kenarını geçtikten sonra adı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brachialis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olur. </a:t>
            </a:r>
          </a:p>
        </p:txBody>
      </p:sp>
      <p:pic>
        <p:nvPicPr>
          <p:cNvPr id="4" name="Picture 3"/>
          <p:cNvPicPr>
            <a:picLocks noChangeAspect="1" noChangeArrowheads="1"/>
          </p:cNvPicPr>
          <p:nvPr/>
        </p:nvPicPr>
        <p:blipFill>
          <a:blip r:embed="rId2"/>
          <a:srcRect/>
          <a:stretch>
            <a:fillRect/>
          </a:stretch>
        </p:blipFill>
        <p:spPr bwMode="auto">
          <a:xfrm>
            <a:off x="357158" y="1928802"/>
            <a:ext cx="4255133" cy="3578244"/>
          </a:xfrm>
          <a:prstGeom prst="rect">
            <a:avLst/>
          </a:prstGeom>
          <a:solidFill>
            <a:srgbClr val="92D050"/>
          </a:solidFill>
          <a:ln w="9525">
            <a:noFill/>
            <a:miter lim="800000"/>
            <a:headEnd/>
            <a:tailEnd/>
          </a:ln>
          <a:effectLst/>
        </p:spPr>
      </p:pic>
      <p:pic>
        <p:nvPicPr>
          <p:cNvPr id="5" name="Picture 5"/>
          <p:cNvPicPr>
            <a:picLocks noChangeAspect="1" noChangeArrowheads="1"/>
          </p:cNvPicPr>
          <p:nvPr/>
        </p:nvPicPr>
        <p:blipFill>
          <a:blip r:embed="rId3"/>
          <a:srcRect/>
          <a:stretch>
            <a:fillRect/>
          </a:stretch>
        </p:blipFill>
        <p:spPr bwMode="auto">
          <a:xfrm>
            <a:off x="5302250" y="1571613"/>
            <a:ext cx="3394734" cy="3857652"/>
          </a:xfrm>
          <a:prstGeom prst="rect">
            <a:avLst/>
          </a:prstGeom>
          <a:solidFill>
            <a:srgbClr val="92D050"/>
          </a:solidFill>
        </p:spPr>
      </p:pic>
      <p:sp>
        <p:nvSpPr>
          <p:cNvPr id="6" name="Rectangle 6"/>
          <p:cNvSpPr>
            <a:spLocks noChangeArrowheads="1"/>
          </p:cNvSpPr>
          <p:nvPr/>
        </p:nvSpPr>
        <p:spPr bwMode="auto">
          <a:xfrm>
            <a:off x="3929058" y="2357430"/>
            <a:ext cx="1465466"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subclavia</a:t>
            </a:r>
          </a:p>
        </p:txBody>
      </p:sp>
      <p:sp>
        <p:nvSpPr>
          <p:cNvPr id="7" name="Line 7"/>
          <p:cNvSpPr>
            <a:spLocks noChangeShapeType="1"/>
          </p:cNvSpPr>
          <p:nvPr/>
        </p:nvSpPr>
        <p:spPr bwMode="auto">
          <a:xfrm flipV="1">
            <a:off x="3143240" y="2500306"/>
            <a:ext cx="857256" cy="135732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8" name="Line 8"/>
          <p:cNvSpPr>
            <a:spLocks noChangeShapeType="1"/>
          </p:cNvSpPr>
          <p:nvPr/>
        </p:nvSpPr>
        <p:spPr bwMode="auto">
          <a:xfrm flipH="1" flipV="1">
            <a:off x="5357818" y="2571745"/>
            <a:ext cx="1214446" cy="28575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9" name="8 Dikdörtgen"/>
          <p:cNvSpPr/>
          <p:nvPr/>
        </p:nvSpPr>
        <p:spPr>
          <a:xfrm>
            <a:off x="4357686" y="4071942"/>
            <a:ext cx="1649811" cy="400110"/>
          </a:xfrm>
          <a:prstGeom prst="rect">
            <a:avLst/>
          </a:prstGeom>
          <a:solidFill>
            <a:srgbClr val="92D050"/>
          </a:solidFill>
          <a:ln>
            <a:noFill/>
          </a:ln>
        </p:spPr>
        <p:txBody>
          <a:bodyPr wrap="none">
            <a:spAutoFit/>
          </a:bodyPr>
          <a:lstStyle/>
          <a:p>
            <a:r>
              <a:rPr lang="tr-TR" sz="2000" b="1" dirty="0">
                <a:latin typeface="Times New Roman" pitchFamily="18" charset="0"/>
                <a:cs typeface="Times New Roman" pitchFamily="18" charset="0"/>
              </a:rPr>
              <a:t>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brachialis</a:t>
            </a:r>
            <a:r>
              <a:rPr lang="tr-TR" sz="2000" b="1" dirty="0">
                <a:solidFill>
                  <a:srgbClr val="FF0000"/>
                </a:solidFill>
                <a:latin typeface="Times New Roman" pitchFamily="18" charset="0"/>
                <a:cs typeface="Times New Roman" pitchFamily="18" charset="0"/>
              </a:rPr>
              <a:t> </a:t>
            </a:r>
            <a:endParaRPr lang="tr-TR" sz="2000" dirty="0"/>
          </a:p>
        </p:txBody>
      </p:sp>
      <p:sp>
        <p:nvSpPr>
          <p:cNvPr id="10" name="Line 8"/>
          <p:cNvSpPr>
            <a:spLocks noChangeShapeType="1"/>
          </p:cNvSpPr>
          <p:nvPr/>
        </p:nvSpPr>
        <p:spPr bwMode="auto">
          <a:xfrm flipH="1">
            <a:off x="5429255" y="3644900"/>
            <a:ext cx="871531" cy="42704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224676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subclavia’dan</a:t>
            </a:r>
            <a:r>
              <a:rPr lang="tr-TR" sz="2000" b="1" dirty="0">
                <a:latin typeface="Times New Roman" pitchFamily="18" charset="0"/>
                <a:cs typeface="Times New Roman" pitchFamily="18" charset="0"/>
              </a:rPr>
              <a:t> dalları şunlardır.</a:t>
            </a:r>
          </a:p>
          <a:p>
            <a:pPr algn="just"/>
            <a:r>
              <a:rPr lang="tr-TR" sz="2000" b="1" dirty="0">
                <a:latin typeface="Times New Roman" pitchFamily="18" charset="0"/>
                <a:cs typeface="Times New Roman" pitchFamily="18" charset="0"/>
              </a:rPr>
              <a:t> </a:t>
            </a:r>
          </a:p>
          <a:p>
            <a:pPr algn="just"/>
            <a:r>
              <a:rPr lang="tr-TR" sz="2000" b="1" dirty="0">
                <a:solidFill>
                  <a:srgbClr val="FF0000"/>
                </a:solidFill>
                <a:latin typeface="Times New Roman" pitchFamily="18" charset="0"/>
                <a:cs typeface="Times New Roman" pitchFamily="18" charset="0"/>
              </a:rPr>
              <a:t>1-A. </a:t>
            </a:r>
            <a:r>
              <a:rPr lang="tr-TR" sz="2000" b="1" dirty="0" err="1">
                <a:solidFill>
                  <a:srgbClr val="FF0000"/>
                </a:solidFill>
                <a:latin typeface="Times New Roman" pitchFamily="18" charset="0"/>
                <a:cs typeface="Times New Roman" pitchFamily="18" charset="0"/>
              </a:rPr>
              <a:t>vertebralis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subclavia’nın</a:t>
            </a:r>
            <a:r>
              <a:rPr lang="tr-TR" sz="2000" b="1" dirty="0">
                <a:latin typeface="Times New Roman" pitchFamily="18" charset="0"/>
                <a:cs typeface="Times New Roman" pitchFamily="18" charset="0"/>
              </a:rPr>
              <a:t> ilk ve en kalın dalıdır. Her iki tarafın a. </a:t>
            </a:r>
            <a:r>
              <a:rPr lang="tr-TR" sz="2000" b="1" dirty="0" err="1">
                <a:latin typeface="Times New Roman" pitchFamily="18" charset="0"/>
                <a:cs typeface="Times New Roman" pitchFamily="18" charset="0"/>
              </a:rPr>
              <a:t>vertebralis’i</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foramen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magnum’dan</a:t>
            </a:r>
            <a:r>
              <a:rPr lang="tr-TR" sz="2000" b="1" dirty="0">
                <a:latin typeface="Times New Roman" pitchFamily="18" charset="0"/>
                <a:cs typeface="Times New Roman" pitchFamily="18" charset="0"/>
              </a:rPr>
              <a:t> geçerek kafatasına girer. Sağ ve sol iki a. </a:t>
            </a:r>
            <a:r>
              <a:rPr lang="tr-TR" sz="2000" b="1" dirty="0" err="1">
                <a:latin typeface="Times New Roman" pitchFamily="18" charset="0"/>
                <a:cs typeface="Times New Roman" pitchFamily="18" charset="0"/>
              </a:rPr>
              <a:t>vertebralis</a:t>
            </a:r>
            <a:r>
              <a:rPr lang="tr-TR" sz="2000" b="1" dirty="0">
                <a:latin typeface="Times New Roman" pitchFamily="18" charset="0"/>
                <a:cs typeface="Times New Roman" pitchFamily="18" charset="0"/>
              </a:rPr>
              <a:t> birleşerek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basilaris’i</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oluşturur. A. </a:t>
            </a:r>
            <a:r>
              <a:rPr lang="tr-TR" sz="2000" b="1" dirty="0" err="1">
                <a:latin typeface="Times New Roman" pitchFamily="18" charset="0"/>
                <a:cs typeface="Times New Roman" pitchFamily="18" charset="0"/>
              </a:rPr>
              <a:t>vertebralis’ten</a:t>
            </a:r>
            <a:r>
              <a:rPr lang="tr-TR" sz="2000" b="1" dirty="0">
                <a:latin typeface="Times New Roman" pitchFamily="18" charset="0"/>
                <a:cs typeface="Times New Roman" pitchFamily="18" charset="0"/>
              </a:rPr>
              <a:t> çıkan dallar; ense kaslarının, </a:t>
            </a:r>
            <a:r>
              <a:rPr lang="tr-TR" sz="2000" b="1" dirty="0" err="1">
                <a:latin typeface="Times New Roman" pitchFamily="18" charset="0"/>
                <a:cs typeface="Times New Roman" pitchFamily="18" charset="0"/>
              </a:rPr>
              <a:t>medulla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spinalis’in</a:t>
            </a:r>
            <a:r>
              <a:rPr lang="tr-TR" sz="2000" b="1" dirty="0">
                <a:latin typeface="Times New Roman" pitchFamily="18" charset="0"/>
                <a:cs typeface="Times New Roman" pitchFamily="18" charset="0"/>
              </a:rPr>
              <a:t>, beyin zarlarının, beyinciğin ve dördüncü karıncığın beslenmesine katkıda bulunur.</a:t>
            </a:r>
          </a:p>
        </p:txBody>
      </p:sp>
      <p:pic>
        <p:nvPicPr>
          <p:cNvPr id="5" name="Picture 5"/>
          <p:cNvPicPr>
            <a:picLocks noChangeAspect="1" noChangeArrowheads="1"/>
          </p:cNvPicPr>
          <p:nvPr/>
        </p:nvPicPr>
        <p:blipFill>
          <a:blip r:embed="rId2"/>
          <a:srcRect/>
          <a:stretch>
            <a:fillRect/>
          </a:stretch>
        </p:blipFill>
        <p:spPr bwMode="auto">
          <a:xfrm>
            <a:off x="5643570" y="2714620"/>
            <a:ext cx="2643205" cy="3174957"/>
          </a:xfrm>
          <a:prstGeom prst="rect">
            <a:avLst/>
          </a:prstGeom>
          <a:noFill/>
          <a:ln w="9525">
            <a:noFill/>
            <a:miter lim="800000"/>
            <a:headEnd/>
            <a:tailEnd/>
          </a:ln>
          <a:effectLst/>
        </p:spPr>
      </p:pic>
      <p:pic>
        <p:nvPicPr>
          <p:cNvPr id="6" name="Picture 4"/>
          <p:cNvPicPr>
            <a:picLocks noChangeAspect="1" noChangeArrowheads="1"/>
          </p:cNvPicPr>
          <p:nvPr/>
        </p:nvPicPr>
        <p:blipFill>
          <a:blip r:embed="rId3"/>
          <a:srcRect/>
          <a:stretch>
            <a:fillRect/>
          </a:stretch>
        </p:blipFill>
        <p:spPr bwMode="auto">
          <a:xfrm>
            <a:off x="428596" y="2714620"/>
            <a:ext cx="2428892" cy="3385333"/>
          </a:xfrm>
          <a:prstGeom prst="rect">
            <a:avLst/>
          </a:prstGeom>
          <a:noFill/>
          <a:ln w="9525">
            <a:noFill/>
            <a:miter lim="800000"/>
            <a:headEnd/>
            <a:tailEnd/>
          </a:ln>
          <a:effectLst/>
        </p:spPr>
      </p:pic>
      <p:sp>
        <p:nvSpPr>
          <p:cNvPr id="7" name="6 Dikdörtgen"/>
          <p:cNvSpPr/>
          <p:nvPr/>
        </p:nvSpPr>
        <p:spPr>
          <a:xfrm>
            <a:off x="3000364" y="4214818"/>
            <a:ext cx="1620957"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vertebralis</a:t>
            </a:r>
            <a:endParaRPr lang="tr-TR" sz="2000" dirty="0"/>
          </a:p>
        </p:txBody>
      </p:sp>
      <p:sp>
        <p:nvSpPr>
          <p:cNvPr id="9" name="Line 7"/>
          <p:cNvSpPr>
            <a:spLocks noChangeShapeType="1"/>
          </p:cNvSpPr>
          <p:nvPr/>
        </p:nvSpPr>
        <p:spPr bwMode="auto">
          <a:xfrm>
            <a:off x="5286380" y="3571876"/>
            <a:ext cx="1643074" cy="714380"/>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0" name="Line 7"/>
          <p:cNvSpPr>
            <a:spLocks noChangeShapeType="1"/>
          </p:cNvSpPr>
          <p:nvPr/>
        </p:nvSpPr>
        <p:spPr bwMode="auto">
          <a:xfrm flipV="1">
            <a:off x="2143108" y="4429132"/>
            <a:ext cx="928694" cy="214314"/>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1" name="Line 7"/>
          <p:cNvSpPr>
            <a:spLocks noChangeShapeType="1"/>
          </p:cNvSpPr>
          <p:nvPr/>
        </p:nvSpPr>
        <p:spPr bwMode="auto">
          <a:xfrm>
            <a:off x="4572000" y="4429132"/>
            <a:ext cx="2286016" cy="428628"/>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
        <p:nvSpPr>
          <p:cNvPr id="12" name="11 Dikdörtgen"/>
          <p:cNvSpPr/>
          <p:nvPr/>
        </p:nvSpPr>
        <p:spPr>
          <a:xfrm>
            <a:off x="4071934" y="3286124"/>
            <a:ext cx="1364476"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basilaris</a:t>
            </a:r>
            <a:endParaRPr lang="tr-TR" sz="2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basilaris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vertebralis’lerin</a:t>
            </a:r>
            <a:r>
              <a:rPr lang="tr-TR" sz="2000" b="1" dirty="0">
                <a:latin typeface="Times New Roman" pitchFamily="18" charset="0"/>
                <a:cs typeface="Times New Roman" pitchFamily="18" charset="0"/>
              </a:rPr>
              <a:t> birleşmesi ile oluşan bu arter </a:t>
            </a:r>
            <a:r>
              <a:rPr lang="tr-TR" sz="2000" b="1" dirty="0" err="1">
                <a:latin typeface="Times New Roman" pitchFamily="18" charset="0"/>
                <a:cs typeface="Times New Roman" pitchFamily="18" charset="0"/>
              </a:rPr>
              <a:t>pons’un</a:t>
            </a:r>
            <a:r>
              <a:rPr lang="tr-TR" sz="2000" b="1" dirty="0">
                <a:latin typeface="Times New Roman" pitchFamily="18" charset="0"/>
                <a:cs typeface="Times New Roman" pitchFamily="18" charset="0"/>
              </a:rPr>
              <a:t> ön yüzündeki </a:t>
            </a:r>
            <a:r>
              <a:rPr lang="tr-TR" sz="2000" b="1" dirty="0" err="1">
                <a:latin typeface="Times New Roman" pitchFamily="18" charset="0"/>
                <a:cs typeface="Times New Roman" pitchFamily="18" charset="0"/>
              </a:rPr>
              <a:t>sulcus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basilaris</a:t>
            </a:r>
            <a:r>
              <a:rPr lang="tr-TR" sz="2000" b="1" dirty="0">
                <a:latin typeface="Times New Roman" pitchFamily="18" charset="0"/>
                <a:cs typeface="Times New Roman" pitchFamily="18" charset="0"/>
              </a:rPr>
              <a:t> içerisinde ilerler ve </a:t>
            </a:r>
            <a:r>
              <a:rPr lang="tr-TR" sz="2000" b="1" dirty="0" err="1">
                <a:latin typeface="Times New Roman" pitchFamily="18" charset="0"/>
                <a:cs typeface="Times New Roman" pitchFamily="18" charset="0"/>
              </a:rPr>
              <a:t>pons’un</a:t>
            </a:r>
            <a:r>
              <a:rPr lang="tr-TR" sz="2000" b="1" dirty="0">
                <a:latin typeface="Times New Roman" pitchFamily="18" charset="0"/>
                <a:cs typeface="Times New Roman" pitchFamily="18" charset="0"/>
              </a:rPr>
              <a:t> üst kenarına geldiğinde uç dalları olan sağ ve sol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r>
              <a:rPr lang="tr-TR" sz="2000" b="1" dirty="0" err="1">
                <a:latin typeface="Times New Roman" pitchFamily="18" charset="0"/>
                <a:cs typeface="Times New Roman" pitchFamily="18" charset="0"/>
              </a:rPr>
              <a:t>’ları</a:t>
            </a:r>
            <a:r>
              <a:rPr lang="tr-TR" sz="2000" b="1" dirty="0">
                <a:latin typeface="Times New Roman" pitchFamily="18" charset="0"/>
                <a:cs typeface="Times New Roman" pitchFamily="18" charset="0"/>
              </a:rPr>
              <a:t> vererek sonlanır. Bu arterden çıkan dallar, iç kulağın, </a:t>
            </a:r>
            <a:r>
              <a:rPr lang="tr-TR" sz="2000" b="1" dirty="0" err="1">
                <a:latin typeface="Times New Roman" pitchFamily="18" charset="0"/>
                <a:cs typeface="Times New Roman" pitchFamily="18" charset="0"/>
              </a:rPr>
              <a:t>pons’un</a:t>
            </a:r>
            <a:r>
              <a:rPr lang="tr-TR" sz="2000" b="1" dirty="0">
                <a:latin typeface="Times New Roman" pitchFamily="18" charset="0"/>
                <a:cs typeface="Times New Roman" pitchFamily="18" charset="0"/>
              </a:rPr>
              <a:t>, beyinciğin ve beynin arka kısmının beslenmesini sağlar. </a:t>
            </a:r>
          </a:p>
        </p:txBody>
      </p:sp>
      <p:pic>
        <p:nvPicPr>
          <p:cNvPr id="4" name="Picture 4"/>
          <p:cNvPicPr>
            <a:picLocks noChangeAspect="1" noChangeArrowheads="1"/>
          </p:cNvPicPr>
          <p:nvPr/>
        </p:nvPicPr>
        <p:blipFill>
          <a:blip r:embed="rId2"/>
          <a:srcRect/>
          <a:stretch>
            <a:fillRect/>
          </a:stretch>
        </p:blipFill>
        <p:spPr bwMode="auto">
          <a:xfrm>
            <a:off x="1979613" y="2565400"/>
            <a:ext cx="5486400" cy="4002088"/>
          </a:xfrm>
          <a:prstGeom prst="rect">
            <a:avLst/>
          </a:prstGeom>
          <a:noFill/>
          <a:ln w="9525">
            <a:noFill/>
            <a:miter lim="800000"/>
            <a:headEnd/>
            <a:tailEnd/>
          </a:ln>
          <a:effectLst/>
        </p:spPr>
      </p:pic>
      <p:sp>
        <p:nvSpPr>
          <p:cNvPr id="5" name="Rectangle 5"/>
          <p:cNvSpPr>
            <a:spLocks noChangeArrowheads="1"/>
          </p:cNvSpPr>
          <p:nvPr/>
        </p:nvSpPr>
        <p:spPr bwMode="auto">
          <a:xfrm>
            <a:off x="1763713" y="5734050"/>
            <a:ext cx="1364476" cy="400110"/>
          </a:xfrm>
          <a:prstGeom prst="rect">
            <a:avLst/>
          </a:prstGeom>
          <a:solidFill>
            <a:srgbClr val="92D050"/>
          </a:solidFill>
          <a:ln w="9525">
            <a:noFill/>
            <a:miter lim="800000"/>
            <a:headEnd/>
            <a:tailEnd/>
          </a:ln>
          <a:effectLst/>
        </p:spPr>
        <p:txBody>
          <a:bodyPr wrap="none">
            <a:spAutoFit/>
          </a:bodyPr>
          <a:lstStyle/>
          <a:p>
            <a:pPr algn="just"/>
            <a:r>
              <a:rPr lang="tr-TR" sz="2000" b="1">
                <a:solidFill>
                  <a:srgbClr val="FF0000"/>
                </a:solidFill>
                <a:latin typeface="Times New Roman" pitchFamily="18" charset="0"/>
                <a:cs typeface="Times New Roman" pitchFamily="18" charset="0"/>
              </a:rPr>
              <a:t>a. basilaris</a:t>
            </a:r>
          </a:p>
        </p:txBody>
      </p:sp>
      <p:sp>
        <p:nvSpPr>
          <p:cNvPr id="6" name="Line 6"/>
          <p:cNvSpPr>
            <a:spLocks noChangeShapeType="1"/>
          </p:cNvSpPr>
          <p:nvPr/>
        </p:nvSpPr>
        <p:spPr bwMode="auto">
          <a:xfrm flipV="1">
            <a:off x="2700338" y="4292600"/>
            <a:ext cx="3816350" cy="1441450"/>
          </a:xfrm>
          <a:prstGeom prst="line">
            <a:avLst/>
          </a:prstGeom>
          <a:noFill/>
          <a:ln w="38100">
            <a:solidFill>
              <a:schemeClr val="tx1"/>
            </a:solidFill>
            <a:round/>
            <a:headEnd/>
            <a:tailEnd/>
          </a:ln>
          <a:effectLst/>
        </p:spPr>
        <p:txBody>
          <a:bodyPr/>
          <a:lstStyle/>
          <a:p>
            <a:endParaRPr lang="tr-TR"/>
          </a:p>
        </p:txBody>
      </p:sp>
      <p:sp>
        <p:nvSpPr>
          <p:cNvPr id="7" name="6 Dikdörtgen"/>
          <p:cNvSpPr/>
          <p:nvPr/>
        </p:nvSpPr>
        <p:spPr>
          <a:xfrm>
            <a:off x="3786182" y="2071678"/>
            <a:ext cx="2278381"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endParaRPr lang="tr-TR" sz="2000" dirty="0"/>
          </a:p>
        </p:txBody>
      </p:sp>
      <p:sp>
        <p:nvSpPr>
          <p:cNvPr id="8" name="Line 6"/>
          <p:cNvSpPr>
            <a:spLocks noChangeShapeType="1"/>
          </p:cNvSpPr>
          <p:nvPr/>
        </p:nvSpPr>
        <p:spPr bwMode="auto">
          <a:xfrm>
            <a:off x="4643438" y="2428868"/>
            <a:ext cx="1816086" cy="1000132"/>
          </a:xfrm>
          <a:prstGeom prst="line">
            <a:avLst/>
          </a:prstGeom>
          <a:noFill/>
          <a:ln w="38100">
            <a:solidFill>
              <a:schemeClr val="tx1"/>
            </a:solidFill>
            <a:round/>
            <a:headEnd/>
            <a:tailEnd/>
          </a:ln>
          <a:effectLst/>
        </p:spPr>
        <p:txBody>
          <a:bodyPr/>
          <a:lstStyle/>
          <a:p>
            <a:endParaRPr lang="tr-T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cerebri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posterior</a:t>
            </a:r>
            <a:r>
              <a:rPr lang="tr-TR" sz="2000" b="1" dirty="0">
                <a:solidFill>
                  <a:srgbClr val="FF0000"/>
                </a:solidFill>
                <a:latin typeface="Times New Roman" pitchFamily="18" charset="0"/>
                <a:cs typeface="Times New Roman" pitchFamily="18" charset="0"/>
              </a:rPr>
              <a:t>:</a:t>
            </a:r>
            <a:r>
              <a:rPr lang="tr-TR" sz="2000" b="1" i="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basilaris’in</a:t>
            </a:r>
            <a:r>
              <a:rPr lang="tr-TR" sz="2000" b="1" dirty="0">
                <a:latin typeface="Times New Roman" pitchFamily="18" charset="0"/>
                <a:cs typeface="Times New Roman" pitchFamily="18" charset="0"/>
              </a:rPr>
              <a:t> uç dalıdır. Beynin </a:t>
            </a:r>
            <a:r>
              <a:rPr lang="tr-TR" sz="2000" b="1" dirty="0" err="1">
                <a:latin typeface="Times New Roman" pitchFamily="18" charset="0"/>
                <a:cs typeface="Times New Roman" pitchFamily="18" charset="0"/>
              </a:rPr>
              <a:t>temporal</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oksipital</a:t>
            </a:r>
            <a:r>
              <a:rPr lang="tr-TR" sz="2000" b="1" dirty="0">
                <a:latin typeface="Times New Roman" pitchFamily="18" charset="0"/>
                <a:cs typeface="Times New Roman" pitchFamily="18" charset="0"/>
              </a:rPr>
              <a:t> lobları ile </a:t>
            </a:r>
            <a:r>
              <a:rPr lang="tr-TR" sz="2000" b="1" dirty="0" err="1">
                <a:latin typeface="Times New Roman" pitchFamily="18" charset="0"/>
                <a:cs typeface="Times New Roman" pitchFamily="18" charset="0"/>
              </a:rPr>
              <a:t>thalamus’un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mesencephalon’un</a:t>
            </a:r>
            <a:r>
              <a:rPr lang="tr-TR" sz="2000" b="1" dirty="0">
                <a:latin typeface="Times New Roman" pitchFamily="18" charset="0"/>
                <a:cs typeface="Times New Roman" pitchFamily="18" charset="0"/>
              </a:rPr>
              <a:t> beslenmesine katılır. </a:t>
            </a:r>
          </a:p>
        </p:txBody>
      </p:sp>
      <p:pic>
        <p:nvPicPr>
          <p:cNvPr id="7" name="Picture 2"/>
          <p:cNvPicPr>
            <a:picLocks noChangeAspect="1" noChangeArrowheads="1"/>
          </p:cNvPicPr>
          <p:nvPr/>
        </p:nvPicPr>
        <p:blipFill>
          <a:blip r:embed="rId2"/>
          <a:srcRect/>
          <a:stretch>
            <a:fillRect/>
          </a:stretch>
        </p:blipFill>
        <p:spPr bwMode="auto">
          <a:xfrm>
            <a:off x="785786" y="2857496"/>
            <a:ext cx="3571868" cy="2774306"/>
          </a:xfrm>
          <a:prstGeom prst="rect">
            <a:avLst/>
          </a:prstGeom>
          <a:noFill/>
          <a:ln w="9525">
            <a:noFill/>
            <a:miter lim="800000"/>
            <a:headEnd/>
            <a:tailEnd/>
          </a:ln>
          <a:effectLst/>
        </p:spPr>
      </p:pic>
      <p:pic>
        <p:nvPicPr>
          <p:cNvPr id="8" name="Picture 3"/>
          <p:cNvPicPr>
            <a:picLocks noChangeAspect="1" noChangeArrowheads="1"/>
          </p:cNvPicPr>
          <p:nvPr/>
        </p:nvPicPr>
        <p:blipFill>
          <a:blip r:embed="rId3"/>
          <a:srcRect/>
          <a:stretch>
            <a:fillRect/>
          </a:stretch>
        </p:blipFill>
        <p:spPr bwMode="auto">
          <a:xfrm>
            <a:off x="5651500" y="1428736"/>
            <a:ext cx="2522359" cy="5168914"/>
          </a:xfrm>
          <a:prstGeom prst="rect">
            <a:avLst/>
          </a:prstGeom>
          <a:noFill/>
          <a:ln w="9525">
            <a:noFill/>
            <a:miter lim="800000"/>
            <a:headEnd/>
            <a:tailEnd/>
          </a:ln>
          <a:effectLst/>
        </p:spPr>
      </p:pic>
      <p:sp>
        <p:nvSpPr>
          <p:cNvPr id="9" name="Rectangle 4"/>
          <p:cNvSpPr>
            <a:spLocks noChangeArrowheads="1"/>
          </p:cNvSpPr>
          <p:nvPr/>
        </p:nvSpPr>
        <p:spPr bwMode="auto">
          <a:xfrm>
            <a:off x="3071802" y="2285992"/>
            <a:ext cx="2278381"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a. cerebri posterior</a:t>
            </a:r>
          </a:p>
        </p:txBody>
      </p:sp>
      <p:sp>
        <p:nvSpPr>
          <p:cNvPr id="10" name="Line 5"/>
          <p:cNvSpPr>
            <a:spLocks noChangeShapeType="1"/>
          </p:cNvSpPr>
          <p:nvPr/>
        </p:nvSpPr>
        <p:spPr bwMode="auto">
          <a:xfrm>
            <a:off x="5286380" y="2500306"/>
            <a:ext cx="1285884" cy="1428760"/>
          </a:xfrm>
          <a:prstGeom prst="line">
            <a:avLst/>
          </a:prstGeom>
          <a:noFill/>
          <a:ln w="38100">
            <a:solidFill>
              <a:schemeClr val="tx1"/>
            </a:solidFill>
            <a:round/>
            <a:headEnd/>
            <a:tailEnd/>
          </a:ln>
          <a:effectLst/>
        </p:spPr>
        <p:txBody>
          <a:bodyPr/>
          <a:lstStyle/>
          <a:p>
            <a:endParaRPr lang="tr-TR"/>
          </a:p>
        </p:txBody>
      </p:sp>
      <p:sp>
        <p:nvSpPr>
          <p:cNvPr id="11" name="Rectangle 6"/>
          <p:cNvSpPr>
            <a:spLocks noChangeArrowheads="1"/>
          </p:cNvSpPr>
          <p:nvPr/>
        </p:nvSpPr>
        <p:spPr bwMode="auto">
          <a:xfrm>
            <a:off x="4787900" y="5157788"/>
            <a:ext cx="1364476" cy="400110"/>
          </a:xfrm>
          <a:prstGeom prst="rect">
            <a:avLst/>
          </a:prstGeom>
          <a:solidFill>
            <a:srgbClr val="92D050"/>
          </a:solidFill>
          <a:ln w="9525">
            <a:noFill/>
            <a:miter lim="800000"/>
            <a:headEnd/>
            <a:tailEnd/>
          </a:ln>
          <a:effectLst/>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basilaris</a:t>
            </a:r>
            <a:endParaRPr lang="tr-TR" sz="2000" b="1" dirty="0">
              <a:solidFill>
                <a:srgbClr val="FF0000"/>
              </a:solidFill>
              <a:latin typeface="Times New Roman" pitchFamily="18" charset="0"/>
              <a:cs typeface="Times New Roman" pitchFamily="18" charset="0"/>
            </a:endParaRPr>
          </a:p>
        </p:txBody>
      </p:sp>
      <p:sp>
        <p:nvSpPr>
          <p:cNvPr id="12" name="Line 7"/>
          <p:cNvSpPr>
            <a:spLocks noChangeShapeType="1"/>
          </p:cNvSpPr>
          <p:nvPr/>
        </p:nvSpPr>
        <p:spPr bwMode="auto">
          <a:xfrm flipV="1">
            <a:off x="5940425" y="4429132"/>
            <a:ext cx="989029" cy="728656"/>
          </a:xfrm>
          <a:prstGeom prst="line">
            <a:avLst/>
          </a:prstGeom>
          <a:noFill/>
          <a:ln w="38100">
            <a:solidFill>
              <a:schemeClr val="tx1"/>
            </a:solidFill>
            <a:round/>
            <a:headEnd/>
            <a:tailEnd/>
          </a:ln>
          <a:effectLst/>
        </p:spPr>
        <p:txBody>
          <a:bodyPr/>
          <a:lstStyle/>
          <a:p>
            <a:endParaRPr lang="tr-TR"/>
          </a:p>
        </p:txBody>
      </p:sp>
      <p:sp>
        <p:nvSpPr>
          <p:cNvPr id="13" name="Line 5"/>
          <p:cNvSpPr>
            <a:spLocks noChangeShapeType="1"/>
          </p:cNvSpPr>
          <p:nvPr/>
        </p:nvSpPr>
        <p:spPr bwMode="auto">
          <a:xfrm flipV="1">
            <a:off x="3286116" y="2643182"/>
            <a:ext cx="714380" cy="1785950"/>
          </a:xfrm>
          <a:prstGeom prst="line">
            <a:avLst/>
          </a:prstGeom>
          <a:noFill/>
          <a:ln w="38100">
            <a:solidFill>
              <a:schemeClr val="tx1"/>
            </a:solidFill>
            <a:round/>
            <a:headEnd/>
            <a:tailEnd/>
          </a:ln>
          <a:effectLst/>
        </p:spPr>
        <p:txBody>
          <a:bodyPr/>
          <a:lstStyle/>
          <a:p>
            <a:endParaRPr 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42844" y="142853"/>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2-</a:t>
            </a:r>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thyrocervicalis</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Thyroid</a:t>
            </a:r>
            <a:r>
              <a:rPr lang="tr-TR" sz="2000" b="1" dirty="0">
                <a:latin typeface="Times New Roman" pitchFamily="18" charset="0"/>
                <a:cs typeface="Times New Roman" pitchFamily="18" charset="0"/>
              </a:rPr>
              <a:t> bezini, </a:t>
            </a:r>
            <a:r>
              <a:rPr lang="tr-TR" sz="2000" b="1" dirty="0" err="1">
                <a:latin typeface="Times New Roman" pitchFamily="18" charset="0"/>
                <a:cs typeface="Times New Roman" pitchFamily="18" charset="0"/>
              </a:rPr>
              <a:t>larinksi</a:t>
            </a:r>
            <a:r>
              <a:rPr lang="tr-TR" sz="2000" b="1" dirty="0">
                <a:latin typeface="Times New Roman" pitchFamily="18" charset="0"/>
                <a:cs typeface="Times New Roman" pitchFamily="18" charset="0"/>
              </a:rPr>
              <a:t>, boyun ön ve yan kısımlarını ve omuzu besleyen dallar verir. </a:t>
            </a:r>
          </a:p>
        </p:txBody>
      </p:sp>
      <p:pic>
        <p:nvPicPr>
          <p:cNvPr id="13" name="Picture 5"/>
          <p:cNvPicPr>
            <a:picLocks noChangeAspect="1" noChangeArrowheads="1"/>
          </p:cNvPicPr>
          <p:nvPr/>
        </p:nvPicPr>
        <p:blipFill>
          <a:blip r:embed="rId2"/>
          <a:srcRect/>
          <a:stretch>
            <a:fillRect/>
          </a:stretch>
        </p:blipFill>
        <p:spPr bwMode="auto">
          <a:xfrm>
            <a:off x="5672120" y="2405077"/>
            <a:ext cx="3351213" cy="4227512"/>
          </a:xfrm>
          <a:prstGeom prst="rect">
            <a:avLst/>
          </a:prstGeom>
          <a:solidFill>
            <a:srgbClr val="92D050"/>
          </a:solidFill>
          <a:ln w="9525">
            <a:noFill/>
            <a:miter lim="800000"/>
            <a:headEnd/>
            <a:tailEnd/>
          </a:ln>
          <a:effectLst/>
        </p:spPr>
      </p:pic>
      <p:sp>
        <p:nvSpPr>
          <p:cNvPr id="14" name="Rectangle 6"/>
          <p:cNvSpPr>
            <a:spLocks noChangeArrowheads="1"/>
          </p:cNvSpPr>
          <p:nvPr/>
        </p:nvSpPr>
        <p:spPr bwMode="auto">
          <a:xfrm>
            <a:off x="2643174" y="5500702"/>
            <a:ext cx="2704779" cy="400110"/>
          </a:xfrm>
          <a:prstGeom prst="rect">
            <a:avLst/>
          </a:prstGeom>
          <a:solidFill>
            <a:srgbClr val="92D050"/>
          </a:solidFill>
          <a:ln w="9525">
            <a:noFill/>
            <a:miter lim="800000"/>
            <a:headEnd/>
            <a:tailEnd/>
          </a:ln>
          <a:effectLst/>
        </p:spPr>
        <p:txBody>
          <a:bodyPr wrap="none">
            <a:spAutoFit/>
          </a:bodyPr>
          <a:lstStyle/>
          <a:p>
            <a:r>
              <a:rPr lang="tr-TR" sz="2000" b="1">
                <a:solidFill>
                  <a:srgbClr val="FF0000"/>
                </a:solidFill>
                <a:latin typeface="Times New Roman" pitchFamily="18" charset="0"/>
                <a:cs typeface="Times New Roman" pitchFamily="18" charset="0"/>
              </a:rPr>
              <a:t>truncus thyrocervicalis</a:t>
            </a:r>
          </a:p>
        </p:txBody>
      </p:sp>
      <p:sp>
        <p:nvSpPr>
          <p:cNvPr id="15" name="Line 7"/>
          <p:cNvSpPr>
            <a:spLocks noChangeShapeType="1"/>
          </p:cNvSpPr>
          <p:nvPr/>
        </p:nvSpPr>
        <p:spPr bwMode="auto">
          <a:xfrm flipV="1">
            <a:off x="5240320" y="5284802"/>
            <a:ext cx="1727200" cy="360362"/>
          </a:xfrm>
          <a:prstGeom prst="line">
            <a:avLst/>
          </a:prstGeom>
          <a:noFill/>
          <a:ln w="38100">
            <a:solidFill>
              <a:schemeClr val="tx1"/>
            </a:solidFill>
            <a:round/>
            <a:headEnd/>
            <a:tailEnd/>
          </a:ln>
          <a:effectLst/>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3-A. </a:t>
            </a:r>
            <a:r>
              <a:rPr lang="tr-TR" sz="2000" b="1" dirty="0" err="1">
                <a:solidFill>
                  <a:srgbClr val="FF0000"/>
                </a:solidFill>
                <a:latin typeface="Times New Roman" pitchFamily="18" charset="0"/>
                <a:cs typeface="Times New Roman" pitchFamily="18" charset="0"/>
              </a:rPr>
              <a:t>thoracica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interna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Bu arterden ayrılan dallar </a:t>
            </a:r>
            <a:r>
              <a:rPr lang="tr-TR" sz="2000" b="1" dirty="0" err="1">
                <a:latin typeface="Times New Roman" pitchFamily="18" charset="0"/>
                <a:cs typeface="Times New Roman" pitchFamily="18" charset="0"/>
              </a:rPr>
              <a:t>mediastinum</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thymus</a:t>
            </a:r>
            <a:r>
              <a:rPr lang="tr-TR" sz="2000" b="1" dirty="0">
                <a:latin typeface="Times New Roman" pitchFamily="18" charset="0"/>
                <a:cs typeface="Times New Roman" pitchFamily="18" charset="0"/>
              </a:rPr>
              <a:t>, göğüs ön duvarı ve karın ön duvarının üst kısmının beslenmesine katılır. </a:t>
            </a:r>
          </a:p>
        </p:txBody>
      </p:sp>
      <p:pic>
        <p:nvPicPr>
          <p:cNvPr id="3" name="Picture 3"/>
          <p:cNvPicPr>
            <a:picLocks noChangeAspect="1" noChangeArrowheads="1"/>
          </p:cNvPicPr>
          <p:nvPr/>
        </p:nvPicPr>
        <p:blipFill>
          <a:blip r:embed="rId2"/>
          <a:srcRect/>
          <a:stretch>
            <a:fillRect/>
          </a:stretch>
        </p:blipFill>
        <p:spPr bwMode="auto">
          <a:xfrm>
            <a:off x="6300788" y="2133600"/>
            <a:ext cx="2652712" cy="4535488"/>
          </a:xfrm>
          <a:prstGeom prst="rect">
            <a:avLst/>
          </a:prstGeom>
          <a:solidFill>
            <a:srgbClr val="92D050"/>
          </a:solidFill>
          <a:ln w="9525">
            <a:noFill/>
            <a:miter lim="800000"/>
            <a:headEnd/>
            <a:tailEnd/>
          </a:ln>
        </p:spPr>
      </p:pic>
      <p:sp>
        <p:nvSpPr>
          <p:cNvPr id="4" name="Rectangle 4"/>
          <p:cNvSpPr>
            <a:spLocks noChangeArrowheads="1"/>
          </p:cNvSpPr>
          <p:nvPr/>
        </p:nvSpPr>
        <p:spPr bwMode="auto">
          <a:xfrm>
            <a:off x="3929058" y="5429264"/>
            <a:ext cx="2326278"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a. thoracica interna</a:t>
            </a:r>
          </a:p>
        </p:txBody>
      </p:sp>
      <p:sp>
        <p:nvSpPr>
          <p:cNvPr id="5" name="Line 5"/>
          <p:cNvSpPr>
            <a:spLocks noChangeShapeType="1"/>
          </p:cNvSpPr>
          <p:nvPr/>
        </p:nvSpPr>
        <p:spPr bwMode="auto">
          <a:xfrm flipV="1">
            <a:off x="6227763" y="5157788"/>
            <a:ext cx="1657350" cy="43180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pic>
        <p:nvPicPr>
          <p:cNvPr id="6" name="Picture 6"/>
          <p:cNvPicPr>
            <a:picLocks noChangeAspect="1" noChangeArrowheads="1"/>
          </p:cNvPicPr>
          <p:nvPr/>
        </p:nvPicPr>
        <p:blipFill>
          <a:blip r:embed="rId3"/>
          <a:srcRect/>
          <a:stretch>
            <a:fillRect/>
          </a:stretch>
        </p:blipFill>
        <p:spPr bwMode="auto">
          <a:xfrm>
            <a:off x="468313" y="2492375"/>
            <a:ext cx="2825750" cy="4105275"/>
          </a:xfrm>
          <a:prstGeom prst="rect">
            <a:avLst/>
          </a:prstGeom>
          <a:solidFill>
            <a:srgbClr val="92D050"/>
          </a:solidFill>
          <a:ln w="9525">
            <a:noFill/>
            <a:miter lim="800000"/>
            <a:headEnd/>
            <a:tailEnd/>
          </a:ln>
        </p:spPr>
      </p:pic>
      <p:sp>
        <p:nvSpPr>
          <p:cNvPr id="7" name="Line 7"/>
          <p:cNvSpPr>
            <a:spLocks noChangeShapeType="1"/>
          </p:cNvSpPr>
          <p:nvPr/>
        </p:nvSpPr>
        <p:spPr bwMode="auto">
          <a:xfrm>
            <a:off x="2195513" y="2708275"/>
            <a:ext cx="1804983" cy="2720989"/>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4-</a:t>
            </a:r>
            <a:r>
              <a:rPr lang="tr-TR" sz="2000" b="1" dirty="0" err="1">
                <a:solidFill>
                  <a:srgbClr val="FF0000"/>
                </a:solidFill>
                <a:latin typeface="Times New Roman" pitchFamily="18" charset="0"/>
                <a:cs typeface="Times New Roman" pitchFamily="18" charset="0"/>
              </a:rPr>
              <a:t>Truncus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costocervicalis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Bu arterden çıkan dallar boynun ve ilk iki </a:t>
            </a:r>
            <a:r>
              <a:rPr lang="tr-TR" sz="2000" b="1" dirty="0" err="1">
                <a:latin typeface="Times New Roman" pitchFamily="18" charset="0"/>
                <a:cs typeface="Times New Roman" pitchFamily="18" charset="0"/>
              </a:rPr>
              <a:t>intercostal</a:t>
            </a:r>
            <a:r>
              <a:rPr lang="tr-TR" sz="2000" b="1" dirty="0">
                <a:latin typeface="Times New Roman" pitchFamily="18" charset="0"/>
                <a:cs typeface="Times New Roman" pitchFamily="18" charset="0"/>
              </a:rPr>
              <a:t> aralığın beslenmesine katılır. </a:t>
            </a:r>
          </a:p>
        </p:txBody>
      </p:sp>
      <p:pic>
        <p:nvPicPr>
          <p:cNvPr id="3" name="Picture 3"/>
          <p:cNvPicPr>
            <a:picLocks noChangeAspect="1" noChangeArrowheads="1"/>
          </p:cNvPicPr>
          <p:nvPr/>
        </p:nvPicPr>
        <p:blipFill>
          <a:blip r:embed="rId2"/>
          <a:srcRect/>
          <a:stretch>
            <a:fillRect/>
          </a:stretch>
        </p:blipFill>
        <p:spPr bwMode="auto">
          <a:xfrm>
            <a:off x="5319689" y="1768480"/>
            <a:ext cx="2863850" cy="4895850"/>
          </a:xfrm>
          <a:prstGeom prst="rect">
            <a:avLst/>
          </a:prstGeom>
          <a:solidFill>
            <a:srgbClr val="92D050"/>
          </a:solidFill>
          <a:ln w="9525">
            <a:noFill/>
            <a:miter lim="800000"/>
            <a:headEnd/>
            <a:tailEnd/>
          </a:ln>
        </p:spPr>
      </p:pic>
      <p:sp>
        <p:nvSpPr>
          <p:cNvPr id="4" name="Rectangle 4"/>
          <p:cNvSpPr>
            <a:spLocks noChangeArrowheads="1"/>
          </p:cNvSpPr>
          <p:nvPr/>
        </p:nvSpPr>
        <p:spPr bwMode="auto">
          <a:xfrm>
            <a:off x="1785918" y="4143380"/>
            <a:ext cx="2794355"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t. runcus costocervicalis</a:t>
            </a:r>
          </a:p>
        </p:txBody>
      </p:sp>
      <p:sp>
        <p:nvSpPr>
          <p:cNvPr id="5" name="Line 5"/>
          <p:cNvSpPr>
            <a:spLocks noChangeShapeType="1"/>
          </p:cNvSpPr>
          <p:nvPr/>
        </p:nvSpPr>
        <p:spPr bwMode="auto">
          <a:xfrm>
            <a:off x="4527527" y="4360867"/>
            <a:ext cx="2232025" cy="21590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axillaris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subclavia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clavicula</a:t>
            </a:r>
            <a:r>
              <a:rPr lang="tr-TR" sz="2000" b="1" dirty="0">
                <a:latin typeface="Times New Roman" pitchFamily="18" charset="0"/>
                <a:cs typeface="Times New Roman" pitchFamily="18" charset="0"/>
              </a:rPr>
              <a:t> ve birinci kaburga arasından geçtikten sonra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axillaris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adını alır. Bu arter fossa </a:t>
            </a:r>
            <a:r>
              <a:rPr lang="tr-TR" sz="2000" b="1" dirty="0" err="1">
                <a:latin typeface="Times New Roman" pitchFamily="18" charset="0"/>
                <a:cs typeface="Times New Roman" pitchFamily="18" charset="0"/>
              </a:rPr>
              <a:t>axillaris</a:t>
            </a:r>
            <a:r>
              <a:rPr lang="tr-TR" sz="2000" b="1" dirty="0">
                <a:latin typeface="Times New Roman" pitchFamily="18" charset="0"/>
                <a:cs typeface="Times New Roman" pitchFamily="18" charset="0"/>
              </a:rPr>
              <a:t> içerisinde dal vererek ilerler, m. teres </a:t>
            </a:r>
            <a:r>
              <a:rPr lang="tr-TR" sz="2000" b="1" dirty="0" err="1">
                <a:latin typeface="Times New Roman" pitchFamily="18" charset="0"/>
                <a:cs typeface="Times New Roman" pitchFamily="18" charset="0"/>
              </a:rPr>
              <a:t>major’un</a:t>
            </a:r>
            <a:r>
              <a:rPr lang="tr-TR" sz="2000" b="1" dirty="0">
                <a:latin typeface="Times New Roman" pitchFamily="18" charset="0"/>
                <a:cs typeface="Times New Roman" pitchFamily="18" charset="0"/>
              </a:rPr>
              <a:t> alt kenarını geçtikten sonra adı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brachialis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olur ve kolda ilerler. A. </a:t>
            </a:r>
            <a:r>
              <a:rPr lang="tr-TR" sz="2000" b="1" dirty="0" err="1">
                <a:latin typeface="Times New Roman" pitchFamily="18" charset="0"/>
                <a:cs typeface="Times New Roman" pitchFamily="18" charset="0"/>
              </a:rPr>
              <a:t>axillaris</a:t>
            </a:r>
            <a:r>
              <a:rPr lang="tr-TR" sz="2000" b="1" dirty="0">
                <a:latin typeface="Times New Roman" pitchFamily="18" charset="0"/>
                <a:cs typeface="Times New Roman" pitchFamily="18" charset="0"/>
              </a:rPr>
              <a:t> verdiği dallar ile koltuk altını, çevre kasları, memenin dış kısmını besler.</a:t>
            </a:r>
          </a:p>
        </p:txBody>
      </p:sp>
      <p:pic>
        <p:nvPicPr>
          <p:cNvPr id="3" name="Picture 4"/>
          <p:cNvPicPr>
            <a:picLocks noChangeAspect="1" noChangeArrowheads="1"/>
          </p:cNvPicPr>
          <p:nvPr/>
        </p:nvPicPr>
        <p:blipFill>
          <a:blip r:embed="rId2"/>
          <a:srcRect/>
          <a:stretch>
            <a:fillRect/>
          </a:stretch>
        </p:blipFill>
        <p:spPr bwMode="auto">
          <a:xfrm>
            <a:off x="179389" y="1897666"/>
            <a:ext cx="2535223" cy="4771421"/>
          </a:xfrm>
          <a:prstGeom prst="rect">
            <a:avLst/>
          </a:prstGeom>
          <a:solidFill>
            <a:srgbClr val="92D050"/>
          </a:solidFill>
          <a:ln w="9525">
            <a:noFill/>
            <a:miter lim="800000"/>
            <a:headEnd/>
            <a:tailEnd/>
          </a:ln>
        </p:spPr>
      </p:pic>
      <p:sp>
        <p:nvSpPr>
          <p:cNvPr id="5" name="Line 8"/>
          <p:cNvSpPr>
            <a:spLocks noChangeShapeType="1"/>
          </p:cNvSpPr>
          <p:nvPr/>
        </p:nvSpPr>
        <p:spPr bwMode="auto">
          <a:xfrm>
            <a:off x="1928794" y="3143248"/>
            <a:ext cx="857256" cy="285751"/>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pic>
        <p:nvPicPr>
          <p:cNvPr id="6" name="Picture 3"/>
          <p:cNvPicPr>
            <a:picLocks noChangeAspect="1" noChangeArrowheads="1"/>
          </p:cNvPicPr>
          <p:nvPr/>
        </p:nvPicPr>
        <p:blipFill>
          <a:blip r:embed="rId3"/>
          <a:srcRect/>
          <a:stretch>
            <a:fillRect/>
          </a:stretch>
        </p:blipFill>
        <p:spPr bwMode="auto">
          <a:xfrm>
            <a:off x="4500562" y="1785926"/>
            <a:ext cx="2521295" cy="4311658"/>
          </a:xfrm>
          <a:prstGeom prst="rect">
            <a:avLst/>
          </a:prstGeom>
          <a:solidFill>
            <a:srgbClr val="92D050"/>
          </a:solidFill>
          <a:ln w="9525">
            <a:noFill/>
            <a:miter lim="800000"/>
            <a:headEnd/>
            <a:tailEnd/>
          </a:ln>
        </p:spPr>
      </p:pic>
      <p:sp>
        <p:nvSpPr>
          <p:cNvPr id="7" name="Rectangle 4"/>
          <p:cNvSpPr>
            <a:spLocks noChangeArrowheads="1"/>
          </p:cNvSpPr>
          <p:nvPr/>
        </p:nvSpPr>
        <p:spPr bwMode="auto">
          <a:xfrm>
            <a:off x="2786050" y="3214686"/>
            <a:ext cx="1321196"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a. axillaris</a:t>
            </a:r>
          </a:p>
        </p:txBody>
      </p:sp>
      <p:sp>
        <p:nvSpPr>
          <p:cNvPr id="8" name="Line 5"/>
          <p:cNvSpPr>
            <a:spLocks noChangeShapeType="1"/>
          </p:cNvSpPr>
          <p:nvPr/>
        </p:nvSpPr>
        <p:spPr bwMode="auto">
          <a:xfrm>
            <a:off x="4071935" y="3357562"/>
            <a:ext cx="1500198" cy="135732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5643602" cy="3785652"/>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brachialis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 </a:t>
            </a:r>
            <a:r>
              <a:rPr lang="tr-TR" sz="2000" b="1" dirty="0" err="1">
                <a:latin typeface="Times New Roman" pitchFamily="18" charset="0"/>
                <a:cs typeface="Times New Roman" pitchFamily="18" charset="0"/>
              </a:rPr>
              <a:t>axillaris</a:t>
            </a:r>
            <a:r>
              <a:rPr lang="tr-TR" sz="2000" b="1" dirty="0">
                <a:latin typeface="Times New Roman" pitchFamily="18" charset="0"/>
                <a:cs typeface="Times New Roman" pitchFamily="18" charset="0"/>
              </a:rPr>
              <a:t> m. teres </a:t>
            </a:r>
            <a:r>
              <a:rPr lang="tr-TR" sz="2000" b="1" dirty="0" err="1">
                <a:latin typeface="Times New Roman" pitchFamily="18" charset="0"/>
                <a:cs typeface="Times New Roman" pitchFamily="18" charset="0"/>
              </a:rPr>
              <a:t>major’un</a:t>
            </a:r>
            <a:r>
              <a:rPr lang="tr-TR" sz="2000" b="1" dirty="0">
                <a:latin typeface="Times New Roman" pitchFamily="18" charset="0"/>
                <a:cs typeface="Times New Roman" pitchFamily="18" charset="0"/>
              </a:rPr>
              <a:t> alt kenarını geçtikten sonra a. </a:t>
            </a:r>
            <a:r>
              <a:rPr lang="tr-TR" sz="2000" b="1" dirty="0" err="1">
                <a:latin typeface="Times New Roman" pitchFamily="18" charset="0"/>
                <a:cs typeface="Times New Roman" pitchFamily="18" charset="0"/>
              </a:rPr>
              <a:t>brachialis</a:t>
            </a:r>
            <a:r>
              <a:rPr lang="tr-TR" sz="2000" b="1" dirty="0">
                <a:latin typeface="Times New Roman" pitchFamily="18" charset="0"/>
                <a:cs typeface="Times New Roman" pitchFamily="18" charset="0"/>
              </a:rPr>
              <a:t> ismini alır. Bu arter 5mm çapında 25cm boyundadır. </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Kolun iç tarafında seyrederek fossa </a:t>
            </a:r>
            <a:r>
              <a:rPr lang="tr-TR" sz="2000" b="1" dirty="0" err="1">
                <a:latin typeface="Times New Roman" pitchFamily="18" charset="0"/>
                <a:cs typeface="Times New Roman" pitchFamily="18" charset="0"/>
              </a:rPr>
              <a:t>cubiti’ye</a:t>
            </a:r>
            <a:r>
              <a:rPr lang="tr-TR" sz="2000" b="1" dirty="0">
                <a:latin typeface="Times New Roman" pitchFamily="18" charset="0"/>
                <a:cs typeface="Times New Roman" pitchFamily="18" charset="0"/>
              </a:rPr>
              <a:t> kadar ilerler ve burada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radialis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ulnaris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adında iki uç dalına ayrılır. Bütün seyri boyunca önce </a:t>
            </a:r>
            <a:r>
              <a:rPr lang="tr-TR" sz="2000" b="1" dirty="0" err="1">
                <a:latin typeface="Times New Roman" pitchFamily="18" charset="0"/>
                <a:cs typeface="Times New Roman" pitchFamily="18" charset="0"/>
              </a:rPr>
              <a:t>humerus’un</a:t>
            </a:r>
            <a:r>
              <a:rPr lang="tr-TR" sz="2000" b="1" dirty="0">
                <a:latin typeface="Times New Roman" pitchFamily="18" charset="0"/>
                <a:cs typeface="Times New Roman" pitchFamily="18" charset="0"/>
              </a:rPr>
              <a:t> iç tarafında sonra önündedir. </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Kol anatomik pozisyonda iken </a:t>
            </a:r>
            <a:r>
              <a:rPr lang="tr-TR" sz="2000" b="1" dirty="0" err="1">
                <a:latin typeface="Times New Roman" pitchFamily="18" charset="0"/>
                <a:cs typeface="Times New Roman" pitchFamily="18" charset="0"/>
              </a:rPr>
              <a:t>clavicula’nın</a:t>
            </a:r>
            <a:r>
              <a:rPr lang="tr-TR" sz="2000" b="1" dirty="0">
                <a:latin typeface="Times New Roman" pitchFamily="18" charset="0"/>
                <a:cs typeface="Times New Roman" pitchFamily="18" charset="0"/>
              </a:rPr>
              <a:t> ortasını fossa </a:t>
            </a:r>
            <a:r>
              <a:rPr lang="tr-TR" sz="2000" b="1" dirty="0" err="1">
                <a:latin typeface="Times New Roman" pitchFamily="18" charset="0"/>
                <a:cs typeface="Times New Roman" pitchFamily="18" charset="0"/>
              </a:rPr>
              <a:t>cubitalis’in</a:t>
            </a:r>
            <a:r>
              <a:rPr lang="tr-TR" sz="2000" b="1" dirty="0">
                <a:latin typeface="Times New Roman" pitchFamily="18" charset="0"/>
                <a:cs typeface="Times New Roman" pitchFamily="18" charset="0"/>
              </a:rPr>
              <a:t> ortasına bileştiren çizgi bu arterin koldaki seyrini ortaya koyar. </a:t>
            </a:r>
          </a:p>
        </p:txBody>
      </p:sp>
      <p:pic>
        <p:nvPicPr>
          <p:cNvPr id="3" name="Picture 4"/>
          <p:cNvPicPr>
            <a:picLocks noChangeAspect="1" noChangeArrowheads="1"/>
          </p:cNvPicPr>
          <p:nvPr/>
        </p:nvPicPr>
        <p:blipFill>
          <a:blip r:embed="rId2"/>
          <a:srcRect/>
          <a:stretch>
            <a:fillRect/>
          </a:stretch>
        </p:blipFill>
        <p:spPr bwMode="auto">
          <a:xfrm>
            <a:off x="6981825" y="260350"/>
            <a:ext cx="1892300" cy="6337300"/>
          </a:xfrm>
          <a:prstGeom prst="rect">
            <a:avLst/>
          </a:prstGeom>
          <a:noFill/>
          <a:ln w="9525">
            <a:noFill/>
            <a:miter lim="800000"/>
            <a:headEnd/>
            <a:tailEnd/>
          </a:ln>
        </p:spPr>
      </p:pic>
      <p:sp>
        <p:nvSpPr>
          <p:cNvPr id="4" name="Rectangle 5"/>
          <p:cNvSpPr>
            <a:spLocks noChangeArrowheads="1"/>
          </p:cNvSpPr>
          <p:nvPr/>
        </p:nvSpPr>
        <p:spPr bwMode="auto">
          <a:xfrm>
            <a:off x="6516688" y="260350"/>
            <a:ext cx="1521570" cy="400110"/>
          </a:xfrm>
          <a:prstGeom prst="rect">
            <a:avLst/>
          </a:prstGeom>
          <a:solidFill>
            <a:srgbClr val="92D050"/>
          </a:solidFill>
          <a:ln w="9525">
            <a:noFill/>
            <a:miter lim="800000"/>
            <a:headEnd/>
            <a:tailEnd/>
          </a:ln>
        </p:spPr>
        <p:txBody>
          <a:bodyPr wrap="none">
            <a:spAutoFit/>
          </a:bodyPr>
          <a:lstStyle/>
          <a:p>
            <a:r>
              <a:rPr lang="tr-TR" sz="2000" b="1" dirty="0">
                <a:solidFill>
                  <a:srgbClr val="FF0000"/>
                </a:solidFill>
                <a:latin typeface="Times New Roman" pitchFamily="18" charset="0"/>
                <a:cs typeface="Times New Roman" pitchFamily="18" charset="0"/>
              </a:rPr>
              <a:t>a. </a:t>
            </a:r>
            <a:r>
              <a:rPr lang="tr-TR" sz="2000" b="1" dirty="0" err="1">
                <a:solidFill>
                  <a:srgbClr val="FF0000"/>
                </a:solidFill>
                <a:latin typeface="Times New Roman" pitchFamily="18" charset="0"/>
                <a:cs typeface="Times New Roman" pitchFamily="18" charset="0"/>
              </a:rPr>
              <a:t>brachialis</a:t>
            </a:r>
            <a:endParaRPr lang="tr-TR" sz="2000" b="1" dirty="0">
              <a:solidFill>
                <a:srgbClr val="FF0000"/>
              </a:solidFill>
              <a:latin typeface="Times New Roman" pitchFamily="18" charset="0"/>
              <a:cs typeface="Times New Roman" pitchFamily="18" charset="0"/>
            </a:endParaRPr>
          </a:p>
        </p:txBody>
      </p:sp>
      <p:sp>
        <p:nvSpPr>
          <p:cNvPr id="5" name="Line 6"/>
          <p:cNvSpPr>
            <a:spLocks noChangeShapeType="1"/>
          </p:cNvSpPr>
          <p:nvPr/>
        </p:nvSpPr>
        <p:spPr bwMode="auto">
          <a:xfrm>
            <a:off x="6732588" y="692150"/>
            <a:ext cx="1223962" cy="1368425"/>
          </a:xfrm>
          <a:prstGeom prst="line">
            <a:avLst/>
          </a:prstGeom>
          <a:noFill/>
          <a:ln w="38100">
            <a:solidFill>
              <a:schemeClr val="tx1"/>
            </a:solidFill>
            <a:round/>
            <a:headEnd/>
            <a:tailEnd/>
          </a:ln>
        </p:spPr>
        <p:txBody>
          <a:bodyPr/>
          <a:lstStyle/>
          <a:p>
            <a:endParaRPr lang="tr-TR"/>
          </a:p>
        </p:txBody>
      </p:sp>
      <p:sp>
        <p:nvSpPr>
          <p:cNvPr id="6" name="Rectangle 7"/>
          <p:cNvSpPr>
            <a:spLocks noChangeArrowheads="1"/>
          </p:cNvSpPr>
          <p:nvPr/>
        </p:nvSpPr>
        <p:spPr bwMode="auto">
          <a:xfrm>
            <a:off x="5219700" y="6165850"/>
            <a:ext cx="1265090"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a. radialis</a:t>
            </a:r>
          </a:p>
        </p:txBody>
      </p:sp>
      <p:sp>
        <p:nvSpPr>
          <p:cNvPr id="7" name="Line 8"/>
          <p:cNvSpPr>
            <a:spLocks noChangeShapeType="1"/>
          </p:cNvSpPr>
          <p:nvPr/>
        </p:nvSpPr>
        <p:spPr bwMode="auto">
          <a:xfrm flipV="1">
            <a:off x="6227763" y="4149725"/>
            <a:ext cx="1512887" cy="1943100"/>
          </a:xfrm>
          <a:prstGeom prst="line">
            <a:avLst/>
          </a:prstGeom>
          <a:noFill/>
          <a:ln w="38100">
            <a:solidFill>
              <a:schemeClr val="tx1"/>
            </a:solidFill>
            <a:round/>
            <a:headEnd/>
            <a:tailEnd/>
          </a:ln>
        </p:spPr>
        <p:txBody>
          <a:bodyPr/>
          <a:lstStyle/>
          <a:p>
            <a:endParaRPr lang="tr-TR"/>
          </a:p>
        </p:txBody>
      </p:sp>
      <p:sp>
        <p:nvSpPr>
          <p:cNvPr id="8" name="Rectangle 9"/>
          <p:cNvSpPr>
            <a:spLocks noChangeArrowheads="1"/>
          </p:cNvSpPr>
          <p:nvPr/>
        </p:nvSpPr>
        <p:spPr bwMode="auto">
          <a:xfrm>
            <a:off x="7524750" y="6092825"/>
            <a:ext cx="1208985" cy="400110"/>
          </a:xfrm>
          <a:prstGeom prst="rect">
            <a:avLst/>
          </a:prstGeom>
          <a:solidFill>
            <a:srgbClr val="92D050"/>
          </a:solidFill>
          <a:ln w="9525">
            <a:noFill/>
            <a:miter lim="800000"/>
            <a:headEnd/>
            <a:tailEnd/>
          </a:ln>
        </p:spPr>
        <p:txBody>
          <a:bodyPr wrap="none">
            <a:spAutoFit/>
          </a:bodyPr>
          <a:lstStyle/>
          <a:p>
            <a:r>
              <a:rPr lang="tr-TR" sz="2000" b="1">
                <a:solidFill>
                  <a:srgbClr val="FF0000"/>
                </a:solidFill>
                <a:latin typeface="Times New Roman" pitchFamily="18" charset="0"/>
                <a:cs typeface="Times New Roman" pitchFamily="18" charset="0"/>
              </a:rPr>
              <a:t>a. ulnaris</a:t>
            </a:r>
          </a:p>
        </p:txBody>
      </p:sp>
      <p:sp>
        <p:nvSpPr>
          <p:cNvPr id="9" name="Line 10"/>
          <p:cNvSpPr>
            <a:spLocks noChangeShapeType="1"/>
          </p:cNvSpPr>
          <p:nvPr/>
        </p:nvSpPr>
        <p:spPr bwMode="auto">
          <a:xfrm flipH="1" flipV="1">
            <a:off x="7956550" y="3573463"/>
            <a:ext cx="431800" cy="2519362"/>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CC_SurgPA_studentpatient3"/>
          <p:cNvPicPr>
            <a:picLocks noChangeAspect="1" noChangeArrowheads="1"/>
          </p:cNvPicPr>
          <p:nvPr/>
        </p:nvPicPr>
        <p:blipFill>
          <a:blip r:embed="rId2"/>
          <a:srcRect/>
          <a:stretch>
            <a:fillRect/>
          </a:stretch>
        </p:blipFill>
        <p:spPr bwMode="auto">
          <a:xfrm>
            <a:off x="900113" y="765175"/>
            <a:ext cx="7200900" cy="4800600"/>
          </a:xfrm>
          <a:prstGeom prst="rect">
            <a:avLst/>
          </a:prstGeom>
          <a:noFill/>
          <a:ln w="9525">
            <a:noFill/>
            <a:miter lim="800000"/>
            <a:headEnd/>
            <a:tailEnd/>
          </a:ln>
        </p:spPr>
      </p:pic>
      <p:sp>
        <p:nvSpPr>
          <p:cNvPr id="40963" name="Rectangle 6"/>
          <p:cNvSpPr>
            <a:spLocks noChangeArrowheads="1"/>
          </p:cNvSpPr>
          <p:nvPr/>
        </p:nvSpPr>
        <p:spPr bwMode="auto">
          <a:xfrm>
            <a:off x="1908175" y="188913"/>
            <a:ext cx="5027851" cy="400110"/>
          </a:xfrm>
          <a:prstGeom prst="rect">
            <a:avLst/>
          </a:prstGeom>
          <a:solidFill>
            <a:srgbClr val="CCFFFF"/>
          </a:solidFill>
          <a:ln w="9525">
            <a:noFill/>
            <a:miter lim="800000"/>
            <a:headEnd/>
            <a:tailEnd/>
          </a:ln>
        </p:spPr>
        <p:txBody>
          <a:bodyPr wrap="none">
            <a:spAutoFit/>
          </a:bodyPr>
          <a:lstStyle/>
          <a:p>
            <a:pPr algn="just"/>
            <a:r>
              <a:rPr lang="tr-TR" sz="2000" b="1">
                <a:solidFill>
                  <a:srgbClr val="FF0000"/>
                </a:solidFill>
                <a:latin typeface="Times New Roman" pitchFamily="18" charset="0"/>
                <a:cs typeface="Times New Roman" pitchFamily="18" charset="0"/>
              </a:rPr>
              <a:t>Bu arterden (a. brachialis) tansiyon ölçülür.</a:t>
            </a:r>
            <a:r>
              <a:rPr lang="tr-TR" sz="2000" b="1">
                <a:latin typeface="Times New Roman" pitchFamily="18" charset="0"/>
                <a:cs typeface="Times New Roman" pitchFamily="18" charset="0"/>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214290"/>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Ön kolda a. </a:t>
            </a:r>
            <a:r>
              <a:rPr lang="tr-TR" sz="2000" b="1" dirty="0" err="1">
                <a:latin typeface="Times New Roman" pitchFamily="18" charset="0"/>
                <a:cs typeface="Times New Roman" pitchFamily="18" charset="0"/>
              </a:rPr>
              <a:t>radialis’in</a:t>
            </a:r>
            <a:r>
              <a:rPr lang="tr-TR" sz="2000" b="1" dirty="0">
                <a:latin typeface="Times New Roman" pitchFamily="18" charset="0"/>
                <a:cs typeface="Times New Roman" pitchFamily="18" charset="0"/>
              </a:rPr>
              <a:t> arkasında kaslar bulunur. Sadece el bileği yakınında doğrudan </a:t>
            </a:r>
            <a:r>
              <a:rPr lang="tr-TR" sz="2000" b="1" dirty="0" err="1">
                <a:latin typeface="Times New Roman" pitchFamily="18" charset="0"/>
                <a:cs typeface="Times New Roman" pitchFamily="18" charset="0"/>
              </a:rPr>
              <a:t>radius’un</a:t>
            </a:r>
            <a:r>
              <a:rPr lang="tr-TR" sz="2000" b="1" dirty="0">
                <a:latin typeface="Times New Roman" pitchFamily="18" charset="0"/>
                <a:cs typeface="Times New Roman" pitchFamily="18" charset="0"/>
              </a:rPr>
              <a:t> üzerinde yer alır. Bu nedenle burada a. </a:t>
            </a:r>
            <a:r>
              <a:rPr lang="tr-TR" sz="2000" b="1" dirty="0" err="1">
                <a:latin typeface="Times New Roman" pitchFamily="18" charset="0"/>
                <a:cs typeface="Times New Roman" pitchFamily="18" charset="0"/>
              </a:rPr>
              <a:t>radialis</a:t>
            </a:r>
            <a:r>
              <a:rPr lang="tr-TR" sz="2000" b="1" dirty="0">
                <a:latin typeface="Times New Roman" pitchFamily="18" charset="0"/>
                <a:cs typeface="Times New Roman" pitchFamily="18" charset="0"/>
              </a:rPr>
              <a:t> parmakla kemik arasına sıkıştırıldığında </a:t>
            </a:r>
            <a:r>
              <a:rPr lang="tr-TR" sz="2000" b="1" dirty="0">
                <a:solidFill>
                  <a:srgbClr val="FF0000"/>
                </a:solidFill>
                <a:latin typeface="Times New Roman" pitchFamily="18" charset="0"/>
                <a:cs typeface="Times New Roman" pitchFamily="18" charset="0"/>
              </a:rPr>
              <a:t>nabız</a:t>
            </a:r>
            <a:r>
              <a:rPr lang="tr-TR" sz="2000" b="1" dirty="0">
                <a:latin typeface="Times New Roman" pitchFamily="18" charset="0"/>
                <a:cs typeface="Times New Roman" pitchFamily="18" charset="0"/>
              </a:rPr>
              <a:t> alınır.</a:t>
            </a:r>
          </a:p>
          <a:p>
            <a:pPr algn="just"/>
            <a:endParaRPr lang="tr-TR" sz="2000" b="1" dirty="0">
              <a:latin typeface="Times New Roman" pitchFamily="18" charset="0"/>
              <a:cs typeface="Times New Roman" pitchFamily="18" charset="0"/>
            </a:endParaRPr>
          </a:p>
        </p:txBody>
      </p:sp>
      <p:pic>
        <p:nvPicPr>
          <p:cNvPr id="2050" name="Picture 2" descr="nabız ölçümü ile ilgili görsel sonucu"/>
          <p:cNvPicPr>
            <a:picLocks noChangeAspect="1" noChangeArrowheads="1"/>
          </p:cNvPicPr>
          <p:nvPr/>
        </p:nvPicPr>
        <p:blipFill>
          <a:blip r:embed="rId2"/>
          <a:srcRect/>
          <a:stretch>
            <a:fillRect/>
          </a:stretch>
        </p:blipFill>
        <p:spPr bwMode="auto">
          <a:xfrm>
            <a:off x="1785918" y="1571612"/>
            <a:ext cx="4107685" cy="3286148"/>
          </a:xfrm>
          <a:prstGeom prst="rect">
            <a:avLst/>
          </a:prstGeom>
          <a:noFill/>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2069</TotalTime>
  <Words>2855</Words>
  <Application>Microsoft Office PowerPoint</Application>
  <PresentationFormat>Ekran Gösterisi (4:3)</PresentationFormat>
  <Paragraphs>199</Paragraphs>
  <Slides>61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61</vt:i4>
      </vt:variant>
    </vt:vector>
  </HeadingPairs>
  <TitlesOfParts>
    <vt:vector size="66" baseType="lpstr">
      <vt:lpstr>Arial</vt:lpstr>
      <vt:lpstr>Bodoni MT</vt:lpstr>
      <vt:lpstr>Calibri</vt:lpstr>
      <vt:lpstr>Times New Roman</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pcx1</dc:creator>
  <cp:lastModifiedBy>BURAK OĞUZHAN KARAPINAR</cp:lastModifiedBy>
  <cp:revision>325</cp:revision>
  <dcterms:created xsi:type="dcterms:W3CDTF">2017-07-13T10:52:56Z</dcterms:created>
  <dcterms:modified xsi:type="dcterms:W3CDTF">2020-11-22T20:03:29Z</dcterms:modified>
</cp:coreProperties>
</file>