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7" r:id="rId2"/>
    <p:sldId id="392" r:id="rId3"/>
    <p:sldId id="393" r:id="rId4"/>
    <p:sldId id="394" r:id="rId5"/>
    <p:sldId id="396" r:id="rId6"/>
    <p:sldId id="395" r:id="rId7"/>
    <p:sldId id="397" r:id="rId8"/>
    <p:sldId id="401" r:id="rId9"/>
    <p:sldId id="402" r:id="rId10"/>
    <p:sldId id="403" r:id="rId11"/>
    <p:sldId id="404" r:id="rId12"/>
    <p:sldId id="405" r:id="rId13"/>
    <p:sldId id="406" r:id="rId14"/>
    <p:sldId id="400" r:id="rId15"/>
    <p:sldId id="407" r:id="rId16"/>
    <p:sldId id="408" r:id="rId17"/>
    <p:sldId id="409" r:id="rId18"/>
    <p:sldId id="411" r:id="rId19"/>
    <p:sldId id="412" r:id="rId20"/>
    <p:sldId id="410" r:id="rId21"/>
    <p:sldId id="413" r:id="rId22"/>
    <p:sldId id="414" r:id="rId23"/>
    <p:sldId id="415" r:id="rId24"/>
    <p:sldId id="416" r:id="rId25"/>
    <p:sldId id="417" r:id="rId26"/>
    <p:sldId id="419" r:id="rId27"/>
    <p:sldId id="420" r:id="rId28"/>
    <p:sldId id="418" r:id="rId29"/>
    <p:sldId id="421" r:id="rId30"/>
    <p:sldId id="422" r:id="rId31"/>
    <p:sldId id="423" r:id="rId32"/>
    <p:sldId id="424" r:id="rId33"/>
    <p:sldId id="425" r:id="rId34"/>
    <p:sldId id="426" r:id="rId35"/>
    <p:sldId id="427" r:id="rId36"/>
    <p:sldId id="428" r:id="rId37"/>
    <p:sldId id="429" r:id="rId38"/>
    <p:sldId id="430" r:id="rId39"/>
    <p:sldId id="431" r:id="rId40"/>
    <p:sldId id="432" r:id="rId41"/>
    <p:sldId id="433" r:id="rId42"/>
    <p:sldId id="434" r:id="rId43"/>
    <p:sldId id="450" r:id="rId44"/>
    <p:sldId id="451" r:id="rId45"/>
    <p:sldId id="452" r:id="rId46"/>
    <p:sldId id="453" r:id="rId47"/>
    <p:sldId id="454" r:id="rId48"/>
    <p:sldId id="455" r:id="rId49"/>
    <p:sldId id="398" r:id="rId50"/>
    <p:sldId id="457" r:id="rId51"/>
    <p:sldId id="456" r:id="rId52"/>
    <p:sldId id="458" r:id="rId53"/>
    <p:sldId id="460" r:id="rId54"/>
    <p:sldId id="442" r:id="rId55"/>
    <p:sldId id="462" r:id="rId56"/>
    <p:sldId id="461" r:id="rId57"/>
    <p:sldId id="463" r:id="rId58"/>
    <p:sldId id="470" r:id="rId59"/>
    <p:sldId id="471" r:id="rId60"/>
    <p:sldId id="472" r:id="rId61"/>
    <p:sldId id="469" r:id="rId62"/>
    <p:sldId id="474" r:id="rId63"/>
    <p:sldId id="475" r:id="rId64"/>
    <p:sldId id="473" r:id="rId65"/>
    <p:sldId id="476" r:id="rId66"/>
    <p:sldId id="477" r:id="rId6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8F5"/>
    <a:srgbClr val="E0F4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1522"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0546ACB3-66B5-4CA3-8D9E-971FF6EC7CC1}" type="datetimeFigureOut">
              <a:rPr lang="tr-TR" smtClean="0"/>
              <a:pPr/>
              <a:t>31.10.2020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546ACB3-66B5-4CA3-8D9E-971FF6EC7CC1}" type="datetimeFigureOut">
              <a:rPr lang="tr-TR" smtClean="0"/>
              <a:pPr/>
              <a:t>31.10.2020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0546ACB3-66B5-4CA3-8D9E-971FF6EC7CC1}" type="datetimeFigureOut">
              <a:rPr lang="tr-TR" smtClean="0"/>
              <a:pPr/>
              <a:t>31.10.2020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0546ACB3-66B5-4CA3-8D9E-971FF6EC7CC1}" type="datetimeFigureOut">
              <a:rPr lang="tr-TR" smtClean="0"/>
              <a:pPr/>
              <a:t>31.10.2020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0546ACB3-66B5-4CA3-8D9E-971FF6EC7CC1}" type="datetimeFigureOut">
              <a:rPr lang="tr-TR" smtClean="0"/>
              <a:pPr/>
              <a:t>31.10.2020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0546ACB3-66B5-4CA3-8D9E-971FF6EC7CC1}" type="datetimeFigureOut">
              <a:rPr lang="tr-TR" smtClean="0"/>
              <a:pPr/>
              <a:t>31.10.2020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0546ACB3-66B5-4CA3-8D9E-971FF6EC7CC1}" type="datetimeFigureOut">
              <a:rPr lang="tr-TR" smtClean="0"/>
              <a:pPr/>
              <a:t>31.10.2020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0546ACB3-66B5-4CA3-8D9E-971FF6EC7CC1}" type="datetimeFigureOut">
              <a:rPr lang="tr-TR" smtClean="0"/>
              <a:pPr/>
              <a:t>31.10.2020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0546ACB3-66B5-4CA3-8D9E-971FF6EC7CC1}" type="datetimeFigureOut">
              <a:rPr lang="tr-TR" smtClean="0"/>
              <a:pPr/>
              <a:t>31.10.2020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546ACB3-66B5-4CA3-8D9E-971FF6EC7CC1}" type="datetimeFigureOut">
              <a:rPr lang="tr-TR" smtClean="0"/>
              <a:pPr/>
              <a:t>31.10.2020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0546ACB3-66B5-4CA3-8D9E-971FF6EC7CC1}" type="datetimeFigureOut">
              <a:rPr lang="tr-TR" smtClean="0"/>
              <a:pPr/>
              <a:t>31.10.2020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98F97AE-EAB8-4FF8-B99A-A8A06A0CAA4A}"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46ACB3-66B5-4CA3-8D9E-971FF6EC7CC1}" type="datetimeFigureOut">
              <a:rPr lang="tr-TR" smtClean="0"/>
              <a:pPr/>
              <a:t>31.10.2020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8F97AE-EAB8-4FF8-B99A-A8A06A0CAA4A}"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5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image60.webshots.com/160/2/51/11/2721251110085523848MJqkes_ph.jpg" TargetMode="External"/><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jpeg"/></Relationships>
</file>

<file path=ppt/slides/_rels/slide6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etin kutusu"/>
          <p:cNvSpPr txBox="1"/>
          <p:nvPr/>
        </p:nvSpPr>
        <p:spPr>
          <a:xfrm>
            <a:off x="642910" y="357166"/>
            <a:ext cx="8143932" cy="646331"/>
          </a:xfrm>
          <a:prstGeom prst="rect">
            <a:avLst/>
          </a:prstGeom>
          <a:solidFill>
            <a:srgbClr val="E0F4F8"/>
          </a:solidFill>
        </p:spPr>
        <p:txBody>
          <a:bodyPr wrap="square" rtlCol="0">
            <a:spAutoFit/>
          </a:bodyPr>
          <a:lstStyle/>
          <a:p>
            <a:r>
              <a:rPr lang="tr-TR" sz="3600" dirty="0" err="1">
                <a:latin typeface="Bodoni MT" pitchFamily="18" charset="0"/>
              </a:rPr>
              <a:t>Öğr</a:t>
            </a:r>
            <a:r>
              <a:rPr lang="tr-TR" sz="3600" dirty="0">
                <a:latin typeface="Bodoni MT" pitchFamily="18" charset="0"/>
              </a:rPr>
              <a:t>. Gör. Burak Oğuzhan KARAPINAR</a:t>
            </a:r>
          </a:p>
        </p:txBody>
      </p:sp>
      <p:sp>
        <p:nvSpPr>
          <p:cNvPr id="3" name="2 Metin kutusu"/>
          <p:cNvSpPr txBox="1"/>
          <p:nvPr/>
        </p:nvSpPr>
        <p:spPr>
          <a:xfrm>
            <a:off x="642910" y="1428736"/>
            <a:ext cx="8143932" cy="646331"/>
          </a:xfrm>
          <a:prstGeom prst="rect">
            <a:avLst/>
          </a:prstGeom>
          <a:solidFill>
            <a:schemeClr val="accent3">
              <a:lumMod val="20000"/>
              <a:lumOff val="80000"/>
            </a:schemeClr>
          </a:solidFill>
        </p:spPr>
        <p:txBody>
          <a:bodyPr wrap="square" rtlCol="0">
            <a:spAutoFit/>
          </a:bodyPr>
          <a:lstStyle/>
          <a:p>
            <a:pPr algn="ctr"/>
            <a:r>
              <a:rPr lang="tr-TR" sz="3600" b="1" dirty="0">
                <a:solidFill>
                  <a:srgbClr val="FF0000"/>
                </a:solidFill>
                <a:latin typeface="Times New Roman" pitchFamily="18" charset="0"/>
                <a:cs typeface="Times New Roman" pitchFamily="18" charset="0"/>
              </a:rPr>
              <a:t>EKLEMLER</a:t>
            </a:r>
            <a:endParaRPr lang="tr-TR" sz="3600" dirty="0">
              <a:solidFill>
                <a:srgbClr val="FF0000"/>
              </a:solidFill>
              <a:latin typeface="Times New Roman" pitchFamily="18" charset="0"/>
              <a:cs typeface="Times New Roman" pitchFamily="18" charset="0"/>
            </a:endParaRPr>
          </a:p>
        </p:txBody>
      </p:sp>
      <p:pic>
        <p:nvPicPr>
          <p:cNvPr id="64514" name="Picture 2" descr="Eklemler ile ilgili görsel sonucu"/>
          <p:cNvPicPr>
            <a:picLocks noChangeAspect="1" noChangeArrowheads="1"/>
          </p:cNvPicPr>
          <p:nvPr/>
        </p:nvPicPr>
        <p:blipFill>
          <a:blip r:embed="rId2"/>
          <a:srcRect/>
          <a:stretch>
            <a:fillRect/>
          </a:stretch>
        </p:blipFill>
        <p:spPr bwMode="auto">
          <a:xfrm>
            <a:off x="1714480" y="2428868"/>
            <a:ext cx="5857455" cy="3571900"/>
          </a:xfrm>
          <a:prstGeom prst="rect">
            <a:avLst/>
          </a:prstGeom>
          <a:noFill/>
        </p:spPr>
      </p:pic>
    </p:spTree>
    <p:extLst>
      <p:ext uri="{BB962C8B-B14F-4D97-AF65-F5344CB8AC3E}">
        <p14:creationId xmlns:p14="http://schemas.microsoft.com/office/powerpoint/2010/main" val="700300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857224" y="642918"/>
            <a:ext cx="7000924" cy="4401205"/>
          </a:xfrm>
          <a:prstGeom prst="rect">
            <a:avLst/>
          </a:prstGeom>
          <a:solidFill>
            <a:srgbClr val="F9F8F5"/>
          </a:solidFill>
          <a:ln>
            <a:solidFill>
              <a:srgbClr val="F9F8F5"/>
            </a:solidFill>
          </a:ln>
        </p:spPr>
        <p:txBody>
          <a:bodyPr wrap="square" rtlCol="0">
            <a:spAutoFit/>
          </a:bodyPr>
          <a:lstStyle/>
          <a:p>
            <a:pPr algn="ctr"/>
            <a:r>
              <a:rPr lang="tr-TR" sz="2000" b="1" dirty="0">
                <a:solidFill>
                  <a:srgbClr val="FF0000"/>
                </a:solidFill>
                <a:latin typeface="Times New Roman" pitchFamily="18" charset="0"/>
                <a:cs typeface="Times New Roman" pitchFamily="18" charset="0"/>
              </a:rPr>
              <a:t>EKLEM SİSTEMİ (</a:t>
            </a:r>
            <a:r>
              <a:rPr lang="tr-TR" sz="2000" b="1" dirty="0" err="1">
                <a:solidFill>
                  <a:srgbClr val="FF0000"/>
                </a:solidFill>
                <a:latin typeface="Times New Roman" pitchFamily="18" charset="0"/>
                <a:cs typeface="Times New Roman" pitchFamily="18" charset="0"/>
              </a:rPr>
              <a:t>Systema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articulare</a:t>
            </a:r>
            <a:r>
              <a:rPr lang="tr-TR" sz="2000" b="1" dirty="0">
                <a:solidFill>
                  <a:srgbClr val="FF0000"/>
                </a:solidFill>
                <a:latin typeface="Times New Roman" pitchFamily="18" charset="0"/>
                <a:cs typeface="Times New Roman" pitchFamily="18" charset="0"/>
              </a:rPr>
              <a:t>)</a:t>
            </a:r>
          </a:p>
          <a:p>
            <a:pPr algn="just"/>
            <a:r>
              <a:rPr lang="tr-TR" sz="2000" b="1" dirty="0">
                <a:latin typeface="Times New Roman" pitchFamily="18" charset="0"/>
                <a:cs typeface="Times New Roman" pitchFamily="18" charset="0"/>
              </a:rPr>
              <a:t> </a:t>
            </a:r>
          </a:p>
          <a:p>
            <a:pPr algn="just"/>
            <a:r>
              <a:rPr lang="tr-TR" sz="2000" b="1" dirty="0">
                <a:latin typeface="Times New Roman" pitchFamily="18" charset="0"/>
                <a:cs typeface="Times New Roman" pitchFamily="18" charset="0"/>
              </a:rPr>
              <a:t>İskelette kemikler arasında bağlantıyı sağlayan yapılara eklem (</a:t>
            </a:r>
            <a:r>
              <a:rPr lang="tr-TR" sz="2000" b="1" dirty="0" err="1">
                <a:latin typeface="Times New Roman" pitchFamily="18" charset="0"/>
                <a:cs typeface="Times New Roman" pitchFamily="18" charset="0"/>
              </a:rPr>
              <a:t>articulatio</a:t>
            </a:r>
            <a:r>
              <a:rPr lang="tr-TR" sz="2000" b="1" dirty="0">
                <a:latin typeface="Times New Roman" pitchFamily="18" charset="0"/>
                <a:cs typeface="Times New Roman" pitchFamily="18" charset="0"/>
              </a:rPr>
              <a:t>) denir. </a:t>
            </a:r>
          </a:p>
          <a:p>
            <a:pPr algn="just"/>
            <a:endParaRPr lang="tr-TR" sz="2000" b="1" dirty="0">
              <a:latin typeface="Times New Roman" pitchFamily="18" charset="0"/>
              <a:cs typeface="Times New Roman" pitchFamily="18" charset="0"/>
            </a:endParaRPr>
          </a:p>
          <a:p>
            <a:pPr algn="just"/>
            <a:r>
              <a:rPr lang="tr-TR" sz="2000" b="1" dirty="0">
                <a:latin typeface="Times New Roman" pitchFamily="18" charset="0"/>
                <a:cs typeface="Times New Roman" pitchFamily="18" charset="0"/>
              </a:rPr>
              <a:t>Eklemler bulundukları bölgeye en uygun hareket imkânı sağlamak amacıyla farklı özelliklere sahiptirler. </a:t>
            </a:r>
          </a:p>
          <a:p>
            <a:pPr algn="just"/>
            <a:endParaRPr lang="tr-TR" sz="2000" b="1" dirty="0">
              <a:latin typeface="Times New Roman" pitchFamily="18" charset="0"/>
              <a:cs typeface="Times New Roman" pitchFamily="18" charset="0"/>
            </a:endParaRPr>
          </a:p>
          <a:p>
            <a:pPr algn="just"/>
            <a:r>
              <a:rPr lang="tr-TR" sz="2000" b="1" dirty="0" err="1">
                <a:latin typeface="Times New Roman" pitchFamily="18" charset="0"/>
                <a:cs typeface="Times New Roman" pitchFamily="18" charset="0"/>
              </a:rPr>
              <a:t>Extremitelerde</a:t>
            </a:r>
            <a:r>
              <a:rPr lang="tr-TR" sz="2000" b="1" dirty="0">
                <a:latin typeface="Times New Roman" pitchFamily="18" charset="0"/>
                <a:cs typeface="Times New Roman" pitchFamily="18" charset="0"/>
              </a:rPr>
              <a:t> kemikler arasındaki eklemler en geniş hareket kabiliyetine sahip iken, omurlar arasındaki eklemler daha az hareket imkanına sahiptir. </a:t>
            </a:r>
          </a:p>
          <a:p>
            <a:pPr algn="just"/>
            <a:endParaRPr lang="tr-TR" sz="2000" b="1" dirty="0">
              <a:latin typeface="Times New Roman" pitchFamily="18" charset="0"/>
              <a:cs typeface="Times New Roman" pitchFamily="18" charset="0"/>
            </a:endParaRPr>
          </a:p>
          <a:p>
            <a:pPr algn="just"/>
            <a:r>
              <a:rPr lang="tr-TR" sz="2000" b="1" dirty="0">
                <a:latin typeface="Times New Roman" pitchFamily="18" charset="0"/>
                <a:cs typeface="Times New Roman" pitchFamily="18" charset="0"/>
              </a:rPr>
              <a:t>Kafatasındaki eklemlerin (çene eklemi hariç) ise hareket kabiliyeti yoktur.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714348" y="285728"/>
            <a:ext cx="7715304" cy="1323439"/>
          </a:xfrm>
          <a:prstGeom prst="rect">
            <a:avLst/>
          </a:prstGeom>
          <a:solidFill>
            <a:srgbClr val="F9F8F5"/>
          </a:solidFill>
          <a:ln>
            <a:solidFill>
              <a:srgbClr val="F9F8F5"/>
            </a:solidFill>
          </a:ln>
        </p:spPr>
        <p:txBody>
          <a:bodyPr wrap="square" rtlCol="0">
            <a:spAutoFit/>
          </a:bodyPr>
          <a:lstStyle/>
          <a:p>
            <a:r>
              <a:rPr lang="tr-TR" sz="2000" b="1" dirty="0">
                <a:solidFill>
                  <a:srgbClr val="0070C0"/>
                </a:solidFill>
                <a:latin typeface="Times New Roman" pitchFamily="18" charset="0"/>
                <a:cs typeface="Times New Roman" pitchFamily="18" charset="0"/>
              </a:rPr>
              <a:t>Eklemler morfolojik ve fonksiyonel olarak üç alt gruba ayrılırlar. </a:t>
            </a:r>
          </a:p>
          <a:p>
            <a:r>
              <a:rPr lang="tr-TR" sz="2000" b="1" dirty="0">
                <a:latin typeface="Times New Roman" pitchFamily="18" charset="0"/>
                <a:cs typeface="Times New Roman" pitchFamily="18" charset="0"/>
              </a:rPr>
              <a:t>I-</a:t>
            </a:r>
            <a:r>
              <a:rPr lang="tr-TR" sz="2000" b="1" dirty="0" err="1">
                <a:latin typeface="Times New Roman" pitchFamily="18" charset="0"/>
                <a:cs typeface="Times New Roman" pitchFamily="18" charset="0"/>
              </a:rPr>
              <a:t>Articulatio</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fibrosae</a:t>
            </a:r>
            <a:r>
              <a:rPr lang="tr-TR" sz="2000" b="1" dirty="0">
                <a:latin typeface="Times New Roman" pitchFamily="18" charset="0"/>
                <a:cs typeface="Times New Roman" pitchFamily="18" charset="0"/>
              </a:rPr>
              <a:t> </a:t>
            </a:r>
          </a:p>
          <a:p>
            <a:r>
              <a:rPr lang="tr-TR" sz="2000" b="1" dirty="0">
                <a:latin typeface="Times New Roman" pitchFamily="18" charset="0"/>
                <a:cs typeface="Times New Roman" pitchFamily="18" charset="0"/>
              </a:rPr>
              <a:t>II-</a:t>
            </a:r>
            <a:r>
              <a:rPr lang="tr-TR" sz="2000" b="1" dirty="0" err="1">
                <a:latin typeface="Times New Roman" pitchFamily="18" charset="0"/>
                <a:cs typeface="Times New Roman" pitchFamily="18" charset="0"/>
              </a:rPr>
              <a:t>Articulatio</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cartilaginea</a:t>
            </a:r>
            <a:r>
              <a:rPr lang="tr-TR" sz="2000" b="1" dirty="0">
                <a:latin typeface="Times New Roman" pitchFamily="18" charset="0"/>
                <a:cs typeface="Times New Roman" pitchFamily="18" charset="0"/>
              </a:rPr>
              <a:t> </a:t>
            </a:r>
          </a:p>
          <a:p>
            <a:r>
              <a:rPr lang="tr-TR" sz="2000" b="1" dirty="0">
                <a:latin typeface="Times New Roman" pitchFamily="18" charset="0"/>
                <a:cs typeface="Times New Roman" pitchFamily="18" charset="0"/>
              </a:rPr>
              <a:t>III-</a:t>
            </a:r>
            <a:r>
              <a:rPr lang="tr-TR" sz="2000" b="1" dirty="0" err="1">
                <a:latin typeface="Times New Roman" pitchFamily="18" charset="0"/>
                <a:cs typeface="Times New Roman" pitchFamily="18" charset="0"/>
              </a:rPr>
              <a:t>Articulatio</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synovialis</a:t>
            </a:r>
            <a:r>
              <a:rPr lang="tr-TR" sz="2000" b="1" dirty="0">
                <a:latin typeface="Times New Roman" pitchFamily="18" charset="0"/>
                <a:cs typeface="Times New Roman" pitchFamily="18" charset="0"/>
              </a:rPr>
              <a:t> </a:t>
            </a:r>
          </a:p>
        </p:txBody>
      </p:sp>
      <p:pic>
        <p:nvPicPr>
          <p:cNvPr id="3" name="Picture 5"/>
          <p:cNvPicPr>
            <a:picLocks noChangeAspect="1" noChangeArrowheads="1"/>
          </p:cNvPicPr>
          <p:nvPr/>
        </p:nvPicPr>
        <p:blipFill>
          <a:blip r:embed="rId2"/>
          <a:srcRect/>
          <a:stretch>
            <a:fillRect/>
          </a:stretch>
        </p:blipFill>
        <p:spPr bwMode="auto">
          <a:xfrm>
            <a:off x="285720" y="2071678"/>
            <a:ext cx="3392481" cy="1009855"/>
          </a:xfrm>
          <a:prstGeom prst="rect">
            <a:avLst/>
          </a:prstGeom>
          <a:noFill/>
          <a:ln w="9525">
            <a:noFill/>
            <a:miter lim="800000"/>
            <a:headEnd/>
            <a:tailEnd/>
          </a:ln>
        </p:spPr>
      </p:pic>
      <p:pic>
        <p:nvPicPr>
          <p:cNvPr id="4" name="Picture 6"/>
          <p:cNvPicPr>
            <a:picLocks noChangeAspect="1" noChangeArrowheads="1"/>
          </p:cNvPicPr>
          <p:nvPr/>
        </p:nvPicPr>
        <p:blipFill>
          <a:blip r:embed="rId3"/>
          <a:srcRect/>
          <a:stretch>
            <a:fillRect/>
          </a:stretch>
        </p:blipFill>
        <p:spPr bwMode="auto">
          <a:xfrm>
            <a:off x="5429256" y="1500174"/>
            <a:ext cx="2526762" cy="2357454"/>
          </a:xfrm>
          <a:prstGeom prst="rect">
            <a:avLst/>
          </a:prstGeom>
          <a:noFill/>
          <a:ln w="9525">
            <a:noFill/>
            <a:miter lim="800000"/>
            <a:headEnd/>
            <a:tailEnd/>
          </a:ln>
        </p:spPr>
      </p:pic>
      <p:pic>
        <p:nvPicPr>
          <p:cNvPr id="5" name="Picture 5"/>
          <p:cNvPicPr>
            <a:picLocks noChangeAspect="1" noChangeArrowheads="1"/>
          </p:cNvPicPr>
          <p:nvPr/>
        </p:nvPicPr>
        <p:blipFill>
          <a:blip r:embed="rId4"/>
          <a:srcRect/>
          <a:stretch>
            <a:fillRect/>
          </a:stretch>
        </p:blipFill>
        <p:spPr bwMode="auto">
          <a:xfrm>
            <a:off x="2357422" y="3429000"/>
            <a:ext cx="3165477" cy="3023959"/>
          </a:xfrm>
          <a:prstGeom prst="rect">
            <a:avLst/>
          </a:prstGeom>
          <a:noFill/>
          <a:ln w="9525">
            <a:noFill/>
            <a:miter lim="800000"/>
            <a:headEnd/>
            <a:tailEnd/>
          </a:ln>
        </p:spPr>
      </p:pic>
      <p:sp>
        <p:nvSpPr>
          <p:cNvPr id="6" name="5 Dikdörtgen"/>
          <p:cNvSpPr/>
          <p:nvPr/>
        </p:nvSpPr>
        <p:spPr>
          <a:xfrm>
            <a:off x="1785918" y="2643182"/>
            <a:ext cx="274434" cy="369332"/>
          </a:xfrm>
          <a:prstGeom prst="rect">
            <a:avLst/>
          </a:prstGeom>
        </p:spPr>
        <p:txBody>
          <a:bodyPr wrap="none">
            <a:spAutoFit/>
          </a:bodyPr>
          <a:lstStyle/>
          <a:p>
            <a:r>
              <a:rPr lang="tr-TR" b="1" dirty="0">
                <a:latin typeface="Times New Roman" pitchFamily="18" charset="0"/>
                <a:cs typeface="Times New Roman" pitchFamily="18" charset="0"/>
              </a:rPr>
              <a:t>I</a:t>
            </a:r>
            <a:endParaRPr lang="tr-TR" dirty="0"/>
          </a:p>
        </p:txBody>
      </p:sp>
      <p:sp>
        <p:nvSpPr>
          <p:cNvPr id="7" name="6 Dikdörtgen"/>
          <p:cNvSpPr/>
          <p:nvPr/>
        </p:nvSpPr>
        <p:spPr>
          <a:xfrm>
            <a:off x="5643570" y="1928802"/>
            <a:ext cx="383438" cy="400110"/>
          </a:xfrm>
          <a:prstGeom prst="rect">
            <a:avLst/>
          </a:prstGeom>
        </p:spPr>
        <p:txBody>
          <a:bodyPr wrap="none">
            <a:spAutoFit/>
          </a:bodyPr>
          <a:lstStyle/>
          <a:p>
            <a:r>
              <a:rPr lang="tr-TR" sz="2000" b="1" dirty="0">
                <a:latin typeface="Times New Roman" pitchFamily="18" charset="0"/>
                <a:cs typeface="Times New Roman" pitchFamily="18" charset="0"/>
              </a:rPr>
              <a:t>II</a:t>
            </a:r>
            <a:endParaRPr lang="tr-TR" sz="2000" dirty="0"/>
          </a:p>
        </p:txBody>
      </p:sp>
      <p:sp>
        <p:nvSpPr>
          <p:cNvPr id="8" name="7 Dikdörtgen"/>
          <p:cNvSpPr/>
          <p:nvPr/>
        </p:nvSpPr>
        <p:spPr>
          <a:xfrm>
            <a:off x="3857620" y="4357694"/>
            <a:ext cx="482824" cy="400110"/>
          </a:xfrm>
          <a:prstGeom prst="rect">
            <a:avLst/>
          </a:prstGeom>
        </p:spPr>
        <p:txBody>
          <a:bodyPr wrap="none">
            <a:spAutoFit/>
          </a:bodyPr>
          <a:lstStyle/>
          <a:p>
            <a:r>
              <a:rPr lang="tr-TR" sz="2000" b="1" dirty="0">
                <a:latin typeface="Times New Roman" pitchFamily="18" charset="0"/>
                <a:cs typeface="Times New Roman" pitchFamily="18" charset="0"/>
              </a:rPr>
              <a:t>III</a:t>
            </a:r>
            <a:endParaRPr lang="tr-TR"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214290"/>
            <a:ext cx="8786874" cy="1631216"/>
          </a:xfrm>
          <a:prstGeom prst="rect">
            <a:avLst/>
          </a:prstGeom>
          <a:solidFill>
            <a:srgbClr val="F9F8F5"/>
          </a:solidFill>
          <a:ln>
            <a:solidFill>
              <a:srgbClr val="F9F8F5"/>
            </a:solidFill>
          </a:ln>
        </p:spPr>
        <p:txBody>
          <a:bodyPr wrap="square" rtlCol="0">
            <a:spAutoFit/>
          </a:bodyPr>
          <a:lstStyle/>
          <a:p>
            <a:pPr algn="just"/>
            <a:r>
              <a:rPr lang="tr-TR" sz="2000" b="1" dirty="0">
                <a:solidFill>
                  <a:srgbClr val="FF0000"/>
                </a:solidFill>
                <a:latin typeface="Times New Roman" pitchFamily="18" charset="0"/>
                <a:cs typeface="Times New Roman" pitchFamily="18" charset="0"/>
              </a:rPr>
              <a:t>I-</a:t>
            </a:r>
            <a:r>
              <a:rPr lang="tr-TR" sz="2000" b="1" dirty="0" err="1">
                <a:solidFill>
                  <a:srgbClr val="FF0000"/>
                </a:solidFill>
                <a:latin typeface="Times New Roman" pitchFamily="18" charset="0"/>
                <a:cs typeface="Times New Roman" pitchFamily="18" charset="0"/>
              </a:rPr>
              <a:t>Articulatio</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fibrosae</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fibröz</a:t>
            </a:r>
            <a:r>
              <a:rPr lang="tr-TR" sz="2000" b="1" dirty="0">
                <a:solidFill>
                  <a:srgbClr val="FF0000"/>
                </a:solidFill>
                <a:latin typeface="Times New Roman" pitchFamily="18" charset="0"/>
                <a:cs typeface="Times New Roman" pitchFamily="18" charset="0"/>
              </a:rPr>
              <a:t> eklemler: hareketsiz eklemler): </a:t>
            </a:r>
            <a:r>
              <a:rPr lang="tr-TR" sz="2000" b="1" dirty="0">
                <a:latin typeface="Times New Roman" pitchFamily="18" charset="0"/>
                <a:cs typeface="Times New Roman" pitchFamily="18" charset="0"/>
              </a:rPr>
              <a:t>Ekleme katılan kemikler arasında boşluk yoktur ve eklem yüzleri sıkıca birbirine temas eder. Kemikler arasında bağ dokusu veya </a:t>
            </a:r>
            <a:r>
              <a:rPr lang="tr-TR" sz="2000" b="1" dirty="0" err="1">
                <a:latin typeface="Times New Roman" pitchFamily="18" charset="0"/>
                <a:cs typeface="Times New Roman" pitchFamily="18" charset="0"/>
              </a:rPr>
              <a:t>hiyalin</a:t>
            </a:r>
            <a:r>
              <a:rPr lang="tr-TR" sz="2000" b="1" dirty="0">
                <a:latin typeface="Times New Roman" pitchFamily="18" charset="0"/>
                <a:cs typeface="Times New Roman" pitchFamily="18" charset="0"/>
              </a:rPr>
              <a:t> kıkırdak bulunur. Daha çok kafatası kemikleri arasında görülen bu eklemlerde hareket söz konusu değildir, fakat sağlamlık ve dayanıklılık esastır. Kendi aralarında üç alt gruba ayrılırlar.</a:t>
            </a:r>
          </a:p>
        </p:txBody>
      </p:sp>
      <p:pic>
        <p:nvPicPr>
          <p:cNvPr id="3" name="Picture 5"/>
          <p:cNvPicPr>
            <a:picLocks noChangeAspect="1" noChangeArrowheads="1"/>
          </p:cNvPicPr>
          <p:nvPr/>
        </p:nvPicPr>
        <p:blipFill>
          <a:blip r:embed="rId2"/>
          <a:srcRect/>
          <a:stretch>
            <a:fillRect/>
          </a:stretch>
        </p:blipFill>
        <p:spPr bwMode="auto">
          <a:xfrm>
            <a:off x="714348" y="2500306"/>
            <a:ext cx="7850188" cy="23368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214290"/>
            <a:ext cx="8786874" cy="1323439"/>
          </a:xfrm>
          <a:prstGeom prst="rect">
            <a:avLst/>
          </a:prstGeom>
          <a:solidFill>
            <a:srgbClr val="F9F8F5"/>
          </a:solidFill>
          <a:ln>
            <a:solidFill>
              <a:srgbClr val="F9F8F5"/>
            </a:solidFill>
          </a:ln>
        </p:spPr>
        <p:txBody>
          <a:bodyPr wrap="square" rtlCol="0">
            <a:spAutoFit/>
          </a:bodyPr>
          <a:lstStyle/>
          <a:p>
            <a:pPr algn="just"/>
            <a:r>
              <a:rPr lang="tr-TR" sz="2000" b="1" dirty="0">
                <a:solidFill>
                  <a:srgbClr val="FF0000"/>
                </a:solidFill>
                <a:latin typeface="Times New Roman" pitchFamily="18" charset="0"/>
                <a:cs typeface="Times New Roman" pitchFamily="18" charset="0"/>
              </a:rPr>
              <a:t>1-</a:t>
            </a:r>
            <a:r>
              <a:rPr lang="tr-TR" sz="2000" b="1" dirty="0" err="1">
                <a:solidFill>
                  <a:srgbClr val="FF0000"/>
                </a:solidFill>
                <a:latin typeface="Times New Roman" pitchFamily="18" charset="0"/>
                <a:cs typeface="Times New Roman" pitchFamily="18" charset="0"/>
              </a:rPr>
              <a:t>Syndesmosis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Ekleme katılan kemik yüzeylerini </a:t>
            </a:r>
            <a:r>
              <a:rPr lang="tr-TR" sz="2000" b="1" dirty="0" err="1">
                <a:latin typeface="Times New Roman" pitchFamily="18" charset="0"/>
                <a:cs typeface="Times New Roman" pitchFamily="18" charset="0"/>
              </a:rPr>
              <a:t>ligamentler</a:t>
            </a:r>
            <a:r>
              <a:rPr lang="tr-TR" sz="2000" b="1" dirty="0">
                <a:latin typeface="Times New Roman" pitchFamily="18" charset="0"/>
                <a:cs typeface="Times New Roman" pitchFamily="18" charset="0"/>
              </a:rPr>
              <a:t> sıkıca birbirine bağlar. Ör. </a:t>
            </a:r>
            <a:r>
              <a:rPr lang="tr-TR" sz="2000" b="1" dirty="0" err="1">
                <a:latin typeface="Times New Roman" pitchFamily="18" charset="0"/>
                <a:cs typeface="Times New Roman" pitchFamily="18" charset="0"/>
              </a:rPr>
              <a:t>tibia</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fibula</a:t>
            </a:r>
            <a:r>
              <a:rPr lang="tr-TR" sz="2000" b="1" dirty="0">
                <a:latin typeface="Times New Roman" pitchFamily="18" charset="0"/>
                <a:cs typeface="Times New Roman" pitchFamily="18" charset="0"/>
              </a:rPr>
              <a:t> arasındaki eklemeler (</a:t>
            </a:r>
            <a:r>
              <a:rPr lang="tr-TR" sz="2000" b="1" dirty="0" err="1">
                <a:latin typeface="Times New Roman" pitchFamily="18" charset="0"/>
                <a:cs typeface="Times New Roman" pitchFamily="18" charset="0"/>
              </a:rPr>
              <a:t>syndesmosis</a:t>
            </a:r>
            <a:r>
              <a:rPr lang="tr-TR" sz="2000" b="1" dirty="0">
                <a:latin typeface="Times New Roman" pitchFamily="18" charset="0"/>
                <a:cs typeface="Times New Roman" pitchFamily="18" charset="0"/>
              </a:rPr>
              <a:t> (art.) </a:t>
            </a:r>
            <a:r>
              <a:rPr lang="tr-TR" sz="2000" b="1" dirty="0" err="1">
                <a:latin typeface="Times New Roman" pitchFamily="18" charset="0"/>
                <a:cs typeface="Times New Roman" pitchFamily="18" charset="0"/>
              </a:rPr>
              <a:t>tibiofibularis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distalis</a:t>
            </a:r>
            <a:r>
              <a:rPr lang="tr-TR" sz="2000" b="1" dirty="0">
                <a:latin typeface="Times New Roman" pitchFamily="18" charset="0"/>
                <a:cs typeface="Times New Roman" pitchFamily="18" charset="0"/>
              </a:rPr>
              <a:t>) bu gruba girer. Bu tip eklemlerde çok az miktarda sınırlı hareket yapılabilir.</a:t>
            </a:r>
          </a:p>
        </p:txBody>
      </p:sp>
      <p:pic>
        <p:nvPicPr>
          <p:cNvPr id="3" name="Picture 1027"/>
          <p:cNvPicPr>
            <a:picLocks noChangeAspect="1" noChangeArrowheads="1"/>
          </p:cNvPicPr>
          <p:nvPr/>
        </p:nvPicPr>
        <p:blipFill>
          <a:blip r:embed="rId2"/>
          <a:srcRect/>
          <a:stretch>
            <a:fillRect/>
          </a:stretch>
        </p:blipFill>
        <p:spPr bwMode="auto">
          <a:xfrm>
            <a:off x="5508625" y="1989138"/>
            <a:ext cx="1179101" cy="4535487"/>
          </a:xfrm>
          <a:prstGeom prst="rect">
            <a:avLst/>
          </a:prstGeom>
          <a:solidFill>
            <a:srgbClr val="92D050"/>
          </a:solidFill>
          <a:ln w="9525">
            <a:noFill/>
            <a:miter lim="800000"/>
            <a:headEnd/>
            <a:tailEnd/>
          </a:ln>
        </p:spPr>
      </p:pic>
      <p:sp>
        <p:nvSpPr>
          <p:cNvPr id="4" name="Rectangle 1028"/>
          <p:cNvSpPr>
            <a:spLocks noChangeArrowheads="1"/>
          </p:cNvSpPr>
          <p:nvPr/>
        </p:nvSpPr>
        <p:spPr bwMode="auto">
          <a:xfrm>
            <a:off x="1000100" y="5143512"/>
            <a:ext cx="3892547" cy="707886"/>
          </a:xfrm>
          <a:prstGeom prst="rect">
            <a:avLst/>
          </a:prstGeom>
          <a:solidFill>
            <a:srgbClr val="92D050"/>
          </a:solidFill>
          <a:ln w="9525">
            <a:noFill/>
            <a:miter lim="800000"/>
            <a:headEnd/>
            <a:tailEnd/>
          </a:ln>
        </p:spPr>
        <p:txBody>
          <a:bodyPr wrap="square">
            <a:spAutoFit/>
          </a:bodyPr>
          <a:lstStyle/>
          <a:p>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tibiofibularis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distalis</a:t>
            </a:r>
            <a:endParaRPr lang="tr-TR" sz="2000" b="1" dirty="0">
              <a:solidFill>
                <a:srgbClr val="FF0000"/>
              </a:solidFill>
              <a:latin typeface="Times New Roman" pitchFamily="18" charset="0"/>
              <a:cs typeface="Times New Roman" pitchFamily="18" charset="0"/>
            </a:endParaRPr>
          </a:p>
          <a:p>
            <a:r>
              <a:rPr lang="tr-TR" sz="2000" b="1" dirty="0" err="1">
                <a:solidFill>
                  <a:srgbClr val="FF0000"/>
                </a:solidFill>
                <a:latin typeface="Times New Roman" pitchFamily="18" charset="0"/>
                <a:cs typeface="Times New Roman" pitchFamily="18" charset="0"/>
              </a:rPr>
              <a:t>syndesmosis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tibiofibularis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distalis</a:t>
            </a:r>
            <a:endParaRPr lang="tr-TR" sz="2000" b="1" dirty="0">
              <a:solidFill>
                <a:srgbClr val="FF0000"/>
              </a:solidFill>
              <a:latin typeface="Times New Roman" pitchFamily="18" charset="0"/>
              <a:cs typeface="Times New Roman" pitchFamily="18" charset="0"/>
            </a:endParaRPr>
          </a:p>
        </p:txBody>
      </p:sp>
      <p:sp>
        <p:nvSpPr>
          <p:cNvPr id="5" name="Line 1029"/>
          <p:cNvSpPr>
            <a:spLocks noChangeShapeType="1"/>
          </p:cNvSpPr>
          <p:nvPr/>
        </p:nvSpPr>
        <p:spPr bwMode="auto">
          <a:xfrm>
            <a:off x="4787900" y="5589588"/>
            <a:ext cx="1079500" cy="647700"/>
          </a:xfrm>
          <a:prstGeom prst="line">
            <a:avLst/>
          </a:prstGeom>
          <a:noFill/>
          <a:ln w="38100">
            <a:solidFill>
              <a:schemeClr val="tx1"/>
            </a:solidFill>
            <a:round/>
            <a:headEnd/>
            <a:tailEnd/>
          </a:ln>
        </p:spPr>
        <p:txBody>
          <a:bodyPr/>
          <a:lstStyle/>
          <a:p>
            <a:endParaRPr lang="tr-T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214290"/>
            <a:ext cx="8786874" cy="1015663"/>
          </a:xfrm>
          <a:prstGeom prst="rect">
            <a:avLst/>
          </a:prstGeom>
          <a:solidFill>
            <a:srgbClr val="F9F8F5"/>
          </a:solidFill>
          <a:ln>
            <a:solidFill>
              <a:srgbClr val="F9F8F5"/>
            </a:solidFill>
          </a:ln>
        </p:spPr>
        <p:txBody>
          <a:bodyPr wrap="square" rtlCol="0">
            <a:spAutoFit/>
          </a:bodyPr>
          <a:lstStyle/>
          <a:p>
            <a:pPr algn="just"/>
            <a:r>
              <a:rPr lang="tr-TR" sz="2000" b="1" dirty="0">
                <a:solidFill>
                  <a:srgbClr val="FF0000"/>
                </a:solidFill>
                <a:latin typeface="Times New Roman" pitchFamily="18" charset="0"/>
                <a:cs typeface="Times New Roman" pitchFamily="18" charset="0"/>
              </a:rPr>
              <a:t>2-</a:t>
            </a:r>
            <a:r>
              <a:rPr lang="tr-TR" sz="2000" b="1" dirty="0" err="1">
                <a:solidFill>
                  <a:srgbClr val="FF0000"/>
                </a:solidFill>
                <a:latin typeface="Times New Roman" pitchFamily="18" charset="0"/>
                <a:cs typeface="Times New Roman" pitchFamily="18" charset="0"/>
              </a:rPr>
              <a:t>Sutura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Kafa kemikleri arasında görülen dikiş tarzındaki eklemlerdir. Ekleme katılan kemiklerin kenarları girintili çıkıntılı olup birbirine kenetlenirler. </a:t>
            </a:r>
          </a:p>
        </p:txBody>
      </p:sp>
      <p:pic>
        <p:nvPicPr>
          <p:cNvPr id="3" name="Picture 5"/>
          <p:cNvPicPr>
            <a:picLocks noChangeAspect="1" noChangeArrowheads="1"/>
          </p:cNvPicPr>
          <p:nvPr/>
        </p:nvPicPr>
        <p:blipFill>
          <a:blip r:embed="rId2"/>
          <a:srcRect/>
          <a:stretch>
            <a:fillRect/>
          </a:stretch>
        </p:blipFill>
        <p:spPr bwMode="auto">
          <a:xfrm>
            <a:off x="1785918" y="1571612"/>
            <a:ext cx="5616575" cy="3775075"/>
          </a:xfrm>
          <a:prstGeom prst="rect">
            <a:avLst/>
          </a:prstGeom>
          <a:noFill/>
          <a:ln w="9525">
            <a:noFill/>
            <a:miter lim="800000"/>
            <a:headEnd/>
            <a:tailEnd/>
          </a:ln>
        </p:spPr>
      </p:pic>
      <p:sp>
        <p:nvSpPr>
          <p:cNvPr id="4" name="3 Dikdörtgen"/>
          <p:cNvSpPr/>
          <p:nvPr/>
        </p:nvSpPr>
        <p:spPr>
          <a:xfrm>
            <a:off x="1357290" y="4429132"/>
            <a:ext cx="896399"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sutura</a:t>
            </a:r>
            <a:endParaRPr lang="tr-TR" sz="2000" dirty="0"/>
          </a:p>
        </p:txBody>
      </p:sp>
      <p:sp>
        <p:nvSpPr>
          <p:cNvPr id="5" name="Line 1029"/>
          <p:cNvSpPr>
            <a:spLocks noChangeShapeType="1"/>
          </p:cNvSpPr>
          <p:nvPr/>
        </p:nvSpPr>
        <p:spPr bwMode="auto">
          <a:xfrm flipV="1">
            <a:off x="2214546" y="4143380"/>
            <a:ext cx="1428760" cy="500066"/>
          </a:xfrm>
          <a:prstGeom prst="line">
            <a:avLst/>
          </a:prstGeom>
          <a:noFill/>
          <a:ln w="38100">
            <a:solidFill>
              <a:schemeClr val="tx1"/>
            </a:solidFill>
            <a:round/>
            <a:headEnd/>
            <a:tailEnd/>
          </a:ln>
        </p:spPr>
        <p:txBody>
          <a:bodyPr/>
          <a:lstStyle/>
          <a:p>
            <a:endParaRPr lang="tr-T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etin kutusu"/>
          <p:cNvSpPr txBox="1"/>
          <p:nvPr/>
        </p:nvSpPr>
        <p:spPr>
          <a:xfrm>
            <a:off x="142844" y="71414"/>
            <a:ext cx="8786874" cy="1015663"/>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3-</a:t>
            </a:r>
            <a:r>
              <a:rPr lang="tr-TR" sz="2000" b="1" dirty="0" err="1">
                <a:solidFill>
                  <a:srgbClr val="FF0000"/>
                </a:solidFill>
                <a:latin typeface="Times New Roman" pitchFamily="18" charset="0"/>
                <a:cs typeface="Times New Roman" pitchFamily="18" charset="0"/>
              </a:rPr>
              <a:t>Gomphosis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Alt ve üst çenedeki dişlerin </a:t>
            </a:r>
            <a:r>
              <a:rPr lang="tr-TR" sz="2000" b="1" dirty="0" err="1">
                <a:latin typeface="Times New Roman" pitchFamily="18" charset="0"/>
                <a:cs typeface="Times New Roman" pitchFamily="18" charset="0"/>
              </a:rPr>
              <a:t>mandibula</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maxilla</a:t>
            </a:r>
            <a:r>
              <a:rPr lang="tr-TR" sz="2000" b="1" dirty="0">
                <a:latin typeface="Times New Roman" pitchFamily="18" charset="0"/>
                <a:cs typeface="Times New Roman" pitchFamily="18" charset="0"/>
              </a:rPr>
              <a:t> ile yaptığı eklemlerdir. Bir çivinin tahtaya çakılması gibi, dişler çene kemiklerindeki diş yuvalarına gömülüdürler. </a:t>
            </a:r>
          </a:p>
        </p:txBody>
      </p:sp>
      <p:pic>
        <p:nvPicPr>
          <p:cNvPr id="5" name="Picture 5"/>
          <p:cNvPicPr>
            <a:picLocks noChangeAspect="1" noChangeArrowheads="1"/>
          </p:cNvPicPr>
          <p:nvPr/>
        </p:nvPicPr>
        <p:blipFill>
          <a:blip r:embed="rId2"/>
          <a:srcRect/>
          <a:stretch>
            <a:fillRect/>
          </a:stretch>
        </p:blipFill>
        <p:spPr bwMode="auto">
          <a:xfrm>
            <a:off x="571472" y="1643050"/>
            <a:ext cx="3019509" cy="3286148"/>
          </a:xfrm>
          <a:prstGeom prst="rect">
            <a:avLst/>
          </a:prstGeom>
          <a:noFill/>
          <a:ln w="9525">
            <a:noFill/>
            <a:miter lim="800000"/>
            <a:headEnd/>
            <a:tailEnd/>
          </a:ln>
        </p:spPr>
      </p:pic>
      <p:pic>
        <p:nvPicPr>
          <p:cNvPr id="6" name="Picture 4"/>
          <p:cNvPicPr>
            <a:picLocks noChangeAspect="1" noChangeArrowheads="1"/>
          </p:cNvPicPr>
          <p:nvPr/>
        </p:nvPicPr>
        <p:blipFill>
          <a:blip r:embed="rId3"/>
          <a:srcRect/>
          <a:stretch>
            <a:fillRect/>
          </a:stretch>
        </p:blipFill>
        <p:spPr bwMode="auto">
          <a:xfrm>
            <a:off x="4572000" y="1214422"/>
            <a:ext cx="3130550" cy="4968875"/>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214290"/>
            <a:ext cx="8786874" cy="1015663"/>
          </a:xfrm>
          <a:prstGeom prst="rect">
            <a:avLst/>
          </a:prstGeom>
          <a:solidFill>
            <a:srgbClr val="F9F8F5"/>
          </a:solidFill>
        </p:spPr>
        <p:txBody>
          <a:bodyPr wrap="square" rtlCol="0">
            <a:spAutoFit/>
          </a:bodyPr>
          <a:lstStyle/>
          <a:p>
            <a:r>
              <a:rPr lang="tr-TR" sz="2000" b="1" dirty="0">
                <a:solidFill>
                  <a:srgbClr val="FF0000"/>
                </a:solidFill>
                <a:latin typeface="Times New Roman" pitchFamily="18" charset="0"/>
                <a:cs typeface="Times New Roman" pitchFamily="18" charset="0"/>
              </a:rPr>
              <a:t>II-</a:t>
            </a:r>
            <a:r>
              <a:rPr lang="tr-TR" sz="2000" b="1" dirty="0" err="1">
                <a:solidFill>
                  <a:srgbClr val="FF0000"/>
                </a:solidFill>
                <a:latin typeface="Times New Roman" pitchFamily="18" charset="0"/>
                <a:cs typeface="Times New Roman" pitchFamily="18" charset="0"/>
              </a:rPr>
              <a:t>Articulationes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cartilaginea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kartilaginöz</a:t>
            </a:r>
            <a:r>
              <a:rPr lang="tr-TR" sz="2000" b="1" dirty="0">
                <a:solidFill>
                  <a:srgbClr val="FF0000"/>
                </a:solidFill>
                <a:latin typeface="Times New Roman" pitchFamily="18" charset="0"/>
                <a:cs typeface="Times New Roman" pitchFamily="18" charset="0"/>
              </a:rPr>
              <a:t> eklemler: az hareketli eklemler): </a:t>
            </a:r>
            <a:r>
              <a:rPr lang="tr-TR" sz="2000" b="1" dirty="0">
                <a:latin typeface="Times New Roman" pitchFamily="18" charset="0"/>
                <a:cs typeface="Times New Roman" pitchFamily="18" charset="0"/>
              </a:rPr>
              <a:t>Ekleme katılan kemikler arasında kıkırdak doku bulunur. Bu eklemler az hareketli olup iki alt tipi vardır.</a:t>
            </a:r>
          </a:p>
        </p:txBody>
      </p:sp>
      <p:pic>
        <p:nvPicPr>
          <p:cNvPr id="3" name="Picture 10"/>
          <p:cNvPicPr>
            <a:picLocks noChangeAspect="1" noChangeArrowheads="1"/>
          </p:cNvPicPr>
          <p:nvPr/>
        </p:nvPicPr>
        <p:blipFill>
          <a:blip r:embed="rId2"/>
          <a:srcRect/>
          <a:stretch>
            <a:fillRect/>
          </a:stretch>
        </p:blipFill>
        <p:spPr bwMode="auto">
          <a:xfrm>
            <a:off x="3214678" y="1928802"/>
            <a:ext cx="4868252" cy="1376143"/>
          </a:xfrm>
          <a:prstGeom prst="rect">
            <a:avLst/>
          </a:prstGeom>
          <a:solidFill>
            <a:srgbClr val="92D050"/>
          </a:solidFill>
          <a:ln w="9525">
            <a:noFill/>
            <a:miter lim="800000"/>
            <a:headEnd/>
            <a:tailEnd/>
          </a:ln>
        </p:spPr>
      </p:pic>
      <p:pic>
        <p:nvPicPr>
          <p:cNvPr id="4" name="Picture 11"/>
          <p:cNvPicPr>
            <a:picLocks noChangeAspect="1" noChangeArrowheads="1"/>
          </p:cNvPicPr>
          <p:nvPr/>
        </p:nvPicPr>
        <p:blipFill>
          <a:blip r:embed="rId3"/>
          <a:srcRect/>
          <a:stretch>
            <a:fillRect/>
          </a:stretch>
        </p:blipFill>
        <p:spPr bwMode="auto">
          <a:xfrm>
            <a:off x="3348039" y="3500438"/>
            <a:ext cx="4724424" cy="2746887"/>
          </a:xfrm>
          <a:prstGeom prst="rect">
            <a:avLst/>
          </a:prstGeom>
          <a:solidFill>
            <a:srgbClr val="92D050"/>
          </a:solidFill>
          <a:ln w="9525">
            <a:noFill/>
            <a:miter lim="800000"/>
            <a:headEnd/>
            <a:tailEnd/>
          </a:ln>
        </p:spPr>
      </p:pic>
      <p:sp>
        <p:nvSpPr>
          <p:cNvPr id="5" name="Rectangle 12"/>
          <p:cNvSpPr>
            <a:spLocks noChangeArrowheads="1"/>
          </p:cNvSpPr>
          <p:nvPr/>
        </p:nvSpPr>
        <p:spPr bwMode="auto">
          <a:xfrm>
            <a:off x="179388" y="3213100"/>
            <a:ext cx="3034805" cy="400110"/>
          </a:xfrm>
          <a:prstGeom prst="rect">
            <a:avLst/>
          </a:prstGeom>
          <a:solidFill>
            <a:srgbClr val="92D050"/>
          </a:solidFill>
          <a:ln w="9525">
            <a:noFill/>
            <a:miter lim="800000"/>
            <a:headEnd/>
            <a:tailEnd/>
          </a:ln>
        </p:spPr>
        <p:txBody>
          <a:bodyPr wrap="none">
            <a:spAutoFit/>
          </a:bodyPr>
          <a:lstStyle/>
          <a:p>
            <a:r>
              <a:rPr lang="tr-TR" sz="2000" b="1">
                <a:solidFill>
                  <a:srgbClr val="CC0000"/>
                </a:solidFill>
                <a:latin typeface="Times New Roman" pitchFamily="18" charset="0"/>
                <a:cs typeface="Times New Roman" pitchFamily="18" charset="0"/>
              </a:rPr>
              <a:t>articulationes cartilaginea</a:t>
            </a:r>
          </a:p>
        </p:txBody>
      </p:sp>
      <p:sp>
        <p:nvSpPr>
          <p:cNvPr id="6" name="Line 13"/>
          <p:cNvSpPr>
            <a:spLocks noChangeShapeType="1"/>
          </p:cNvSpPr>
          <p:nvPr/>
        </p:nvSpPr>
        <p:spPr bwMode="auto">
          <a:xfrm flipH="1">
            <a:off x="3214677" y="2565400"/>
            <a:ext cx="2293947" cy="792162"/>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7" name="Line 14"/>
          <p:cNvSpPr>
            <a:spLocks noChangeShapeType="1"/>
          </p:cNvSpPr>
          <p:nvPr/>
        </p:nvSpPr>
        <p:spPr bwMode="auto">
          <a:xfrm>
            <a:off x="3214678" y="3357563"/>
            <a:ext cx="1714512" cy="1285884"/>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214290"/>
            <a:ext cx="8786874" cy="1631216"/>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1-</a:t>
            </a:r>
            <a:r>
              <a:rPr lang="tr-TR" sz="2000" b="1" dirty="0" err="1">
                <a:solidFill>
                  <a:srgbClr val="FF0000"/>
                </a:solidFill>
                <a:latin typeface="Times New Roman" pitchFamily="18" charset="0"/>
                <a:cs typeface="Times New Roman" pitchFamily="18" charset="0"/>
              </a:rPr>
              <a:t>Synchondrosis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Kemik uçları arasında </a:t>
            </a:r>
            <a:r>
              <a:rPr lang="tr-TR" sz="2000" b="1" dirty="0" err="1">
                <a:latin typeface="Times New Roman" pitchFamily="18" charset="0"/>
                <a:cs typeface="Times New Roman" pitchFamily="18" charset="0"/>
              </a:rPr>
              <a:t>hiyalin</a:t>
            </a:r>
            <a:r>
              <a:rPr lang="tr-TR" sz="2000" b="1" dirty="0">
                <a:latin typeface="Times New Roman" pitchFamily="18" charset="0"/>
                <a:cs typeface="Times New Roman" pitchFamily="18" charset="0"/>
              </a:rPr>
              <a:t> kıkırdak bulunur. İleri yaşlarda bu kıkırdak kemikleşir ve erişkinlerde bu tip eklem görülmez. Ör. uzun kemiklerin </a:t>
            </a:r>
            <a:r>
              <a:rPr lang="tr-TR" sz="2000" b="1" dirty="0" err="1">
                <a:latin typeface="Times New Roman" pitchFamily="18" charset="0"/>
                <a:cs typeface="Times New Roman" pitchFamily="18" charset="0"/>
              </a:rPr>
              <a:t>metafiz</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epifizleri</a:t>
            </a:r>
            <a:r>
              <a:rPr lang="tr-TR" sz="2000" b="1" dirty="0">
                <a:latin typeface="Times New Roman" pitchFamily="18" charset="0"/>
                <a:cs typeface="Times New Roman" pitchFamily="18" charset="0"/>
              </a:rPr>
              <a:t> arasında büyüme kıkırdağı ileri yaşlarda ortadan kaybolur. Ayrıca </a:t>
            </a:r>
            <a:r>
              <a:rPr lang="tr-TR" sz="2000" b="1" dirty="0" err="1">
                <a:latin typeface="Times New Roman" pitchFamily="18" charset="0"/>
                <a:cs typeface="Times New Roman" pitchFamily="18" charset="0"/>
              </a:rPr>
              <a:t>os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sphenoidale</a:t>
            </a:r>
            <a:r>
              <a:rPr lang="tr-TR" sz="2000" b="1" dirty="0">
                <a:latin typeface="Times New Roman" pitchFamily="18" charset="0"/>
                <a:cs typeface="Times New Roman" pitchFamily="18" charset="0"/>
              </a:rPr>
              <a:t> ile </a:t>
            </a:r>
            <a:r>
              <a:rPr lang="tr-TR" sz="2000" b="1" dirty="0" err="1">
                <a:latin typeface="Times New Roman" pitchFamily="18" charset="0"/>
                <a:cs typeface="Times New Roman" pitchFamily="18" charset="0"/>
              </a:rPr>
              <a:t>os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occipitale</a:t>
            </a:r>
            <a:r>
              <a:rPr lang="tr-TR" sz="2000" b="1" dirty="0">
                <a:latin typeface="Times New Roman" pitchFamily="18" charset="0"/>
                <a:cs typeface="Times New Roman" pitchFamily="18" charset="0"/>
              </a:rPr>
              <a:t> arasındaki </a:t>
            </a:r>
            <a:r>
              <a:rPr lang="tr-TR" sz="2000" b="1" dirty="0" err="1">
                <a:latin typeface="Times New Roman" pitchFamily="18" charset="0"/>
                <a:cs typeface="Times New Roman" pitchFamily="18" charset="0"/>
              </a:rPr>
              <a:t>synchondrosis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sphenooccipitalis</a:t>
            </a:r>
            <a:r>
              <a:rPr lang="tr-TR" sz="2000" b="1" dirty="0">
                <a:latin typeface="Times New Roman" pitchFamily="18" charset="0"/>
                <a:cs typeface="Times New Roman" pitchFamily="18" charset="0"/>
              </a:rPr>
              <a:t> bu tip bir eklemdir.</a:t>
            </a:r>
          </a:p>
        </p:txBody>
      </p:sp>
      <p:pic>
        <p:nvPicPr>
          <p:cNvPr id="78850" name="Picture 2"/>
          <p:cNvPicPr>
            <a:picLocks noChangeAspect="1" noChangeArrowheads="1"/>
          </p:cNvPicPr>
          <p:nvPr/>
        </p:nvPicPr>
        <p:blipFill>
          <a:blip r:embed="rId2"/>
          <a:srcRect/>
          <a:stretch>
            <a:fillRect/>
          </a:stretch>
        </p:blipFill>
        <p:spPr bwMode="auto">
          <a:xfrm>
            <a:off x="1714480" y="2071678"/>
            <a:ext cx="4495811" cy="4293162"/>
          </a:xfrm>
          <a:prstGeom prst="rect">
            <a:avLst/>
          </a:prstGeom>
          <a:noFill/>
          <a:ln w="9525">
            <a:noFill/>
            <a:miter lim="800000"/>
            <a:headEnd/>
            <a:tailEnd/>
          </a:ln>
          <a:effectLst/>
        </p:spPr>
      </p:pic>
      <p:sp>
        <p:nvSpPr>
          <p:cNvPr id="4" name="3 Dikdörtgen"/>
          <p:cNvSpPr/>
          <p:nvPr/>
        </p:nvSpPr>
        <p:spPr>
          <a:xfrm>
            <a:off x="6215074" y="4143380"/>
            <a:ext cx="1731756"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synchondrosis</a:t>
            </a:r>
            <a:endParaRPr lang="tr-TR"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214290"/>
            <a:ext cx="8786874" cy="1323439"/>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2-</a:t>
            </a:r>
            <a:r>
              <a:rPr lang="tr-TR" sz="2000" b="1" dirty="0" err="1">
                <a:solidFill>
                  <a:srgbClr val="FF0000"/>
                </a:solidFill>
                <a:latin typeface="Times New Roman" pitchFamily="18" charset="0"/>
                <a:cs typeface="Times New Roman" pitchFamily="18" charset="0"/>
              </a:rPr>
              <a:t>Symphysis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Bu ekleme katılan kemikler arasında yassı ve geniş bir kıkırdak bulunur. Ör. Omurlar arasındaki </a:t>
            </a:r>
            <a:r>
              <a:rPr lang="tr-TR" sz="2000" b="1" dirty="0" err="1">
                <a:latin typeface="Times New Roman" pitchFamily="18" charset="0"/>
                <a:cs typeface="Times New Roman" pitchFamily="18" charset="0"/>
              </a:rPr>
              <a:t>discus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intervertebralisler</a:t>
            </a:r>
            <a:r>
              <a:rPr lang="tr-TR" sz="2000" b="1" dirty="0">
                <a:latin typeface="Times New Roman" pitchFamily="18" charset="0"/>
                <a:cs typeface="Times New Roman" pitchFamily="18" charset="0"/>
              </a:rPr>
              <a:t> bu tip kıkırdak yapılardır. İki </a:t>
            </a:r>
            <a:r>
              <a:rPr lang="tr-TR" sz="2000" b="1" dirty="0" err="1">
                <a:latin typeface="Times New Roman" pitchFamily="18" charset="0"/>
                <a:cs typeface="Times New Roman" pitchFamily="18" charset="0"/>
              </a:rPr>
              <a:t>pubis</a:t>
            </a:r>
            <a:r>
              <a:rPr lang="tr-TR" sz="2000" b="1" dirty="0">
                <a:latin typeface="Times New Roman" pitchFamily="18" charset="0"/>
                <a:cs typeface="Times New Roman" pitchFamily="18" charset="0"/>
              </a:rPr>
              <a:t> kemiği arasındaki </a:t>
            </a:r>
            <a:r>
              <a:rPr lang="tr-TR" sz="2000" b="1" dirty="0" err="1">
                <a:latin typeface="Times New Roman" pitchFamily="18" charset="0"/>
                <a:cs typeface="Times New Roman" pitchFamily="18" charset="0"/>
              </a:rPr>
              <a:t>symphysis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pubica</a:t>
            </a:r>
            <a:r>
              <a:rPr lang="tr-TR" sz="2000" b="1" dirty="0">
                <a:latin typeface="Times New Roman" pitchFamily="18" charset="0"/>
                <a:cs typeface="Times New Roman" pitchFamily="18" charset="0"/>
              </a:rPr>
              <a:t> bu ekleme iyi bir örnektir. Bu eklemler az hareket yaparlar.</a:t>
            </a:r>
          </a:p>
        </p:txBody>
      </p:sp>
      <p:pic>
        <p:nvPicPr>
          <p:cNvPr id="3" name="Picture 3"/>
          <p:cNvPicPr>
            <a:picLocks noChangeAspect="1" noChangeArrowheads="1"/>
          </p:cNvPicPr>
          <p:nvPr/>
        </p:nvPicPr>
        <p:blipFill>
          <a:blip r:embed="rId2"/>
          <a:srcRect/>
          <a:stretch>
            <a:fillRect/>
          </a:stretch>
        </p:blipFill>
        <p:spPr bwMode="auto">
          <a:xfrm>
            <a:off x="500034" y="2786058"/>
            <a:ext cx="3808774" cy="2214578"/>
          </a:xfrm>
          <a:prstGeom prst="rect">
            <a:avLst/>
          </a:prstGeom>
          <a:noFill/>
        </p:spPr>
      </p:pic>
      <p:pic>
        <p:nvPicPr>
          <p:cNvPr id="4" name="Picture 6"/>
          <p:cNvPicPr>
            <a:picLocks noChangeAspect="1" noChangeArrowheads="1"/>
          </p:cNvPicPr>
          <p:nvPr/>
        </p:nvPicPr>
        <p:blipFill>
          <a:blip r:embed="rId3"/>
          <a:srcRect/>
          <a:stretch>
            <a:fillRect/>
          </a:stretch>
        </p:blipFill>
        <p:spPr bwMode="auto">
          <a:xfrm>
            <a:off x="5000628" y="2643182"/>
            <a:ext cx="2833036" cy="2643206"/>
          </a:xfrm>
          <a:prstGeom prst="rect">
            <a:avLst/>
          </a:prstGeom>
          <a:noFill/>
          <a:ln w="9525">
            <a:noFill/>
            <a:miter lim="800000"/>
            <a:headEnd/>
            <a:tailEnd/>
          </a:ln>
        </p:spPr>
      </p:pic>
      <p:sp>
        <p:nvSpPr>
          <p:cNvPr id="5" name="4 Dikdörtgen"/>
          <p:cNvSpPr/>
          <p:nvPr/>
        </p:nvSpPr>
        <p:spPr>
          <a:xfrm>
            <a:off x="2857488" y="2071678"/>
            <a:ext cx="1308371"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symphysis</a:t>
            </a:r>
            <a:endParaRPr lang="tr-TR" sz="2000" dirty="0"/>
          </a:p>
        </p:txBody>
      </p:sp>
      <p:sp>
        <p:nvSpPr>
          <p:cNvPr id="6" name="Line 13"/>
          <p:cNvSpPr>
            <a:spLocks noChangeShapeType="1"/>
          </p:cNvSpPr>
          <p:nvPr/>
        </p:nvSpPr>
        <p:spPr bwMode="auto">
          <a:xfrm flipH="1">
            <a:off x="1785918" y="2428868"/>
            <a:ext cx="1643074" cy="1220790"/>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7" name="Line 13"/>
          <p:cNvSpPr>
            <a:spLocks noChangeShapeType="1"/>
          </p:cNvSpPr>
          <p:nvPr/>
        </p:nvSpPr>
        <p:spPr bwMode="auto">
          <a:xfrm flipH="1" flipV="1">
            <a:off x="3428992" y="2428868"/>
            <a:ext cx="1865318" cy="1357322"/>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214290"/>
            <a:ext cx="8786874" cy="1015663"/>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III-</a:t>
            </a:r>
            <a:r>
              <a:rPr lang="tr-TR" sz="2000" b="1" dirty="0" err="1">
                <a:solidFill>
                  <a:srgbClr val="FF0000"/>
                </a:solidFill>
                <a:latin typeface="Times New Roman" pitchFamily="18" charset="0"/>
                <a:cs typeface="Times New Roman" pitchFamily="18" charset="0"/>
              </a:rPr>
              <a:t>Articulationes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synoviales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synovial</a:t>
            </a:r>
            <a:r>
              <a:rPr lang="tr-TR" sz="2000" b="1" dirty="0">
                <a:solidFill>
                  <a:srgbClr val="FF0000"/>
                </a:solidFill>
                <a:latin typeface="Times New Roman" pitchFamily="18" charset="0"/>
                <a:cs typeface="Times New Roman" pitchFamily="18" charset="0"/>
              </a:rPr>
              <a:t> eklemler: hareketli eklemler): </a:t>
            </a:r>
            <a:r>
              <a:rPr lang="tr-TR" sz="2000" b="1" dirty="0">
                <a:latin typeface="Times New Roman" pitchFamily="18" charset="0"/>
                <a:cs typeface="Times New Roman" pitchFamily="18" charset="0"/>
              </a:rPr>
              <a:t>Tam hareketli eklemler olup vücudumuzdaki eklemlerin çoğu bu guruba dâhildir. </a:t>
            </a:r>
            <a:r>
              <a:rPr lang="tr-TR" sz="2000" b="1" dirty="0" err="1">
                <a:latin typeface="Times New Roman" pitchFamily="18" charset="0"/>
                <a:cs typeface="Times New Roman" pitchFamily="18" charset="0"/>
              </a:rPr>
              <a:t>Synovial</a:t>
            </a:r>
            <a:r>
              <a:rPr lang="tr-TR" sz="2000" b="1" dirty="0">
                <a:latin typeface="Times New Roman" pitchFamily="18" charset="0"/>
                <a:cs typeface="Times New Roman" pitchFamily="18" charset="0"/>
              </a:rPr>
              <a:t> eklemlerin ortak özellikleri şunlardır. </a:t>
            </a:r>
          </a:p>
        </p:txBody>
      </p:sp>
      <p:pic>
        <p:nvPicPr>
          <p:cNvPr id="3" name="Picture 4"/>
          <p:cNvPicPr>
            <a:picLocks noChangeAspect="1" noChangeArrowheads="1"/>
          </p:cNvPicPr>
          <p:nvPr/>
        </p:nvPicPr>
        <p:blipFill>
          <a:blip r:embed="rId2"/>
          <a:srcRect/>
          <a:stretch>
            <a:fillRect/>
          </a:stretch>
        </p:blipFill>
        <p:spPr bwMode="auto">
          <a:xfrm>
            <a:off x="2786051" y="1497254"/>
            <a:ext cx="3214710" cy="4973382"/>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214290"/>
            <a:ext cx="8786874" cy="1323439"/>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a) Eklem kıkırdağı (</a:t>
            </a:r>
            <a:r>
              <a:rPr lang="tr-TR" sz="2000" b="1" dirty="0" err="1">
                <a:solidFill>
                  <a:srgbClr val="FF0000"/>
                </a:solidFill>
                <a:latin typeface="Times New Roman" pitchFamily="18" charset="0"/>
                <a:cs typeface="Times New Roman" pitchFamily="18" charset="0"/>
              </a:rPr>
              <a:t>cartilago</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articularis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Ekleme katılan kemiklerin eklem yüzleri 2.5mm kalınlığında </a:t>
            </a:r>
            <a:r>
              <a:rPr lang="tr-TR" sz="2000" b="1" dirty="0" err="1">
                <a:latin typeface="Times New Roman" pitchFamily="18" charset="0"/>
                <a:cs typeface="Times New Roman" pitchFamily="18" charset="0"/>
              </a:rPr>
              <a:t>hiyalin</a:t>
            </a:r>
            <a:r>
              <a:rPr lang="tr-TR" sz="2000" b="1" dirty="0">
                <a:latin typeface="Times New Roman" pitchFamily="18" charset="0"/>
                <a:cs typeface="Times New Roman" pitchFamily="18" charset="0"/>
              </a:rPr>
              <a:t> kıkırdak ile kaplıdır. Kıkırdak doku, kemik dokuya göre daha esnek bir yapıya sahip olduğu için eklem kıkırdağı kemik yüzeylerin aşınmasını engeller.</a:t>
            </a:r>
          </a:p>
        </p:txBody>
      </p:sp>
      <p:pic>
        <p:nvPicPr>
          <p:cNvPr id="4" name="Picture 6"/>
          <p:cNvPicPr>
            <a:picLocks noChangeAspect="1" noChangeArrowheads="1"/>
          </p:cNvPicPr>
          <p:nvPr/>
        </p:nvPicPr>
        <p:blipFill>
          <a:blip r:embed="rId2"/>
          <a:srcRect/>
          <a:stretch>
            <a:fillRect/>
          </a:stretch>
        </p:blipFill>
        <p:spPr bwMode="auto">
          <a:xfrm>
            <a:off x="785786" y="1928802"/>
            <a:ext cx="3571868" cy="2734248"/>
          </a:xfrm>
          <a:prstGeom prst="rect">
            <a:avLst/>
          </a:prstGeom>
          <a:noFill/>
          <a:ln w="9525">
            <a:noFill/>
            <a:miter lim="800000"/>
            <a:headEnd/>
            <a:tailEnd/>
          </a:ln>
        </p:spPr>
      </p:pic>
      <p:pic>
        <p:nvPicPr>
          <p:cNvPr id="5" name="Picture 7"/>
          <p:cNvPicPr>
            <a:picLocks noChangeAspect="1" noChangeArrowheads="1"/>
          </p:cNvPicPr>
          <p:nvPr/>
        </p:nvPicPr>
        <p:blipFill>
          <a:blip r:embed="rId3"/>
          <a:srcRect/>
          <a:stretch>
            <a:fillRect/>
          </a:stretch>
        </p:blipFill>
        <p:spPr bwMode="auto">
          <a:xfrm>
            <a:off x="5357818" y="1857364"/>
            <a:ext cx="2857520" cy="3228857"/>
          </a:xfrm>
          <a:prstGeom prst="rect">
            <a:avLst/>
          </a:prstGeom>
          <a:noFill/>
          <a:ln w="9525">
            <a:noFill/>
            <a:miter lim="800000"/>
            <a:headEnd/>
            <a:tailEnd/>
          </a:ln>
          <a:effectLst/>
        </p:spPr>
      </p:pic>
      <p:sp>
        <p:nvSpPr>
          <p:cNvPr id="6" name="5 Dikdörtgen"/>
          <p:cNvSpPr/>
          <p:nvPr/>
        </p:nvSpPr>
        <p:spPr>
          <a:xfrm>
            <a:off x="3714744" y="1857364"/>
            <a:ext cx="1976823"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eklem kıkırdağı </a:t>
            </a:r>
            <a:endParaRPr lang="tr-TR" sz="2000" dirty="0"/>
          </a:p>
        </p:txBody>
      </p:sp>
      <p:sp>
        <p:nvSpPr>
          <p:cNvPr id="7" name="Line 13"/>
          <p:cNvSpPr>
            <a:spLocks noChangeShapeType="1"/>
          </p:cNvSpPr>
          <p:nvPr/>
        </p:nvSpPr>
        <p:spPr bwMode="auto">
          <a:xfrm flipH="1" flipV="1">
            <a:off x="5000628" y="2214554"/>
            <a:ext cx="1150938" cy="1143008"/>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8" name="Line 13"/>
          <p:cNvSpPr>
            <a:spLocks noChangeShapeType="1"/>
          </p:cNvSpPr>
          <p:nvPr/>
        </p:nvSpPr>
        <p:spPr bwMode="auto">
          <a:xfrm flipV="1">
            <a:off x="2428860" y="2214554"/>
            <a:ext cx="2143140" cy="714380"/>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14282" y="214290"/>
            <a:ext cx="8786874" cy="1938992"/>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b) Eklem kapsülü (</a:t>
            </a:r>
            <a:r>
              <a:rPr lang="tr-TR" sz="2000" b="1" dirty="0" err="1">
                <a:solidFill>
                  <a:srgbClr val="FF0000"/>
                </a:solidFill>
                <a:latin typeface="Times New Roman" pitchFamily="18" charset="0"/>
                <a:cs typeface="Times New Roman" pitchFamily="18" charset="0"/>
              </a:rPr>
              <a:t>capsula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articularis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Ekleme katılan kemiklerin eklem kıkırdağı ile kaplı eklem yüzlerini içine alacak şekilde eklemi dıştan kuşatan bağ dokusuna eklem kapsülü denir. Bu kapsül eklem içi ile eklem dışını tamamen birbirinden ayırır. Eklem kapsülü içerisindeki basınç dışarıdaki atmosfer basıncından daima düşüktür. Eklem kapsülü iki tabakalı olup dış tabakasına </a:t>
            </a:r>
            <a:r>
              <a:rPr lang="tr-TR" sz="2000" b="1" dirty="0" err="1">
                <a:solidFill>
                  <a:srgbClr val="FF0000"/>
                </a:solidFill>
                <a:latin typeface="Times New Roman" pitchFamily="18" charset="0"/>
                <a:cs typeface="Times New Roman" pitchFamily="18" charset="0"/>
              </a:rPr>
              <a:t>membrana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fibrosa</a:t>
            </a:r>
            <a:r>
              <a:rPr lang="tr-TR" sz="2000" b="1" dirty="0">
                <a:latin typeface="Times New Roman" pitchFamily="18" charset="0"/>
                <a:cs typeface="Times New Roman" pitchFamily="18" charset="0"/>
              </a:rPr>
              <a:t>, iç tabakasına ise </a:t>
            </a:r>
            <a:r>
              <a:rPr lang="tr-TR" sz="2000" b="1" dirty="0" err="1">
                <a:solidFill>
                  <a:srgbClr val="FF0000"/>
                </a:solidFill>
                <a:latin typeface="Times New Roman" pitchFamily="18" charset="0"/>
                <a:cs typeface="Times New Roman" pitchFamily="18" charset="0"/>
              </a:rPr>
              <a:t>membrana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synovialis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denir.</a:t>
            </a:r>
          </a:p>
        </p:txBody>
      </p:sp>
      <p:pic>
        <p:nvPicPr>
          <p:cNvPr id="3" name="Picture 5"/>
          <p:cNvPicPr>
            <a:picLocks noChangeAspect="1" noChangeArrowheads="1"/>
          </p:cNvPicPr>
          <p:nvPr/>
        </p:nvPicPr>
        <p:blipFill>
          <a:blip r:embed="rId2"/>
          <a:srcRect/>
          <a:stretch>
            <a:fillRect/>
          </a:stretch>
        </p:blipFill>
        <p:spPr bwMode="auto">
          <a:xfrm>
            <a:off x="3428992" y="2571744"/>
            <a:ext cx="3941621" cy="2714644"/>
          </a:xfrm>
          <a:prstGeom prst="rect">
            <a:avLst/>
          </a:prstGeom>
          <a:noFill/>
          <a:ln w="9525">
            <a:noFill/>
            <a:miter lim="800000"/>
            <a:headEnd/>
            <a:tailEnd/>
          </a:ln>
          <a:effectLst/>
        </p:spPr>
      </p:pic>
      <p:sp>
        <p:nvSpPr>
          <p:cNvPr id="4" name="3 Dikdörtgen"/>
          <p:cNvSpPr/>
          <p:nvPr/>
        </p:nvSpPr>
        <p:spPr>
          <a:xfrm>
            <a:off x="7143768" y="3214686"/>
            <a:ext cx="1835759"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eklem kapsülü </a:t>
            </a:r>
            <a:endParaRPr lang="tr-TR" sz="2000" dirty="0"/>
          </a:p>
        </p:txBody>
      </p:sp>
      <p:sp>
        <p:nvSpPr>
          <p:cNvPr id="5" name="Line 13"/>
          <p:cNvSpPr>
            <a:spLocks noChangeShapeType="1"/>
          </p:cNvSpPr>
          <p:nvPr/>
        </p:nvSpPr>
        <p:spPr bwMode="auto">
          <a:xfrm flipH="1">
            <a:off x="6572264" y="3571876"/>
            <a:ext cx="793748" cy="857256"/>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1938992"/>
          </a:xfrm>
          <a:prstGeom prst="rect">
            <a:avLst/>
          </a:prstGeom>
          <a:solidFill>
            <a:srgbClr val="F9F8F5"/>
          </a:solidFill>
        </p:spPr>
        <p:txBody>
          <a:bodyPr wrap="square" rtlCol="0">
            <a:spAutoFit/>
          </a:bodyPr>
          <a:lstStyle/>
          <a:p>
            <a:pPr algn="just"/>
            <a:r>
              <a:rPr lang="tr-TR" sz="2000" b="1" dirty="0" err="1">
                <a:solidFill>
                  <a:srgbClr val="FF0000"/>
                </a:solidFill>
                <a:latin typeface="Times New Roman" pitchFamily="18" charset="0"/>
                <a:cs typeface="Times New Roman" pitchFamily="18" charset="0"/>
              </a:rPr>
              <a:t>Membrana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fibrosa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Eklem kapsülünün dıştaki tabakası olup </a:t>
            </a:r>
            <a:r>
              <a:rPr lang="tr-TR" sz="2000" b="1" dirty="0" err="1">
                <a:latin typeface="Times New Roman" pitchFamily="18" charset="0"/>
                <a:cs typeface="Times New Roman" pitchFamily="18" charset="0"/>
              </a:rPr>
              <a:t>fibröz</a:t>
            </a:r>
            <a:r>
              <a:rPr lang="tr-TR" sz="2000" b="1" dirty="0">
                <a:latin typeface="Times New Roman" pitchFamily="18" charset="0"/>
                <a:cs typeface="Times New Roman" pitchFamily="18" charset="0"/>
              </a:rPr>
              <a:t> bağ dokusundan meydana gelir ve oldukça sağlamdır. Eklemi dış etkilerden korur ve kemiğin </a:t>
            </a:r>
            <a:r>
              <a:rPr lang="tr-TR" sz="2000" b="1" dirty="0" err="1">
                <a:latin typeface="Times New Roman" pitchFamily="18" charset="0"/>
                <a:cs typeface="Times New Roman" pitchFamily="18" charset="0"/>
              </a:rPr>
              <a:t>periostuna</a:t>
            </a:r>
            <a:r>
              <a:rPr lang="tr-TR" sz="2000" b="1" dirty="0">
                <a:latin typeface="Times New Roman" pitchFamily="18" charset="0"/>
                <a:cs typeface="Times New Roman" pitchFamily="18" charset="0"/>
              </a:rPr>
              <a:t> kaynaşır.</a:t>
            </a:r>
          </a:p>
          <a:p>
            <a:pPr algn="just"/>
            <a:r>
              <a:rPr lang="tr-TR" sz="2000" b="1" dirty="0" err="1">
                <a:solidFill>
                  <a:srgbClr val="FF0000"/>
                </a:solidFill>
                <a:latin typeface="Times New Roman" pitchFamily="18" charset="0"/>
                <a:cs typeface="Times New Roman" pitchFamily="18" charset="0"/>
              </a:rPr>
              <a:t>Membrana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synovialis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Eklem kapsülünün içteki tabakası olup gevşek bağ dokusundan yapılmıştır. Damar ve sinirden zengin olup iç yüzü düzgündür. </a:t>
            </a:r>
            <a:r>
              <a:rPr lang="tr-TR" sz="2000" b="1" dirty="0" err="1">
                <a:latin typeface="Times New Roman" pitchFamily="18" charset="0"/>
                <a:cs typeface="Times New Roman" pitchFamily="18" charset="0"/>
              </a:rPr>
              <a:t>Synovia</a:t>
            </a:r>
            <a:r>
              <a:rPr lang="tr-TR" sz="2000" b="1" dirty="0">
                <a:latin typeface="Times New Roman" pitchFamily="18" charset="0"/>
                <a:cs typeface="Times New Roman" pitchFamily="18" charset="0"/>
              </a:rPr>
              <a:t> adını verdiğimiz eklem sıvısını salgılar ve tekrar geri emer.</a:t>
            </a:r>
          </a:p>
        </p:txBody>
      </p:sp>
      <p:pic>
        <p:nvPicPr>
          <p:cNvPr id="86018" name="Picture 2" descr="capsula articularis ile ilgili görsel sonucu"/>
          <p:cNvPicPr>
            <a:picLocks noChangeAspect="1" noChangeArrowheads="1"/>
          </p:cNvPicPr>
          <p:nvPr/>
        </p:nvPicPr>
        <p:blipFill>
          <a:blip r:embed="rId2"/>
          <a:srcRect/>
          <a:stretch>
            <a:fillRect/>
          </a:stretch>
        </p:blipFill>
        <p:spPr bwMode="auto">
          <a:xfrm>
            <a:off x="2714612" y="2357430"/>
            <a:ext cx="2275026" cy="4225048"/>
          </a:xfrm>
          <a:prstGeom prst="rect">
            <a:avLst/>
          </a:prstGeom>
          <a:noFill/>
        </p:spPr>
      </p:pic>
      <p:sp>
        <p:nvSpPr>
          <p:cNvPr id="4" name="3 Dikdörtgen"/>
          <p:cNvSpPr/>
          <p:nvPr/>
        </p:nvSpPr>
        <p:spPr>
          <a:xfrm>
            <a:off x="4929190" y="3143248"/>
            <a:ext cx="2207849"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membrana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fibrosa</a:t>
            </a:r>
            <a:endParaRPr lang="tr-TR" sz="2000" dirty="0"/>
          </a:p>
        </p:txBody>
      </p:sp>
      <p:sp>
        <p:nvSpPr>
          <p:cNvPr id="5" name="4 Dikdörtgen"/>
          <p:cNvSpPr/>
          <p:nvPr/>
        </p:nvSpPr>
        <p:spPr>
          <a:xfrm>
            <a:off x="5214942" y="3786190"/>
            <a:ext cx="2510624"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membrana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synovialis</a:t>
            </a:r>
            <a:endParaRPr lang="tr-TR" sz="2000" dirty="0"/>
          </a:p>
        </p:txBody>
      </p:sp>
      <p:sp>
        <p:nvSpPr>
          <p:cNvPr id="6" name="Line 13"/>
          <p:cNvSpPr>
            <a:spLocks noChangeShapeType="1"/>
          </p:cNvSpPr>
          <p:nvPr/>
        </p:nvSpPr>
        <p:spPr bwMode="auto">
          <a:xfrm flipH="1">
            <a:off x="4214810" y="3286124"/>
            <a:ext cx="714380" cy="71438"/>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7" name="Line 13"/>
          <p:cNvSpPr>
            <a:spLocks noChangeShapeType="1"/>
          </p:cNvSpPr>
          <p:nvPr/>
        </p:nvSpPr>
        <p:spPr bwMode="auto">
          <a:xfrm flipH="1">
            <a:off x="4357686" y="4071942"/>
            <a:ext cx="857256" cy="71438"/>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1631216"/>
          </a:xfrm>
          <a:prstGeom prst="rect">
            <a:avLst/>
          </a:prstGeom>
          <a:solidFill>
            <a:srgbClr val="F9F8F5"/>
          </a:solidFill>
        </p:spPr>
        <p:txBody>
          <a:bodyPr wrap="square" rtlCol="0">
            <a:spAutoFit/>
          </a:bodyPr>
          <a:lstStyle/>
          <a:p>
            <a:pPr algn="just"/>
            <a:r>
              <a:rPr lang="tr-TR" sz="2000" b="1" dirty="0" err="1">
                <a:solidFill>
                  <a:srgbClr val="FF0000"/>
                </a:solidFill>
                <a:latin typeface="Times New Roman" pitchFamily="18" charset="0"/>
                <a:cs typeface="Times New Roman" pitchFamily="18" charset="0"/>
              </a:rPr>
              <a:t>Synovia</a:t>
            </a:r>
            <a:r>
              <a:rPr lang="tr-TR" sz="2000" b="1" dirty="0">
                <a:solidFill>
                  <a:srgbClr val="FF0000"/>
                </a:solidFill>
                <a:latin typeface="Times New Roman" pitchFamily="18" charset="0"/>
                <a:cs typeface="Times New Roman" pitchFamily="18" charset="0"/>
              </a:rPr>
              <a:t>: </a:t>
            </a:r>
            <a:r>
              <a:rPr lang="tr-TR" sz="2000" b="1" dirty="0" err="1">
                <a:latin typeface="Times New Roman" pitchFamily="18" charset="0"/>
                <a:cs typeface="Times New Roman" pitchFamily="18" charset="0"/>
              </a:rPr>
              <a:t>Membrana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synovialis</a:t>
            </a:r>
            <a:r>
              <a:rPr lang="tr-TR" sz="2000" b="1" dirty="0">
                <a:latin typeface="Times New Roman" pitchFamily="18" charset="0"/>
                <a:cs typeface="Times New Roman" pitchFamily="18" charset="0"/>
              </a:rPr>
              <a:t> tarafından salgılanan ve eklem içerisindeki yapıların kolay hareket etmesi için kayganlık sağlayan bir sıvıdır.</a:t>
            </a:r>
          </a:p>
          <a:p>
            <a:pPr algn="just"/>
            <a:r>
              <a:rPr lang="tr-TR" sz="2000" b="1" dirty="0">
                <a:latin typeface="Times New Roman" pitchFamily="18" charset="0"/>
                <a:cs typeface="Times New Roman" pitchFamily="18" charset="0"/>
              </a:rPr>
              <a:t> </a:t>
            </a:r>
          </a:p>
          <a:p>
            <a:pPr algn="just"/>
            <a:r>
              <a:rPr lang="tr-TR" sz="2000" b="1" dirty="0">
                <a:solidFill>
                  <a:srgbClr val="FF0000"/>
                </a:solidFill>
                <a:latin typeface="Times New Roman" pitchFamily="18" charset="0"/>
                <a:cs typeface="Times New Roman" pitchFamily="18" charset="0"/>
              </a:rPr>
              <a:t>c) Eklem boşluğu (</a:t>
            </a:r>
            <a:r>
              <a:rPr lang="tr-TR" sz="2000" b="1" dirty="0" err="1">
                <a:solidFill>
                  <a:srgbClr val="FF0000"/>
                </a:solidFill>
                <a:latin typeface="Times New Roman" pitchFamily="18" charset="0"/>
                <a:cs typeface="Times New Roman" pitchFamily="18" charset="0"/>
              </a:rPr>
              <a:t>cavitas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articularis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Eklem kapsülünün içinde ve ekleme katılan yüzeyler arasındaki kılcal bir boşluktur. </a:t>
            </a:r>
            <a:r>
              <a:rPr lang="tr-TR" sz="2000" b="1" dirty="0">
                <a:solidFill>
                  <a:srgbClr val="0070C0"/>
                </a:solidFill>
                <a:latin typeface="Times New Roman" pitchFamily="18" charset="0"/>
                <a:cs typeface="Times New Roman" pitchFamily="18" charset="0"/>
              </a:rPr>
              <a:t>Bu boşluk </a:t>
            </a:r>
            <a:r>
              <a:rPr lang="tr-TR" sz="2000" b="1" dirty="0" err="1">
                <a:solidFill>
                  <a:srgbClr val="0070C0"/>
                </a:solidFill>
                <a:latin typeface="Times New Roman" pitchFamily="18" charset="0"/>
                <a:cs typeface="Times New Roman" pitchFamily="18" charset="0"/>
              </a:rPr>
              <a:t>synovia</a:t>
            </a:r>
            <a:r>
              <a:rPr lang="tr-TR" sz="2000" b="1" dirty="0">
                <a:solidFill>
                  <a:srgbClr val="0070C0"/>
                </a:solidFill>
                <a:latin typeface="Times New Roman" pitchFamily="18" charset="0"/>
                <a:cs typeface="Times New Roman" pitchFamily="18" charset="0"/>
              </a:rPr>
              <a:t> ile doludur</a:t>
            </a:r>
            <a:r>
              <a:rPr lang="tr-TR" sz="2000" b="1" dirty="0">
                <a:latin typeface="Times New Roman" pitchFamily="18" charset="0"/>
                <a:cs typeface="Times New Roman" pitchFamily="18" charset="0"/>
              </a:rPr>
              <a:t>.</a:t>
            </a:r>
          </a:p>
        </p:txBody>
      </p:sp>
      <p:pic>
        <p:nvPicPr>
          <p:cNvPr id="3" name="Picture 2" descr="capsula articularis ile ilgili görsel sonucu"/>
          <p:cNvPicPr>
            <a:picLocks noChangeAspect="1" noChangeArrowheads="1"/>
          </p:cNvPicPr>
          <p:nvPr/>
        </p:nvPicPr>
        <p:blipFill>
          <a:blip r:embed="rId2"/>
          <a:srcRect/>
          <a:stretch>
            <a:fillRect/>
          </a:stretch>
        </p:blipFill>
        <p:spPr bwMode="auto">
          <a:xfrm>
            <a:off x="4071934" y="1928802"/>
            <a:ext cx="2275026" cy="4225048"/>
          </a:xfrm>
          <a:prstGeom prst="rect">
            <a:avLst/>
          </a:prstGeom>
          <a:noFill/>
        </p:spPr>
      </p:pic>
      <p:sp>
        <p:nvSpPr>
          <p:cNvPr id="4" name="3 Dikdörtgen"/>
          <p:cNvSpPr/>
          <p:nvPr/>
        </p:nvSpPr>
        <p:spPr>
          <a:xfrm>
            <a:off x="1857356" y="3929066"/>
            <a:ext cx="1821332"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eklem boşluğu </a:t>
            </a:r>
            <a:endParaRPr lang="tr-TR" sz="2000" dirty="0"/>
          </a:p>
        </p:txBody>
      </p:sp>
      <p:sp>
        <p:nvSpPr>
          <p:cNvPr id="5" name="Line 13"/>
          <p:cNvSpPr>
            <a:spLocks noChangeShapeType="1"/>
          </p:cNvSpPr>
          <p:nvPr/>
        </p:nvSpPr>
        <p:spPr bwMode="auto">
          <a:xfrm flipH="1" flipV="1">
            <a:off x="3643306" y="4071942"/>
            <a:ext cx="1000132" cy="71438"/>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1631216"/>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d) Eklem bağları (</a:t>
            </a:r>
            <a:r>
              <a:rPr lang="tr-TR" sz="2000" b="1" dirty="0" err="1">
                <a:solidFill>
                  <a:srgbClr val="FF0000"/>
                </a:solidFill>
                <a:latin typeface="Times New Roman" pitchFamily="18" charset="0"/>
                <a:cs typeface="Times New Roman" pitchFamily="18" charset="0"/>
              </a:rPr>
              <a:t>ligamenta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articularis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Ekleme katılan kemiklerin uçları arasında uzanan bağ dokusu özelliğindeki yapılardır. Bu bağlar eklem kapsülünün içinde yer alırsa </a:t>
            </a:r>
            <a:r>
              <a:rPr lang="tr-TR" sz="2000" b="1" dirty="0">
                <a:solidFill>
                  <a:srgbClr val="FF0000"/>
                </a:solidFill>
                <a:latin typeface="Times New Roman" pitchFamily="18" charset="0"/>
                <a:cs typeface="Times New Roman" pitchFamily="18" charset="0"/>
              </a:rPr>
              <a:t>eklem içi bağlar</a:t>
            </a:r>
            <a:r>
              <a:rPr lang="tr-TR" sz="2000" b="1" dirty="0">
                <a:latin typeface="Times New Roman" pitchFamily="18" charset="0"/>
                <a:cs typeface="Times New Roman" pitchFamily="18" charset="0"/>
              </a:rPr>
              <a:t>, eklem kapsülünün yapısına katılırsa </a:t>
            </a:r>
            <a:r>
              <a:rPr lang="tr-TR" sz="2000" b="1" dirty="0" err="1">
                <a:solidFill>
                  <a:srgbClr val="FF0000"/>
                </a:solidFill>
                <a:latin typeface="Times New Roman" pitchFamily="18" charset="0"/>
                <a:cs typeface="Times New Roman" pitchFamily="18" charset="0"/>
              </a:rPr>
              <a:t>kapsüler</a:t>
            </a:r>
            <a:r>
              <a:rPr lang="tr-TR" sz="2000" b="1" dirty="0">
                <a:solidFill>
                  <a:srgbClr val="FF0000"/>
                </a:solidFill>
                <a:latin typeface="Times New Roman" pitchFamily="18" charset="0"/>
                <a:cs typeface="Times New Roman" pitchFamily="18" charset="0"/>
              </a:rPr>
              <a:t> bağlar </a:t>
            </a:r>
            <a:r>
              <a:rPr lang="tr-TR" sz="2000" b="1" dirty="0">
                <a:latin typeface="Times New Roman" pitchFamily="18" charset="0"/>
                <a:cs typeface="Times New Roman" pitchFamily="18" charset="0"/>
              </a:rPr>
              <a:t>ve eklem kapsülünün dışında ise </a:t>
            </a:r>
            <a:r>
              <a:rPr lang="tr-TR" sz="2000" b="1" dirty="0">
                <a:solidFill>
                  <a:srgbClr val="FF0000"/>
                </a:solidFill>
                <a:latin typeface="Times New Roman" pitchFamily="18" charset="0"/>
                <a:cs typeface="Times New Roman" pitchFamily="18" charset="0"/>
              </a:rPr>
              <a:t>eklem dışı bağlar </a:t>
            </a:r>
            <a:r>
              <a:rPr lang="tr-TR" sz="2000" b="1" dirty="0">
                <a:latin typeface="Times New Roman" pitchFamily="18" charset="0"/>
                <a:cs typeface="Times New Roman" pitchFamily="18" charset="0"/>
              </a:rPr>
              <a:t>ismini alır.</a:t>
            </a:r>
          </a:p>
        </p:txBody>
      </p:sp>
      <p:pic>
        <p:nvPicPr>
          <p:cNvPr id="3" name="Picture 4"/>
          <p:cNvPicPr>
            <a:picLocks noChangeAspect="1" noChangeArrowheads="1"/>
          </p:cNvPicPr>
          <p:nvPr/>
        </p:nvPicPr>
        <p:blipFill>
          <a:blip r:embed="rId2"/>
          <a:srcRect/>
          <a:stretch>
            <a:fillRect/>
          </a:stretch>
        </p:blipFill>
        <p:spPr bwMode="auto">
          <a:xfrm>
            <a:off x="500034" y="2428868"/>
            <a:ext cx="2150767" cy="3327388"/>
          </a:xfrm>
          <a:prstGeom prst="rect">
            <a:avLst/>
          </a:prstGeom>
          <a:noFill/>
          <a:ln w="9525">
            <a:noFill/>
            <a:miter lim="800000"/>
            <a:headEnd/>
            <a:tailEnd/>
          </a:ln>
          <a:effectLst/>
        </p:spPr>
      </p:pic>
      <p:pic>
        <p:nvPicPr>
          <p:cNvPr id="5" name="Picture 3"/>
          <p:cNvPicPr>
            <a:picLocks noChangeAspect="1" noChangeArrowheads="1"/>
          </p:cNvPicPr>
          <p:nvPr/>
        </p:nvPicPr>
        <p:blipFill>
          <a:blip r:embed="rId3"/>
          <a:srcRect/>
          <a:stretch>
            <a:fillRect/>
          </a:stretch>
        </p:blipFill>
        <p:spPr bwMode="auto">
          <a:xfrm>
            <a:off x="4000496" y="2500306"/>
            <a:ext cx="3571900" cy="3142896"/>
          </a:xfrm>
          <a:prstGeom prst="rect">
            <a:avLst/>
          </a:prstGeom>
          <a:noFill/>
          <a:ln w="9525">
            <a:noFill/>
            <a:miter lim="800000"/>
            <a:headEnd/>
            <a:tailEnd/>
          </a:ln>
        </p:spPr>
      </p:pic>
      <p:sp>
        <p:nvSpPr>
          <p:cNvPr id="6" name="5 Dikdörtgen"/>
          <p:cNvSpPr/>
          <p:nvPr/>
        </p:nvSpPr>
        <p:spPr>
          <a:xfrm>
            <a:off x="571472" y="5715016"/>
            <a:ext cx="1933543"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eklem içi bağlar</a:t>
            </a:r>
            <a:endParaRPr lang="tr-TR" sz="2000" dirty="0"/>
          </a:p>
        </p:txBody>
      </p:sp>
      <p:sp>
        <p:nvSpPr>
          <p:cNvPr id="7" name="Line 13"/>
          <p:cNvSpPr>
            <a:spLocks noChangeShapeType="1"/>
          </p:cNvSpPr>
          <p:nvPr/>
        </p:nvSpPr>
        <p:spPr bwMode="auto">
          <a:xfrm flipV="1">
            <a:off x="1214414" y="3857628"/>
            <a:ext cx="428628" cy="1857388"/>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8" name="7 Dikdörtgen"/>
          <p:cNvSpPr/>
          <p:nvPr/>
        </p:nvSpPr>
        <p:spPr>
          <a:xfrm>
            <a:off x="3071802" y="2214554"/>
            <a:ext cx="1969193"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kapsüler</a:t>
            </a:r>
            <a:r>
              <a:rPr lang="tr-TR" sz="2000" b="1" dirty="0">
                <a:solidFill>
                  <a:srgbClr val="FF0000"/>
                </a:solidFill>
                <a:latin typeface="Times New Roman" pitchFamily="18" charset="0"/>
                <a:cs typeface="Times New Roman" pitchFamily="18" charset="0"/>
              </a:rPr>
              <a:t> bağlar </a:t>
            </a:r>
            <a:endParaRPr lang="tr-TR" sz="2000" dirty="0"/>
          </a:p>
        </p:txBody>
      </p:sp>
      <p:sp>
        <p:nvSpPr>
          <p:cNvPr id="9" name="Line 13"/>
          <p:cNvSpPr>
            <a:spLocks noChangeShapeType="1"/>
          </p:cNvSpPr>
          <p:nvPr/>
        </p:nvSpPr>
        <p:spPr bwMode="auto">
          <a:xfrm flipH="1" flipV="1">
            <a:off x="4143372" y="2571744"/>
            <a:ext cx="1000132" cy="785818"/>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10" name="9 Dikdörtgen"/>
          <p:cNvSpPr/>
          <p:nvPr/>
        </p:nvSpPr>
        <p:spPr>
          <a:xfrm>
            <a:off x="5572132" y="1928802"/>
            <a:ext cx="2121286"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eklem dışı bağlar </a:t>
            </a:r>
            <a:endParaRPr lang="tr-TR" sz="2000" dirty="0"/>
          </a:p>
        </p:txBody>
      </p:sp>
      <p:sp>
        <p:nvSpPr>
          <p:cNvPr id="11" name="Line 13"/>
          <p:cNvSpPr>
            <a:spLocks noChangeShapeType="1"/>
          </p:cNvSpPr>
          <p:nvPr/>
        </p:nvSpPr>
        <p:spPr bwMode="auto">
          <a:xfrm flipV="1">
            <a:off x="5286380" y="2285992"/>
            <a:ext cx="428628" cy="785818"/>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1631216"/>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Bir eklemde meydana gelen hareketlerin maksada uygun olması için ekleme katılan kemik yüzeylerinin birbirine uyumlu olması gerekir. Eklem kıkırdağı ile kaplı kemik yüzeylerinin uyumlu olmadığı durumlarda eklemde ilave kıkırdak yapılar bulunur. Bu yapılar konkav eklem çukurluğunu genişletmeye yarıyorsa </a:t>
            </a:r>
            <a:r>
              <a:rPr lang="tr-TR" sz="2000" b="1" dirty="0" err="1">
                <a:solidFill>
                  <a:srgbClr val="FF0000"/>
                </a:solidFill>
                <a:latin typeface="Times New Roman" pitchFamily="18" charset="0"/>
                <a:cs typeface="Times New Roman" pitchFamily="18" charset="0"/>
              </a:rPr>
              <a:t>labrum</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articulare</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adını alır. </a:t>
            </a:r>
          </a:p>
        </p:txBody>
      </p:sp>
      <p:pic>
        <p:nvPicPr>
          <p:cNvPr id="3" name="Picture 3"/>
          <p:cNvPicPr>
            <a:picLocks noChangeAspect="1" noChangeArrowheads="1"/>
          </p:cNvPicPr>
          <p:nvPr/>
        </p:nvPicPr>
        <p:blipFill>
          <a:blip r:embed="rId2"/>
          <a:srcRect/>
          <a:stretch>
            <a:fillRect/>
          </a:stretch>
        </p:blipFill>
        <p:spPr bwMode="auto">
          <a:xfrm>
            <a:off x="857224" y="2071678"/>
            <a:ext cx="2643206" cy="3872906"/>
          </a:xfrm>
          <a:prstGeom prst="rect">
            <a:avLst/>
          </a:prstGeom>
          <a:noFill/>
          <a:ln w="9525">
            <a:noFill/>
            <a:miter lim="800000"/>
            <a:headEnd/>
            <a:tailEnd/>
          </a:ln>
        </p:spPr>
      </p:pic>
      <p:pic>
        <p:nvPicPr>
          <p:cNvPr id="4" name="Picture 3"/>
          <p:cNvPicPr>
            <a:picLocks noChangeAspect="1" noChangeArrowheads="1"/>
          </p:cNvPicPr>
          <p:nvPr/>
        </p:nvPicPr>
        <p:blipFill>
          <a:blip r:embed="rId3"/>
          <a:srcRect/>
          <a:stretch>
            <a:fillRect/>
          </a:stretch>
        </p:blipFill>
        <p:spPr bwMode="auto">
          <a:xfrm>
            <a:off x="5108701" y="2143116"/>
            <a:ext cx="2822452" cy="3357586"/>
          </a:xfrm>
          <a:prstGeom prst="rect">
            <a:avLst/>
          </a:prstGeom>
          <a:noFill/>
          <a:ln w="9525">
            <a:noFill/>
            <a:miter lim="800000"/>
            <a:headEnd/>
            <a:tailEnd/>
          </a:ln>
        </p:spPr>
      </p:pic>
      <p:sp>
        <p:nvSpPr>
          <p:cNvPr id="5" name="4 Dikdörtgen"/>
          <p:cNvSpPr/>
          <p:nvPr/>
        </p:nvSpPr>
        <p:spPr>
          <a:xfrm>
            <a:off x="3071802" y="5000636"/>
            <a:ext cx="2199833"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labrum</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articulare</a:t>
            </a:r>
            <a:r>
              <a:rPr lang="tr-TR" sz="2000" b="1" dirty="0">
                <a:solidFill>
                  <a:srgbClr val="FF0000"/>
                </a:solidFill>
                <a:latin typeface="Times New Roman" pitchFamily="18" charset="0"/>
                <a:cs typeface="Times New Roman" pitchFamily="18" charset="0"/>
              </a:rPr>
              <a:t> </a:t>
            </a:r>
            <a:endParaRPr lang="tr-TR" sz="2000" dirty="0"/>
          </a:p>
        </p:txBody>
      </p:sp>
      <p:sp>
        <p:nvSpPr>
          <p:cNvPr id="6" name="Line 13"/>
          <p:cNvSpPr>
            <a:spLocks noChangeShapeType="1"/>
          </p:cNvSpPr>
          <p:nvPr/>
        </p:nvSpPr>
        <p:spPr bwMode="auto">
          <a:xfrm flipH="1" flipV="1">
            <a:off x="2786050" y="4143380"/>
            <a:ext cx="928694" cy="928694"/>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7" name="Line 13"/>
          <p:cNvSpPr>
            <a:spLocks noChangeShapeType="1"/>
          </p:cNvSpPr>
          <p:nvPr/>
        </p:nvSpPr>
        <p:spPr bwMode="auto">
          <a:xfrm flipH="1">
            <a:off x="4572000" y="4500570"/>
            <a:ext cx="1000132" cy="500066"/>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1323439"/>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Eğer ekleme katılan kemiklerin kıkırdakla kaplı yüzeylerinin birbirleriyle temas eden kısımları az ise, bu tür eklemlerde temas eden yüzeyleri arttırmak için ilave kıkırdak yapılar bulunur. Bu kıkırdak yapılar, C harfi şeklinde ise </a:t>
            </a:r>
            <a:r>
              <a:rPr lang="tr-TR" sz="2000" b="1" dirty="0" err="1">
                <a:solidFill>
                  <a:srgbClr val="FF0000"/>
                </a:solidFill>
                <a:latin typeface="Times New Roman" pitchFamily="18" charset="0"/>
                <a:cs typeface="Times New Roman" pitchFamily="18" charset="0"/>
              </a:rPr>
              <a:t>meniscus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articularis</a:t>
            </a:r>
            <a:r>
              <a:rPr lang="tr-TR" sz="2000" b="1" dirty="0">
                <a:latin typeface="Times New Roman" pitchFamily="18" charset="0"/>
                <a:cs typeface="Times New Roman" pitchFamily="18" charset="0"/>
              </a:rPr>
              <a:t>, disk şeklinde ise </a:t>
            </a:r>
            <a:r>
              <a:rPr lang="tr-TR" sz="2000" b="1" dirty="0" err="1">
                <a:solidFill>
                  <a:srgbClr val="FF0000"/>
                </a:solidFill>
                <a:latin typeface="Times New Roman" pitchFamily="18" charset="0"/>
                <a:cs typeface="Times New Roman" pitchFamily="18" charset="0"/>
              </a:rPr>
              <a:t>discus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articularis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ismini alır. </a:t>
            </a:r>
          </a:p>
        </p:txBody>
      </p:sp>
      <p:pic>
        <p:nvPicPr>
          <p:cNvPr id="3" name="Picture 7"/>
          <p:cNvPicPr>
            <a:picLocks noChangeAspect="1" noChangeArrowheads="1"/>
          </p:cNvPicPr>
          <p:nvPr/>
        </p:nvPicPr>
        <p:blipFill>
          <a:blip r:embed="rId2"/>
          <a:srcRect/>
          <a:stretch>
            <a:fillRect/>
          </a:stretch>
        </p:blipFill>
        <p:spPr bwMode="auto">
          <a:xfrm>
            <a:off x="4643438" y="2428868"/>
            <a:ext cx="3265267" cy="3365516"/>
          </a:xfrm>
          <a:prstGeom prst="rect">
            <a:avLst/>
          </a:prstGeom>
          <a:noFill/>
          <a:ln w="9525">
            <a:noFill/>
            <a:miter lim="800000"/>
            <a:headEnd/>
            <a:tailEnd/>
          </a:ln>
        </p:spPr>
      </p:pic>
      <p:pic>
        <p:nvPicPr>
          <p:cNvPr id="4" name="Picture 3"/>
          <p:cNvPicPr>
            <a:picLocks noChangeAspect="1" noChangeArrowheads="1"/>
          </p:cNvPicPr>
          <p:nvPr/>
        </p:nvPicPr>
        <p:blipFill>
          <a:blip r:embed="rId3"/>
          <a:srcRect/>
          <a:stretch>
            <a:fillRect/>
          </a:stretch>
        </p:blipFill>
        <p:spPr bwMode="auto">
          <a:xfrm>
            <a:off x="714348" y="2270242"/>
            <a:ext cx="2571768" cy="3979735"/>
          </a:xfrm>
          <a:prstGeom prst="rect">
            <a:avLst/>
          </a:prstGeom>
          <a:noFill/>
          <a:ln w="9525">
            <a:noFill/>
            <a:miter lim="800000"/>
            <a:headEnd/>
            <a:tailEnd/>
          </a:ln>
        </p:spPr>
      </p:pic>
      <p:sp>
        <p:nvSpPr>
          <p:cNvPr id="5" name="4 Dikdörtgen"/>
          <p:cNvSpPr/>
          <p:nvPr/>
        </p:nvSpPr>
        <p:spPr>
          <a:xfrm>
            <a:off x="1928794" y="5715016"/>
            <a:ext cx="2165978" cy="369332"/>
          </a:xfrm>
          <a:prstGeom prst="rect">
            <a:avLst/>
          </a:prstGeom>
          <a:solidFill>
            <a:srgbClr val="92D050"/>
          </a:solidFill>
        </p:spPr>
        <p:txBody>
          <a:bodyPr wrap="none">
            <a:spAutoFit/>
          </a:bodyPr>
          <a:lstStyle/>
          <a:p>
            <a:r>
              <a:rPr lang="tr-TR" b="1" dirty="0" err="1">
                <a:solidFill>
                  <a:srgbClr val="FF0000"/>
                </a:solidFill>
                <a:latin typeface="Times New Roman" pitchFamily="18" charset="0"/>
                <a:cs typeface="Times New Roman" pitchFamily="18" charset="0"/>
              </a:rPr>
              <a:t>meniscus</a:t>
            </a:r>
            <a:r>
              <a:rPr lang="tr-TR" b="1" dirty="0">
                <a:solidFill>
                  <a:srgbClr val="FF0000"/>
                </a:solidFill>
                <a:latin typeface="Times New Roman" pitchFamily="18" charset="0"/>
                <a:cs typeface="Times New Roman" pitchFamily="18" charset="0"/>
              </a:rPr>
              <a:t> </a:t>
            </a:r>
            <a:r>
              <a:rPr lang="tr-TR" b="1" dirty="0" err="1">
                <a:solidFill>
                  <a:srgbClr val="FF0000"/>
                </a:solidFill>
                <a:latin typeface="Times New Roman" pitchFamily="18" charset="0"/>
                <a:cs typeface="Times New Roman" pitchFamily="18" charset="0"/>
              </a:rPr>
              <a:t>articularis</a:t>
            </a:r>
            <a:endParaRPr lang="tr-TR" dirty="0"/>
          </a:p>
        </p:txBody>
      </p:sp>
      <p:sp>
        <p:nvSpPr>
          <p:cNvPr id="6" name="Line 13"/>
          <p:cNvSpPr>
            <a:spLocks noChangeShapeType="1"/>
          </p:cNvSpPr>
          <p:nvPr/>
        </p:nvSpPr>
        <p:spPr bwMode="auto">
          <a:xfrm flipH="1" flipV="1">
            <a:off x="2786050" y="4143380"/>
            <a:ext cx="500066" cy="1643074"/>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7" name="6 Dikdörtgen"/>
          <p:cNvSpPr/>
          <p:nvPr/>
        </p:nvSpPr>
        <p:spPr>
          <a:xfrm>
            <a:off x="6643702" y="5143512"/>
            <a:ext cx="2117887"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discus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articularis</a:t>
            </a:r>
            <a:r>
              <a:rPr lang="tr-TR" sz="2000" b="1" dirty="0">
                <a:solidFill>
                  <a:srgbClr val="FF0000"/>
                </a:solidFill>
                <a:latin typeface="Times New Roman" pitchFamily="18" charset="0"/>
                <a:cs typeface="Times New Roman" pitchFamily="18" charset="0"/>
              </a:rPr>
              <a:t> </a:t>
            </a:r>
            <a:endParaRPr lang="tr-TR" sz="2000" dirty="0"/>
          </a:p>
        </p:txBody>
      </p:sp>
      <p:sp>
        <p:nvSpPr>
          <p:cNvPr id="8" name="Line 13"/>
          <p:cNvSpPr>
            <a:spLocks noChangeShapeType="1"/>
          </p:cNvSpPr>
          <p:nvPr/>
        </p:nvSpPr>
        <p:spPr bwMode="auto">
          <a:xfrm flipH="1" flipV="1">
            <a:off x="7072330" y="3214686"/>
            <a:ext cx="428628" cy="1928826"/>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1938992"/>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Ekleme katılan kemik uçların birbirinden uzaklaşmasına çıkık (</a:t>
            </a:r>
            <a:r>
              <a:rPr lang="tr-TR" sz="2000" b="1" dirty="0" err="1">
                <a:solidFill>
                  <a:srgbClr val="FF0000"/>
                </a:solidFill>
                <a:latin typeface="Times New Roman" pitchFamily="18" charset="0"/>
                <a:cs typeface="Times New Roman" pitchFamily="18" charset="0"/>
              </a:rPr>
              <a:t>luxation</a:t>
            </a:r>
            <a:r>
              <a:rPr lang="tr-TR" sz="2000" b="1" dirty="0">
                <a:latin typeface="Times New Roman" pitchFamily="18" charset="0"/>
                <a:cs typeface="Times New Roman" pitchFamily="18" charset="0"/>
              </a:rPr>
              <a:t>) denir. Çıkıkların oluşmasını engelleyen başlıca faktörler şunlardır. </a:t>
            </a:r>
          </a:p>
          <a:p>
            <a:pPr algn="just"/>
            <a:r>
              <a:rPr lang="tr-TR" sz="2000" b="1" dirty="0">
                <a:solidFill>
                  <a:srgbClr val="FF0000"/>
                </a:solidFill>
                <a:latin typeface="Times New Roman" pitchFamily="18" charset="0"/>
                <a:cs typeface="Times New Roman" pitchFamily="18" charset="0"/>
              </a:rPr>
              <a:t>a-Eklem boşluğundaki hava basıncının atmosfer basıncından düşük olması</a:t>
            </a:r>
            <a:r>
              <a:rPr lang="tr-TR" sz="2000" b="1" dirty="0">
                <a:latin typeface="Times New Roman" pitchFamily="18" charset="0"/>
                <a:cs typeface="Times New Roman" pitchFamily="18" charset="0"/>
              </a:rPr>
              <a:t>, </a:t>
            </a:r>
          </a:p>
          <a:p>
            <a:pPr algn="just"/>
            <a:r>
              <a:rPr lang="tr-TR" sz="2000" b="1" dirty="0">
                <a:solidFill>
                  <a:srgbClr val="0070C0"/>
                </a:solidFill>
                <a:latin typeface="Times New Roman" pitchFamily="18" charset="0"/>
                <a:cs typeface="Times New Roman" pitchFamily="18" charset="0"/>
              </a:rPr>
              <a:t>b-Eklem kapsülü ve eklem bağları,</a:t>
            </a:r>
          </a:p>
          <a:p>
            <a:pPr algn="just"/>
            <a:r>
              <a:rPr lang="tr-TR" sz="2000" b="1" dirty="0">
                <a:latin typeface="Times New Roman" pitchFamily="18" charset="0"/>
                <a:cs typeface="Times New Roman" pitchFamily="18" charset="0"/>
              </a:rPr>
              <a:t>c-Eklem dışındaki kasların ekleme sağladığı destek, </a:t>
            </a:r>
          </a:p>
          <a:p>
            <a:pPr algn="just"/>
            <a:r>
              <a:rPr lang="tr-TR" sz="2000" b="1" dirty="0">
                <a:solidFill>
                  <a:srgbClr val="7030A0"/>
                </a:solidFill>
                <a:latin typeface="Times New Roman" pitchFamily="18" charset="0"/>
                <a:cs typeface="Times New Roman" pitchFamily="18" charset="0"/>
              </a:rPr>
              <a:t>d-Eklem yüzlerinin birbirine uygunluğu.</a:t>
            </a:r>
          </a:p>
        </p:txBody>
      </p:sp>
      <p:pic>
        <p:nvPicPr>
          <p:cNvPr id="3" name="Picture 6" descr="nfrdoc2"/>
          <p:cNvPicPr>
            <a:picLocks noChangeAspect="1" noChangeArrowheads="1"/>
          </p:cNvPicPr>
          <p:nvPr/>
        </p:nvPicPr>
        <p:blipFill>
          <a:blip r:embed="rId2"/>
          <a:srcRect/>
          <a:stretch>
            <a:fillRect/>
          </a:stretch>
        </p:blipFill>
        <p:spPr bwMode="auto">
          <a:xfrm>
            <a:off x="2643174" y="2214554"/>
            <a:ext cx="3909824" cy="4383096"/>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000232" y="1428736"/>
            <a:ext cx="5715040" cy="3170099"/>
          </a:xfrm>
          <a:prstGeom prst="rect">
            <a:avLst/>
          </a:prstGeom>
          <a:solidFill>
            <a:srgbClr val="F9F8F5"/>
          </a:solidFill>
        </p:spPr>
        <p:txBody>
          <a:bodyPr wrap="square" rtlCol="0">
            <a:spAutoFit/>
          </a:bodyPr>
          <a:lstStyle/>
          <a:p>
            <a:r>
              <a:rPr lang="tr-TR" sz="2000" b="1" dirty="0" err="1">
                <a:latin typeface="Times New Roman" pitchFamily="18" charset="0"/>
                <a:cs typeface="Times New Roman" pitchFamily="18" charset="0"/>
              </a:rPr>
              <a:t>Synovial</a:t>
            </a:r>
            <a:r>
              <a:rPr lang="tr-TR" sz="2000" b="1" dirty="0">
                <a:latin typeface="Times New Roman" pitchFamily="18" charset="0"/>
                <a:cs typeface="Times New Roman" pitchFamily="18" charset="0"/>
              </a:rPr>
              <a:t> (tam hareketli) eklemler eksenlerine göre 4 gurupta incelenir.</a:t>
            </a:r>
          </a:p>
          <a:p>
            <a:endParaRPr lang="tr-TR" sz="2000" b="1" dirty="0">
              <a:solidFill>
                <a:srgbClr val="FF0000"/>
              </a:solidFill>
              <a:latin typeface="Times New Roman" pitchFamily="18" charset="0"/>
              <a:cs typeface="Times New Roman" pitchFamily="18" charset="0"/>
            </a:endParaRPr>
          </a:p>
          <a:p>
            <a:r>
              <a:rPr lang="tr-TR" sz="2000" b="1" dirty="0">
                <a:solidFill>
                  <a:srgbClr val="FF0000"/>
                </a:solidFill>
                <a:latin typeface="Times New Roman" pitchFamily="18" charset="0"/>
                <a:cs typeface="Times New Roman" pitchFamily="18" charset="0"/>
              </a:rPr>
              <a:t>a-Tek eksenli eklemler.</a:t>
            </a:r>
          </a:p>
          <a:p>
            <a:endParaRPr lang="tr-TR" sz="2000" b="1" dirty="0">
              <a:solidFill>
                <a:srgbClr val="0070C0"/>
              </a:solidFill>
              <a:latin typeface="Times New Roman" pitchFamily="18" charset="0"/>
              <a:cs typeface="Times New Roman" pitchFamily="18" charset="0"/>
            </a:endParaRPr>
          </a:p>
          <a:p>
            <a:r>
              <a:rPr lang="tr-TR" sz="2000" b="1" dirty="0">
                <a:solidFill>
                  <a:srgbClr val="0070C0"/>
                </a:solidFill>
                <a:latin typeface="Times New Roman" pitchFamily="18" charset="0"/>
                <a:cs typeface="Times New Roman" pitchFamily="18" charset="0"/>
              </a:rPr>
              <a:t>b-İki eksenli eklemler.</a:t>
            </a:r>
          </a:p>
          <a:p>
            <a:endParaRPr lang="tr-TR" sz="2000" b="1" dirty="0">
              <a:latin typeface="Times New Roman" pitchFamily="18" charset="0"/>
              <a:cs typeface="Times New Roman" pitchFamily="18" charset="0"/>
            </a:endParaRPr>
          </a:p>
          <a:p>
            <a:r>
              <a:rPr lang="tr-TR" sz="2000" b="1" dirty="0">
                <a:latin typeface="Times New Roman" pitchFamily="18" charset="0"/>
                <a:cs typeface="Times New Roman" pitchFamily="18" charset="0"/>
              </a:rPr>
              <a:t>c-Üç eksenli eklemler.</a:t>
            </a:r>
          </a:p>
          <a:p>
            <a:endParaRPr lang="tr-TR" sz="2000" b="1" dirty="0">
              <a:solidFill>
                <a:srgbClr val="7030A0"/>
              </a:solidFill>
              <a:latin typeface="Times New Roman" pitchFamily="18" charset="0"/>
              <a:cs typeface="Times New Roman" pitchFamily="18" charset="0"/>
            </a:endParaRPr>
          </a:p>
          <a:p>
            <a:r>
              <a:rPr lang="tr-TR" sz="2000" b="1" dirty="0">
                <a:solidFill>
                  <a:srgbClr val="7030A0"/>
                </a:solidFill>
                <a:latin typeface="Times New Roman" pitchFamily="18" charset="0"/>
                <a:cs typeface="Times New Roman" pitchFamily="18" charset="0"/>
              </a:rPr>
              <a:t>d-Belirli bir ekseni olmayan eklemler.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1631216"/>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a) Tek eksenli eklemler: </a:t>
            </a:r>
            <a:r>
              <a:rPr lang="tr-TR" sz="2000" b="1" dirty="0">
                <a:latin typeface="Times New Roman" pitchFamily="18" charset="0"/>
                <a:cs typeface="Times New Roman" pitchFamily="18" charset="0"/>
              </a:rPr>
              <a:t>Bu eklemler sadece bir eksen etrafında hareket yapabilirler. Bu eksen ya </a:t>
            </a:r>
            <a:r>
              <a:rPr lang="tr-TR" sz="2000" b="1" dirty="0" err="1">
                <a:latin typeface="Times New Roman" pitchFamily="18" charset="0"/>
                <a:cs typeface="Times New Roman" pitchFamily="18" charset="0"/>
              </a:rPr>
              <a:t>transvers</a:t>
            </a:r>
            <a:r>
              <a:rPr lang="tr-TR" sz="2000" b="1" dirty="0">
                <a:latin typeface="Times New Roman" pitchFamily="18" charset="0"/>
                <a:cs typeface="Times New Roman" pitchFamily="18" charset="0"/>
              </a:rPr>
              <a:t> eksen, yada </a:t>
            </a:r>
            <a:r>
              <a:rPr lang="tr-TR" sz="2000" b="1" dirty="0" err="1">
                <a:latin typeface="Times New Roman" pitchFamily="18" charset="0"/>
                <a:cs typeface="Times New Roman" pitchFamily="18" charset="0"/>
              </a:rPr>
              <a:t>vertical</a:t>
            </a:r>
            <a:r>
              <a:rPr lang="tr-TR" sz="2000" b="1" dirty="0">
                <a:latin typeface="Times New Roman" pitchFamily="18" charset="0"/>
                <a:cs typeface="Times New Roman" pitchFamily="18" charset="0"/>
              </a:rPr>
              <a:t> eksendir. </a:t>
            </a:r>
            <a:r>
              <a:rPr lang="tr-TR" sz="2000" b="1" dirty="0" err="1">
                <a:latin typeface="Times New Roman" pitchFamily="18" charset="0"/>
                <a:cs typeface="Times New Roman" pitchFamily="18" charset="0"/>
              </a:rPr>
              <a:t>Transvers</a:t>
            </a:r>
            <a:r>
              <a:rPr lang="tr-TR" sz="2000" b="1" dirty="0">
                <a:latin typeface="Times New Roman" pitchFamily="18" charset="0"/>
                <a:cs typeface="Times New Roman" pitchFamily="18" charset="0"/>
              </a:rPr>
              <a:t> eksen etrafında harekete izin veren eklemlerde, </a:t>
            </a:r>
            <a:r>
              <a:rPr lang="tr-TR" sz="2000" b="1" dirty="0" err="1">
                <a:latin typeface="Times New Roman" pitchFamily="18" charset="0"/>
                <a:cs typeface="Times New Roman" pitchFamily="18" charset="0"/>
              </a:rPr>
              <a:t>fleksiyon</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ekstensiyon</a:t>
            </a:r>
            <a:r>
              <a:rPr lang="tr-TR" sz="2000" b="1" dirty="0">
                <a:latin typeface="Times New Roman" pitchFamily="18" charset="0"/>
                <a:cs typeface="Times New Roman" pitchFamily="18" charset="0"/>
              </a:rPr>
              <a:t> yapılır. Ör. </a:t>
            </a:r>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humeroulnaris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Vertical</a:t>
            </a:r>
            <a:r>
              <a:rPr lang="tr-TR" sz="2000" b="1" dirty="0">
                <a:latin typeface="Times New Roman" pitchFamily="18" charset="0"/>
                <a:cs typeface="Times New Roman" pitchFamily="18" charset="0"/>
              </a:rPr>
              <a:t> eksen etrafında harekete izin veren eklemlerde sadece iç ve dış rotasyon hareketi yapılır. Ör. </a:t>
            </a:r>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radioulnaris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proximalis</a:t>
            </a:r>
            <a:r>
              <a:rPr lang="tr-TR" sz="2000" b="1" dirty="0">
                <a:latin typeface="Times New Roman" pitchFamily="18" charset="0"/>
                <a:cs typeface="Times New Roman" pitchFamily="18" charset="0"/>
              </a:rPr>
              <a:t>.</a:t>
            </a:r>
          </a:p>
        </p:txBody>
      </p:sp>
      <p:pic>
        <p:nvPicPr>
          <p:cNvPr id="3" name="Picture 3"/>
          <p:cNvPicPr>
            <a:picLocks noChangeAspect="1" noChangeArrowheads="1"/>
          </p:cNvPicPr>
          <p:nvPr/>
        </p:nvPicPr>
        <p:blipFill>
          <a:blip r:embed="rId2"/>
          <a:srcRect/>
          <a:stretch>
            <a:fillRect/>
          </a:stretch>
        </p:blipFill>
        <p:spPr bwMode="auto">
          <a:xfrm>
            <a:off x="4000496" y="2000240"/>
            <a:ext cx="1624814" cy="4381508"/>
          </a:xfrm>
          <a:prstGeom prst="rect">
            <a:avLst/>
          </a:prstGeom>
          <a:noFill/>
          <a:ln w="9525">
            <a:noFill/>
            <a:miter lim="800000"/>
            <a:headEnd/>
            <a:tailEnd/>
          </a:ln>
        </p:spPr>
      </p:pic>
      <p:sp>
        <p:nvSpPr>
          <p:cNvPr id="4" name="3 Dikdörtgen"/>
          <p:cNvSpPr/>
          <p:nvPr/>
        </p:nvSpPr>
        <p:spPr>
          <a:xfrm>
            <a:off x="714348" y="3857628"/>
            <a:ext cx="3216137"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radioulnaris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proximalis</a:t>
            </a:r>
            <a:endParaRPr lang="tr-TR" sz="2000" dirty="0">
              <a:solidFill>
                <a:srgbClr val="FF0000"/>
              </a:solidFill>
            </a:endParaRPr>
          </a:p>
        </p:txBody>
      </p:sp>
      <p:sp>
        <p:nvSpPr>
          <p:cNvPr id="5" name="4 Dikdörtgen"/>
          <p:cNvSpPr/>
          <p:nvPr/>
        </p:nvSpPr>
        <p:spPr>
          <a:xfrm>
            <a:off x="5643570" y="3643314"/>
            <a:ext cx="2257541"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humeroulnaris</a:t>
            </a:r>
            <a:endParaRPr lang="tr-TR" sz="2000" dirty="0">
              <a:solidFill>
                <a:srgbClr val="FF0000"/>
              </a:solidFill>
            </a:endParaRPr>
          </a:p>
        </p:txBody>
      </p:sp>
      <p:sp>
        <p:nvSpPr>
          <p:cNvPr id="6" name="Line 13"/>
          <p:cNvSpPr>
            <a:spLocks noChangeShapeType="1"/>
          </p:cNvSpPr>
          <p:nvPr/>
        </p:nvSpPr>
        <p:spPr bwMode="auto">
          <a:xfrm flipH="1" flipV="1">
            <a:off x="3929058" y="4000504"/>
            <a:ext cx="785818" cy="571504"/>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7" name="Line 13"/>
          <p:cNvSpPr>
            <a:spLocks noChangeShapeType="1"/>
          </p:cNvSpPr>
          <p:nvPr/>
        </p:nvSpPr>
        <p:spPr bwMode="auto">
          <a:xfrm flipH="1" flipV="1">
            <a:off x="5072066" y="3643314"/>
            <a:ext cx="571504" cy="214314"/>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8" name="Line 13"/>
          <p:cNvSpPr>
            <a:spLocks noChangeShapeType="1"/>
          </p:cNvSpPr>
          <p:nvPr/>
        </p:nvSpPr>
        <p:spPr bwMode="auto">
          <a:xfrm flipH="1">
            <a:off x="4857752" y="3857628"/>
            <a:ext cx="785818" cy="214314"/>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9" name="Line 13"/>
          <p:cNvSpPr>
            <a:spLocks noChangeShapeType="1"/>
          </p:cNvSpPr>
          <p:nvPr/>
        </p:nvSpPr>
        <p:spPr bwMode="auto">
          <a:xfrm flipH="1" flipV="1">
            <a:off x="3929058" y="4000504"/>
            <a:ext cx="428628" cy="571504"/>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1323439"/>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b) İki eksenli eklemler: </a:t>
            </a:r>
            <a:r>
              <a:rPr lang="tr-TR" sz="2000" b="1" dirty="0">
                <a:latin typeface="Times New Roman" pitchFamily="18" charset="0"/>
                <a:cs typeface="Times New Roman" pitchFamily="18" charset="0"/>
              </a:rPr>
              <a:t>Bu tip eklemler </a:t>
            </a:r>
            <a:r>
              <a:rPr lang="tr-TR" sz="2000" b="1" dirty="0" err="1">
                <a:latin typeface="Times New Roman" pitchFamily="18" charset="0"/>
                <a:cs typeface="Times New Roman" pitchFamily="18" charset="0"/>
              </a:rPr>
              <a:t>transvers</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sagittal</a:t>
            </a:r>
            <a:r>
              <a:rPr lang="tr-TR" sz="2000" b="1" dirty="0">
                <a:latin typeface="Times New Roman" pitchFamily="18" charset="0"/>
                <a:cs typeface="Times New Roman" pitchFamily="18" charset="0"/>
              </a:rPr>
              <a:t> eksen etrafında hareket yapabilir. </a:t>
            </a:r>
            <a:r>
              <a:rPr lang="tr-TR" sz="2000" b="1" dirty="0" err="1">
                <a:latin typeface="Times New Roman" pitchFamily="18" charset="0"/>
                <a:cs typeface="Times New Roman" pitchFamily="18" charset="0"/>
              </a:rPr>
              <a:t>Transvers</a:t>
            </a:r>
            <a:r>
              <a:rPr lang="tr-TR" sz="2000" b="1" dirty="0">
                <a:latin typeface="Times New Roman" pitchFamily="18" charset="0"/>
                <a:cs typeface="Times New Roman" pitchFamily="18" charset="0"/>
              </a:rPr>
              <a:t> eksen etrafında </a:t>
            </a:r>
            <a:r>
              <a:rPr lang="tr-TR" sz="2000" b="1" dirty="0" err="1">
                <a:latin typeface="Times New Roman" pitchFamily="18" charset="0"/>
                <a:cs typeface="Times New Roman" pitchFamily="18" charset="0"/>
              </a:rPr>
              <a:t>fleksiyon</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ekstensiyon</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sagittal</a:t>
            </a:r>
            <a:r>
              <a:rPr lang="tr-TR" sz="2000" b="1" dirty="0">
                <a:latin typeface="Times New Roman" pitchFamily="18" charset="0"/>
                <a:cs typeface="Times New Roman" pitchFamily="18" charset="0"/>
              </a:rPr>
              <a:t> eksen etrafında ise </a:t>
            </a:r>
            <a:r>
              <a:rPr lang="tr-TR" sz="2000" b="1" dirty="0" err="1">
                <a:latin typeface="Times New Roman" pitchFamily="18" charset="0"/>
                <a:cs typeface="Times New Roman" pitchFamily="18" charset="0"/>
              </a:rPr>
              <a:t>abduksiyon</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adduksiyon</a:t>
            </a:r>
            <a:r>
              <a:rPr lang="tr-TR" sz="2000" b="1" dirty="0">
                <a:latin typeface="Times New Roman" pitchFamily="18" charset="0"/>
                <a:cs typeface="Times New Roman" pitchFamily="18" charset="0"/>
              </a:rPr>
              <a:t> hareketi yapılabilir. Ör. </a:t>
            </a:r>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radiocarpea</a:t>
            </a:r>
            <a:r>
              <a:rPr lang="tr-TR" sz="2000" b="1" dirty="0">
                <a:latin typeface="Times New Roman" pitchFamily="18" charset="0"/>
                <a:cs typeface="Times New Roman" pitchFamily="18" charset="0"/>
              </a:rPr>
              <a:t>.</a:t>
            </a:r>
          </a:p>
        </p:txBody>
      </p:sp>
      <p:pic>
        <p:nvPicPr>
          <p:cNvPr id="3" name="Picture 7"/>
          <p:cNvPicPr>
            <a:picLocks noChangeAspect="1" noChangeArrowheads="1"/>
          </p:cNvPicPr>
          <p:nvPr/>
        </p:nvPicPr>
        <p:blipFill>
          <a:blip r:embed="rId2"/>
          <a:srcRect/>
          <a:stretch>
            <a:fillRect/>
          </a:stretch>
        </p:blipFill>
        <p:spPr bwMode="auto">
          <a:xfrm>
            <a:off x="2051050" y="2263775"/>
            <a:ext cx="4752975" cy="4356100"/>
          </a:xfrm>
          <a:prstGeom prst="rect">
            <a:avLst/>
          </a:prstGeom>
          <a:noFill/>
          <a:ln w="9525">
            <a:noFill/>
            <a:miter lim="800000"/>
            <a:headEnd/>
            <a:tailEnd/>
          </a:ln>
        </p:spPr>
      </p:pic>
      <p:sp>
        <p:nvSpPr>
          <p:cNvPr id="4" name="3 Dikdörtgen"/>
          <p:cNvSpPr/>
          <p:nvPr/>
        </p:nvSpPr>
        <p:spPr>
          <a:xfrm>
            <a:off x="6000760" y="3071810"/>
            <a:ext cx="1963999"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radiocarpea</a:t>
            </a:r>
            <a:endParaRPr lang="tr-TR" sz="2000" dirty="0"/>
          </a:p>
        </p:txBody>
      </p:sp>
      <p:sp>
        <p:nvSpPr>
          <p:cNvPr id="5" name="Line 13"/>
          <p:cNvSpPr>
            <a:spLocks noChangeShapeType="1"/>
          </p:cNvSpPr>
          <p:nvPr/>
        </p:nvSpPr>
        <p:spPr bwMode="auto">
          <a:xfrm flipH="1">
            <a:off x="4500562" y="3286124"/>
            <a:ext cx="1500198" cy="285752"/>
          </a:xfrm>
          <a:prstGeom prst="line">
            <a:avLst/>
          </a:prstGeom>
          <a:noFill/>
          <a:ln w="38100">
            <a:solidFill>
              <a:srgbClr val="FF0000"/>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1631216"/>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c) Üç eksenli eklemler: </a:t>
            </a:r>
            <a:r>
              <a:rPr lang="tr-TR" sz="2000" b="1" dirty="0">
                <a:latin typeface="Times New Roman" pitchFamily="18" charset="0"/>
                <a:cs typeface="Times New Roman" pitchFamily="18" charset="0"/>
              </a:rPr>
              <a:t>Üç ana eksen ve birçok tali eksen etrafında her türlü hareketi yapabilen eklemlerdir. (</a:t>
            </a:r>
            <a:r>
              <a:rPr lang="tr-TR" sz="2000" b="1" dirty="0">
                <a:solidFill>
                  <a:srgbClr val="FF0000"/>
                </a:solidFill>
                <a:latin typeface="Times New Roman" pitchFamily="18" charset="0"/>
                <a:cs typeface="Times New Roman" pitchFamily="18" charset="0"/>
              </a:rPr>
              <a:t>Ör. Omuz ve kalça eklemi</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Transvers</a:t>
            </a:r>
            <a:r>
              <a:rPr lang="tr-TR" sz="2000" b="1" dirty="0">
                <a:latin typeface="Times New Roman" pitchFamily="18" charset="0"/>
                <a:cs typeface="Times New Roman" pitchFamily="18" charset="0"/>
              </a:rPr>
              <a:t> eksen etrafında </a:t>
            </a:r>
            <a:r>
              <a:rPr lang="tr-TR" sz="2000" b="1" dirty="0" err="1">
                <a:latin typeface="Times New Roman" pitchFamily="18" charset="0"/>
                <a:cs typeface="Times New Roman" pitchFamily="18" charset="0"/>
              </a:rPr>
              <a:t>fleksiyon</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ekstensiyon</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sagittal</a:t>
            </a:r>
            <a:r>
              <a:rPr lang="tr-TR" sz="2000" b="1" dirty="0">
                <a:latin typeface="Times New Roman" pitchFamily="18" charset="0"/>
                <a:cs typeface="Times New Roman" pitchFamily="18" charset="0"/>
              </a:rPr>
              <a:t> eksen etrafında </a:t>
            </a:r>
            <a:r>
              <a:rPr lang="tr-TR" sz="2000" b="1" dirty="0" err="1">
                <a:latin typeface="Times New Roman" pitchFamily="18" charset="0"/>
                <a:cs typeface="Times New Roman" pitchFamily="18" charset="0"/>
              </a:rPr>
              <a:t>abduksiyon</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adduksiyon</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vertikal</a:t>
            </a:r>
            <a:r>
              <a:rPr lang="tr-TR" sz="2000" b="1" dirty="0">
                <a:latin typeface="Times New Roman" pitchFamily="18" charset="0"/>
                <a:cs typeface="Times New Roman" pitchFamily="18" charset="0"/>
              </a:rPr>
              <a:t> eksen etrafında ise iç ve dış rotasyon yapar. Ayrıca bütün hareketlerin karışımından oluşan </a:t>
            </a:r>
            <a:r>
              <a:rPr lang="tr-TR" sz="2000" b="1" dirty="0" err="1">
                <a:latin typeface="Times New Roman" pitchFamily="18" charset="0"/>
                <a:cs typeface="Times New Roman" pitchFamily="18" charset="0"/>
              </a:rPr>
              <a:t>sirkumdüksiyon</a:t>
            </a:r>
            <a:r>
              <a:rPr lang="tr-TR" sz="2000" b="1" dirty="0">
                <a:latin typeface="Times New Roman" pitchFamily="18" charset="0"/>
                <a:cs typeface="Times New Roman" pitchFamily="18" charset="0"/>
              </a:rPr>
              <a:t> hareketi yapılır. </a:t>
            </a:r>
          </a:p>
        </p:txBody>
      </p:sp>
      <p:pic>
        <p:nvPicPr>
          <p:cNvPr id="3" name="Picture 5"/>
          <p:cNvPicPr>
            <a:picLocks noChangeAspect="1" noChangeArrowheads="1"/>
          </p:cNvPicPr>
          <p:nvPr/>
        </p:nvPicPr>
        <p:blipFill>
          <a:blip r:embed="rId2"/>
          <a:srcRect/>
          <a:stretch>
            <a:fillRect/>
          </a:stretch>
        </p:blipFill>
        <p:spPr bwMode="auto">
          <a:xfrm>
            <a:off x="500035" y="2143116"/>
            <a:ext cx="2286016" cy="3349371"/>
          </a:xfrm>
          <a:prstGeom prst="rect">
            <a:avLst/>
          </a:prstGeom>
          <a:noFill/>
          <a:ln w="9525">
            <a:noFill/>
            <a:miter lim="800000"/>
            <a:headEnd/>
            <a:tailEnd/>
          </a:ln>
        </p:spPr>
      </p:pic>
      <p:pic>
        <p:nvPicPr>
          <p:cNvPr id="4" name="Picture 8"/>
          <p:cNvPicPr>
            <a:picLocks noChangeAspect="1" noChangeArrowheads="1"/>
          </p:cNvPicPr>
          <p:nvPr/>
        </p:nvPicPr>
        <p:blipFill>
          <a:blip r:embed="rId3"/>
          <a:srcRect/>
          <a:stretch>
            <a:fillRect/>
          </a:stretch>
        </p:blipFill>
        <p:spPr bwMode="auto">
          <a:xfrm>
            <a:off x="4071934" y="2071678"/>
            <a:ext cx="4746826" cy="2954356"/>
          </a:xfrm>
          <a:prstGeom prst="rect">
            <a:avLst/>
          </a:prstGeom>
          <a:noFill/>
          <a:ln w="9525">
            <a:noFill/>
            <a:miter lim="800000"/>
            <a:headEnd/>
            <a:tailEnd/>
          </a:ln>
        </p:spPr>
      </p:pic>
      <p:sp>
        <p:nvSpPr>
          <p:cNvPr id="6" name="5 Dikdörtgen"/>
          <p:cNvSpPr/>
          <p:nvPr/>
        </p:nvSpPr>
        <p:spPr>
          <a:xfrm>
            <a:off x="2285984" y="5000636"/>
            <a:ext cx="1571264"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omuz eklemi</a:t>
            </a:r>
            <a:endParaRPr lang="tr-TR" sz="2000" dirty="0"/>
          </a:p>
        </p:txBody>
      </p:sp>
      <p:sp>
        <p:nvSpPr>
          <p:cNvPr id="7" name="6 Dikdörtgen"/>
          <p:cNvSpPr/>
          <p:nvPr/>
        </p:nvSpPr>
        <p:spPr>
          <a:xfrm>
            <a:off x="3571868" y="2571744"/>
            <a:ext cx="1556836"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kalça eklemi</a:t>
            </a:r>
            <a:endParaRPr lang="tr-TR" sz="2000" dirty="0"/>
          </a:p>
        </p:txBody>
      </p:sp>
      <p:sp>
        <p:nvSpPr>
          <p:cNvPr id="8" name="Line 13"/>
          <p:cNvSpPr>
            <a:spLocks noChangeShapeType="1"/>
          </p:cNvSpPr>
          <p:nvPr/>
        </p:nvSpPr>
        <p:spPr bwMode="auto">
          <a:xfrm flipH="1" flipV="1">
            <a:off x="4071934" y="2928934"/>
            <a:ext cx="1071570" cy="571504"/>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9" name="Line 13"/>
          <p:cNvSpPr>
            <a:spLocks noChangeShapeType="1"/>
          </p:cNvSpPr>
          <p:nvPr/>
        </p:nvSpPr>
        <p:spPr bwMode="auto">
          <a:xfrm flipH="1" flipV="1">
            <a:off x="2143108" y="3643314"/>
            <a:ext cx="642942" cy="1357322"/>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707886"/>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d) Belirli bir ekseni olmayan eklemler: </a:t>
            </a:r>
            <a:r>
              <a:rPr lang="tr-TR" sz="2000" b="1" dirty="0">
                <a:latin typeface="Times New Roman" pitchFamily="18" charset="0"/>
                <a:cs typeface="Times New Roman" pitchFamily="18" charset="0"/>
              </a:rPr>
              <a:t>Ekleme katılan kemiklerin eklem yüzleri düzgündür ve sadece kayma hareketi yaparlar. </a:t>
            </a:r>
          </a:p>
        </p:txBody>
      </p:sp>
      <p:pic>
        <p:nvPicPr>
          <p:cNvPr id="3" name="Picture 7"/>
          <p:cNvPicPr>
            <a:picLocks noChangeAspect="1" noChangeArrowheads="1"/>
          </p:cNvPicPr>
          <p:nvPr/>
        </p:nvPicPr>
        <p:blipFill>
          <a:blip r:embed="rId2"/>
          <a:srcRect/>
          <a:stretch>
            <a:fillRect/>
          </a:stretch>
        </p:blipFill>
        <p:spPr bwMode="auto">
          <a:xfrm>
            <a:off x="1643042" y="1500174"/>
            <a:ext cx="4429156" cy="4395797"/>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1938992"/>
          </a:xfrm>
          <a:prstGeom prst="rect">
            <a:avLst/>
          </a:prstGeom>
          <a:solidFill>
            <a:srgbClr val="F9F8F5"/>
          </a:solidFill>
        </p:spPr>
        <p:txBody>
          <a:bodyPr wrap="square" rtlCol="0">
            <a:spAutoFit/>
          </a:bodyPr>
          <a:lstStyle/>
          <a:p>
            <a:pPr algn="just"/>
            <a:r>
              <a:rPr lang="tr-TR" sz="2000" b="1" dirty="0" err="1">
                <a:latin typeface="Times New Roman" pitchFamily="18" charset="0"/>
                <a:cs typeface="Times New Roman" pitchFamily="18" charset="0"/>
              </a:rPr>
              <a:t>Synovial</a:t>
            </a:r>
            <a:r>
              <a:rPr lang="tr-TR" sz="2000" b="1" dirty="0">
                <a:latin typeface="Times New Roman" pitchFamily="18" charset="0"/>
                <a:cs typeface="Times New Roman" pitchFamily="18" charset="0"/>
              </a:rPr>
              <a:t> (tam hareketli) eklemlerde konveks eklem yüzünün şekline göre eklemler </a:t>
            </a:r>
            <a:r>
              <a:rPr lang="tr-TR" sz="2000" b="1" dirty="0">
                <a:solidFill>
                  <a:srgbClr val="FF0000"/>
                </a:solidFill>
                <a:latin typeface="Times New Roman" pitchFamily="18" charset="0"/>
                <a:cs typeface="Times New Roman" pitchFamily="18" charset="0"/>
              </a:rPr>
              <a:t>yedi alt </a:t>
            </a:r>
            <a:r>
              <a:rPr lang="tr-TR" sz="2000" b="1" dirty="0">
                <a:latin typeface="Times New Roman" pitchFamily="18" charset="0"/>
                <a:cs typeface="Times New Roman" pitchFamily="18" charset="0"/>
              </a:rPr>
              <a:t>gruba ayrılır.</a:t>
            </a:r>
          </a:p>
          <a:p>
            <a:pPr algn="just"/>
            <a:r>
              <a:rPr lang="tr-TR" sz="2000" b="1" dirty="0">
                <a:latin typeface="Times New Roman" pitchFamily="18" charset="0"/>
                <a:cs typeface="Times New Roman" pitchFamily="18" charset="0"/>
              </a:rPr>
              <a:t> </a:t>
            </a:r>
          </a:p>
          <a:p>
            <a:pPr algn="just"/>
            <a:r>
              <a:rPr lang="tr-TR" sz="2000" b="1" dirty="0">
                <a:solidFill>
                  <a:srgbClr val="FF0000"/>
                </a:solidFill>
                <a:latin typeface="Times New Roman" pitchFamily="18" charset="0"/>
                <a:cs typeface="Times New Roman" pitchFamily="18" charset="0"/>
              </a:rPr>
              <a:t>1. Art. </a:t>
            </a:r>
            <a:r>
              <a:rPr lang="tr-TR" sz="2000" b="1" dirty="0" err="1">
                <a:solidFill>
                  <a:srgbClr val="FF0000"/>
                </a:solidFill>
                <a:latin typeface="Times New Roman" pitchFamily="18" charset="0"/>
                <a:cs typeface="Times New Roman" pitchFamily="18" charset="0"/>
              </a:rPr>
              <a:t>spheroidea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Konveks eklem yüzü küre, konkav eklem yüzü ise küreyi içine alabilecek şekildedir. Ör. </a:t>
            </a:r>
            <a:r>
              <a:rPr lang="tr-TR" sz="2000" b="1" dirty="0">
                <a:solidFill>
                  <a:srgbClr val="FF0000"/>
                </a:solidFill>
                <a:latin typeface="Times New Roman" pitchFamily="18" charset="0"/>
                <a:cs typeface="Times New Roman" pitchFamily="18" charset="0"/>
              </a:rPr>
              <a:t>omuz ve kalça eklemi</a:t>
            </a:r>
            <a:r>
              <a:rPr lang="tr-TR" sz="2000" b="1" dirty="0">
                <a:latin typeface="Times New Roman" pitchFamily="18" charset="0"/>
                <a:cs typeface="Times New Roman" pitchFamily="18" charset="0"/>
              </a:rPr>
              <a:t>. Bu tip eklemler 3 eksen etrafında her türlü hareketi yapabilirler. </a:t>
            </a:r>
          </a:p>
        </p:txBody>
      </p:sp>
      <p:pic>
        <p:nvPicPr>
          <p:cNvPr id="3" name="Picture 5"/>
          <p:cNvPicPr>
            <a:picLocks noChangeAspect="1" noChangeArrowheads="1"/>
          </p:cNvPicPr>
          <p:nvPr/>
        </p:nvPicPr>
        <p:blipFill>
          <a:blip r:embed="rId2"/>
          <a:srcRect/>
          <a:stretch>
            <a:fillRect/>
          </a:stretch>
        </p:blipFill>
        <p:spPr bwMode="auto">
          <a:xfrm>
            <a:off x="2428860" y="2214554"/>
            <a:ext cx="2714644" cy="3977378"/>
          </a:xfrm>
          <a:prstGeom prst="rect">
            <a:avLst/>
          </a:prstGeom>
          <a:noFill/>
          <a:ln w="9525">
            <a:noFill/>
            <a:miter lim="800000"/>
            <a:headEnd/>
            <a:tailEnd/>
          </a:ln>
        </p:spPr>
      </p:pic>
      <p:sp>
        <p:nvSpPr>
          <p:cNvPr id="4" name="3 Dikdörtgen"/>
          <p:cNvSpPr/>
          <p:nvPr/>
        </p:nvSpPr>
        <p:spPr>
          <a:xfrm>
            <a:off x="5429256" y="3071810"/>
            <a:ext cx="2525050"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omuz ve kalça eklemi</a:t>
            </a:r>
            <a:endParaRPr lang="tr-TR" sz="2000" dirty="0"/>
          </a:p>
        </p:txBody>
      </p:sp>
      <p:sp>
        <p:nvSpPr>
          <p:cNvPr id="5" name="Line 13"/>
          <p:cNvSpPr>
            <a:spLocks noChangeShapeType="1"/>
          </p:cNvSpPr>
          <p:nvPr/>
        </p:nvSpPr>
        <p:spPr bwMode="auto">
          <a:xfrm flipH="1">
            <a:off x="4286248" y="3214686"/>
            <a:ext cx="1143008" cy="285752"/>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1323439"/>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2. Art. </a:t>
            </a:r>
            <a:r>
              <a:rPr lang="tr-TR" sz="2000" b="1" dirty="0" err="1">
                <a:solidFill>
                  <a:srgbClr val="FF0000"/>
                </a:solidFill>
                <a:latin typeface="Times New Roman" pitchFamily="18" charset="0"/>
                <a:cs typeface="Times New Roman" pitchFamily="18" charset="0"/>
              </a:rPr>
              <a:t>ellipsoidea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Konveks eklem yüzü uzunlamasına kesilmiş yumurta şeklinde, konkav eklem yüzü ise bunu içine alabilecek şekildedir. </a:t>
            </a:r>
            <a:r>
              <a:rPr lang="tr-TR" sz="2000" b="1" dirty="0" err="1">
                <a:latin typeface="Times New Roman" pitchFamily="18" charset="0"/>
                <a:cs typeface="Times New Roman" pitchFamily="18" charset="0"/>
              </a:rPr>
              <a:t>Transvers</a:t>
            </a:r>
            <a:r>
              <a:rPr lang="tr-TR" sz="2000" b="1" dirty="0">
                <a:latin typeface="Times New Roman" pitchFamily="18" charset="0"/>
                <a:cs typeface="Times New Roman" pitchFamily="18" charset="0"/>
              </a:rPr>
              <a:t> eksen etrafında </a:t>
            </a:r>
            <a:r>
              <a:rPr lang="tr-TR" sz="2000" b="1" dirty="0" err="1">
                <a:latin typeface="Times New Roman" pitchFamily="18" charset="0"/>
                <a:cs typeface="Times New Roman" pitchFamily="18" charset="0"/>
              </a:rPr>
              <a:t>fleksiyon</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ekstensiyon</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sagittal</a:t>
            </a:r>
            <a:r>
              <a:rPr lang="tr-TR" sz="2000" b="1" dirty="0">
                <a:latin typeface="Times New Roman" pitchFamily="18" charset="0"/>
                <a:cs typeface="Times New Roman" pitchFamily="18" charset="0"/>
              </a:rPr>
              <a:t> eksen etrafında </a:t>
            </a:r>
            <a:r>
              <a:rPr lang="tr-TR" sz="2000" b="1" dirty="0" err="1">
                <a:latin typeface="Times New Roman" pitchFamily="18" charset="0"/>
                <a:cs typeface="Times New Roman" pitchFamily="18" charset="0"/>
              </a:rPr>
              <a:t>abduksiyon</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adduksiyon</a:t>
            </a:r>
            <a:r>
              <a:rPr lang="tr-TR" sz="2000" b="1" dirty="0">
                <a:latin typeface="Times New Roman" pitchFamily="18" charset="0"/>
                <a:cs typeface="Times New Roman" pitchFamily="18" charset="0"/>
              </a:rPr>
              <a:t> hareketi yapabilir. Ör. art </a:t>
            </a:r>
            <a:r>
              <a:rPr lang="tr-TR" sz="2000" b="1" dirty="0" err="1">
                <a:latin typeface="Times New Roman" pitchFamily="18" charset="0"/>
                <a:cs typeface="Times New Roman" pitchFamily="18" charset="0"/>
              </a:rPr>
              <a:t>radiocarpea</a:t>
            </a:r>
            <a:r>
              <a:rPr lang="tr-TR" sz="2000" b="1" dirty="0">
                <a:latin typeface="Times New Roman" pitchFamily="18" charset="0"/>
                <a:cs typeface="Times New Roman" pitchFamily="18" charset="0"/>
              </a:rPr>
              <a:t> (</a:t>
            </a:r>
            <a:r>
              <a:rPr lang="tr-TR" sz="2000" b="1" dirty="0">
                <a:solidFill>
                  <a:srgbClr val="FF0000"/>
                </a:solidFill>
                <a:latin typeface="Times New Roman" pitchFamily="18" charset="0"/>
                <a:cs typeface="Times New Roman" pitchFamily="18" charset="0"/>
              </a:rPr>
              <a:t>el bileği eklemi</a:t>
            </a:r>
            <a:r>
              <a:rPr lang="tr-TR" sz="2000" b="1" dirty="0">
                <a:latin typeface="Times New Roman" pitchFamily="18" charset="0"/>
                <a:cs typeface="Times New Roman" pitchFamily="18" charset="0"/>
              </a:rPr>
              <a:t>).</a:t>
            </a:r>
          </a:p>
        </p:txBody>
      </p:sp>
      <p:pic>
        <p:nvPicPr>
          <p:cNvPr id="3" name="Picture 7"/>
          <p:cNvPicPr>
            <a:picLocks noChangeAspect="1" noChangeArrowheads="1"/>
          </p:cNvPicPr>
          <p:nvPr/>
        </p:nvPicPr>
        <p:blipFill>
          <a:blip r:embed="rId2"/>
          <a:srcRect/>
          <a:stretch>
            <a:fillRect/>
          </a:stretch>
        </p:blipFill>
        <p:spPr bwMode="auto">
          <a:xfrm>
            <a:off x="2071670" y="1714488"/>
            <a:ext cx="4429156" cy="4395797"/>
          </a:xfrm>
          <a:prstGeom prst="rect">
            <a:avLst/>
          </a:prstGeom>
          <a:noFill/>
          <a:ln w="9525">
            <a:noFill/>
            <a:miter lim="800000"/>
            <a:headEnd/>
            <a:tailEnd/>
          </a:ln>
        </p:spPr>
      </p:pic>
      <p:sp>
        <p:nvSpPr>
          <p:cNvPr id="4" name="3 Dikdörtgen"/>
          <p:cNvSpPr/>
          <p:nvPr/>
        </p:nvSpPr>
        <p:spPr>
          <a:xfrm>
            <a:off x="5929322" y="2571744"/>
            <a:ext cx="1818126"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el bileği eklemi</a:t>
            </a:r>
            <a:endParaRPr lang="tr-TR" sz="2000" dirty="0"/>
          </a:p>
        </p:txBody>
      </p:sp>
      <p:sp>
        <p:nvSpPr>
          <p:cNvPr id="5" name="Line 13"/>
          <p:cNvSpPr>
            <a:spLocks noChangeShapeType="1"/>
          </p:cNvSpPr>
          <p:nvPr/>
        </p:nvSpPr>
        <p:spPr bwMode="auto">
          <a:xfrm flipH="1">
            <a:off x="4500562" y="2786058"/>
            <a:ext cx="1500198" cy="285752"/>
          </a:xfrm>
          <a:prstGeom prst="line">
            <a:avLst/>
          </a:prstGeom>
          <a:noFill/>
          <a:ln w="38100">
            <a:solidFill>
              <a:srgbClr val="FF0000"/>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1015663"/>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3. </a:t>
            </a:r>
            <a:r>
              <a:rPr lang="tr-TR" sz="2000" b="1" dirty="0" err="1">
                <a:solidFill>
                  <a:srgbClr val="FF0000"/>
                </a:solidFill>
                <a:latin typeface="Times New Roman" pitchFamily="18" charset="0"/>
                <a:cs typeface="Times New Roman" pitchFamily="18" charset="0"/>
              </a:rPr>
              <a:t>Ginglymus</a:t>
            </a:r>
            <a:r>
              <a:rPr lang="tr-TR" sz="2000" b="1" dirty="0">
                <a:solidFill>
                  <a:srgbClr val="FF0000"/>
                </a:solidFill>
                <a:latin typeface="Times New Roman" pitchFamily="18" charset="0"/>
                <a:cs typeface="Times New Roman" pitchFamily="18" charset="0"/>
              </a:rPr>
              <a:t> (art </a:t>
            </a:r>
            <a:r>
              <a:rPr lang="tr-TR" sz="2000" b="1" dirty="0" err="1">
                <a:solidFill>
                  <a:srgbClr val="FF0000"/>
                </a:solidFill>
                <a:latin typeface="Times New Roman" pitchFamily="18" charset="0"/>
                <a:cs typeface="Times New Roman" pitchFamily="18" charset="0"/>
              </a:rPr>
              <a:t>trochlea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Konveks eklem yüzü makara şeklinde </a:t>
            </a:r>
            <a:r>
              <a:rPr lang="tr-TR" sz="2000" b="1" dirty="0" err="1">
                <a:latin typeface="Times New Roman" pitchFamily="18" charset="0"/>
                <a:cs typeface="Times New Roman" pitchFamily="18" charset="0"/>
              </a:rPr>
              <a:t>kankav</a:t>
            </a:r>
            <a:r>
              <a:rPr lang="tr-TR" sz="2000" b="1" dirty="0">
                <a:latin typeface="Times New Roman" pitchFamily="18" charset="0"/>
                <a:cs typeface="Times New Roman" pitchFamily="18" charset="0"/>
              </a:rPr>
              <a:t> eklem yüzü ise makarayı içine alacak şekildedir. Sadece </a:t>
            </a:r>
            <a:r>
              <a:rPr lang="tr-TR" sz="2000" b="1" dirty="0" err="1">
                <a:latin typeface="Times New Roman" pitchFamily="18" charset="0"/>
                <a:cs typeface="Times New Roman" pitchFamily="18" charset="0"/>
              </a:rPr>
              <a:t>transvers</a:t>
            </a:r>
            <a:r>
              <a:rPr lang="tr-TR" sz="2000" b="1" dirty="0">
                <a:latin typeface="Times New Roman" pitchFamily="18" charset="0"/>
                <a:cs typeface="Times New Roman" pitchFamily="18" charset="0"/>
              </a:rPr>
              <a:t> ekseni vardır. </a:t>
            </a:r>
            <a:r>
              <a:rPr lang="tr-TR" sz="2000" b="1" dirty="0" err="1">
                <a:latin typeface="Times New Roman" pitchFamily="18" charset="0"/>
                <a:cs typeface="Times New Roman" pitchFamily="18" charset="0"/>
              </a:rPr>
              <a:t>Fleksiyon</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ekstensiyon</a:t>
            </a:r>
            <a:r>
              <a:rPr lang="tr-TR" sz="2000" b="1" dirty="0">
                <a:latin typeface="Times New Roman" pitchFamily="18" charset="0"/>
                <a:cs typeface="Times New Roman" pitchFamily="18" charset="0"/>
              </a:rPr>
              <a:t> hareketi yapar. (Ör. </a:t>
            </a:r>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humeroulnaris</a:t>
            </a:r>
            <a:r>
              <a:rPr lang="tr-TR" sz="2000" b="1" dirty="0">
                <a:latin typeface="Times New Roman" pitchFamily="18" charset="0"/>
                <a:cs typeface="Times New Roman" pitchFamily="18" charset="0"/>
              </a:rPr>
              <a:t>)</a:t>
            </a:r>
          </a:p>
        </p:txBody>
      </p:sp>
      <p:pic>
        <p:nvPicPr>
          <p:cNvPr id="3" name="Picture 3"/>
          <p:cNvPicPr>
            <a:picLocks noChangeAspect="1" noChangeArrowheads="1"/>
          </p:cNvPicPr>
          <p:nvPr/>
        </p:nvPicPr>
        <p:blipFill>
          <a:blip r:embed="rId2"/>
          <a:srcRect/>
          <a:stretch>
            <a:fillRect/>
          </a:stretch>
        </p:blipFill>
        <p:spPr bwMode="auto">
          <a:xfrm>
            <a:off x="4000496" y="2000240"/>
            <a:ext cx="1624814" cy="4381508"/>
          </a:xfrm>
          <a:prstGeom prst="rect">
            <a:avLst/>
          </a:prstGeom>
          <a:noFill/>
          <a:ln w="9525">
            <a:noFill/>
            <a:miter lim="800000"/>
            <a:headEnd/>
            <a:tailEnd/>
          </a:ln>
        </p:spPr>
      </p:pic>
      <p:sp>
        <p:nvSpPr>
          <p:cNvPr id="4" name="3 Dikdörtgen"/>
          <p:cNvSpPr/>
          <p:nvPr/>
        </p:nvSpPr>
        <p:spPr>
          <a:xfrm>
            <a:off x="5643570" y="3643314"/>
            <a:ext cx="2257541"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humeroulnaris</a:t>
            </a:r>
            <a:endParaRPr lang="tr-TR" sz="2000" dirty="0">
              <a:solidFill>
                <a:srgbClr val="FF0000"/>
              </a:solidFill>
            </a:endParaRPr>
          </a:p>
        </p:txBody>
      </p:sp>
      <p:sp>
        <p:nvSpPr>
          <p:cNvPr id="5" name="Line 13"/>
          <p:cNvSpPr>
            <a:spLocks noChangeShapeType="1"/>
          </p:cNvSpPr>
          <p:nvPr/>
        </p:nvSpPr>
        <p:spPr bwMode="auto">
          <a:xfrm flipH="1" flipV="1">
            <a:off x="5072066" y="3643314"/>
            <a:ext cx="571504" cy="214314"/>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6" name="Line 13"/>
          <p:cNvSpPr>
            <a:spLocks noChangeShapeType="1"/>
          </p:cNvSpPr>
          <p:nvPr/>
        </p:nvSpPr>
        <p:spPr bwMode="auto">
          <a:xfrm flipH="1">
            <a:off x="4857752" y="3857628"/>
            <a:ext cx="785818" cy="214314"/>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1323439"/>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4. Art. </a:t>
            </a:r>
            <a:r>
              <a:rPr lang="tr-TR" sz="2000" b="1" dirty="0" err="1">
                <a:solidFill>
                  <a:srgbClr val="FF0000"/>
                </a:solidFill>
                <a:latin typeface="Times New Roman" pitchFamily="18" charset="0"/>
                <a:cs typeface="Times New Roman" pitchFamily="18" charset="0"/>
              </a:rPr>
              <a:t>trochoidea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Konveks eklem yüzü bir silindir şeklinde, konkav eklem yüzü ise halka şeklindedir. Ancak bu halkanın bir kısmını kemik bir kısmını ise bağlar oluşturur. Tek eksenli bir eklemdir. </a:t>
            </a:r>
            <a:r>
              <a:rPr lang="tr-TR" sz="2000" b="1" dirty="0" err="1">
                <a:latin typeface="Times New Roman" pitchFamily="18" charset="0"/>
                <a:cs typeface="Times New Roman" pitchFamily="18" charset="0"/>
              </a:rPr>
              <a:t>Vertikal</a:t>
            </a:r>
            <a:r>
              <a:rPr lang="tr-TR" sz="2000" b="1" dirty="0">
                <a:latin typeface="Times New Roman" pitchFamily="18" charset="0"/>
                <a:cs typeface="Times New Roman" pitchFamily="18" charset="0"/>
              </a:rPr>
              <a:t> eksen etrafında iç ve dış rotasyon yapar. Ör. </a:t>
            </a:r>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radioulnaris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proximalis</a:t>
            </a:r>
            <a:r>
              <a:rPr lang="tr-TR" sz="2000" b="1" dirty="0">
                <a:latin typeface="Times New Roman" pitchFamily="18" charset="0"/>
                <a:cs typeface="Times New Roman" pitchFamily="18" charset="0"/>
              </a:rPr>
              <a:t>. </a:t>
            </a:r>
          </a:p>
        </p:txBody>
      </p:sp>
      <p:pic>
        <p:nvPicPr>
          <p:cNvPr id="3" name="Picture 3"/>
          <p:cNvPicPr>
            <a:picLocks noChangeAspect="1" noChangeArrowheads="1"/>
          </p:cNvPicPr>
          <p:nvPr/>
        </p:nvPicPr>
        <p:blipFill>
          <a:blip r:embed="rId2"/>
          <a:srcRect/>
          <a:stretch>
            <a:fillRect/>
          </a:stretch>
        </p:blipFill>
        <p:spPr bwMode="auto">
          <a:xfrm>
            <a:off x="6643702" y="1428736"/>
            <a:ext cx="1899954" cy="5052018"/>
          </a:xfrm>
          <a:prstGeom prst="rect">
            <a:avLst/>
          </a:prstGeom>
          <a:noFill/>
          <a:ln w="9525">
            <a:noFill/>
            <a:miter lim="800000"/>
            <a:headEnd/>
            <a:tailEnd/>
          </a:ln>
        </p:spPr>
      </p:pic>
      <p:sp>
        <p:nvSpPr>
          <p:cNvPr id="4" name="3 Dikdörtgen"/>
          <p:cNvSpPr/>
          <p:nvPr/>
        </p:nvSpPr>
        <p:spPr>
          <a:xfrm>
            <a:off x="4286248" y="3071810"/>
            <a:ext cx="1991251" cy="707886"/>
          </a:xfrm>
          <a:prstGeom prst="rect">
            <a:avLst/>
          </a:prstGeom>
          <a:solidFill>
            <a:srgbClr val="92D050"/>
          </a:solidFill>
        </p:spPr>
        <p:txBody>
          <a:bodyPr wrap="none">
            <a:spAutoFit/>
          </a:bodyPr>
          <a:lstStyle/>
          <a:p>
            <a:pPr algn="just"/>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radioulnaris</a:t>
            </a:r>
            <a:endParaRPr lang="tr-TR" sz="2000" b="1" dirty="0">
              <a:solidFill>
                <a:srgbClr val="FF0000"/>
              </a:solidFill>
              <a:latin typeface="Times New Roman" pitchFamily="18" charset="0"/>
              <a:cs typeface="Times New Roman" pitchFamily="18" charset="0"/>
            </a:endParaRPr>
          </a:p>
          <a:p>
            <a:pPr algn="just"/>
            <a:r>
              <a:rPr lang="tr-TR" sz="2000" b="1" dirty="0" err="1">
                <a:solidFill>
                  <a:srgbClr val="FF0000"/>
                </a:solidFill>
                <a:latin typeface="Times New Roman" pitchFamily="18" charset="0"/>
                <a:cs typeface="Times New Roman" pitchFamily="18" charset="0"/>
              </a:rPr>
              <a:t>proximalis</a:t>
            </a:r>
            <a:endParaRPr lang="tr-TR" sz="2000" dirty="0"/>
          </a:p>
        </p:txBody>
      </p:sp>
      <p:sp>
        <p:nvSpPr>
          <p:cNvPr id="5" name="Line 13"/>
          <p:cNvSpPr>
            <a:spLocks noChangeShapeType="1"/>
          </p:cNvSpPr>
          <p:nvPr/>
        </p:nvSpPr>
        <p:spPr bwMode="auto">
          <a:xfrm flipH="1" flipV="1">
            <a:off x="6215074" y="3500438"/>
            <a:ext cx="1285884" cy="785818"/>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6" name="Line 13"/>
          <p:cNvSpPr>
            <a:spLocks noChangeShapeType="1"/>
          </p:cNvSpPr>
          <p:nvPr/>
        </p:nvSpPr>
        <p:spPr bwMode="auto">
          <a:xfrm flipH="1" flipV="1">
            <a:off x="6215074" y="3500438"/>
            <a:ext cx="928694" cy="857256"/>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pic>
        <p:nvPicPr>
          <p:cNvPr id="9" name="Picture 6"/>
          <p:cNvPicPr>
            <a:picLocks noChangeAspect="1" noChangeArrowheads="1"/>
          </p:cNvPicPr>
          <p:nvPr/>
        </p:nvPicPr>
        <p:blipFill>
          <a:blip r:embed="rId3"/>
          <a:srcRect/>
          <a:stretch>
            <a:fillRect/>
          </a:stretch>
        </p:blipFill>
        <p:spPr bwMode="auto">
          <a:xfrm rot="11772847">
            <a:off x="556585" y="2726052"/>
            <a:ext cx="2603579" cy="3334336"/>
          </a:xfrm>
          <a:prstGeom prst="rect">
            <a:avLst/>
          </a:prstGeom>
          <a:noFill/>
          <a:ln w="9525">
            <a:noFill/>
            <a:miter lim="800000"/>
            <a:headEnd/>
            <a:tailEnd/>
          </a:ln>
        </p:spPr>
      </p:pic>
      <p:sp>
        <p:nvSpPr>
          <p:cNvPr id="10" name="Line 13"/>
          <p:cNvSpPr>
            <a:spLocks noChangeShapeType="1"/>
          </p:cNvSpPr>
          <p:nvPr/>
        </p:nvSpPr>
        <p:spPr bwMode="auto">
          <a:xfrm flipH="1">
            <a:off x="2071670" y="3429000"/>
            <a:ext cx="2214578" cy="500066"/>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1631216"/>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5. Art. </a:t>
            </a:r>
            <a:r>
              <a:rPr lang="tr-TR" sz="2000" b="1" dirty="0" err="1">
                <a:solidFill>
                  <a:srgbClr val="FF0000"/>
                </a:solidFill>
                <a:latin typeface="Times New Roman" pitchFamily="18" charset="0"/>
                <a:cs typeface="Times New Roman" pitchFamily="18" charset="0"/>
              </a:rPr>
              <a:t>sellaris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Ekleme katılan kemik yüzeylerinin her ikisi de bir yönde konkav iken diğer yönde konvekstir. Bu yüzden </a:t>
            </a:r>
            <a:r>
              <a:rPr lang="tr-TR" sz="2000" b="1" dirty="0">
                <a:solidFill>
                  <a:srgbClr val="FF0000"/>
                </a:solidFill>
                <a:latin typeface="Times New Roman" pitchFamily="18" charset="0"/>
                <a:cs typeface="Times New Roman" pitchFamily="18" charset="0"/>
              </a:rPr>
              <a:t>eğer tipi eklem </a:t>
            </a:r>
            <a:r>
              <a:rPr lang="tr-TR" sz="2000" b="1" dirty="0">
                <a:latin typeface="Times New Roman" pitchFamily="18" charset="0"/>
                <a:cs typeface="Times New Roman" pitchFamily="18" charset="0"/>
              </a:rPr>
              <a:t>de denir. İki ekseni vardır. </a:t>
            </a:r>
            <a:r>
              <a:rPr lang="tr-TR" sz="2000" b="1" dirty="0" err="1">
                <a:latin typeface="Times New Roman" pitchFamily="18" charset="0"/>
                <a:cs typeface="Times New Roman" pitchFamily="18" charset="0"/>
              </a:rPr>
              <a:t>Transvers</a:t>
            </a:r>
            <a:r>
              <a:rPr lang="tr-TR" sz="2000" b="1" dirty="0">
                <a:latin typeface="Times New Roman" pitchFamily="18" charset="0"/>
                <a:cs typeface="Times New Roman" pitchFamily="18" charset="0"/>
              </a:rPr>
              <a:t> eksen etrafında </a:t>
            </a:r>
            <a:r>
              <a:rPr lang="tr-TR" sz="2000" b="1" dirty="0" err="1">
                <a:latin typeface="Times New Roman" pitchFamily="18" charset="0"/>
                <a:cs typeface="Times New Roman" pitchFamily="18" charset="0"/>
              </a:rPr>
              <a:t>fleksiyon</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ekstensiyon</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sagittal</a:t>
            </a:r>
            <a:r>
              <a:rPr lang="tr-TR" sz="2000" b="1" dirty="0">
                <a:latin typeface="Times New Roman" pitchFamily="18" charset="0"/>
                <a:cs typeface="Times New Roman" pitchFamily="18" charset="0"/>
              </a:rPr>
              <a:t> eksen etrafında </a:t>
            </a:r>
            <a:r>
              <a:rPr lang="tr-TR" sz="2000" b="1" dirty="0" err="1">
                <a:latin typeface="Times New Roman" pitchFamily="18" charset="0"/>
                <a:cs typeface="Times New Roman" pitchFamily="18" charset="0"/>
              </a:rPr>
              <a:t>abduksiyon</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adduksiyon</a:t>
            </a:r>
            <a:r>
              <a:rPr lang="tr-TR" sz="2000" b="1" dirty="0">
                <a:latin typeface="Times New Roman" pitchFamily="18" charset="0"/>
                <a:cs typeface="Times New Roman" pitchFamily="18" charset="0"/>
              </a:rPr>
              <a:t> hareketlerini yapar. Ör. </a:t>
            </a:r>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carpometacarpea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pollicis</a:t>
            </a:r>
            <a:r>
              <a:rPr lang="tr-TR" sz="2000" b="1" dirty="0">
                <a:latin typeface="Times New Roman" pitchFamily="18" charset="0"/>
                <a:cs typeface="Times New Roman" pitchFamily="18" charset="0"/>
              </a:rPr>
              <a:t>.</a:t>
            </a:r>
          </a:p>
        </p:txBody>
      </p:sp>
      <p:pic>
        <p:nvPicPr>
          <p:cNvPr id="3" name="Picture 6"/>
          <p:cNvPicPr>
            <a:picLocks noChangeAspect="1" noChangeArrowheads="1"/>
          </p:cNvPicPr>
          <p:nvPr/>
        </p:nvPicPr>
        <p:blipFill>
          <a:blip r:embed="rId2"/>
          <a:srcRect/>
          <a:stretch>
            <a:fillRect/>
          </a:stretch>
        </p:blipFill>
        <p:spPr bwMode="auto">
          <a:xfrm>
            <a:off x="928662" y="2071678"/>
            <a:ext cx="4465638" cy="4094163"/>
          </a:xfrm>
          <a:prstGeom prst="rect">
            <a:avLst/>
          </a:prstGeom>
          <a:noFill/>
          <a:ln w="9525">
            <a:noFill/>
            <a:miter lim="800000"/>
            <a:headEnd/>
            <a:tailEnd/>
          </a:ln>
        </p:spPr>
      </p:pic>
      <p:sp>
        <p:nvSpPr>
          <p:cNvPr id="4" name="3 Dikdörtgen"/>
          <p:cNvSpPr/>
          <p:nvPr/>
        </p:nvSpPr>
        <p:spPr>
          <a:xfrm>
            <a:off x="4857752" y="3429000"/>
            <a:ext cx="3313728"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carpometacarpea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pollicis</a:t>
            </a:r>
            <a:endParaRPr lang="tr-TR" sz="2000" dirty="0"/>
          </a:p>
        </p:txBody>
      </p:sp>
      <p:sp>
        <p:nvSpPr>
          <p:cNvPr id="5" name="Line 13"/>
          <p:cNvSpPr>
            <a:spLocks noChangeShapeType="1"/>
          </p:cNvSpPr>
          <p:nvPr/>
        </p:nvSpPr>
        <p:spPr bwMode="auto">
          <a:xfrm flipH="1">
            <a:off x="4429124" y="3857628"/>
            <a:ext cx="642942" cy="1214446"/>
          </a:xfrm>
          <a:prstGeom prst="line">
            <a:avLst/>
          </a:prstGeom>
          <a:noFill/>
          <a:ln w="38100">
            <a:solidFill>
              <a:srgbClr val="FF0000"/>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1323439"/>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6. Art. </a:t>
            </a:r>
            <a:r>
              <a:rPr lang="tr-TR" sz="2000" b="1" dirty="0" err="1">
                <a:solidFill>
                  <a:srgbClr val="FF0000"/>
                </a:solidFill>
                <a:latin typeface="Times New Roman" pitchFamily="18" charset="0"/>
                <a:cs typeface="Times New Roman" pitchFamily="18" charset="0"/>
              </a:rPr>
              <a:t>bicondylaris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Ekleme katılan kemik yüzeylerden konveks olanı iki </a:t>
            </a:r>
            <a:r>
              <a:rPr lang="tr-TR" sz="2000" b="1" dirty="0" err="1">
                <a:latin typeface="Times New Roman" pitchFamily="18" charset="0"/>
                <a:cs typeface="Times New Roman" pitchFamily="18" charset="0"/>
              </a:rPr>
              <a:t>kondil</a:t>
            </a:r>
            <a:r>
              <a:rPr lang="tr-TR" sz="2000" b="1" dirty="0">
                <a:latin typeface="Times New Roman" pitchFamily="18" charset="0"/>
                <a:cs typeface="Times New Roman" pitchFamily="18" charset="0"/>
              </a:rPr>
              <a:t> ihtiva eder. Konkav olanı ise iki sığ çukur şeklindedir. </a:t>
            </a:r>
            <a:r>
              <a:rPr lang="tr-TR" sz="2000" b="1" dirty="0" err="1">
                <a:latin typeface="Times New Roman" pitchFamily="18" charset="0"/>
                <a:cs typeface="Times New Roman" pitchFamily="18" charset="0"/>
              </a:rPr>
              <a:t>Transvers</a:t>
            </a:r>
            <a:r>
              <a:rPr lang="tr-TR" sz="2000" b="1" dirty="0">
                <a:latin typeface="Times New Roman" pitchFamily="18" charset="0"/>
                <a:cs typeface="Times New Roman" pitchFamily="18" charset="0"/>
              </a:rPr>
              <a:t> eksene sahip olan bu eklemler </a:t>
            </a:r>
            <a:r>
              <a:rPr lang="tr-TR" sz="2000" b="1" dirty="0" err="1">
                <a:latin typeface="Times New Roman" pitchFamily="18" charset="0"/>
                <a:cs typeface="Times New Roman" pitchFamily="18" charset="0"/>
              </a:rPr>
              <a:t>fleksiyon</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ekstensiyon</a:t>
            </a:r>
            <a:r>
              <a:rPr lang="tr-TR" sz="2000" b="1" dirty="0">
                <a:latin typeface="Times New Roman" pitchFamily="18" charset="0"/>
                <a:cs typeface="Times New Roman" pitchFamily="18" charset="0"/>
              </a:rPr>
              <a:t> hareketi yapar. Ör. </a:t>
            </a:r>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genu</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t>
            </a:r>
            <a:r>
              <a:rPr lang="tr-TR" sz="2000" b="1" dirty="0">
                <a:solidFill>
                  <a:srgbClr val="FF0000"/>
                </a:solidFill>
                <a:latin typeface="Times New Roman" pitchFamily="18" charset="0"/>
                <a:cs typeface="Times New Roman" pitchFamily="18" charset="0"/>
              </a:rPr>
              <a:t>diz eklemi</a:t>
            </a:r>
            <a:r>
              <a:rPr lang="tr-TR" sz="2000" b="1" dirty="0">
                <a:latin typeface="Times New Roman" pitchFamily="18" charset="0"/>
                <a:cs typeface="Times New Roman" pitchFamily="18" charset="0"/>
              </a:rPr>
              <a:t>).  </a:t>
            </a:r>
          </a:p>
        </p:txBody>
      </p:sp>
      <p:pic>
        <p:nvPicPr>
          <p:cNvPr id="3" name="Picture 5"/>
          <p:cNvPicPr>
            <a:picLocks noChangeAspect="1" noChangeArrowheads="1"/>
          </p:cNvPicPr>
          <p:nvPr/>
        </p:nvPicPr>
        <p:blipFill>
          <a:blip r:embed="rId2"/>
          <a:srcRect/>
          <a:stretch>
            <a:fillRect/>
          </a:stretch>
        </p:blipFill>
        <p:spPr bwMode="auto">
          <a:xfrm>
            <a:off x="2071670" y="1643050"/>
            <a:ext cx="3025775" cy="4681537"/>
          </a:xfrm>
          <a:prstGeom prst="rect">
            <a:avLst/>
          </a:prstGeom>
          <a:noFill/>
          <a:ln w="9525">
            <a:noFill/>
            <a:miter lim="800000"/>
            <a:headEnd/>
            <a:tailEnd/>
          </a:ln>
        </p:spPr>
      </p:pic>
      <p:sp>
        <p:nvSpPr>
          <p:cNvPr id="4" name="3 Dikdörtgen"/>
          <p:cNvSpPr/>
          <p:nvPr/>
        </p:nvSpPr>
        <p:spPr>
          <a:xfrm>
            <a:off x="2928926" y="4071942"/>
            <a:ext cx="1300356" cy="400110"/>
          </a:xfrm>
          <a:prstGeom prst="rect">
            <a:avLst/>
          </a:prstGeom>
        </p:spPr>
        <p:txBody>
          <a:bodyPr wrap="none">
            <a:spAutoFit/>
          </a:bodyPr>
          <a:lstStyle/>
          <a:p>
            <a:r>
              <a:rPr lang="tr-TR" sz="2000" b="1" dirty="0">
                <a:latin typeface="Times New Roman" pitchFamily="18" charset="0"/>
                <a:cs typeface="Times New Roman" pitchFamily="18" charset="0"/>
              </a:rPr>
              <a:t>diz eklemi</a:t>
            </a:r>
            <a:endParaRPr lang="tr-TR" sz="2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1015663"/>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7. Art. plana: </a:t>
            </a:r>
            <a:r>
              <a:rPr lang="tr-TR" sz="2000" b="1" dirty="0">
                <a:latin typeface="Times New Roman" pitchFamily="18" charset="0"/>
                <a:cs typeface="Times New Roman" pitchFamily="18" charset="0"/>
              </a:rPr>
              <a:t>Ekleme katılan kemiklerin yüzeyi hemen hemen düzdür. Belirli bir ekseni yoktur. Sadece kayma hareketi yapar. Ör. </a:t>
            </a:r>
            <a:r>
              <a:rPr lang="tr-TR" sz="2000" b="1" dirty="0">
                <a:solidFill>
                  <a:srgbClr val="FF0000"/>
                </a:solidFill>
                <a:latin typeface="Times New Roman" pitchFamily="18" charset="0"/>
                <a:cs typeface="Times New Roman" pitchFamily="18" charset="0"/>
              </a:rPr>
              <a:t>el bileği ve ayak bileği kemikleri arasındaki eklemler. </a:t>
            </a:r>
          </a:p>
        </p:txBody>
      </p:sp>
      <p:pic>
        <p:nvPicPr>
          <p:cNvPr id="3" name="Picture 4"/>
          <p:cNvPicPr>
            <a:picLocks noChangeAspect="1" noChangeArrowheads="1"/>
          </p:cNvPicPr>
          <p:nvPr/>
        </p:nvPicPr>
        <p:blipFill>
          <a:blip r:embed="rId2"/>
          <a:srcRect/>
          <a:stretch>
            <a:fillRect/>
          </a:stretch>
        </p:blipFill>
        <p:spPr bwMode="auto">
          <a:xfrm>
            <a:off x="785786" y="3429000"/>
            <a:ext cx="4211638" cy="2536825"/>
          </a:xfrm>
          <a:prstGeom prst="rect">
            <a:avLst/>
          </a:prstGeom>
          <a:noFill/>
          <a:ln w="9525">
            <a:noFill/>
            <a:miter lim="800000"/>
            <a:headEnd/>
            <a:tailEnd/>
          </a:ln>
        </p:spPr>
      </p:pic>
      <p:pic>
        <p:nvPicPr>
          <p:cNvPr id="4" name="Picture 3"/>
          <p:cNvPicPr>
            <a:picLocks noChangeAspect="1" noChangeArrowheads="1"/>
          </p:cNvPicPr>
          <p:nvPr/>
        </p:nvPicPr>
        <p:blipFill>
          <a:blip r:embed="rId3"/>
          <a:srcRect/>
          <a:stretch>
            <a:fillRect/>
          </a:stretch>
        </p:blipFill>
        <p:spPr bwMode="auto">
          <a:xfrm>
            <a:off x="4572000" y="1142985"/>
            <a:ext cx="3117195" cy="285752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1631216"/>
          </a:xfrm>
          <a:prstGeom prst="rect">
            <a:avLst/>
          </a:prstGeom>
          <a:solidFill>
            <a:srgbClr val="F9F8F5"/>
          </a:solidFill>
        </p:spPr>
        <p:txBody>
          <a:bodyPr wrap="square" rtlCol="0">
            <a:spAutoFit/>
          </a:bodyPr>
          <a:lstStyle/>
          <a:p>
            <a:pPr algn="ctr"/>
            <a:r>
              <a:rPr lang="tr-TR" sz="2000" b="1" dirty="0">
                <a:solidFill>
                  <a:srgbClr val="FF0000"/>
                </a:solidFill>
                <a:latin typeface="Times New Roman" pitchFamily="18" charset="0"/>
                <a:cs typeface="Times New Roman" pitchFamily="18" charset="0"/>
              </a:rPr>
              <a:t>Eklem hareketleri </a:t>
            </a:r>
          </a:p>
          <a:p>
            <a:pPr algn="just"/>
            <a:endParaRPr lang="tr-TR" sz="2000" b="1" dirty="0">
              <a:latin typeface="Times New Roman" pitchFamily="18" charset="0"/>
              <a:cs typeface="Times New Roman" pitchFamily="18" charset="0"/>
            </a:endParaRPr>
          </a:p>
          <a:p>
            <a:pPr algn="just"/>
            <a:r>
              <a:rPr lang="tr-TR" sz="2000" b="1" dirty="0" err="1">
                <a:solidFill>
                  <a:srgbClr val="FF0000"/>
                </a:solidFill>
                <a:latin typeface="Times New Roman" pitchFamily="18" charset="0"/>
                <a:cs typeface="Times New Roman" pitchFamily="18" charset="0"/>
              </a:rPr>
              <a:t>Fleksiyon</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Ekleme katılan kemikler arasındaki açının küçülmesi.</a:t>
            </a:r>
          </a:p>
          <a:p>
            <a:pPr algn="just"/>
            <a:endParaRPr lang="tr-TR" sz="2000" b="1" dirty="0">
              <a:solidFill>
                <a:srgbClr val="FF0000"/>
              </a:solidFill>
              <a:latin typeface="Times New Roman" pitchFamily="18" charset="0"/>
              <a:cs typeface="Times New Roman" pitchFamily="18" charset="0"/>
            </a:endParaRPr>
          </a:p>
          <a:p>
            <a:pPr algn="just"/>
            <a:r>
              <a:rPr lang="tr-TR" sz="2000" b="1" dirty="0" err="1">
                <a:solidFill>
                  <a:srgbClr val="FF0000"/>
                </a:solidFill>
                <a:latin typeface="Times New Roman" pitchFamily="18" charset="0"/>
                <a:cs typeface="Times New Roman" pitchFamily="18" charset="0"/>
              </a:rPr>
              <a:t>Ekstensiyon</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Ekleme katılan kemikler arasındaki açının büyümesi.</a:t>
            </a:r>
          </a:p>
        </p:txBody>
      </p:sp>
      <p:pic>
        <p:nvPicPr>
          <p:cNvPr id="1026" name="Picture 2"/>
          <p:cNvPicPr>
            <a:picLocks noChangeAspect="1" noChangeArrowheads="1"/>
          </p:cNvPicPr>
          <p:nvPr/>
        </p:nvPicPr>
        <p:blipFill>
          <a:blip r:embed="rId2"/>
          <a:srcRect/>
          <a:stretch>
            <a:fillRect/>
          </a:stretch>
        </p:blipFill>
        <p:spPr bwMode="auto">
          <a:xfrm>
            <a:off x="2428860" y="2143116"/>
            <a:ext cx="4247314" cy="3000396"/>
          </a:xfrm>
          <a:prstGeom prst="rect">
            <a:avLst/>
          </a:prstGeom>
          <a:noFill/>
          <a:ln w="9525">
            <a:noFill/>
            <a:miter lim="800000"/>
            <a:headEnd/>
            <a:tailEnd/>
          </a:ln>
          <a:effectLst/>
        </p:spPr>
      </p:pic>
      <p:sp>
        <p:nvSpPr>
          <p:cNvPr id="4" name="3 Metin kutusu"/>
          <p:cNvSpPr txBox="1"/>
          <p:nvPr/>
        </p:nvSpPr>
        <p:spPr>
          <a:xfrm>
            <a:off x="2428860" y="5286388"/>
            <a:ext cx="4714908" cy="400110"/>
          </a:xfrm>
          <a:prstGeom prst="rect">
            <a:avLst/>
          </a:prstGeom>
          <a:solidFill>
            <a:srgbClr val="92D050"/>
          </a:solidFill>
        </p:spPr>
        <p:txBody>
          <a:bodyPr wrap="square" rtlCol="0">
            <a:spAutoFit/>
          </a:bodyPr>
          <a:lstStyle/>
          <a:p>
            <a:r>
              <a:rPr lang="tr-TR" sz="2000" b="1" dirty="0">
                <a:solidFill>
                  <a:srgbClr val="FF0000"/>
                </a:solidFill>
                <a:latin typeface="Times New Roman" pitchFamily="18" charset="0"/>
                <a:cs typeface="Times New Roman" pitchFamily="18" charset="0"/>
              </a:rPr>
              <a:t>Diz ekleminin </a:t>
            </a:r>
            <a:r>
              <a:rPr lang="tr-TR" sz="2000" b="1" dirty="0" err="1">
                <a:solidFill>
                  <a:srgbClr val="FF0000"/>
                </a:solidFill>
                <a:latin typeface="Times New Roman" pitchFamily="18" charset="0"/>
                <a:cs typeface="Times New Roman" pitchFamily="18" charset="0"/>
              </a:rPr>
              <a:t>fleksiyonu</a:t>
            </a:r>
            <a:r>
              <a:rPr lang="tr-TR" sz="2000" b="1" dirty="0">
                <a:solidFill>
                  <a:srgbClr val="FF0000"/>
                </a:solidFill>
                <a:latin typeface="Times New Roman" pitchFamily="18" charset="0"/>
                <a:cs typeface="Times New Roman" pitchFamily="18" charset="0"/>
              </a:rPr>
              <a:t> ve </a:t>
            </a:r>
            <a:r>
              <a:rPr lang="tr-TR" sz="2000" b="1" dirty="0" err="1">
                <a:solidFill>
                  <a:srgbClr val="FF0000"/>
                </a:solidFill>
                <a:latin typeface="Times New Roman" pitchFamily="18" charset="0"/>
                <a:cs typeface="Times New Roman" pitchFamily="18" charset="0"/>
              </a:rPr>
              <a:t>ekstensiyonu</a:t>
            </a:r>
            <a:endParaRPr lang="tr-TR" sz="2000" b="1" dirty="0">
              <a:solidFill>
                <a:srgbClr val="FF0000"/>
              </a:solidFill>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1015663"/>
          </a:xfrm>
          <a:prstGeom prst="rect">
            <a:avLst/>
          </a:prstGeom>
          <a:solidFill>
            <a:srgbClr val="F9F8F5"/>
          </a:solidFill>
        </p:spPr>
        <p:txBody>
          <a:bodyPr wrap="square" rtlCol="0">
            <a:spAutoFit/>
          </a:bodyPr>
          <a:lstStyle/>
          <a:p>
            <a:pPr algn="just"/>
            <a:r>
              <a:rPr lang="tr-TR" sz="2000" b="1" dirty="0" err="1">
                <a:solidFill>
                  <a:srgbClr val="FF0000"/>
                </a:solidFill>
                <a:latin typeface="Times New Roman" pitchFamily="18" charset="0"/>
                <a:cs typeface="Times New Roman" pitchFamily="18" charset="0"/>
              </a:rPr>
              <a:t>Abduksiyon</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Gövdeden (orta hattan) uzaklaşma</a:t>
            </a:r>
          </a:p>
          <a:p>
            <a:pPr algn="just"/>
            <a:endParaRPr lang="tr-TR" sz="2000" b="1" dirty="0">
              <a:solidFill>
                <a:srgbClr val="FF0000"/>
              </a:solidFill>
              <a:latin typeface="Times New Roman" pitchFamily="18" charset="0"/>
              <a:cs typeface="Times New Roman" pitchFamily="18" charset="0"/>
            </a:endParaRPr>
          </a:p>
          <a:p>
            <a:pPr algn="just"/>
            <a:r>
              <a:rPr lang="tr-TR" sz="2000" b="1" dirty="0" err="1">
                <a:solidFill>
                  <a:srgbClr val="FF0000"/>
                </a:solidFill>
                <a:latin typeface="Times New Roman" pitchFamily="18" charset="0"/>
                <a:cs typeface="Times New Roman" pitchFamily="18" charset="0"/>
              </a:rPr>
              <a:t>Adduksiyon</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Gövdeye (orta hatta) yaklaşma</a:t>
            </a:r>
          </a:p>
        </p:txBody>
      </p:sp>
      <p:pic>
        <p:nvPicPr>
          <p:cNvPr id="2050" name="Picture 2"/>
          <p:cNvPicPr>
            <a:picLocks noChangeAspect="1" noChangeArrowheads="1"/>
          </p:cNvPicPr>
          <p:nvPr/>
        </p:nvPicPr>
        <p:blipFill>
          <a:blip r:embed="rId2"/>
          <a:srcRect/>
          <a:stretch>
            <a:fillRect/>
          </a:stretch>
        </p:blipFill>
        <p:spPr bwMode="auto">
          <a:xfrm flipH="1">
            <a:off x="1643042" y="1785926"/>
            <a:ext cx="4883761" cy="3357586"/>
          </a:xfrm>
          <a:prstGeom prst="rect">
            <a:avLst/>
          </a:prstGeom>
          <a:noFill/>
          <a:ln w="9525">
            <a:noFill/>
            <a:miter lim="800000"/>
            <a:headEnd/>
            <a:tailEnd/>
          </a:ln>
          <a:effectLst/>
        </p:spPr>
      </p:pic>
      <p:sp>
        <p:nvSpPr>
          <p:cNvPr id="4" name="3 Metin kutusu"/>
          <p:cNvSpPr txBox="1"/>
          <p:nvPr/>
        </p:nvSpPr>
        <p:spPr>
          <a:xfrm>
            <a:off x="1643042" y="5143512"/>
            <a:ext cx="5214974" cy="400110"/>
          </a:xfrm>
          <a:prstGeom prst="rect">
            <a:avLst/>
          </a:prstGeom>
          <a:solidFill>
            <a:srgbClr val="92D050"/>
          </a:solidFill>
        </p:spPr>
        <p:txBody>
          <a:bodyPr wrap="square" rtlCol="0">
            <a:spAutoFit/>
          </a:bodyPr>
          <a:lstStyle/>
          <a:p>
            <a:r>
              <a:rPr lang="tr-TR" sz="2000" b="1" dirty="0">
                <a:solidFill>
                  <a:srgbClr val="FF0000"/>
                </a:solidFill>
                <a:latin typeface="Times New Roman" pitchFamily="18" charset="0"/>
                <a:cs typeface="Times New Roman" pitchFamily="18" charset="0"/>
              </a:rPr>
              <a:t>Kalça ekleminin </a:t>
            </a:r>
            <a:r>
              <a:rPr lang="tr-TR" sz="2000" b="1" dirty="0" err="1">
                <a:solidFill>
                  <a:srgbClr val="FF0000"/>
                </a:solidFill>
                <a:latin typeface="Times New Roman" pitchFamily="18" charset="0"/>
                <a:cs typeface="Times New Roman" pitchFamily="18" charset="0"/>
              </a:rPr>
              <a:t>abduksiyonu</a:t>
            </a:r>
            <a:r>
              <a:rPr lang="tr-TR" sz="2000" b="1" dirty="0">
                <a:solidFill>
                  <a:srgbClr val="FF0000"/>
                </a:solidFill>
                <a:latin typeface="Times New Roman" pitchFamily="18" charset="0"/>
                <a:cs typeface="Times New Roman" pitchFamily="18" charset="0"/>
              </a:rPr>
              <a:t> ve </a:t>
            </a:r>
            <a:r>
              <a:rPr lang="tr-TR" sz="2000" b="1" dirty="0" err="1">
                <a:solidFill>
                  <a:srgbClr val="FF0000"/>
                </a:solidFill>
                <a:latin typeface="Times New Roman" pitchFamily="18" charset="0"/>
                <a:cs typeface="Times New Roman" pitchFamily="18" charset="0"/>
              </a:rPr>
              <a:t>adduksiyonu</a:t>
            </a:r>
            <a:endParaRPr lang="tr-TR" sz="2000" b="1" dirty="0">
              <a:solidFill>
                <a:srgbClr val="FF0000"/>
              </a:solidFill>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1631216"/>
          </a:xfrm>
          <a:prstGeom prst="rect">
            <a:avLst/>
          </a:prstGeom>
          <a:solidFill>
            <a:srgbClr val="F9F8F5"/>
          </a:solidFill>
        </p:spPr>
        <p:txBody>
          <a:bodyPr wrap="square" rtlCol="0">
            <a:spAutoFit/>
          </a:bodyPr>
          <a:lstStyle/>
          <a:p>
            <a:pPr algn="just"/>
            <a:r>
              <a:rPr lang="tr-TR" sz="2000" b="1" dirty="0" err="1">
                <a:solidFill>
                  <a:srgbClr val="FF0000"/>
                </a:solidFill>
                <a:latin typeface="Times New Roman" pitchFamily="18" charset="0"/>
                <a:cs typeface="Times New Roman" pitchFamily="18" charset="0"/>
              </a:rPr>
              <a:t>Sirkumdüksiyon</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Bir nokta etrafında dönme hareketi. </a:t>
            </a:r>
            <a:r>
              <a:rPr lang="tr-TR" sz="2000" b="1" dirty="0" err="1">
                <a:latin typeface="Times New Roman" pitchFamily="18" charset="0"/>
                <a:cs typeface="Times New Roman" pitchFamily="18" charset="0"/>
              </a:rPr>
              <a:t>Sirkumdüksiyon</a:t>
            </a:r>
            <a:r>
              <a:rPr lang="tr-TR" sz="2000" b="1" dirty="0">
                <a:latin typeface="Times New Roman" pitchFamily="18" charset="0"/>
                <a:cs typeface="Times New Roman" pitchFamily="18" charset="0"/>
              </a:rPr>
              <a:t> hareketi bütün hareketleri kapsar. </a:t>
            </a:r>
          </a:p>
          <a:p>
            <a:pPr algn="just"/>
            <a:endParaRPr lang="tr-TR" sz="2000" b="1" dirty="0">
              <a:solidFill>
                <a:srgbClr val="FF0000"/>
              </a:solidFill>
              <a:latin typeface="Times New Roman" pitchFamily="18" charset="0"/>
              <a:cs typeface="Times New Roman" pitchFamily="18" charset="0"/>
            </a:endParaRPr>
          </a:p>
          <a:p>
            <a:pPr algn="just"/>
            <a:r>
              <a:rPr lang="tr-TR" sz="2000" b="1" dirty="0">
                <a:solidFill>
                  <a:srgbClr val="FF0000"/>
                </a:solidFill>
                <a:latin typeface="Times New Roman" pitchFamily="18" charset="0"/>
                <a:cs typeface="Times New Roman" pitchFamily="18" charset="0"/>
              </a:rPr>
              <a:t>Rotasyon: </a:t>
            </a:r>
            <a:r>
              <a:rPr lang="tr-TR" sz="2000" b="1" dirty="0" err="1">
                <a:latin typeface="Times New Roman" pitchFamily="18" charset="0"/>
                <a:cs typeface="Times New Roman" pitchFamily="18" charset="0"/>
              </a:rPr>
              <a:t>Vertikal</a:t>
            </a:r>
            <a:r>
              <a:rPr lang="tr-TR" sz="2000" b="1" dirty="0">
                <a:latin typeface="Times New Roman" pitchFamily="18" charset="0"/>
                <a:cs typeface="Times New Roman" pitchFamily="18" charset="0"/>
              </a:rPr>
              <a:t> eksen etrafındaki dönme hareketi. Bu hareket içe yapılırsa iç rotasyon, dışa yapılırsa dış rotasyon ismini alır.</a:t>
            </a:r>
          </a:p>
        </p:txBody>
      </p:sp>
      <p:pic>
        <p:nvPicPr>
          <p:cNvPr id="3074" name="Picture 2"/>
          <p:cNvPicPr>
            <a:picLocks noChangeAspect="1" noChangeArrowheads="1"/>
          </p:cNvPicPr>
          <p:nvPr/>
        </p:nvPicPr>
        <p:blipFill>
          <a:blip r:embed="rId2"/>
          <a:srcRect/>
          <a:stretch>
            <a:fillRect/>
          </a:stretch>
        </p:blipFill>
        <p:spPr bwMode="auto">
          <a:xfrm>
            <a:off x="6000760" y="1857364"/>
            <a:ext cx="1862147" cy="3662905"/>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428596" y="2071678"/>
            <a:ext cx="4893389" cy="4086232"/>
          </a:xfrm>
          <a:prstGeom prst="rect">
            <a:avLst/>
          </a:prstGeom>
          <a:noFill/>
          <a:ln w="9525">
            <a:noFill/>
            <a:miter lim="800000"/>
            <a:headEnd/>
            <a:tailEnd/>
          </a:ln>
          <a:effectLst/>
        </p:spPr>
      </p:pic>
      <p:sp>
        <p:nvSpPr>
          <p:cNvPr id="5" name="4 Metin kutusu"/>
          <p:cNvSpPr txBox="1"/>
          <p:nvPr/>
        </p:nvSpPr>
        <p:spPr>
          <a:xfrm>
            <a:off x="6000760" y="5572140"/>
            <a:ext cx="2928926" cy="400110"/>
          </a:xfrm>
          <a:prstGeom prst="rect">
            <a:avLst/>
          </a:prstGeom>
          <a:solidFill>
            <a:srgbClr val="92D050"/>
          </a:solidFill>
        </p:spPr>
        <p:txBody>
          <a:bodyPr wrap="square" rtlCol="0">
            <a:spAutoFit/>
          </a:bodyPr>
          <a:lstStyle/>
          <a:p>
            <a:r>
              <a:rPr lang="tr-TR" sz="2000" b="1" dirty="0">
                <a:solidFill>
                  <a:srgbClr val="FF0000"/>
                </a:solidFill>
                <a:latin typeface="Times New Roman" pitchFamily="18" charset="0"/>
                <a:cs typeface="Times New Roman" pitchFamily="18" charset="0"/>
              </a:rPr>
              <a:t>Kolun dış ve iç rotasyonu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707886"/>
          </a:xfrm>
          <a:prstGeom prst="rect">
            <a:avLst/>
          </a:prstGeom>
          <a:solidFill>
            <a:srgbClr val="F9F8F5"/>
          </a:solidFill>
        </p:spPr>
        <p:txBody>
          <a:bodyPr wrap="square" rtlCol="0">
            <a:spAutoFit/>
          </a:bodyPr>
          <a:lstStyle/>
          <a:p>
            <a:pPr algn="just"/>
            <a:r>
              <a:rPr lang="tr-TR" sz="2000" b="1" dirty="0" err="1">
                <a:solidFill>
                  <a:srgbClr val="FF0000"/>
                </a:solidFill>
                <a:latin typeface="Times New Roman" pitchFamily="18" charset="0"/>
                <a:cs typeface="Times New Roman" pitchFamily="18" charset="0"/>
              </a:rPr>
              <a:t>Glissment</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Kayma hareketi. Plana grubu eklemlerde daha çok görülür. Kemik yüzeyler birbiri üzerinde kayar.</a:t>
            </a:r>
          </a:p>
        </p:txBody>
      </p:sp>
      <p:sp>
        <p:nvSpPr>
          <p:cNvPr id="5122" name="AutoShape 2" descr="sliding of the joints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5124" name="AutoShape 4" descr="sliding of the joints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5125" name="Picture 5"/>
          <p:cNvPicPr>
            <a:picLocks noChangeAspect="1" noChangeArrowheads="1"/>
          </p:cNvPicPr>
          <p:nvPr/>
        </p:nvPicPr>
        <p:blipFill>
          <a:blip r:embed="rId2"/>
          <a:srcRect/>
          <a:stretch>
            <a:fillRect/>
          </a:stretch>
        </p:blipFill>
        <p:spPr bwMode="auto">
          <a:xfrm>
            <a:off x="2500298" y="1643050"/>
            <a:ext cx="4148971" cy="3071834"/>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500034" y="142852"/>
            <a:ext cx="7500990" cy="1015663"/>
          </a:xfrm>
          <a:prstGeom prst="rect">
            <a:avLst/>
          </a:prstGeom>
          <a:solidFill>
            <a:srgbClr val="F9F8F5"/>
          </a:solidFill>
        </p:spPr>
        <p:txBody>
          <a:bodyPr wrap="square" rtlCol="0">
            <a:spAutoFit/>
          </a:bodyPr>
          <a:lstStyle/>
          <a:p>
            <a:pPr algn="just"/>
            <a:r>
              <a:rPr lang="tr-TR" sz="2000" b="1" dirty="0" err="1">
                <a:solidFill>
                  <a:srgbClr val="FF0000"/>
                </a:solidFill>
                <a:latin typeface="Times New Roman" pitchFamily="18" charset="0"/>
                <a:cs typeface="Times New Roman" pitchFamily="18" charset="0"/>
              </a:rPr>
              <a:t>Supinasyon</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Ön kolun </a:t>
            </a:r>
            <a:r>
              <a:rPr lang="tr-TR" sz="2000" b="1" dirty="0" err="1">
                <a:latin typeface="Times New Roman" pitchFamily="18" charset="0"/>
                <a:cs typeface="Times New Roman" pitchFamily="18" charset="0"/>
              </a:rPr>
              <a:t>vertikal</a:t>
            </a:r>
            <a:r>
              <a:rPr lang="tr-TR" sz="2000" b="1" dirty="0">
                <a:latin typeface="Times New Roman" pitchFamily="18" charset="0"/>
                <a:cs typeface="Times New Roman" pitchFamily="18" charset="0"/>
              </a:rPr>
              <a:t> eksen etrafında dışa dönmesi. </a:t>
            </a:r>
          </a:p>
          <a:p>
            <a:pPr algn="just"/>
            <a:endParaRPr lang="tr-TR" sz="2000" b="1" dirty="0">
              <a:solidFill>
                <a:srgbClr val="FF0000"/>
              </a:solidFill>
              <a:latin typeface="Times New Roman" pitchFamily="18" charset="0"/>
              <a:cs typeface="Times New Roman" pitchFamily="18" charset="0"/>
            </a:endParaRPr>
          </a:p>
          <a:p>
            <a:pPr algn="just"/>
            <a:r>
              <a:rPr lang="tr-TR" sz="2000" b="1" dirty="0" err="1">
                <a:solidFill>
                  <a:srgbClr val="FF0000"/>
                </a:solidFill>
                <a:latin typeface="Times New Roman" pitchFamily="18" charset="0"/>
                <a:cs typeface="Times New Roman" pitchFamily="18" charset="0"/>
              </a:rPr>
              <a:t>Pronasyon</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Ön kolun </a:t>
            </a:r>
            <a:r>
              <a:rPr lang="tr-TR" sz="2000" b="1" dirty="0" err="1">
                <a:latin typeface="Times New Roman" pitchFamily="18" charset="0"/>
                <a:cs typeface="Times New Roman" pitchFamily="18" charset="0"/>
              </a:rPr>
              <a:t>vertikal</a:t>
            </a:r>
            <a:r>
              <a:rPr lang="tr-TR" sz="2000" b="1" dirty="0">
                <a:latin typeface="Times New Roman" pitchFamily="18" charset="0"/>
                <a:cs typeface="Times New Roman" pitchFamily="18" charset="0"/>
              </a:rPr>
              <a:t> eksen etrafında içe dönmesi.</a:t>
            </a:r>
          </a:p>
        </p:txBody>
      </p:sp>
      <p:pic>
        <p:nvPicPr>
          <p:cNvPr id="3" name="Picture 2"/>
          <p:cNvPicPr>
            <a:picLocks noChangeAspect="1" noChangeArrowheads="1"/>
          </p:cNvPicPr>
          <p:nvPr/>
        </p:nvPicPr>
        <p:blipFill>
          <a:blip r:embed="rId2"/>
          <a:srcRect/>
          <a:stretch>
            <a:fillRect/>
          </a:stretch>
        </p:blipFill>
        <p:spPr bwMode="auto">
          <a:xfrm>
            <a:off x="2500298" y="1357298"/>
            <a:ext cx="2428892" cy="4009963"/>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857356" y="357166"/>
            <a:ext cx="5429288" cy="1015663"/>
          </a:xfrm>
          <a:prstGeom prst="rect">
            <a:avLst/>
          </a:prstGeom>
          <a:solidFill>
            <a:srgbClr val="F9F8F5"/>
          </a:solidFill>
        </p:spPr>
        <p:txBody>
          <a:bodyPr wrap="square" rtlCol="0">
            <a:spAutoFit/>
          </a:bodyPr>
          <a:lstStyle/>
          <a:p>
            <a:pPr algn="just"/>
            <a:r>
              <a:rPr lang="tr-TR" sz="2000" b="1" dirty="0" err="1">
                <a:solidFill>
                  <a:srgbClr val="FF0000"/>
                </a:solidFill>
                <a:latin typeface="Times New Roman" pitchFamily="18" charset="0"/>
                <a:cs typeface="Times New Roman" pitchFamily="18" charset="0"/>
              </a:rPr>
              <a:t>İnversiyon</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Ayak tabanının içe bakması.</a:t>
            </a:r>
          </a:p>
          <a:p>
            <a:pPr algn="just"/>
            <a:endParaRPr lang="tr-TR" sz="2000" b="1" dirty="0">
              <a:solidFill>
                <a:srgbClr val="FF0000"/>
              </a:solidFill>
              <a:latin typeface="Times New Roman" pitchFamily="18" charset="0"/>
              <a:cs typeface="Times New Roman" pitchFamily="18" charset="0"/>
            </a:endParaRPr>
          </a:p>
          <a:p>
            <a:pPr algn="just"/>
            <a:r>
              <a:rPr lang="tr-TR" sz="2000" b="1" dirty="0" err="1">
                <a:solidFill>
                  <a:srgbClr val="FF0000"/>
                </a:solidFill>
                <a:latin typeface="Times New Roman" pitchFamily="18" charset="0"/>
                <a:cs typeface="Times New Roman" pitchFamily="18" charset="0"/>
              </a:rPr>
              <a:t>Eversiyon</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Ayak tabanının dışa bakması.</a:t>
            </a:r>
          </a:p>
        </p:txBody>
      </p:sp>
      <p:pic>
        <p:nvPicPr>
          <p:cNvPr id="2050" name="Picture 2"/>
          <p:cNvPicPr>
            <a:picLocks noChangeAspect="1" noChangeArrowheads="1"/>
          </p:cNvPicPr>
          <p:nvPr/>
        </p:nvPicPr>
        <p:blipFill>
          <a:blip r:embed="rId2"/>
          <a:srcRect/>
          <a:stretch>
            <a:fillRect/>
          </a:stretch>
        </p:blipFill>
        <p:spPr bwMode="auto">
          <a:xfrm>
            <a:off x="2428860" y="1643049"/>
            <a:ext cx="4000528" cy="3012743"/>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928662" y="142852"/>
            <a:ext cx="7143800" cy="1015663"/>
          </a:xfrm>
          <a:prstGeom prst="rect">
            <a:avLst/>
          </a:prstGeom>
          <a:solidFill>
            <a:srgbClr val="F9F8F5"/>
          </a:solidFill>
        </p:spPr>
        <p:txBody>
          <a:bodyPr wrap="square" rtlCol="0">
            <a:spAutoFit/>
          </a:bodyPr>
          <a:lstStyle/>
          <a:p>
            <a:pPr algn="just"/>
            <a:r>
              <a:rPr lang="tr-TR" sz="2000" b="1" dirty="0" err="1">
                <a:solidFill>
                  <a:srgbClr val="FF0000"/>
                </a:solidFill>
                <a:latin typeface="Times New Roman" pitchFamily="18" charset="0"/>
                <a:cs typeface="Times New Roman" pitchFamily="18" charset="0"/>
              </a:rPr>
              <a:t>Protraksiyon</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Alt çenenin öne doğru olan hareketi.</a:t>
            </a:r>
          </a:p>
          <a:p>
            <a:pPr algn="just"/>
            <a:endParaRPr lang="tr-TR" sz="2000" b="1" dirty="0">
              <a:solidFill>
                <a:srgbClr val="FF0000"/>
              </a:solidFill>
              <a:latin typeface="Times New Roman" pitchFamily="18" charset="0"/>
              <a:cs typeface="Times New Roman" pitchFamily="18" charset="0"/>
            </a:endParaRPr>
          </a:p>
          <a:p>
            <a:pPr algn="just"/>
            <a:r>
              <a:rPr lang="tr-TR" sz="2000" b="1" dirty="0" err="1">
                <a:solidFill>
                  <a:srgbClr val="FF0000"/>
                </a:solidFill>
                <a:latin typeface="Times New Roman" pitchFamily="18" charset="0"/>
                <a:cs typeface="Times New Roman" pitchFamily="18" charset="0"/>
              </a:rPr>
              <a:t>Retraksiyon</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Alt çenenin arkaya doğru olan hareketi.</a:t>
            </a:r>
          </a:p>
        </p:txBody>
      </p:sp>
      <p:pic>
        <p:nvPicPr>
          <p:cNvPr id="4099" name="Picture 3"/>
          <p:cNvPicPr>
            <a:picLocks noChangeAspect="1" noChangeArrowheads="1"/>
          </p:cNvPicPr>
          <p:nvPr/>
        </p:nvPicPr>
        <p:blipFill>
          <a:blip r:embed="rId2"/>
          <a:srcRect/>
          <a:stretch>
            <a:fillRect/>
          </a:stretch>
        </p:blipFill>
        <p:spPr bwMode="auto">
          <a:xfrm>
            <a:off x="2000232" y="1643050"/>
            <a:ext cx="4286250" cy="4572000"/>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714480" y="357166"/>
            <a:ext cx="5500726" cy="1015663"/>
          </a:xfrm>
          <a:prstGeom prst="rect">
            <a:avLst/>
          </a:prstGeom>
          <a:solidFill>
            <a:srgbClr val="F9F8F5"/>
          </a:solidFill>
        </p:spPr>
        <p:txBody>
          <a:bodyPr wrap="square" rtlCol="0">
            <a:spAutoFit/>
          </a:bodyPr>
          <a:lstStyle/>
          <a:p>
            <a:pPr algn="just"/>
            <a:r>
              <a:rPr lang="tr-TR" sz="2000" b="1" dirty="0" err="1">
                <a:solidFill>
                  <a:srgbClr val="FF0000"/>
                </a:solidFill>
                <a:latin typeface="Times New Roman" pitchFamily="18" charset="0"/>
                <a:cs typeface="Times New Roman" pitchFamily="18" charset="0"/>
              </a:rPr>
              <a:t>Elevasyon</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Kaldırma, yükseltme hareketi. </a:t>
            </a:r>
          </a:p>
          <a:p>
            <a:pPr algn="just"/>
            <a:endParaRPr lang="tr-TR" sz="2000" b="1" dirty="0">
              <a:solidFill>
                <a:srgbClr val="FF0000"/>
              </a:solidFill>
              <a:latin typeface="Times New Roman" pitchFamily="18" charset="0"/>
              <a:cs typeface="Times New Roman" pitchFamily="18" charset="0"/>
            </a:endParaRPr>
          </a:p>
          <a:p>
            <a:pPr algn="just"/>
            <a:r>
              <a:rPr lang="tr-TR" sz="2000" b="1" dirty="0">
                <a:solidFill>
                  <a:srgbClr val="FF0000"/>
                </a:solidFill>
                <a:latin typeface="Times New Roman" pitchFamily="18" charset="0"/>
                <a:cs typeface="Times New Roman" pitchFamily="18" charset="0"/>
              </a:rPr>
              <a:t>Depresyon: </a:t>
            </a:r>
            <a:r>
              <a:rPr lang="tr-TR" sz="2000" b="1" dirty="0">
                <a:latin typeface="Times New Roman" pitchFamily="18" charset="0"/>
                <a:cs typeface="Times New Roman" pitchFamily="18" charset="0"/>
              </a:rPr>
              <a:t>Çökme, aşağı baskılama hareketi.</a:t>
            </a:r>
          </a:p>
        </p:txBody>
      </p:sp>
      <p:pic>
        <p:nvPicPr>
          <p:cNvPr id="3074" name="Picture 2"/>
          <p:cNvPicPr>
            <a:picLocks noChangeAspect="1" noChangeArrowheads="1"/>
          </p:cNvPicPr>
          <p:nvPr/>
        </p:nvPicPr>
        <p:blipFill>
          <a:blip r:embed="rId2"/>
          <a:srcRect/>
          <a:stretch>
            <a:fillRect/>
          </a:stretch>
        </p:blipFill>
        <p:spPr bwMode="auto">
          <a:xfrm>
            <a:off x="1428728" y="1714488"/>
            <a:ext cx="6057900" cy="3590925"/>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1938992"/>
          </a:xfrm>
          <a:prstGeom prst="rect">
            <a:avLst/>
          </a:prstGeom>
          <a:solidFill>
            <a:srgbClr val="F9F8F5"/>
          </a:solidFill>
        </p:spPr>
        <p:txBody>
          <a:bodyPr wrap="square" rtlCol="0">
            <a:spAutoFit/>
          </a:bodyPr>
          <a:lstStyle/>
          <a:p>
            <a:pPr algn="ctr"/>
            <a:r>
              <a:rPr lang="tr-TR" sz="2000" b="1" dirty="0">
                <a:solidFill>
                  <a:srgbClr val="FF0000"/>
                </a:solidFill>
                <a:latin typeface="Times New Roman" pitchFamily="18" charset="0"/>
                <a:cs typeface="Times New Roman" pitchFamily="18" charset="0"/>
              </a:rPr>
              <a:t>Vücudumuzdaki başlıca eklemler </a:t>
            </a:r>
          </a:p>
          <a:p>
            <a:pPr algn="just"/>
            <a:endParaRPr lang="tr-TR" sz="2000" b="1" dirty="0">
              <a:latin typeface="Times New Roman" pitchFamily="18" charset="0"/>
              <a:cs typeface="Times New Roman" pitchFamily="18" charset="0"/>
            </a:endParaRPr>
          </a:p>
          <a:p>
            <a:pPr algn="just"/>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temporomandibularis</a:t>
            </a:r>
            <a:r>
              <a:rPr lang="tr-TR" sz="2000" b="1" dirty="0">
                <a:solidFill>
                  <a:srgbClr val="FF0000"/>
                </a:solidFill>
                <a:latin typeface="Times New Roman" pitchFamily="18" charset="0"/>
                <a:cs typeface="Times New Roman" pitchFamily="18" charset="0"/>
              </a:rPr>
              <a:t> (çene eklemi): </a:t>
            </a:r>
            <a:r>
              <a:rPr lang="tr-TR" sz="2000" b="1" dirty="0">
                <a:latin typeface="Times New Roman" pitchFamily="18" charset="0"/>
                <a:cs typeface="Times New Roman" pitchFamily="18" charset="0"/>
              </a:rPr>
              <a:t>Kafa kemikleri arasındaki tek hareketli eklemdir. Sağ ve sol eklemler birlikte hareket ettiği için </a:t>
            </a:r>
            <a:r>
              <a:rPr lang="tr-TR" sz="2000" b="1" dirty="0" err="1">
                <a:latin typeface="Times New Roman" pitchFamily="18" charset="0"/>
                <a:cs typeface="Times New Roman" pitchFamily="18" charset="0"/>
              </a:rPr>
              <a:t>bicondylar</a:t>
            </a:r>
            <a:r>
              <a:rPr lang="tr-TR" sz="2000" b="1" dirty="0">
                <a:latin typeface="Times New Roman" pitchFamily="18" charset="0"/>
                <a:cs typeface="Times New Roman" pitchFamily="18" charset="0"/>
              </a:rPr>
              <a:t> gruba dahil edilir. </a:t>
            </a:r>
            <a:r>
              <a:rPr lang="tr-TR" sz="2000" b="1" dirty="0" err="1">
                <a:latin typeface="Times New Roman" pitchFamily="18" charset="0"/>
                <a:cs typeface="Times New Roman" pitchFamily="18" charset="0"/>
              </a:rPr>
              <a:t>Temporal</a:t>
            </a:r>
            <a:r>
              <a:rPr lang="tr-TR" sz="2000" b="1" dirty="0">
                <a:latin typeface="Times New Roman" pitchFamily="18" charset="0"/>
                <a:cs typeface="Times New Roman" pitchFamily="18" charset="0"/>
              </a:rPr>
              <a:t> kemikte bulunan </a:t>
            </a:r>
            <a:r>
              <a:rPr lang="tr-TR" sz="2000" b="1" dirty="0">
                <a:solidFill>
                  <a:srgbClr val="FF0000"/>
                </a:solidFill>
                <a:latin typeface="Times New Roman" pitchFamily="18" charset="0"/>
                <a:cs typeface="Times New Roman" pitchFamily="18" charset="0"/>
              </a:rPr>
              <a:t>fossa </a:t>
            </a:r>
            <a:r>
              <a:rPr lang="tr-TR" sz="2000" b="1" dirty="0" err="1">
                <a:solidFill>
                  <a:srgbClr val="FF0000"/>
                </a:solidFill>
                <a:latin typeface="Times New Roman" pitchFamily="18" charset="0"/>
                <a:cs typeface="Times New Roman" pitchFamily="18" charset="0"/>
              </a:rPr>
              <a:t>mandibularis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ile </a:t>
            </a:r>
            <a:r>
              <a:rPr lang="tr-TR" sz="2000" b="1" dirty="0" err="1">
                <a:latin typeface="Times New Roman" pitchFamily="18" charset="0"/>
                <a:cs typeface="Times New Roman" pitchFamily="18" charset="0"/>
              </a:rPr>
              <a:t>mandibula’nın</a:t>
            </a:r>
            <a:r>
              <a:rPr lang="tr-TR" sz="2000" b="1" dirty="0">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caput</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mandibulae</a:t>
            </a:r>
            <a:r>
              <a:rPr lang="tr-TR" sz="2000" b="1" dirty="0" err="1">
                <a:latin typeface="Times New Roman" pitchFamily="18" charset="0"/>
                <a:cs typeface="Times New Roman" pitchFamily="18" charset="0"/>
              </a:rPr>
              <a:t>’sı</a:t>
            </a:r>
            <a:r>
              <a:rPr lang="tr-TR" sz="2000" b="1" dirty="0">
                <a:latin typeface="Times New Roman" pitchFamily="18" charset="0"/>
                <a:cs typeface="Times New Roman" pitchFamily="18" charset="0"/>
              </a:rPr>
              <a:t> arasında meydana gelir.</a:t>
            </a:r>
          </a:p>
        </p:txBody>
      </p:sp>
      <p:pic>
        <p:nvPicPr>
          <p:cNvPr id="3" name="Picture 2"/>
          <p:cNvPicPr>
            <a:picLocks noChangeAspect="1" noChangeArrowheads="1"/>
          </p:cNvPicPr>
          <p:nvPr/>
        </p:nvPicPr>
        <p:blipFill>
          <a:blip r:embed="rId2"/>
          <a:srcRect/>
          <a:stretch>
            <a:fillRect/>
          </a:stretch>
        </p:blipFill>
        <p:spPr bwMode="auto">
          <a:xfrm>
            <a:off x="2643174" y="2214554"/>
            <a:ext cx="4389439" cy="4348281"/>
          </a:xfrm>
          <a:prstGeom prst="rect">
            <a:avLst/>
          </a:prstGeom>
          <a:noFill/>
          <a:ln w="9525">
            <a:noFill/>
            <a:miter lim="800000"/>
            <a:headEnd/>
            <a:tailEnd/>
          </a:ln>
        </p:spPr>
      </p:pic>
      <p:sp>
        <p:nvSpPr>
          <p:cNvPr id="4" name="3 Dikdörtgen"/>
          <p:cNvSpPr/>
          <p:nvPr/>
        </p:nvSpPr>
        <p:spPr>
          <a:xfrm>
            <a:off x="5214942" y="5715016"/>
            <a:ext cx="1457450"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çene eklemi</a:t>
            </a:r>
            <a:endParaRPr lang="tr-TR" sz="2000" dirty="0"/>
          </a:p>
        </p:txBody>
      </p:sp>
      <p:sp>
        <p:nvSpPr>
          <p:cNvPr id="5" name="Line 13"/>
          <p:cNvSpPr>
            <a:spLocks noChangeShapeType="1"/>
          </p:cNvSpPr>
          <p:nvPr/>
        </p:nvSpPr>
        <p:spPr bwMode="auto">
          <a:xfrm>
            <a:off x="4786314" y="4786322"/>
            <a:ext cx="857256" cy="928694"/>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1015663"/>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Eklem yüzleri birbirine uygun olmadığından kemik yüzeyleri birbirine uygun hale getirmek için arada </a:t>
            </a:r>
            <a:r>
              <a:rPr lang="tr-TR" sz="2000" b="1" dirty="0" err="1">
                <a:solidFill>
                  <a:srgbClr val="FF0000"/>
                </a:solidFill>
                <a:latin typeface="Times New Roman" pitchFamily="18" charset="0"/>
                <a:cs typeface="Times New Roman" pitchFamily="18" charset="0"/>
              </a:rPr>
              <a:t>discus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articularis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vardır. </a:t>
            </a:r>
            <a:r>
              <a:rPr lang="tr-TR" sz="2000" b="1" dirty="0" err="1">
                <a:latin typeface="Times New Roman" pitchFamily="18" charset="0"/>
                <a:cs typeface="Times New Roman" pitchFamily="18" charset="0"/>
              </a:rPr>
              <a:t>Discus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articularis</a:t>
            </a:r>
            <a:r>
              <a:rPr lang="tr-TR" sz="2000" b="1" dirty="0">
                <a:latin typeface="Times New Roman" pitchFamily="18" charset="0"/>
                <a:cs typeface="Times New Roman" pitchFamily="18" charset="0"/>
              </a:rPr>
              <a:t> eklem boşluğunu ikiye ayırır. </a:t>
            </a:r>
          </a:p>
        </p:txBody>
      </p:sp>
      <p:pic>
        <p:nvPicPr>
          <p:cNvPr id="3" name="Picture 2"/>
          <p:cNvPicPr>
            <a:picLocks noChangeAspect="1" noChangeArrowheads="1"/>
          </p:cNvPicPr>
          <p:nvPr/>
        </p:nvPicPr>
        <p:blipFill>
          <a:blip r:embed="rId2"/>
          <a:srcRect/>
          <a:stretch>
            <a:fillRect/>
          </a:stretch>
        </p:blipFill>
        <p:spPr bwMode="auto">
          <a:xfrm>
            <a:off x="1214414" y="2000240"/>
            <a:ext cx="5000660" cy="4374451"/>
          </a:xfrm>
          <a:prstGeom prst="rect">
            <a:avLst/>
          </a:prstGeom>
          <a:noFill/>
          <a:ln w="9525">
            <a:noFill/>
            <a:miter lim="800000"/>
            <a:headEnd/>
            <a:tailEnd/>
          </a:ln>
        </p:spPr>
      </p:pic>
      <p:sp>
        <p:nvSpPr>
          <p:cNvPr id="4" name="3 Dikdörtgen"/>
          <p:cNvSpPr/>
          <p:nvPr/>
        </p:nvSpPr>
        <p:spPr>
          <a:xfrm>
            <a:off x="4071934" y="1428736"/>
            <a:ext cx="2117887"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discus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articularis</a:t>
            </a:r>
            <a:r>
              <a:rPr lang="tr-TR" sz="2000" b="1" dirty="0">
                <a:solidFill>
                  <a:srgbClr val="FF0000"/>
                </a:solidFill>
                <a:latin typeface="Times New Roman" pitchFamily="18" charset="0"/>
                <a:cs typeface="Times New Roman" pitchFamily="18" charset="0"/>
              </a:rPr>
              <a:t> </a:t>
            </a:r>
            <a:endParaRPr lang="tr-TR" sz="2000" dirty="0"/>
          </a:p>
        </p:txBody>
      </p:sp>
      <p:sp>
        <p:nvSpPr>
          <p:cNvPr id="5" name="Line 13"/>
          <p:cNvSpPr>
            <a:spLocks noChangeShapeType="1"/>
          </p:cNvSpPr>
          <p:nvPr/>
        </p:nvSpPr>
        <p:spPr bwMode="auto">
          <a:xfrm flipH="1">
            <a:off x="4572001" y="1785926"/>
            <a:ext cx="71438" cy="1214446"/>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3"/>
            <a:ext cx="8858312" cy="1323439"/>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Eklem kapsülü </a:t>
            </a:r>
            <a:r>
              <a:rPr lang="tr-TR" sz="2000" b="1" dirty="0">
                <a:latin typeface="Times New Roman" pitchFamily="18" charset="0"/>
                <a:cs typeface="Times New Roman" pitchFamily="18" charset="0"/>
              </a:rPr>
              <a:t>gevşek fakat sağlamdır. Kapsül dışında bulunan </a:t>
            </a:r>
            <a:r>
              <a:rPr lang="tr-TR" sz="2000" b="1" dirty="0" err="1">
                <a:latin typeface="Times New Roman" pitchFamily="18" charset="0"/>
                <a:cs typeface="Times New Roman" pitchFamily="18" charset="0"/>
              </a:rPr>
              <a:t>ligamentler</a:t>
            </a:r>
            <a:r>
              <a:rPr lang="tr-TR" sz="2000" b="1" dirty="0">
                <a:latin typeface="Times New Roman" pitchFamily="18" charset="0"/>
                <a:cs typeface="Times New Roman" pitchFamily="18" charset="0"/>
              </a:rPr>
              <a:t> eklemi kuvvetlendirir. </a:t>
            </a:r>
          </a:p>
          <a:p>
            <a:pPr algn="just"/>
            <a:r>
              <a:rPr lang="tr-TR" sz="2000" b="1" dirty="0">
                <a:latin typeface="Times New Roman" pitchFamily="18" charset="0"/>
                <a:cs typeface="Times New Roman" pitchFamily="18" charset="0"/>
              </a:rPr>
              <a:t>Çene eklemi öne, arkaya, yukarı, aşağı ve rotasyon hareketlerinin birleşiminden oluşan çiğneme ve öğütme hareketlerini yapar.  </a:t>
            </a:r>
          </a:p>
        </p:txBody>
      </p:sp>
      <p:pic>
        <p:nvPicPr>
          <p:cNvPr id="4" name="Picture 2"/>
          <p:cNvPicPr>
            <a:picLocks noChangeAspect="1" noChangeArrowheads="1"/>
          </p:cNvPicPr>
          <p:nvPr/>
        </p:nvPicPr>
        <p:blipFill>
          <a:blip r:embed="rId2"/>
          <a:srcRect/>
          <a:stretch>
            <a:fillRect/>
          </a:stretch>
        </p:blipFill>
        <p:spPr bwMode="auto">
          <a:xfrm>
            <a:off x="1500166" y="1643050"/>
            <a:ext cx="4881576" cy="4489582"/>
          </a:xfrm>
          <a:prstGeom prst="rect">
            <a:avLst/>
          </a:prstGeom>
          <a:noFill/>
          <a:ln w="9525">
            <a:noFill/>
            <a:miter lim="800000"/>
            <a:headEnd/>
            <a:tailEnd/>
          </a:ln>
        </p:spPr>
      </p:pic>
      <p:sp>
        <p:nvSpPr>
          <p:cNvPr id="5" name="4 Dikdörtgen"/>
          <p:cNvSpPr/>
          <p:nvPr/>
        </p:nvSpPr>
        <p:spPr>
          <a:xfrm>
            <a:off x="1142976" y="4357694"/>
            <a:ext cx="1893467"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Eklem kapsülü </a:t>
            </a:r>
            <a:endParaRPr lang="tr-TR" sz="2000" dirty="0"/>
          </a:p>
        </p:txBody>
      </p:sp>
      <p:sp>
        <p:nvSpPr>
          <p:cNvPr id="6" name="Line 13"/>
          <p:cNvSpPr>
            <a:spLocks noChangeShapeType="1"/>
          </p:cNvSpPr>
          <p:nvPr/>
        </p:nvSpPr>
        <p:spPr bwMode="auto">
          <a:xfrm flipH="1">
            <a:off x="2643174" y="3000372"/>
            <a:ext cx="928694" cy="1357322"/>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1631216"/>
          </a:xfrm>
          <a:prstGeom prst="rect">
            <a:avLst/>
          </a:prstGeom>
          <a:solidFill>
            <a:srgbClr val="F9F8F5"/>
          </a:solidFill>
        </p:spPr>
        <p:txBody>
          <a:bodyPr wrap="square" rtlCol="0">
            <a:spAutoFit/>
          </a:bodyPr>
          <a:lstStyle/>
          <a:p>
            <a:pPr algn="ctr"/>
            <a:r>
              <a:rPr lang="tr-TR" sz="2000" b="1" dirty="0">
                <a:solidFill>
                  <a:srgbClr val="FF0000"/>
                </a:solidFill>
                <a:latin typeface="Times New Roman" pitchFamily="18" charset="0"/>
                <a:cs typeface="Times New Roman" pitchFamily="18" charset="0"/>
              </a:rPr>
              <a:t>Üst tarafın serbest eklemleri</a:t>
            </a:r>
          </a:p>
          <a:p>
            <a:pPr algn="just"/>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humeri</a:t>
            </a:r>
            <a:r>
              <a:rPr lang="tr-TR" sz="2000" b="1" dirty="0">
                <a:solidFill>
                  <a:srgbClr val="FF0000"/>
                </a:solidFill>
                <a:latin typeface="Times New Roman" pitchFamily="18" charset="0"/>
                <a:cs typeface="Times New Roman" pitchFamily="18" charset="0"/>
              </a:rPr>
              <a:t> (omuz eklemi): </a:t>
            </a:r>
            <a:r>
              <a:rPr lang="tr-TR" sz="2000" b="1" dirty="0" err="1">
                <a:latin typeface="Times New Roman" pitchFamily="18" charset="0"/>
                <a:cs typeface="Times New Roman" pitchFamily="18" charset="0"/>
              </a:rPr>
              <a:t>Skapuladaki</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cavitas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glenoidalis</a:t>
            </a:r>
            <a:r>
              <a:rPr lang="tr-TR" sz="2000" b="1" dirty="0">
                <a:latin typeface="Times New Roman" pitchFamily="18" charset="0"/>
                <a:cs typeface="Times New Roman" pitchFamily="18" charset="0"/>
              </a:rPr>
              <a:t> ile </a:t>
            </a:r>
            <a:r>
              <a:rPr lang="tr-TR" sz="2000" b="1" dirty="0" err="1">
                <a:latin typeface="Times New Roman" pitchFamily="18" charset="0"/>
                <a:cs typeface="Times New Roman" pitchFamily="18" charset="0"/>
              </a:rPr>
              <a:t>humerus</a:t>
            </a:r>
            <a:r>
              <a:rPr lang="tr-TR" sz="2000" b="1" dirty="0">
                <a:latin typeface="Times New Roman" pitchFamily="18" charset="0"/>
                <a:cs typeface="Times New Roman" pitchFamily="18" charset="0"/>
              </a:rPr>
              <a:t> başı arasında oluşan </a:t>
            </a:r>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spheroidea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grubu bir eklemdir. Konkav eklem yüzü konveks eklem yüzüne göre küçük olduğundan, eklem çukurluğunu genişletmeye yarayan </a:t>
            </a:r>
            <a:r>
              <a:rPr lang="tr-TR" sz="2000" b="1" dirty="0" err="1">
                <a:solidFill>
                  <a:srgbClr val="FF0000"/>
                </a:solidFill>
                <a:latin typeface="Times New Roman" pitchFamily="18" charset="0"/>
                <a:cs typeface="Times New Roman" pitchFamily="18" charset="0"/>
              </a:rPr>
              <a:t>labrum</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glenoidale</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bulunur.</a:t>
            </a:r>
          </a:p>
        </p:txBody>
      </p:sp>
      <p:pic>
        <p:nvPicPr>
          <p:cNvPr id="3" name="Picture 4"/>
          <p:cNvPicPr>
            <a:picLocks noChangeAspect="1" noChangeArrowheads="1"/>
          </p:cNvPicPr>
          <p:nvPr/>
        </p:nvPicPr>
        <p:blipFill>
          <a:blip r:embed="rId2"/>
          <a:srcRect/>
          <a:stretch>
            <a:fillRect/>
          </a:stretch>
        </p:blipFill>
        <p:spPr bwMode="auto">
          <a:xfrm>
            <a:off x="428596" y="2214554"/>
            <a:ext cx="3258629" cy="3857652"/>
          </a:xfrm>
          <a:prstGeom prst="rect">
            <a:avLst/>
          </a:prstGeom>
          <a:noFill/>
          <a:ln w="9525">
            <a:noFill/>
            <a:miter lim="800000"/>
            <a:headEnd/>
            <a:tailEnd/>
          </a:ln>
          <a:effectLst/>
        </p:spPr>
      </p:pic>
      <p:sp>
        <p:nvSpPr>
          <p:cNvPr id="4" name="3 Dikdörtgen"/>
          <p:cNvSpPr/>
          <p:nvPr/>
        </p:nvSpPr>
        <p:spPr>
          <a:xfrm>
            <a:off x="2357422" y="5143512"/>
            <a:ext cx="2233304"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labrum</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glenoidale</a:t>
            </a:r>
            <a:r>
              <a:rPr lang="tr-TR" sz="2000" b="1" dirty="0">
                <a:solidFill>
                  <a:srgbClr val="FF0000"/>
                </a:solidFill>
                <a:latin typeface="Times New Roman" pitchFamily="18" charset="0"/>
                <a:cs typeface="Times New Roman" pitchFamily="18" charset="0"/>
              </a:rPr>
              <a:t> </a:t>
            </a:r>
            <a:endParaRPr lang="tr-TR" sz="2000" dirty="0"/>
          </a:p>
        </p:txBody>
      </p:sp>
      <p:sp>
        <p:nvSpPr>
          <p:cNvPr id="5" name="Line 13"/>
          <p:cNvSpPr>
            <a:spLocks noChangeShapeType="1"/>
          </p:cNvSpPr>
          <p:nvPr/>
        </p:nvSpPr>
        <p:spPr bwMode="auto">
          <a:xfrm>
            <a:off x="2786050" y="4286256"/>
            <a:ext cx="71438" cy="857256"/>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1015663"/>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Eklem kapsülü </a:t>
            </a:r>
            <a:r>
              <a:rPr lang="tr-TR" sz="2000" b="1" dirty="0">
                <a:latin typeface="Times New Roman" pitchFamily="18" charset="0"/>
                <a:cs typeface="Times New Roman" pitchFamily="18" charset="0"/>
              </a:rPr>
              <a:t>geniş ve incedir. Eklem kapsülü bağlar tarafından ve çeşitli kaslar tarafından desteklenmiştir. Omuz eklemini dışarıdan destekleyen kaslar eklemi yukarıdan, önden ve arkadan destekleyerek kuvvetlendirirler. </a:t>
            </a:r>
          </a:p>
        </p:txBody>
      </p:sp>
      <p:pic>
        <p:nvPicPr>
          <p:cNvPr id="3" name="Picture 3"/>
          <p:cNvPicPr>
            <a:picLocks noChangeAspect="1" noChangeArrowheads="1"/>
          </p:cNvPicPr>
          <p:nvPr/>
        </p:nvPicPr>
        <p:blipFill>
          <a:blip r:embed="rId2"/>
          <a:srcRect/>
          <a:stretch>
            <a:fillRect/>
          </a:stretch>
        </p:blipFill>
        <p:spPr bwMode="auto">
          <a:xfrm>
            <a:off x="428596" y="1928802"/>
            <a:ext cx="3631538" cy="3217752"/>
          </a:xfrm>
          <a:prstGeom prst="rect">
            <a:avLst/>
          </a:prstGeom>
          <a:noFill/>
          <a:ln w="9525">
            <a:noFill/>
            <a:miter lim="800000"/>
            <a:headEnd/>
            <a:tailEnd/>
          </a:ln>
          <a:effectLst/>
        </p:spPr>
      </p:pic>
      <p:pic>
        <p:nvPicPr>
          <p:cNvPr id="4" name="Picture 2"/>
          <p:cNvPicPr>
            <a:picLocks noChangeAspect="1" noChangeArrowheads="1"/>
          </p:cNvPicPr>
          <p:nvPr/>
        </p:nvPicPr>
        <p:blipFill>
          <a:blip r:embed="rId3"/>
          <a:srcRect/>
          <a:stretch>
            <a:fillRect/>
          </a:stretch>
        </p:blipFill>
        <p:spPr bwMode="auto">
          <a:xfrm>
            <a:off x="5143504" y="1785926"/>
            <a:ext cx="3569601" cy="4167195"/>
          </a:xfrm>
          <a:prstGeom prst="rect">
            <a:avLst/>
          </a:prstGeom>
          <a:noFill/>
          <a:ln w="9525">
            <a:noFill/>
            <a:miter lim="800000"/>
            <a:headEnd/>
            <a:tailEnd/>
          </a:ln>
          <a:effectLst/>
        </p:spPr>
      </p:pic>
      <p:sp>
        <p:nvSpPr>
          <p:cNvPr id="5" name="4 Dikdörtgen"/>
          <p:cNvSpPr/>
          <p:nvPr/>
        </p:nvSpPr>
        <p:spPr>
          <a:xfrm>
            <a:off x="1285852" y="5143512"/>
            <a:ext cx="1835759"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eklem kapsülü </a:t>
            </a:r>
            <a:endParaRPr lang="tr-TR" sz="2000" dirty="0"/>
          </a:p>
        </p:txBody>
      </p:sp>
      <p:sp>
        <p:nvSpPr>
          <p:cNvPr id="6" name="Line 13"/>
          <p:cNvSpPr>
            <a:spLocks noChangeShapeType="1"/>
          </p:cNvSpPr>
          <p:nvPr/>
        </p:nvSpPr>
        <p:spPr bwMode="auto">
          <a:xfrm>
            <a:off x="1857356" y="3929066"/>
            <a:ext cx="428628" cy="1214446"/>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7" name="Line 13"/>
          <p:cNvSpPr>
            <a:spLocks noChangeShapeType="1"/>
          </p:cNvSpPr>
          <p:nvPr/>
        </p:nvSpPr>
        <p:spPr bwMode="auto">
          <a:xfrm flipH="1">
            <a:off x="3143240" y="4071942"/>
            <a:ext cx="2857520" cy="1214446"/>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707886"/>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Eklem kapsülünün en zayıf noktası alt kısmıdır. Bu yüzden omuz eklemi çıkıkları genellikle koltuk altı çukurluğuna doğru olur.</a:t>
            </a:r>
          </a:p>
        </p:txBody>
      </p:sp>
      <p:pic>
        <p:nvPicPr>
          <p:cNvPr id="3" name="Picture 3" descr="nfrdoc2"/>
          <p:cNvPicPr>
            <a:picLocks noChangeAspect="1" noChangeArrowheads="1"/>
          </p:cNvPicPr>
          <p:nvPr/>
        </p:nvPicPr>
        <p:blipFill>
          <a:blip r:embed="rId2"/>
          <a:srcRect/>
          <a:stretch>
            <a:fillRect/>
          </a:stretch>
        </p:blipFill>
        <p:spPr bwMode="auto">
          <a:xfrm>
            <a:off x="1857356" y="1000108"/>
            <a:ext cx="4819650" cy="5400675"/>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1015663"/>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Omuz eklemi insan vücudunda içinden </a:t>
            </a:r>
            <a:r>
              <a:rPr lang="tr-TR" sz="2000" b="1" dirty="0">
                <a:solidFill>
                  <a:srgbClr val="FF0000"/>
                </a:solidFill>
                <a:latin typeface="Times New Roman" pitchFamily="18" charset="0"/>
                <a:cs typeface="Times New Roman" pitchFamily="18" charset="0"/>
              </a:rPr>
              <a:t>kas kirişi </a:t>
            </a:r>
            <a:r>
              <a:rPr lang="tr-TR" sz="2000" b="1" dirty="0">
                <a:latin typeface="Times New Roman" pitchFamily="18" charset="0"/>
                <a:cs typeface="Times New Roman" pitchFamily="18" charset="0"/>
              </a:rPr>
              <a:t>geçen tek eklemdir. Omuz eklemi etrafında birçok </a:t>
            </a:r>
            <a:r>
              <a:rPr lang="tr-TR" sz="2000" b="1" dirty="0">
                <a:solidFill>
                  <a:srgbClr val="FF0000"/>
                </a:solidFill>
                <a:latin typeface="Times New Roman" pitchFamily="18" charset="0"/>
                <a:cs typeface="Times New Roman" pitchFamily="18" charset="0"/>
              </a:rPr>
              <a:t>bursa (su minderi) </a:t>
            </a:r>
            <a:r>
              <a:rPr lang="tr-TR" sz="2000" b="1" dirty="0">
                <a:latin typeface="Times New Roman" pitchFamily="18" charset="0"/>
                <a:cs typeface="Times New Roman" pitchFamily="18" charset="0"/>
              </a:rPr>
              <a:t>bulunur. Bu bursalar kas </a:t>
            </a:r>
            <a:r>
              <a:rPr lang="tr-TR" sz="2000" b="1" dirty="0" err="1">
                <a:latin typeface="Times New Roman" pitchFamily="18" charset="0"/>
                <a:cs typeface="Times New Roman" pitchFamily="18" charset="0"/>
              </a:rPr>
              <a:t>tendonlarının</a:t>
            </a:r>
            <a:r>
              <a:rPr lang="tr-TR" sz="2000" b="1" dirty="0">
                <a:latin typeface="Times New Roman" pitchFamily="18" charset="0"/>
                <a:cs typeface="Times New Roman" pitchFamily="18" charset="0"/>
              </a:rPr>
              <a:t> kemiklere ve eklem kapsülüne sürtünmesini engellerler. </a:t>
            </a:r>
          </a:p>
        </p:txBody>
      </p:sp>
      <p:pic>
        <p:nvPicPr>
          <p:cNvPr id="3" name="Picture 3"/>
          <p:cNvPicPr>
            <a:picLocks noChangeAspect="1" noChangeArrowheads="1"/>
          </p:cNvPicPr>
          <p:nvPr/>
        </p:nvPicPr>
        <p:blipFill>
          <a:blip r:embed="rId2"/>
          <a:srcRect/>
          <a:stretch>
            <a:fillRect/>
          </a:stretch>
        </p:blipFill>
        <p:spPr bwMode="auto">
          <a:xfrm>
            <a:off x="4714876" y="2285992"/>
            <a:ext cx="3386518" cy="3954468"/>
          </a:xfrm>
          <a:prstGeom prst="rect">
            <a:avLst/>
          </a:prstGeom>
          <a:noFill/>
          <a:ln w="9525">
            <a:noFill/>
            <a:miter lim="800000"/>
            <a:headEnd/>
            <a:tailEnd/>
          </a:ln>
          <a:effectLst/>
        </p:spPr>
      </p:pic>
      <p:pic>
        <p:nvPicPr>
          <p:cNvPr id="4" name="Picture 3"/>
          <p:cNvPicPr>
            <a:picLocks noChangeAspect="1" noChangeArrowheads="1"/>
          </p:cNvPicPr>
          <p:nvPr/>
        </p:nvPicPr>
        <p:blipFill>
          <a:blip r:embed="rId3"/>
          <a:srcRect/>
          <a:stretch>
            <a:fillRect/>
          </a:stretch>
        </p:blipFill>
        <p:spPr bwMode="auto">
          <a:xfrm>
            <a:off x="500034" y="3000372"/>
            <a:ext cx="3774270" cy="2962275"/>
          </a:xfrm>
          <a:prstGeom prst="rect">
            <a:avLst/>
          </a:prstGeom>
          <a:noFill/>
        </p:spPr>
      </p:pic>
      <p:sp>
        <p:nvSpPr>
          <p:cNvPr id="5" name="4 Dikdörtgen"/>
          <p:cNvSpPr/>
          <p:nvPr/>
        </p:nvSpPr>
        <p:spPr>
          <a:xfrm>
            <a:off x="7572396" y="4786322"/>
            <a:ext cx="811441"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bursa</a:t>
            </a:r>
            <a:endParaRPr lang="tr-TR" sz="2000" dirty="0"/>
          </a:p>
        </p:txBody>
      </p:sp>
      <p:sp>
        <p:nvSpPr>
          <p:cNvPr id="6" name="Line 13"/>
          <p:cNvSpPr>
            <a:spLocks noChangeShapeType="1"/>
          </p:cNvSpPr>
          <p:nvPr/>
        </p:nvSpPr>
        <p:spPr bwMode="auto">
          <a:xfrm>
            <a:off x="6715140" y="4143380"/>
            <a:ext cx="928694" cy="714380"/>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7" name="Line 13"/>
          <p:cNvSpPr>
            <a:spLocks noChangeShapeType="1"/>
          </p:cNvSpPr>
          <p:nvPr/>
        </p:nvSpPr>
        <p:spPr bwMode="auto">
          <a:xfrm>
            <a:off x="7072330" y="3857628"/>
            <a:ext cx="500066" cy="1071570"/>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8" name="Line 13"/>
          <p:cNvSpPr>
            <a:spLocks noChangeShapeType="1"/>
          </p:cNvSpPr>
          <p:nvPr/>
        </p:nvSpPr>
        <p:spPr bwMode="auto">
          <a:xfrm>
            <a:off x="6072198" y="3286124"/>
            <a:ext cx="1500198" cy="1571636"/>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9" name="8 Dikdörtgen"/>
          <p:cNvSpPr/>
          <p:nvPr/>
        </p:nvSpPr>
        <p:spPr>
          <a:xfrm>
            <a:off x="428596" y="6143644"/>
            <a:ext cx="1250663"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kas kirişi </a:t>
            </a:r>
            <a:endParaRPr lang="tr-TR" sz="2000" dirty="0"/>
          </a:p>
        </p:txBody>
      </p:sp>
      <p:sp>
        <p:nvSpPr>
          <p:cNvPr id="10" name="Line 13"/>
          <p:cNvSpPr>
            <a:spLocks noChangeShapeType="1"/>
          </p:cNvSpPr>
          <p:nvPr/>
        </p:nvSpPr>
        <p:spPr bwMode="auto">
          <a:xfrm>
            <a:off x="1000100" y="5072074"/>
            <a:ext cx="285752" cy="1143008"/>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1323439"/>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Omuz eklemi </a:t>
            </a:r>
            <a:r>
              <a:rPr lang="tr-TR" sz="2000" b="1" dirty="0" err="1">
                <a:latin typeface="Times New Roman" pitchFamily="18" charset="0"/>
                <a:cs typeface="Times New Roman" pitchFamily="18" charset="0"/>
              </a:rPr>
              <a:t>spheroid</a:t>
            </a:r>
            <a:r>
              <a:rPr lang="tr-TR" sz="2000" b="1" dirty="0">
                <a:latin typeface="Times New Roman" pitchFamily="18" charset="0"/>
                <a:cs typeface="Times New Roman" pitchFamily="18" charset="0"/>
              </a:rPr>
              <a:t> grubu bir eklem</a:t>
            </a:r>
            <a:r>
              <a:rPr lang="tr-TR" sz="2000" b="1" i="1" dirty="0">
                <a:latin typeface="Times New Roman" pitchFamily="18" charset="0"/>
                <a:cs typeface="Times New Roman" pitchFamily="18" charset="0"/>
              </a:rPr>
              <a:t> </a:t>
            </a:r>
            <a:r>
              <a:rPr lang="tr-TR" sz="2000" b="1" dirty="0">
                <a:latin typeface="Times New Roman" pitchFamily="18" charset="0"/>
                <a:cs typeface="Times New Roman" pitchFamily="18" charset="0"/>
              </a:rPr>
              <a:t>olduğundan her türlü hareketi yapabilir. Vücutta hareket kabiliyeti en fazla olan eklemdir. Eklem kapsülü gevşek ve hareketleri sınırlayan bağların olmaması sebebiyle </a:t>
            </a:r>
            <a:r>
              <a:rPr lang="tr-TR" sz="2000" b="1" dirty="0">
                <a:solidFill>
                  <a:srgbClr val="FF0000"/>
                </a:solidFill>
                <a:latin typeface="Times New Roman" pitchFamily="18" charset="0"/>
                <a:cs typeface="Times New Roman" pitchFamily="18" charset="0"/>
              </a:rPr>
              <a:t>en çok çıkığın oluştuğu eklemdir.</a:t>
            </a:r>
          </a:p>
        </p:txBody>
      </p:sp>
      <p:pic>
        <p:nvPicPr>
          <p:cNvPr id="5" name="Picture 5" descr="flexion_extension_shoulder"/>
          <p:cNvPicPr>
            <a:picLocks noChangeAspect="1" noChangeArrowheads="1"/>
          </p:cNvPicPr>
          <p:nvPr/>
        </p:nvPicPr>
        <p:blipFill>
          <a:blip r:embed="rId2"/>
          <a:srcRect/>
          <a:stretch>
            <a:fillRect/>
          </a:stretch>
        </p:blipFill>
        <p:spPr bwMode="auto">
          <a:xfrm>
            <a:off x="468313" y="1628775"/>
            <a:ext cx="2981386" cy="3657613"/>
          </a:xfrm>
          <a:prstGeom prst="rect">
            <a:avLst/>
          </a:prstGeom>
          <a:noFill/>
        </p:spPr>
      </p:pic>
      <p:pic>
        <p:nvPicPr>
          <p:cNvPr id="6" name="Picture 5"/>
          <p:cNvPicPr>
            <a:picLocks noChangeAspect="1" noChangeArrowheads="1"/>
          </p:cNvPicPr>
          <p:nvPr/>
        </p:nvPicPr>
        <p:blipFill>
          <a:blip r:embed="rId3"/>
          <a:srcRect/>
          <a:stretch>
            <a:fillRect/>
          </a:stretch>
        </p:blipFill>
        <p:spPr bwMode="auto">
          <a:xfrm>
            <a:off x="3571868" y="1357299"/>
            <a:ext cx="2093691" cy="3143272"/>
          </a:xfrm>
          <a:prstGeom prst="rect">
            <a:avLst/>
          </a:prstGeom>
          <a:noFill/>
          <a:ln w="9525">
            <a:noFill/>
            <a:miter lim="800000"/>
            <a:headEnd/>
            <a:tailEnd/>
          </a:ln>
          <a:effectLst/>
        </p:spPr>
      </p:pic>
      <p:pic>
        <p:nvPicPr>
          <p:cNvPr id="7" name="Picture 5" descr="mus15"/>
          <p:cNvPicPr>
            <a:picLocks noChangeAspect="1" noChangeArrowheads="1"/>
          </p:cNvPicPr>
          <p:nvPr/>
        </p:nvPicPr>
        <p:blipFill>
          <a:blip r:embed="rId4"/>
          <a:srcRect/>
          <a:stretch>
            <a:fillRect/>
          </a:stretch>
        </p:blipFill>
        <p:spPr bwMode="auto">
          <a:xfrm>
            <a:off x="5744432" y="1928802"/>
            <a:ext cx="2974622" cy="2500330"/>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707886"/>
          </a:xfrm>
          <a:prstGeom prst="rect">
            <a:avLst/>
          </a:prstGeom>
          <a:solidFill>
            <a:srgbClr val="F9F8F5"/>
          </a:solidFill>
        </p:spPr>
        <p:txBody>
          <a:bodyPr wrap="square" rtlCol="0">
            <a:spAutoFit/>
          </a:bodyPr>
          <a:lstStyle/>
          <a:p>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cubiti</a:t>
            </a:r>
            <a:r>
              <a:rPr lang="tr-TR" sz="2000" b="1" dirty="0">
                <a:solidFill>
                  <a:srgbClr val="FF0000"/>
                </a:solidFill>
                <a:latin typeface="Times New Roman" pitchFamily="18" charset="0"/>
                <a:cs typeface="Times New Roman" pitchFamily="18" charset="0"/>
              </a:rPr>
              <a:t> (dirsek eklemi): </a:t>
            </a:r>
            <a:r>
              <a:rPr lang="tr-TR" sz="2000" b="1" dirty="0">
                <a:latin typeface="Times New Roman" pitchFamily="18" charset="0"/>
                <a:cs typeface="Times New Roman" pitchFamily="18" charset="0"/>
              </a:rPr>
              <a:t>Dirsek eklemi ortak bir kapsülle sarılı </a:t>
            </a:r>
            <a:r>
              <a:rPr lang="tr-TR" sz="2000" b="1" dirty="0">
                <a:solidFill>
                  <a:srgbClr val="FF0000"/>
                </a:solidFill>
                <a:latin typeface="Times New Roman" pitchFamily="18" charset="0"/>
                <a:cs typeface="Times New Roman" pitchFamily="18" charset="0"/>
              </a:rPr>
              <a:t>3 eklemden </a:t>
            </a:r>
            <a:r>
              <a:rPr lang="tr-TR" sz="2000" b="1" dirty="0">
                <a:latin typeface="Times New Roman" pitchFamily="18" charset="0"/>
                <a:cs typeface="Times New Roman" pitchFamily="18" charset="0"/>
              </a:rPr>
              <a:t>meydana gelir. </a:t>
            </a:r>
          </a:p>
        </p:txBody>
      </p:sp>
      <p:pic>
        <p:nvPicPr>
          <p:cNvPr id="3" name="Picture 3"/>
          <p:cNvPicPr>
            <a:picLocks noChangeAspect="1" noChangeArrowheads="1"/>
          </p:cNvPicPr>
          <p:nvPr/>
        </p:nvPicPr>
        <p:blipFill>
          <a:blip r:embed="rId2"/>
          <a:srcRect/>
          <a:stretch>
            <a:fillRect/>
          </a:stretch>
        </p:blipFill>
        <p:spPr bwMode="auto">
          <a:xfrm>
            <a:off x="3143240" y="1000108"/>
            <a:ext cx="2786082" cy="4963487"/>
          </a:xfrm>
          <a:prstGeom prst="rect">
            <a:avLst/>
          </a:prstGeom>
          <a:noFill/>
          <a:ln w="9525">
            <a:noFill/>
            <a:miter lim="800000"/>
            <a:headEnd/>
            <a:tailEnd/>
          </a:ln>
          <a:effec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1015663"/>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a) Art. </a:t>
            </a:r>
            <a:r>
              <a:rPr lang="tr-TR" sz="2000" b="1" dirty="0" err="1">
                <a:solidFill>
                  <a:srgbClr val="FF0000"/>
                </a:solidFill>
                <a:latin typeface="Times New Roman" pitchFamily="18" charset="0"/>
                <a:cs typeface="Times New Roman" pitchFamily="18" charset="0"/>
              </a:rPr>
              <a:t>humeroulnaris</a:t>
            </a:r>
            <a:r>
              <a:rPr lang="tr-TR" sz="2000" b="1" dirty="0">
                <a:solidFill>
                  <a:srgbClr val="FF0000"/>
                </a:solidFill>
                <a:latin typeface="Times New Roman" pitchFamily="18" charset="0"/>
                <a:cs typeface="Times New Roman" pitchFamily="18" charset="0"/>
              </a:rPr>
              <a:t>: </a:t>
            </a:r>
            <a:r>
              <a:rPr lang="tr-TR" sz="2000" b="1" dirty="0" err="1">
                <a:latin typeface="Times New Roman" pitchFamily="18" charset="0"/>
                <a:cs typeface="Times New Roman" pitchFamily="18" charset="0"/>
              </a:rPr>
              <a:t>Humerus’un</a:t>
            </a:r>
            <a:r>
              <a:rPr lang="tr-TR" sz="2000" b="1" dirty="0">
                <a:latin typeface="Times New Roman" pitchFamily="18" charset="0"/>
                <a:cs typeface="Times New Roman" pitchFamily="18" charset="0"/>
              </a:rPr>
              <a:t> alt ucundaki </a:t>
            </a:r>
            <a:r>
              <a:rPr lang="tr-TR" sz="2000" b="1" dirty="0" err="1">
                <a:latin typeface="Times New Roman" pitchFamily="18" charset="0"/>
                <a:cs typeface="Times New Roman" pitchFamily="18" charset="0"/>
              </a:rPr>
              <a:t>trochlea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humeri</a:t>
            </a:r>
            <a:r>
              <a:rPr lang="tr-TR" sz="2000" b="1" dirty="0">
                <a:latin typeface="Times New Roman" pitchFamily="18" charset="0"/>
                <a:cs typeface="Times New Roman" pitchFamily="18" charset="0"/>
              </a:rPr>
              <a:t> ile </a:t>
            </a:r>
            <a:r>
              <a:rPr lang="tr-TR" sz="2000" b="1" dirty="0" err="1">
                <a:latin typeface="Times New Roman" pitchFamily="18" charset="0"/>
                <a:cs typeface="Times New Roman" pitchFamily="18" charset="0"/>
              </a:rPr>
              <a:t>ulna’nın</a:t>
            </a:r>
            <a:r>
              <a:rPr lang="tr-TR" sz="2000" b="1" dirty="0">
                <a:latin typeface="Times New Roman" pitchFamily="18" charset="0"/>
                <a:cs typeface="Times New Roman" pitchFamily="18" charset="0"/>
              </a:rPr>
              <a:t> üst ucunda bulunan </a:t>
            </a:r>
            <a:r>
              <a:rPr lang="tr-TR" sz="2000" b="1" dirty="0" err="1">
                <a:latin typeface="Times New Roman" pitchFamily="18" charset="0"/>
                <a:cs typeface="Times New Roman" pitchFamily="18" charset="0"/>
              </a:rPr>
              <a:t>incisura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trochlearis</a:t>
            </a:r>
            <a:r>
              <a:rPr lang="tr-TR" sz="2000" b="1" dirty="0">
                <a:latin typeface="Times New Roman" pitchFamily="18" charset="0"/>
                <a:cs typeface="Times New Roman" pitchFamily="18" charset="0"/>
              </a:rPr>
              <a:t> arasında meydana gelen </a:t>
            </a:r>
            <a:r>
              <a:rPr lang="tr-TR" sz="2000" b="1" dirty="0" err="1">
                <a:latin typeface="Times New Roman" pitchFamily="18" charset="0"/>
                <a:cs typeface="Times New Roman" pitchFamily="18" charset="0"/>
              </a:rPr>
              <a:t>ginglymus</a:t>
            </a:r>
            <a:r>
              <a:rPr lang="tr-TR" sz="2000" b="1" dirty="0">
                <a:latin typeface="Times New Roman" pitchFamily="18" charset="0"/>
                <a:cs typeface="Times New Roman" pitchFamily="18" charset="0"/>
              </a:rPr>
              <a:t> tipi bir eklemdir. </a:t>
            </a:r>
          </a:p>
        </p:txBody>
      </p:sp>
      <p:pic>
        <p:nvPicPr>
          <p:cNvPr id="3" name="Picture 3"/>
          <p:cNvPicPr>
            <a:picLocks noChangeAspect="1" noChangeArrowheads="1"/>
          </p:cNvPicPr>
          <p:nvPr/>
        </p:nvPicPr>
        <p:blipFill>
          <a:blip r:embed="rId2"/>
          <a:srcRect/>
          <a:stretch>
            <a:fillRect/>
          </a:stretch>
        </p:blipFill>
        <p:spPr bwMode="auto">
          <a:xfrm>
            <a:off x="357158" y="2000240"/>
            <a:ext cx="2385089" cy="4249107"/>
          </a:xfrm>
          <a:prstGeom prst="rect">
            <a:avLst/>
          </a:prstGeom>
          <a:noFill/>
          <a:ln w="9525">
            <a:noFill/>
            <a:miter lim="800000"/>
            <a:headEnd/>
            <a:tailEnd/>
          </a:ln>
          <a:effectLst/>
        </p:spPr>
      </p:pic>
      <p:sp>
        <p:nvSpPr>
          <p:cNvPr id="4" name="3 Dikdörtgen"/>
          <p:cNvSpPr/>
          <p:nvPr/>
        </p:nvSpPr>
        <p:spPr>
          <a:xfrm>
            <a:off x="2571736" y="3786190"/>
            <a:ext cx="2257541"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humeroulnaris</a:t>
            </a:r>
            <a:endParaRPr lang="tr-TR" sz="2000" dirty="0"/>
          </a:p>
        </p:txBody>
      </p:sp>
      <p:pic>
        <p:nvPicPr>
          <p:cNvPr id="5" name="Picture 4"/>
          <p:cNvPicPr>
            <a:picLocks noChangeAspect="1" noChangeArrowheads="1"/>
          </p:cNvPicPr>
          <p:nvPr/>
        </p:nvPicPr>
        <p:blipFill>
          <a:blip r:embed="rId3"/>
          <a:srcRect/>
          <a:stretch>
            <a:fillRect/>
          </a:stretch>
        </p:blipFill>
        <p:spPr bwMode="auto">
          <a:xfrm>
            <a:off x="5072066" y="1643050"/>
            <a:ext cx="3450652" cy="4214842"/>
          </a:xfrm>
          <a:prstGeom prst="rect">
            <a:avLst/>
          </a:prstGeom>
          <a:noFill/>
          <a:ln w="9525">
            <a:noFill/>
            <a:miter lim="800000"/>
            <a:headEnd/>
            <a:tailEnd/>
          </a:ln>
          <a:effectLst/>
        </p:spPr>
      </p:pic>
      <p:sp>
        <p:nvSpPr>
          <p:cNvPr id="6" name="Line 13"/>
          <p:cNvSpPr>
            <a:spLocks noChangeShapeType="1"/>
          </p:cNvSpPr>
          <p:nvPr/>
        </p:nvSpPr>
        <p:spPr bwMode="auto">
          <a:xfrm>
            <a:off x="1928794" y="3929066"/>
            <a:ext cx="642942" cy="142876"/>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7" name="Line 13"/>
          <p:cNvSpPr>
            <a:spLocks noChangeShapeType="1"/>
          </p:cNvSpPr>
          <p:nvPr/>
        </p:nvSpPr>
        <p:spPr bwMode="auto">
          <a:xfrm flipH="1" flipV="1">
            <a:off x="4857752" y="3929066"/>
            <a:ext cx="1285884" cy="71438"/>
          </a:xfrm>
          <a:prstGeom prst="line">
            <a:avLst/>
          </a:prstGeom>
          <a:noFill/>
          <a:ln w="38100">
            <a:solidFill>
              <a:srgbClr val="7030A0"/>
            </a:solidFill>
            <a:round/>
            <a:headEnd/>
            <a:tailEnd/>
          </a:ln>
        </p:spPr>
        <p:txBody>
          <a:bodyPr/>
          <a:lstStyle/>
          <a:p>
            <a:endParaRPr lang="tr-TR" sz="2000">
              <a:latin typeface="Times New Roman" pitchFamily="18" charset="0"/>
              <a:cs typeface="Times New Roman" pitchFamily="18" charset="0"/>
            </a:endParaRPr>
          </a:p>
        </p:txBody>
      </p:sp>
      <p:sp>
        <p:nvSpPr>
          <p:cNvPr id="8" name="Line 13"/>
          <p:cNvSpPr>
            <a:spLocks noChangeShapeType="1"/>
          </p:cNvSpPr>
          <p:nvPr/>
        </p:nvSpPr>
        <p:spPr bwMode="auto">
          <a:xfrm>
            <a:off x="1857356" y="3500438"/>
            <a:ext cx="714380" cy="571504"/>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1015663"/>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b) Art. </a:t>
            </a:r>
            <a:r>
              <a:rPr lang="tr-TR" sz="2000" b="1" dirty="0" err="1">
                <a:solidFill>
                  <a:srgbClr val="FF0000"/>
                </a:solidFill>
                <a:latin typeface="Times New Roman" pitchFamily="18" charset="0"/>
                <a:cs typeface="Times New Roman" pitchFamily="18" charset="0"/>
              </a:rPr>
              <a:t>humeroradialis</a:t>
            </a:r>
            <a:r>
              <a:rPr lang="tr-TR" sz="2000" b="1" dirty="0">
                <a:solidFill>
                  <a:srgbClr val="FF0000"/>
                </a:solidFill>
                <a:latin typeface="Times New Roman" pitchFamily="18" charset="0"/>
                <a:cs typeface="Times New Roman" pitchFamily="18" charset="0"/>
              </a:rPr>
              <a:t>: </a:t>
            </a:r>
            <a:r>
              <a:rPr lang="tr-TR" sz="2000" b="1" dirty="0" err="1">
                <a:latin typeface="Times New Roman" pitchFamily="18" charset="0"/>
                <a:cs typeface="Times New Roman" pitchFamily="18" charset="0"/>
              </a:rPr>
              <a:t>Humerus’un</a:t>
            </a:r>
            <a:r>
              <a:rPr lang="tr-TR" sz="2000" b="1" dirty="0">
                <a:latin typeface="Times New Roman" pitchFamily="18" charset="0"/>
                <a:cs typeface="Times New Roman" pitchFamily="18" charset="0"/>
              </a:rPr>
              <a:t> alt ucundaki </a:t>
            </a:r>
            <a:r>
              <a:rPr lang="tr-TR" sz="2000" b="1" dirty="0" err="1">
                <a:latin typeface="Times New Roman" pitchFamily="18" charset="0"/>
                <a:cs typeface="Times New Roman" pitchFamily="18" charset="0"/>
              </a:rPr>
              <a:t>humerus</a:t>
            </a:r>
            <a:r>
              <a:rPr lang="tr-TR" sz="2000" b="1" dirty="0">
                <a:latin typeface="Times New Roman" pitchFamily="18" charset="0"/>
                <a:cs typeface="Times New Roman" pitchFamily="18" charset="0"/>
              </a:rPr>
              <a:t> başçığı ile </a:t>
            </a:r>
            <a:r>
              <a:rPr lang="tr-TR" sz="2000" b="1" dirty="0" err="1">
                <a:latin typeface="Times New Roman" pitchFamily="18" charset="0"/>
                <a:cs typeface="Times New Roman" pitchFamily="18" charset="0"/>
              </a:rPr>
              <a:t>radius’un</a:t>
            </a:r>
            <a:r>
              <a:rPr lang="tr-TR" sz="2000" b="1" dirty="0">
                <a:latin typeface="Times New Roman" pitchFamily="18" charset="0"/>
                <a:cs typeface="Times New Roman" pitchFamily="18" charset="0"/>
              </a:rPr>
              <a:t> üst ucundaki eklem çukurluğu arasında meydana gelen </a:t>
            </a:r>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spheroidea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grubu bir eklemdir. </a:t>
            </a:r>
          </a:p>
        </p:txBody>
      </p:sp>
      <p:pic>
        <p:nvPicPr>
          <p:cNvPr id="3" name="Picture 3"/>
          <p:cNvPicPr>
            <a:picLocks noChangeAspect="1" noChangeArrowheads="1"/>
          </p:cNvPicPr>
          <p:nvPr/>
        </p:nvPicPr>
        <p:blipFill>
          <a:blip r:embed="rId2"/>
          <a:srcRect/>
          <a:stretch>
            <a:fillRect/>
          </a:stretch>
        </p:blipFill>
        <p:spPr bwMode="auto">
          <a:xfrm>
            <a:off x="2786050" y="1357298"/>
            <a:ext cx="3959857" cy="4021148"/>
          </a:xfrm>
          <a:prstGeom prst="rect">
            <a:avLst/>
          </a:prstGeom>
          <a:noFill/>
        </p:spPr>
      </p:pic>
      <p:sp>
        <p:nvSpPr>
          <p:cNvPr id="4" name="3 Dikdörtgen"/>
          <p:cNvSpPr/>
          <p:nvPr/>
        </p:nvSpPr>
        <p:spPr>
          <a:xfrm>
            <a:off x="214282" y="2285992"/>
            <a:ext cx="2313647"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humeroradialis</a:t>
            </a:r>
            <a:endParaRPr lang="tr-TR" sz="2000" dirty="0"/>
          </a:p>
        </p:txBody>
      </p:sp>
      <p:sp>
        <p:nvSpPr>
          <p:cNvPr id="5" name="Line 13"/>
          <p:cNvSpPr>
            <a:spLocks noChangeShapeType="1"/>
          </p:cNvSpPr>
          <p:nvPr/>
        </p:nvSpPr>
        <p:spPr bwMode="auto">
          <a:xfrm flipH="1" flipV="1">
            <a:off x="2441275" y="2656936"/>
            <a:ext cx="1344907" cy="1057816"/>
          </a:xfrm>
          <a:prstGeom prst="line">
            <a:avLst/>
          </a:prstGeom>
          <a:noFill/>
          <a:ln w="38100">
            <a:solidFill>
              <a:srgbClr val="7030A0"/>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1015663"/>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c) Art. </a:t>
            </a:r>
            <a:r>
              <a:rPr lang="tr-TR" sz="2000" b="1" dirty="0" err="1">
                <a:solidFill>
                  <a:srgbClr val="FF0000"/>
                </a:solidFill>
                <a:latin typeface="Times New Roman" pitchFamily="18" charset="0"/>
                <a:cs typeface="Times New Roman" pitchFamily="18" charset="0"/>
              </a:rPr>
              <a:t>radioulnaris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proximalis</a:t>
            </a:r>
            <a:r>
              <a:rPr lang="tr-TR" sz="2000" b="1" dirty="0">
                <a:solidFill>
                  <a:srgbClr val="FF0000"/>
                </a:solidFill>
                <a:latin typeface="Times New Roman" pitchFamily="18" charset="0"/>
                <a:cs typeface="Times New Roman" pitchFamily="18" charset="0"/>
              </a:rPr>
              <a:t>: </a:t>
            </a:r>
            <a:r>
              <a:rPr lang="tr-TR" sz="2000" b="1" dirty="0" err="1">
                <a:latin typeface="Times New Roman" pitchFamily="18" charset="0"/>
                <a:cs typeface="Times New Roman" pitchFamily="18" charset="0"/>
              </a:rPr>
              <a:t>Radius’un</a:t>
            </a:r>
            <a:r>
              <a:rPr lang="tr-TR" sz="2000" b="1" dirty="0">
                <a:latin typeface="Times New Roman" pitchFamily="18" charset="0"/>
                <a:cs typeface="Times New Roman" pitchFamily="18" charset="0"/>
              </a:rPr>
              <a:t> üst ucunda bulunan </a:t>
            </a:r>
            <a:r>
              <a:rPr lang="tr-TR" sz="2000" b="1" dirty="0" err="1">
                <a:latin typeface="Times New Roman" pitchFamily="18" charset="0"/>
                <a:cs typeface="Times New Roman" pitchFamily="18" charset="0"/>
              </a:rPr>
              <a:t>radius</a:t>
            </a:r>
            <a:r>
              <a:rPr lang="tr-TR" sz="2000" b="1" dirty="0">
                <a:latin typeface="Times New Roman" pitchFamily="18" charset="0"/>
                <a:cs typeface="Times New Roman" pitchFamily="18" charset="0"/>
              </a:rPr>
              <a:t> başı, </a:t>
            </a:r>
            <a:r>
              <a:rPr lang="tr-TR" sz="2000" b="1" dirty="0" err="1">
                <a:latin typeface="Times New Roman" pitchFamily="18" charset="0"/>
                <a:cs typeface="Times New Roman" pitchFamily="18" charset="0"/>
              </a:rPr>
              <a:t>ulna’nın</a:t>
            </a:r>
            <a:r>
              <a:rPr lang="tr-TR" sz="2000" b="1" dirty="0">
                <a:latin typeface="Times New Roman" pitchFamily="18" charset="0"/>
                <a:cs typeface="Times New Roman" pitchFamily="18" charset="0"/>
              </a:rPr>
              <a:t> üst ucundaki eklem çentiği ve bu çentiği halkaya tamamlayan bağ (</a:t>
            </a:r>
            <a:r>
              <a:rPr lang="tr-TR" sz="2000" b="1" dirty="0">
                <a:solidFill>
                  <a:srgbClr val="FF0000"/>
                </a:solidFill>
                <a:latin typeface="Times New Roman" pitchFamily="18" charset="0"/>
                <a:cs typeface="Times New Roman" pitchFamily="18" charset="0"/>
              </a:rPr>
              <a:t>lig. </a:t>
            </a:r>
            <a:r>
              <a:rPr lang="tr-TR" sz="2000" b="1" dirty="0" err="1">
                <a:solidFill>
                  <a:srgbClr val="FF0000"/>
                </a:solidFill>
                <a:latin typeface="Times New Roman" pitchFamily="18" charset="0"/>
                <a:cs typeface="Times New Roman" pitchFamily="18" charset="0"/>
              </a:rPr>
              <a:t>anulare</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radii</a:t>
            </a:r>
            <a:r>
              <a:rPr lang="tr-TR" sz="2000" b="1" dirty="0">
                <a:latin typeface="Times New Roman" pitchFamily="18" charset="0"/>
                <a:cs typeface="Times New Roman" pitchFamily="18" charset="0"/>
              </a:rPr>
              <a:t>) arasında meydana gelen </a:t>
            </a:r>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trochoidea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grubu bir eklemdir.</a:t>
            </a:r>
          </a:p>
        </p:txBody>
      </p:sp>
      <p:pic>
        <p:nvPicPr>
          <p:cNvPr id="3" name="Picture 3"/>
          <p:cNvPicPr>
            <a:picLocks noChangeAspect="1" noChangeArrowheads="1"/>
          </p:cNvPicPr>
          <p:nvPr/>
        </p:nvPicPr>
        <p:blipFill>
          <a:blip r:embed="rId2"/>
          <a:srcRect/>
          <a:stretch>
            <a:fillRect/>
          </a:stretch>
        </p:blipFill>
        <p:spPr bwMode="auto">
          <a:xfrm>
            <a:off x="285720" y="1500174"/>
            <a:ext cx="3486239" cy="3786214"/>
          </a:xfrm>
          <a:prstGeom prst="rect">
            <a:avLst/>
          </a:prstGeom>
          <a:noFill/>
          <a:ln w="9525">
            <a:noFill/>
            <a:miter lim="800000"/>
            <a:headEnd/>
            <a:tailEnd/>
          </a:ln>
          <a:effectLst/>
        </p:spPr>
      </p:pic>
      <p:sp>
        <p:nvSpPr>
          <p:cNvPr id="4" name="3 Dikdörtgen"/>
          <p:cNvSpPr/>
          <p:nvPr/>
        </p:nvSpPr>
        <p:spPr>
          <a:xfrm>
            <a:off x="2357422" y="1571612"/>
            <a:ext cx="3216137"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radioulnaris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proximalis</a:t>
            </a:r>
            <a:endParaRPr lang="tr-TR" sz="2000" dirty="0"/>
          </a:p>
        </p:txBody>
      </p:sp>
      <p:sp>
        <p:nvSpPr>
          <p:cNvPr id="5" name="Line 13"/>
          <p:cNvSpPr>
            <a:spLocks noChangeShapeType="1"/>
          </p:cNvSpPr>
          <p:nvPr/>
        </p:nvSpPr>
        <p:spPr bwMode="auto">
          <a:xfrm flipH="1">
            <a:off x="2143108" y="1928802"/>
            <a:ext cx="714380" cy="928694"/>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6" name="5 Dikdörtgen"/>
          <p:cNvSpPr/>
          <p:nvPr/>
        </p:nvSpPr>
        <p:spPr>
          <a:xfrm>
            <a:off x="4572000" y="3357562"/>
            <a:ext cx="2007473"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lig. </a:t>
            </a:r>
            <a:r>
              <a:rPr lang="tr-TR" sz="2000" b="1" dirty="0" err="1">
                <a:solidFill>
                  <a:srgbClr val="FF0000"/>
                </a:solidFill>
                <a:latin typeface="Times New Roman" pitchFamily="18" charset="0"/>
                <a:cs typeface="Times New Roman" pitchFamily="18" charset="0"/>
              </a:rPr>
              <a:t>anulare</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radii</a:t>
            </a:r>
            <a:endParaRPr lang="tr-TR" sz="2000" dirty="0"/>
          </a:p>
        </p:txBody>
      </p:sp>
      <p:sp>
        <p:nvSpPr>
          <p:cNvPr id="7" name="Line 13"/>
          <p:cNvSpPr>
            <a:spLocks noChangeShapeType="1"/>
          </p:cNvSpPr>
          <p:nvPr/>
        </p:nvSpPr>
        <p:spPr bwMode="auto">
          <a:xfrm flipH="1" flipV="1">
            <a:off x="3071802" y="3643313"/>
            <a:ext cx="1500198" cy="45719"/>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707886"/>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Eklem kapsülü </a:t>
            </a:r>
            <a:r>
              <a:rPr lang="tr-TR" sz="2000" b="1" dirty="0">
                <a:latin typeface="Times New Roman" pitchFamily="18" charset="0"/>
                <a:cs typeface="Times New Roman" pitchFamily="18" charset="0"/>
              </a:rPr>
              <a:t>her üç eklemi içine alır. Eklem kapsülünü destekleyen çok sayıda bağ bulunur.</a:t>
            </a:r>
          </a:p>
        </p:txBody>
      </p:sp>
      <p:pic>
        <p:nvPicPr>
          <p:cNvPr id="3" name="Picture 8"/>
          <p:cNvPicPr>
            <a:picLocks noChangeAspect="1" noChangeArrowheads="1"/>
          </p:cNvPicPr>
          <p:nvPr/>
        </p:nvPicPr>
        <p:blipFill>
          <a:blip r:embed="rId2"/>
          <a:srcRect/>
          <a:stretch>
            <a:fillRect/>
          </a:stretch>
        </p:blipFill>
        <p:spPr bwMode="auto">
          <a:xfrm flipH="1">
            <a:off x="357158" y="1285860"/>
            <a:ext cx="2820896" cy="4953013"/>
          </a:xfrm>
          <a:prstGeom prst="rect">
            <a:avLst/>
          </a:prstGeom>
          <a:noFill/>
          <a:ln w="9525">
            <a:noFill/>
            <a:miter lim="800000"/>
            <a:headEnd/>
            <a:tailEnd/>
          </a:ln>
          <a:effectLst/>
        </p:spPr>
      </p:pic>
      <p:pic>
        <p:nvPicPr>
          <p:cNvPr id="4" name="Picture 15" descr="27"/>
          <p:cNvPicPr>
            <a:picLocks noChangeAspect="1" noChangeArrowheads="1"/>
          </p:cNvPicPr>
          <p:nvPr/>
        </p:nvPicPr>
        <p:blipFill>
          <a:blip r:embed="rId3"/>
          <a:srcRect/>
          <a:stretch>
            <a:fillRect/>
          </a:stretch>
        </p:blipFill>
        <p:spPr bwMode="auto">
          <a:xfrm>
            <a:off x="4286248" y="1714488"/>
            <a:ext cx="3434342" cy="3798902"/>
          </a:xfrm>
          <a:prstGeom prst="rect">
            <a:avLst/>
          </a:prstGeom>
          <a:noFill/>
        </p:spPr>
      </p:pic>
      <p:sp>
        <p:nvSpPr>
          <p:cNvPr id="5" name="4 Dikdörtgen"/>
          <p:cNvSpPr/>
          <p:nvPr/>
        </p:nvSpPr>
        <p:spPr>
          <a:xfrm>
            <a:off x="2000232" y="1571612"/>
            <a:ext cx="1835759"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eklem kapsülü </a:t>
            </a:r>
            <a:endParaRPr lang="tr-TR" sz="2000" dirty="0"/>
          </a:p>
        </p:txBody>
      </p:sp>
      <p:sp>
        <p:nvSpPr>
          <p:cNvPr id="6" name="Line 13"/>
          <p:cNvSpPr>
            <a:spLocks noChangeShapeType="1"/>
          </p:cNvSpPr>
          <p:nvPr/>
        </p:nvSpPr>
        <p:spPr bwMode="auto">
          <a:xfrm flipH="1">
            <a:off x="2357422" y="1928802"/>
            <a:ext cx="714380" cy="1357322"/>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2246769"/>
          </a:xfrm>
          <a:prstGeom prst="rect">
            <a:avLst/>
          </a:prstGeom>
          <a:solidFill>
            <a:srgbClr val="F9F8F5"/>
          </a:solidFill>
        </p:spPr>
        <p:txBody>
          <a:bodyPr wrap="square" rtlCol="0">
            <a:spAutoFit/>
          </a:bodyPr>
          <a:lstStyle/>
          <a:p>
            <a:pPr algn="just"/>
            <a:r>
              <a:rPr lang="tr-TR" sz="2000" b="1" dirty="0" err="1">
                <a:solidFill>
                  <a:srgbClr val="FF0000"/>
                </a:solidFill>
                <a:latin typeface="Times New Roman" pitchFamily="18" charset="0"/>
                <a:cs typeface="Times New Roman" pitchFamily="18" charset="0"/>
              </a:rPr>
              <a:t>Membrana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interossea</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antebrachii</a:t>
            </a:r>
            <a:r>
              <a:rPr lang="tr-TR" sz="2000" b="1" dirty="0">
                <a:solidFill>
                  <a:srgbClr val="FF0000"/>
                </a:solidFill>
                <a:latin typeface="Times New Roman" pitchFamily="18" charset="0"/>
                <a:cs typeface="Times New Roman" pitchFamily="18" charset="0"/>
              </a:rPr>
              <a:t>: </a:t>
            </a:r>
            <a:r>
              <a:rPr lang="tr-TR" sz="2000" b="1" dirty="0" err="1">
                <a:latin typeface="Times New Roman" pitchFamily="18" charset="0"/>
                <a:cs typeface="Times New Roman" pitchFamily="18" charset="0"/>
              </a:rPr>
              <a:t>Ulna</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radius’un</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birbirene</a:t>
            </a:r>
            <a:r>
              <a:rPr lang="tr-TR" sz="2000" b="1" dirty="0">
                <a:latin typeface="Times New Roman" pitchFamily="18" charset="0"/>
                <a:cs typeface="Times New Roman" pitchFamily="18" charset="0"/>
              </a:rPr>
              <a:t> bakan keskin kenarları arasında bulunan ve iki kemik arasındaki açıklığı kapatan bir bağdır. Bu </a:t>
            </a:r>
            <a:r>
              <a:rPr lang="tr-TR" sz="2000" b="1" dirty="0" err="1">
                <a:latin typeface="Times New Roman" pitchFamily="18" charset="0"/>
                <a:cs typeface="Times New Roman" pitchFamily="18" charset="0"/>
              </a:rPr>
              <a:t>membran</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radius</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ulnayı</a:t>
            </a:r>
            <a:r>
              <a:rPr lang="tr-TR" sz="2000" b="1" dirty="0">
                <a:latin typeface="Times New Roman" pitchFamily="18" charset="0"/>
                <a:cs typeface="Times New Roman" pitchFamily="18" charset="0"/>
              </a:rPr>
              <a:t> birbirine sıkıca bağlar. İki kemik arasında kuvvet naklini sağlar. Elden gelen kuvvet öncelikle </a:t>
            </a:r>
            <a:r>
              <a:rPr lang="tr-TR" sz="2000" b="1" dirty="0" err="1">
                <a:latin typeface="Times New Roman" pitchFamily="18" charset="0"/>
                <a:cs typeface="Times New Roman" pitchFamily="18" charset="0"/>
              </a:rPr>
              <a:t>radius’a</a:t>
            </a:r>
            <a:r>
              <a:rPr lang="tr-TR" sz="2000" b="1" dirty="0">
                <a:latin typeface="Times New Roman" pitchFamily="18" charset="0"/>
                <a:cs typeface="Times New Roman" pitchFamily="18" charset="0"/>
              </a:rPr>
              <a:t> geçer. </a:t>
            </a:r>
            <a:r>
              <a:rPr lang="tr-TR" sz="2000" b="1" dirty="0" err="1">
                <a:latin typeface="Times New Roman" pitchFamily="18" charset="0"/>
                <a:cs typeface="Times New Roman" pitchFamily="18" charset="0"/>
              </a:rPr>
              <a:t>Radius’tan</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membrana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interossea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antebrachii</a:t>
            </a:r>
            <a:r>
              <a:rPr lang="tr-TR" sz="2000" b="1" dirty="0">
                <a:latin typeface="Times New Roman" pitchFamily="18" charset="0"/>
                <a:cs typeface="Times New Roman" pitchFamily="18" charset="0"/>
              </a:rPr>
              <a:t> aracılığı ile </a:t>
            </a:r>
            <a:r>
              <a:rPr lang="tr-TR" sz="2000" b="1" dirty="0" err="1">
                <a:latin typeface="Times New Roman" pitchFamily="18" charset="0"/>
                <a:cs typeface="Times New Roman" pitchFamily="18" charset="0"/>
              </a:rPr>
              <a:t>ulna’ya</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ulna’dan</a:t>
            </a:r>
            <a:r>
              <a:rPr lang="tr-TR" sz="2000" b="1" dirty="0">
                <a:latin typeface="Times New Roman" pitchFamily="18" charset="0"/>
                <a:cs typeface="Times New Roman" pitchFamily="18" charset="0"/>
              </a:rPr>
              <a:t> da </a:t>
            </a:r>
            <a:r>
              <a:rPr lang="tr-TR" sz="2000" b="1" dirty="0" err="1">
                <a:latin typeface="Times New Roman" pitchFamily="18" charset="0"/>
                <a:cs typeface="Times New Roman" pitchFamily="18" charset="0"/>
              </a:rPr>
              <a:t>humerus’a</a:t>
            </a:r>
            <a:r>
              <a:rPr lang="tr-TR" sz="2000" b="1" dirty="0">
                <a:latin typeface="Times New Roman" pitchFamily="18" charset="0"/>
                <a:cs typeface="Times New Roman" pitchFamily="18" charset="0"/>
              </a:rPr>
              <a:t> aktarılır. Koldan gelen kuvvet ise önce </a:t>
            </a:r>
            <a:r>
              <a:rPr lang="tr-TR" sz="2000" b="1" dirty="0" err="1">
                <a:latin typeface="Times New Roman" pitchFamily="18" charset="0"/>
                <a:cs typeface="Times New Roman" pitchFamily="18" charset="0"/>
              </a:rPr>
              <a:t>ulna’ya</a:t>
            </a:r>
            <a:r>
              <a:rPr lang="tr-TR" sz="2000" b="1" dirty="0">
                <a:latin typeface="Times New Roman" pitchFamily="18" charset="0"/>
                <a:cs typeface="Times New Roman" pitchFamily="18" charset="0"/>
              </a:rPr>
              <a:t> aktarılır. </a:t>
            </a:r>
            <a:r>
              <a:rPr lang="tr-TR" sz="2000" b="1" dirty="0" err="1">
                <a:latin typeface="Times New Roman" pitchFamily="18" charset="0"/>
                <a:cs typeface="Times New Roman" pitchFamily="18" charset="0"/>
              </a:rPr>
              <a:t>Ulna’dan</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membrana</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interossea</a:t>
            </a:r>
            <a:r>
              <a:rPr lang="tr-TR" sz="2000" b="1" dirty="0">
                <a:latin typeface="Times New Roman" pitchFamily="18" charset="0"/>
                <a:cs typeface="Times New Roman" pitchFamily="18" charset="0"/>
              </a:rPr>
              <a:t> aracılığı ile </a:t>
            </a:r>
            <a:r>
              <a:rPr lang="tr-TR" sz="2000" b="1" dirty="0" err="1">
                <a:latin typeface="Times New Roman" pitchFamily="18" charset="0"/>
                <a:cs typeface="Times New Roman" pitchFamily="18" charset="0"/>
              </a:rPr>
              <a:t>radius’a</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radius’tan</a:t>
            </a:r>
            <a:r>
              <a:rPr lang="tr-TR" sz="2000" b="1" dirty="0">
                <a:latin typeface="Times New Roman" pitchFamily="18" charset="0"/>
                <a:cs typeface="Times New Roman" pitchFamily="18" charset="0"/>
              </a:rPr>
              <a:t> da ele geçer.  </a:t>
            </a:r>
          </a:p>
        </p:txBody>
      </p:sp>
      <p:pic>
        <p:nvPicPr>
          <p:cNvPr id="3" name="Picture 5"/>
          <p:cNvPicPr>
            <a:picLocks noChangeAspect="1" noChangeArrowheads="1"/>
          </p:cNvPicPr>
          <p:nvPr/>
        </p:nvPicPr>
        <p:blipFill>
          <a:blip r:embed="rId2"/>
          <a:srcRect/>
          <a:stretch>
            <a:fillRect/>
          </a:stretch>
        </p:blipFill>
        <p:spPr bwMode="auto">
          <a:xfrm>
            <a:off x="4857752" y="2428868"/>
            <a:ext cx="1143008" cy="4179641"/>
          </a:xfrm>
          <a:prstGeom prst="rect">
            <a:avLst/>
          </a:prstGeom>
          <a:noFill/>
          <a:ln w="9525">
            <a:noFill/>
            <a:miter lim="800000"/>
            <a:headEnd/>
            <a:tailEnd/>
          </a:ln>
        </p:spPr>
      </p:pic>
      <p:sp>
        <p:nvSpPr>
          <p:cNvPr id="4" name="Rectangle 6"/>
          <p:cNvSpPr>
            <a:spLocks noChangeArrowheads="1"/>
          </p:cNvSpPr>
          <p:nvPr/>
        </p:nvSpPr>
        <p:spPr bwMode="auto">
          <a:xfrm>
            <a:off x="785786" y="4214818"/>
            <a:ext cx="3124766" cy="400110"/>
          </a:xfrm>
          <a:prstGeom prst="rect">
            <a:avLst/>
          </a:prstGeom>
          <a:solidFill>
            <a:srgbClr val="92D050"/>
          </a:solidFill>
          <a:ln w="9525">
            <a:noFill/>
            <a:miter lim="800000"/>
            <a:headEnd/>
            <a:tailEnd/>
          </a:ln>
        </p:spPr>
        <p:txBody>
          <a:bodyPr wrap="none">
            <a:spAutoFit/>
          </a:bodyPr>
          <a:lstStyle/>
          <a:p>
            <a:r>
              <a:rPr lang="tr-TR" sz="2000" b="1" dirty="0" err="1">
                <a:solidFill>
                  <a:srgbClr val="FF0000"/>
                </a:solidFill>
                <a:latin typeface="Times New Roman" pitchFamily="18" charset="0"/>
                <a:cs typeface="Times New Roman" pitchFamily="18" charset="0"/>
              </a:rPr>
              <a:t>memb</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interos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antebrachii</a:t>
            </a:r>
            <a:endParaRPr lang="tr-TR" sz="2000" b="1" dirty="0">
              <a:solidFill>
                <a:srgbClr val="FF0000"/>
              </a:solidFill>
              <a:latin typeface="Times New Roman" pitchFamily="18" charset="0"/>
              <a:cs typeface="Times New Roman" pitchFamily="18" charset="0"/>
            </a:endParaRPr>
          </a:p>
        </p:txBody>
      </p:sp>
      <p:sp>
        <p:nvSpPr>
          <p:cNvPr id="5" name="Line 13"/>
          <p:cNvSpPr>
            <a:spLocks noChangeShapeType="1"/>
          </p:cNvSpPr>
          <p:nvPr/>
        </p:nvSpPr>
        <p:spPr bwMode="auto">
          <a:xfrm flipH="1" flipV="1">
            <a:off x="3857620" y="4357694"/>
            <a:ext cx="1643074" cy="285752"/>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1323439"/>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Dirsek eklemi 3 ayrı eklemden oluştuğu için bu eklemlerin hareketleri farklıdır. Ancak tek bir kapsülle sarılı olduğu için eklemler birbirinin hareketini sınırlar. </a:t>
            </a:r>
            <a:r>
              <a:rPr lang="tr-TR" sz="2000" b="1" dirty="0" err="1">
                <a:latin typeface="Times New Roman" pitchFamily="18" charset="0"/>
                <a:cs typeface="Times New Roman" pitchFamily="18" charset="0"/>
              </a:rPr>
              <a:t>Fleksiyon</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ekstensiyon</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supinasyon</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pronasyon</a:t>
            </a:r>
            <a:r>
              <a:rPr lang="tr-TR" sz="2000" b="1" dirty="0">
                <a:latin typeface="Times New Roman" pitchFamily="18" charset="0"/>
                <a:cs typeface="Times New Roman" pitchFamily="18" charset="0"/>
              </a:rPr>
              <a:t> hareketlerinin yapılmasına izin verir. Dirsek eklemi üst </a:t>
            </a:r>
            <a:r>
              <a:rPr lang="tr-TR" sz="2000" b="1" dirty="0" err="1">
                <a:latin typeface="Times New Roman" pitchFamily="18" charset="0"/>
                <a:cs typeface="Times New Roman" pitchFamily="18" charset="0"/>
              </a:rPr>
              <a:t>ekstremite</a:t>
            </a:r>
            <a:r>
              <a:rPr lang="tr-TR" sz="2000" b="1" dirty="0">
                <a:latin typeface="Times New Roman" pitchFamily="18" charset="0"/>
                <a:cs typeface="Times New Roman" pitchFamily="18" charset="0"/>
              </a:rPr>
              <a:t> eklemlerinin en çok kullanılanıdır.</a:t>
            </a:r>
          </a:p>
        </p:txBody>
      </p:sp>
      <p:pic>
        <p:nvPicPr>
          <p:cNvPr id="4098" name="Picture 2" descr="The elbow"/>
          <p:cNvPicPr>
            <a:picLocks noChangeAspect="1" noChangeArrowheads="1"/>
          </p:cNvPicPr>
          <p:nvPr/>
        </p:nvPicPr>
        <p:blipFill>
          <a:blip r:embed="rId2"/>
          <a:srcRect/>
          <a:stretch>
            <a:fillRect/>
          </a:stretch>
        </p:blipFill>
        <p:spPr bwMode="auto">
          <a:xfrm>
            <a:off x="1785918" y="1643050"/>
            <a:ext cx="5715000" cy="4591051"/>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1323439"/>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radioulnaris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distalis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Art. </a:t>
            </a:r>
            <a:r>
              <a:rPr lang="tr-TR" sz="2000" b="1" dirty="0" err="1">
                <a:latin typeface="Times New Roman" pitchFamily="18" charset="0"/>
                <a:cs typeface="Times New Roman" pitchFamily="18" charset="0"/>
              </a:rPr>
              <a:t>trochoidea</a:t>
            </a:r>
            <a:r>
              <a:rPr lang="tr-TR" sz="2000" b="1" dirty="0">
                <a:latin typeface="Times New Roman" pitchFamily="18" charset="0"/>
                <a:cs typeface="Times New Roman" pitchFamily="18" charset="0"/>
              </a:rPr>
              <a:t> grubu bir eklemdir. </a:t>
            </a:r>
            <a:r>
              <a:rPr lang="tr-TR" sz="2000" b="1" dirty="0" err="1">
                <a:latin typeface="Times New Roman" pitchFamily="18" charset="0"/>
                <a:cs typeface="Times New Roman" pitchFamily="18" charset="0"/>
              </a:rPr>
              <a:t>Ulna’nın</a:t>
            </a:r>
            <a:r>
              <a:rPr lang="tr-TR" sz="2000" b="1" dirty="0">
                <a:latin typeface="Times New Roman" pitchFamily="18" charset="0"/>
                <a:cs typeface="Times New Roman" pitchFamily="18" charset="0"/>
              </a:rPr>
              <a:t> alt ucu ile </a:t>
            </a:r>
            <a:r>
              <a:rPr lang="tr-TR" sz="2000" b="1" dirty="0" err="1">
                <a:latin typeface="Times New Roman" pitchFamily="18" charset="0"/>
                <a:cs typeface="Times New Roman" pitchFamily="18" charset="0"/>
              </a:rPr>
              <a:t>radius’un</a:t>
            </a:r>
            <a:r>
              <a:rPr lang="tr-TR" sz="2000" b="1" dirty="0">
                <a:latin typeface="Times New Roman" pitchFamily="18" charset="0"/>
                <a:cs typeface="Times New Roman" pitchFamily="18" charset="0"/>
              </a:rPr>
              <a:t> alt ucu arasında oluşur. Art </a:t>
            </a:r>
            <a:r>
              <a:rPr lang="tr-TR" sz="2000" b="1" dirty="0" err="1">
                <a:latin typeface="Times New Roman" pitchFamily="18" charset="0"/>
                <a:cs typeface="Times New Roman" pitchFamily="18" charset="0"/>
              </a:rPr>
              <a:t>radioulnaris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proximalis</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distalis</a:t>
            </a:r>
            <a:r>
              <a:rPr lang="tr-TR" sz="2000" b="1" dirty="0">
                <a:latin typeface="Times New Roman" pitchFamily="18" charset="0"/>
                <a:cs typeface="Times New Roman" pitchFamily="18" charset="0"/>
              </a:rPr>
              <a:t> birlikte hareket ederler. İki eklem birlikte </a:t>
            </a:r>
            <a:r>
              <a:rPr lang="tr-TR" sz="2000" b="1" dirty="0" err="1">
                <a:latin typeface="Times New Roman" pitchFamily="18" charset="0"/>
                <a:cs typeface="Times New Roman" pitchFamily="18" charset="0"/>
              </a:rPr>
              <a:t>supinasyon</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pronasyon</a:t>
            </a:r>
            <a:r>
              <a:rPr lang="tr-TR" sz="2000" b="1" dirty="0">
                <a:latin typeface="Times New Roman" pitchFamily="18" charset="0"/>
                <a:cs typeface="Times New Roman" pitchFamily="18" charset="0"/>
              </a:rPr>
              <a:t> hareketi yapar. </a:t>
            </a:r>
          </a:p>
        </p:txBody>
      </p:sp>
      <p:pic>
        <p:nvPicPr>
          <p:cNvPr id="3" name="Picture 7"/>
          <p:cNvPicPr>
            <a:picLocks noChangeAspect="1" noChangeArrowheads="1"/>
          </p:cNvPicPr>
          <p:nvPr/>
        </p:nvPicPr>
        <p:blipFill>
          <a:blip r:embed="rId2"/>
          <a:srcRect/>
          <a:stretch>
            <a:fillRect/>
          </a:stretch>
        </p:blipFill>
        <p:spPr bwMode="auto">
          <a:xfrm>
            <a:off x="4286248" y="1500174"/>
            <a:ext cx="4097337" cy="4176713"/>
          </a:xfrm>
          <a:prstGeom prst="rect">
            <a:avLst/>
          </a:prstGeom>
          <a:noFill/>
          <a:ln w="9525">
            <a:noFill/>
            <a:miter lim="800000"/>
            <a:headEnd/>
            <a:tailEnd/>
          </a:ln>
        </p:spPr>
      </p:pic>
      <p:sp>
        <p:nvSpPr>
          <p:cNvPr id="4" name="3 Dikdörtgen"/>
          <p:cNvSpPr/>
          <p:nvPr/>
        </p:nvSpPr>
        <p:spPr>
          <a:xfrm>
            <a:off x="571472" y="2285992"/>
            <a:ext cx="2821606"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radioulnaris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distalis</a:t>
            </a:r>
            <a:endParaRPr lang="tr-TR" sz="2000" dirty="0"/>
          </a:p>
        </p:txBody>
      </p:sp>
      <p:sp>
        <p:nvSpPr>
          <p:cNvPr id="5" name="Line 13"/>
          <p:cNvSpPr>
            <a:spLocks noChangeShapeType="1"/>
          </p:cNvSpPr>
          <p:nvPr/>
        </p:nvSpPr>
        <p:spPr bwMode="auto">
          <a:xfrm flipH="1">
            <a:off x="3286116" y="2285992"/>
            <a:ext cx="2357454" cy="142876"/>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1938992"/>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radiocarpalis</a:t>
            </a:r>
            <a:r>
              <a:rPr lang="tr-TR" sz="2000" b="1" dirty="0">
                <a:solidFill>
                  <a:srgbClr val="FF0000"/>
                </a:solidFill>
                <a:latin typeface="Times New Roman" pitchFamily="18" charset="0"/>
                <a:cs typeface="Times New Roman" pitchFamily="18" charset="0"/>
              </a:rPr>
              <a:t> (el bileği eklemi): </a:t>
            </a:r>
            <a:r>
              <a:rPr lang="tr-TR" sz="2000" b="1" dirty="0" err="1">
                <a:latin typeface="Times New Roman" pitchFamily="18" charset="0"/>
                <a:cs typeface="Times New Roman" pitchFamily="18" charset="0"/>
              </a:rPr>
              <a:t>Radius’un</a:t>
            </a:r>
            <a:r>
              <a:rPr lang="tr-TR" sz="2000" b="1" dirty="0">
                <a:latin typeface="Times New Roman" pitchFamily="18" charset="0"/>
                <a:cs typeface="Times New Roman" pitchFamily="18" charset="0"/>
              </a:rPr>
              <a:t> alt ucunda bulunan eklem yüzü ile el bileği kemiklerinin </a:t>
            </a:r>
            <a:r>
              <a:rPr lang="tr-TR" sz="2000" b="1" dirty="0" err="1">
                <a:latin typeface="Times New Roman" pitchFamily="18" charset="0"/>
                <a:cs typeface="Times New Roman" pitchFamily="18" charset="0"/>
              </a:rPr>
              <a:t>proximal</a:t>
            </a:r>
            <a:r>
              <a:rPr lang="tr-TR" sz="2000" b="1" dirty="0">
                <a:latin typeface="Times New Roman" pitchFamily="18" charset="0"/>
                <a:cs typeface="Times New Roman" pitchFamily="18" charset="0"/>
              </a:rPr>
              <a:t> sırası arasında (</a:t>
            </a:r>
            <a:r>
              <a:rPr lang="tr-TR" sz="2000" b="1" dirty="0" err="1">
                <a:latin typeface="Times New Roman" pitchFamily="18" charset="0"/>
                <a:cs typeface="Times New Roman" pitchFamily="18" charset="0"/>
              </a:rPr>
              <a:t>os</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psiforme</a:t>
            </a:r>
            <a:r>
              <a:rPr lang="tr-TR" sz="2000" b="1" dirty="0">
                <a:latin typeface="Times New Roman" pitchFamily="18" charset="0"/>
                <a:cs typeface="Times New Roman" pitchFamily="18" charset="0"/>
              </a:rPr>
              <a:t> ekleme katılmaz) oluşan art. </a:t>
            </a:r>
            <a:r>
              <a:rPr lang="tr-TR" sz="2000" b="1" dirty="0" err="1">
                <a:latin typeface="Times New Roman" pitchFamily="18" charset="0"/>
                <a:cs typeface="Times New Roman" pitchFamily="18" charset="0"/>
              </a:rPr>
              <a:t>ellipsoidea</a:t>
            </a:r>
            <a:r>
              <a:rPr lang="tr-TR" sz="2000" b="1" dirty="0">
                <a:latin typeface="Times New Roman" pitchFamily="18" charset="0"/>
                <a:cs typeface="Times New Roman" pitchFamily="18" charset="0"/>
              </a:rPr>
              <a:t> grubu bir eklemdir. </a:t>
            </a:r>
            <a:r>
              <a:rPr lang="tr-TR" sz="2000" b="1" dirty="0" err="1">
                <a:latin typeface="Times New Roman" pitchFamily="18" charset="0"/>
                <a:cs typeface="Times New Roman" pitchFamily="18" charset="0"/>
              </a:rPr>
              <a:t>Ulna’nın</a:t>
            </a:r>
            <a:r>
              <a:rPr lang="tr-TR" sz="2000" b="1" dirty="0">
                <a:latin typeface="Times New Roman" pitchFamily="18" charset="0"/>
                <a:cs typeface="Times New Roman" pitchFamily="18" charset="0"/>
              </a:rPr>
              <a:t> alt ucu ile el bileği kemikleri arasında </a:t>
            </a:r>
            <a:r>
              <a:rPr lang="tr-TR" sz="2000" b="1" dirty="0" err="1">
                <a:solidFill>
                  <a:srgbClr val="FF0000"/>
                </a:solidFill>
                <a:latin typeface="Times New Roman" pitchFamily="18" charset="0"/>
                <a:cs typeface="Times New Roman" pitchFamily="18" charset="0"/>
              </a:rPr>
              <a:t>discus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articularis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bulunur. El bileği eklemi </a:t>
            </a:r>
            <a:r>
              <a:rPr lang="tr-TR" sz="2000" b="1" dirty="0" err="1">
                <a:latin typeface="Times New Roman" pitchFamily="18" charset="0"/>
                <a:cs typeface="Times New Roman" pitchFamily="18" charset="0"/>
              </a:rPr>
              <a:t>fleksiyon</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ekstensiyon</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abduksiyon</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adduksiyon</a:t>
            </a:r>
            <a:r>
              <a:rPr lang="tr-TR" sz="2000" b="1" dirty="0">
                <a:latin typeface="Times New Roman" pitchFamily="18" charset="0"/>
                <a:cs typeface="Times New Roman" pitchFamily="18" charset="0"/>
              </a:rPr>
              <a:t> hareketleri yapar. El bileği eklemindeki bağlar eklem kapsülü ile kaynaşmış durumdadır.</a:t>
            </a:r>
          </a:p>
        </p:txBody>
      </p:sp>
      <p:pic>
        <p:nvPicPr>
          <p:cNvPr id="3" name="Picture 7"/>
          <p:cNvPicPr>
            <a:picLocks noChangeAspect="1" noChangeArrowheads="1"/>
          </p:cNvPicPr>
          <p:nvPr/>
        </p:nvPicPr>
        <p:blipFill>
          <a:blip r:embed="rId2"/>
          <a:srcRect/>
          <a:stretch>
            <a:fillRect/>
          </a:stretch>
        </p:blipFill>
        <p:spPr bwMode="auto">
          <a:xfrm>
            <a:off x="571472" y="2786058"/>
            <a:ext cx="3433938" cy="3500462"/>
          </a:xfrm>
          <a:prstGeom prst="rect">
            <a:avLst/>
          </a:prstGeom>
          <a:noFill/>
          <a:ln w="9525">
            <a:noFill/>
            <a:miter lim="800000"/>
            <a:headEnd/>
            <a:tailEnd/>
          </a:ln>
        </p:spPr>
      </p:pic>
      <p:sp>
        <p:nvSpPr>
          <p:cNvPr id="4" name="3 Dikdörtgen"/>
          <p:cNvSpPr/>
          <p:nvPr/>
        </p:nvSpPr>
        <p:spPr>
          <a:xfrm>
            <a:off x="928662" y="2214554"/>
            <a:ext cx="1928733" cy="369332"/>
          </a:xfrm>
          <a:prstGeom prst="rect">
            <a:avLst/>
          </a:prstGeom>
          <a:solidFill>
            <a:srgbClr val="92D050"/>
          </a:solidFill>
        </p:spPr>
        <p:txBody>
          <a:bodyPr wrap="none">
            <a:spAutoFit/>
          </a:bodyPr>
          <a:lstStyle/>
          <a:p>
            <a:r>
              <a:rPr lang="tr-TR" b="1" dirty="0" err="1">
                <a:solidFill>
                  <a:srgbClr val="FF0000"/>
                </a:solidFill>
                <a:latin typeface="Times New Roman" pitchFamily="18" charset="0"/>
                <a:cs typeface="Times New Roman" pitchFamily="18" charset="0"/>
              </a:rPr>
              <a:t>discus</a:t>
            </a:r>
            <a:r>
              <a:rPr lang="tr-TR" b="1" dirty="0">
                <a:solidFill>
                  <a:srgbClr val="FF0000"/>
                </a:solidFill>
                <a:latin typeface="Times New Roman" pitchFamily="18" charset="0"/>
                <a:cs typeface="Times New Roman" pitchFamily="18" charset="0"/>
              </a:rPr>
              <a:t> </a:t>
            </a:r>
            <a:r>
              <a:rPr lang="tr-TR" b="1" dirty="0" err="1">
                <a:solidFill>
                  <a:srgbClr val="FF0000"/>
                </a:solidFill>
                <a:latin typeface="Times New Roman" pitchFamily="18" charset="0"/>
                <a:cs typeface="Times New Roman" pitchFamily="18" charset="0"/>
              </a:rPr>
              <a:t>articularis</a:t>
            </a:r>
            <a:r>
              <a:rPr lang="tr-TR" b="1" dirty="0">
                <a:solidFill>
                  <a:srgbClr val="FF0000"/>
                </a:solidFill>
                <a:latin typeface="Times New Roman" pitchFamily="18" charset="0"/>
                <a:cs typeface="Times New Roman" pitchFamily="18" charset="0"/>
              </a:rPr>
              <a:t> </a:t>
            </a:r>
            <a:endParaRPr lang="tr-TR" dirty="0"/>
          </a:p>
        </p:txBody>
      </p:sp>
      <p:sp>
        <p:nvSpPr>
          <p:cNvPr id="5" name="Line 13"/>
          <p:cNvSpPr>
            <a:spLocks noChangeShapeType="1"/>
          </p:cNvSpPr>
          <p:nvPr/>
        </p:nvSpPr>
        <p:spPr bwMode="auto">
          <a:xfrm flipH="1">
            <a:off x="1500166" y="2571744"/>
            <a:ext cx="71438" cy="1143008"/>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6" name="5 Dikdörtgen"/>
          <p:cNvSpPr/>
          <p:nvPr/>
        </p:nvSpPr>
        <p:spPr>
          <a:xfrm>
            <a:off x="3143240" y="4500570"/>
            <a:ext cx="1960793" cy="369332"/>
          </a:xfrm>
          <a:prstGeom prst="rect">
            <a:avLst/>
          </a:prstGeom>
          <a:solidFill>
            <a:srgbClr val="92D050"/>
          </a:solidFill>
        </p:spPr>
        <p:txBody>
          <a:bodyPr wrap="none">
            <a:spAutoFit/>
          </a:bodyPr>
          <a:lstStyle/>
          <a:p>
            <a:r>
              <a:rPr lang="tr-TR" b="1" dirty="0">
                <a:solidFill>
                  <a:srgbClr val="FF0000"/>
                </a:solidFill>
                <a:latin typeface="Times New Roman" pitchFamily="18" charset="0"/>
                <a:cs typeface="Times New Roman" pitchFamily="18" charset="0"/>
              </a:rPr>
              <a:t>art. </a:t>
            </a:r>
            <a:r>
              <a:rPr lang="tr-TR" b="1" dirty="0" err="1">
                <a:solidFill>
                  <a:srgbClr val="FF0000"/>
                </a:solidFill>
                <a:latin typeface="Times New Roman" pitchFamily="18" charset="0"/>
                <a:cs typeface="Times New Roman" pitchFamily="18" charset="0"/>
              </a:rPr>
              <a:t>radiocarpalis</a:t>
            </a:r>
            <a:r>
              <a:rPr lang="tr-TR" b="1" dirty="0">
                <a:solidFill>
                  <a:srgbClr val="FF0000"/>
                </a:solidFill>
                <a:latin typeface="Times New Roman" pitchFamily="18" charset="0"/>
                <a:cs typeface="Times New Roman" pitchFamily="18" charset="0"/>
              </a:rPr>
              <a:t> </a:t>
            </a:r>
            <a:endParaRPr lang="tr-TR" dirty="0"/>
          </a:p>
        </p:txBody>
      </p:sp>
      <p:sp>
        <p:nvSpPr>
          <p:cNvPr id="7" name="Line 13"/>
          <p:cNvSpPr>
            <a:spLocks noChangeShapeType="1"/>
          </p:cNvSpPr>
          <p:nvPr/>
        </p:nvSpPr>
        <p:spPr bwMode="auto">
          <a:xfrm>
            <a:off x="2285984" y="3786190"/>
            <a:ext cx="928694" cy="785818"/>
          </a:xfrm>
          <a:prstGeom prst="line">
            <a:avLst/>
          </a:prstGeom>
          <a:noFill/>
          <a:ln w="38100">
            <a:solidFill>
              <a:srgbClr val="7030A0"/>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1323439"/>
          </a:xfrm>
          <a:prstGeom prst="rect">
            <a:avLst/>
          </a:prstGeom>
          <a:solidFill>
            <a:srgbClr val="F9F8F5"/>
          </a:solidFill>
        </p:spPr>
        <p:txBody>
          <a:bodyPr wrap="square" rtlCol="0">
            <a:spAutoFit/>
          </a:bodyPr>
          <a:lstStyle/>
          <a:p>
            <a:pPr algn="just"/>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sacroiliaca</a:t>
            </a:r>
            <a:r>
              <a:rPr lang="tr-TR" sz="2000" b="1" dirty="0">
                <a:solidFill>
                  <a:srgbClr val="FF0000"/>
                </a:solidFill>
                <a:latin typeface="Times New Roman" pitchFamily="18" charset="0"/>
                <a:cs typeface="Times New Roman" pitchFamily="18" charset="0"/>
              </a:rPr>
              <a:t>: </a:t>
            </a:r>
            <a:r>
              <a:rPr lang="tr-TR" sz="2000" b="1" dirty="0" err="1">
                <a:latin typeface="Times New Roman" pitchFamily="18" charset="0"/>
                <a:cs typeface="Times New Roman" pitchFamily="18" charset="0"/>
              </a:rPr>
              <a:t>Sakrum</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ilium</a:t>
            </a:r>
            <a:r>
              <a:rPr lang="tr-TR" sz="2000" b="1" dirty="0">
                <a:latin typeface="Times New Roman" pitchFamily="18" charset="0"/>
                <a:cs typeface="Times New Roman" pitchFamily="18" charset="0"/>
              </a:rPr>
              <a:t> kemikleri arasında oluşan bir eklemdir. Hareketleri çok sınırlıdır.  Eklem yüzlerini döşeyen kıkırdaklar ileri yaşlarda kemiğe dönüşebilir. Buda hareketi imkânsız hale getirir. Eklemin çok güçlü bağları vardır.</a:t>
            </a:r>
          </a:p>
        </p:txBody>
      </p:sp>
      <p:pic>
        <p:nvPicPr>
          <p:cNvPr id="3" name="Picture 3"/>
          <p:cNvPicPr>
            <a:picLocks noChangeAspect="1" noChangeArrowheads="1"/>
          </p:cNvPicPr>
          <p:nvPr/>
        </p:nvPicPr>
        <p:blipFill>
          <a:blip r:embed="rId2"/>
          <a:srcRect/>
          <a:stretch>
            <a:fillRect/>
          </a:stretch>
        </p:blipFill>
        <p:spPr bwMode="auto">
          <a:xfrm>
            <a:off x="357158" y="1714488"/>
            <a:ext cx="2928958" cy="2353597"/>
          </a:xfrm>
          <a:prstGeom prst="rect">
            <a:avLst/>
          </a:prstGeom>
          <a:noFill/>
          <a:ln w="9525">
            <a:noFill/>
            <a:miter lim="800000"/>
            <a:headEnd/>
            <a:tailEnd/>
          </a:ln>
          <a:effectLst/>
        </p:spPr>
      </p:pic>
      <p:pic>
        <p:nvPicPr>
          <p:cNvPr id="4" name="Picture 6"/>
          <p:cNvPicPr>
            <a:picLocks noChangeAspect="1" noChangeArrowheads="1"/>
          </p:cNvPicPr>
          <p:nvPr/>
        </p:nvPicPr>
        <p:blipFill>
          <a:blip r:embed="rId3"/>
          <a:srcRect/>
          <a:stretch>
            <a:fillRect/>
          </a:stretch>
        </p:blipFill>
        <p:spPr bwMode="auto">
          <a:xfrm>
            <a:off x="5857884" y="1714488"/>
            <a:ext cx="2571768" cy="2288293"/>
          </a:xfrm>
          <a:prstGeom prst="rect">
            <a:avLst/>
          </a:prstGeom>
          <a:noFill/>
          <a:ln w="9525">
            <a:noFill/>
            <a:miter lim="800000"/>
            <a:headEnd/>
            <a:tailEnd/>
          </a:ln>
          <a:effectLst/>
        </p:spPr>
      </p:pic>
      <p:pic>
        <p:nvPicPr>
          <p:cNvPr id="5" name="Picture 3"/>
          <p:cNvPicPr>
            <a:picLocks noChangeAspect="1" noChangeArrowheads="1"/>
          </p:cNvPicPr>
          <p:nvPr/>
        </p:nvPicPr>
        <p:blipFill>
          <a:blip r:embed="rId4"/>
          <a:srcRect/>
          <a:stretch>
            <a:fillRect/>
          </a:stretch>
        </p:blipFill>
        <p:spPr bwMode="auto">
          <a:xfrm>
            <a:off x="2714612" y="4357694"/>
            <a:ext cx="2887656" cy="2098667"/>
          </a:xfrm>
          <a:prstGeom prst="rect">
            <a:avLst/>
          </a:prstGeom>
          <a:noFill/>
          <a:ln w="9525">
            <a:noFill/>
            <a:miter lim="800000"/>
            <a:headEnd/>
            <a:tailEnd/>
          </a:ln>
          <a:effectLst/>
        </p:spPr>
      </p:pic>
      <p:sp>
        <p:nvSpPr>
          <p:cNvPr id="6" name="5 Dikdörtgen"/>
          <p:cNvSpPr/>
          <p:nvPr/>
        </p:nvSpPr>
        <p:spPr>
          <a:xfrm>
            <a:off x="3571868" y="2214554"/>
            <a:ext cx="1800686" cy="400110"/>
          </a:xfrm>
          <a:prstGeom prst="rect">
            <a:avLst/>
          </a:prstGeom>
          <a:solidFill>
            <a:srgbClr val="92D050"/>
          </a:solidFill>
        </p:spPr>
        <p:txBody>
          <a:bodyPr wrap="none">
            <a:spAutoFit/>
          </a:bodyPr>
          <a:lstStyle/>
          <a:p>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sacroiliaca</a:t>
            </a:r>
            <a:endParaRPr lang="tr-TR" sz="2000" dirty="0"/>
          </a:p>
        </p:txBody>
      </p:sp>
      <p:sp>
        <p:nvSpPr>
          <p:cNvPr id="7" name="Line 13"/>
          <p:cNvSpPr>
            <a:spLocks noChangeShapeType="1"/>
          </p:cNvSpPr>
          <p:nvPr/>
        </p:nvSpPr>
        <p:spPr bwMode="auto">
          <a:xfrm flipH="1">
            <a:off x="2357422" y="2383149"/>
            <a:ext cx="1214446" cy="45719"/>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8" name="Line 13"/>
          <p:cNvSpPr>
            <a:spLocks noChangeShapeType="1"/>
          </p:cNvSpPr>
          <p:nvPr/>
        </p:nvSpPr>
        <p:spPr bwMode="auto">
          <a:xfrm flipH="1" flipV="1">
            <a:off x="5357818" y="2428868"/>
            <a:ext cx="1571636" cy="142876"/>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1938992"/>
          </a:xfrm>
          <a:prstGeom prst="rect">
            <a:avLst/>
          </a:prstGeom>
          <a:solidFill>
            <a:srgbClr val="F9F8F5"/>
          </a:solidFill>
        </p:spPr>
        <p:txBody>
          <a:bodyPr wrap="square" rtlCol="0">
            <a:spAutoFit/>
          </a:bodyPr>
          <a:lstStyle/>
          <a:p>
            <a:pPr algn="just"/>
            <a:r>
              <a:rPr lang="tr-TR" sz="2000" b="1" dirty="0" err="1">
                <a:solidFill>
                  <a:srgbClr val="FF0000"/>
                </a:solidFill>
                <a:latin typeface="Times New Roman" pitchFamily="18" charset="0"/>
                <a:cs typeface="Times New Roman" pitchFamily="18" charset="0"/>
              </a:rPr>
              <a:t>Symphysis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pubica</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Her iki </a:t>
            </a:r>
            <a:r>
              <a:rPr lang="tr-TR" sz="2000" b="1" dirty="0" err="1">
                <a:latin typeface="Times New Roman" pitchFamily="18" charset="0"/>
                <a:cs typeface="Times New Roman" pitchFamily="18" charset="0"/>
              </a:rPr>
              <a:t>pubis</a:t>
            </a:r>
            <a:r>
              <a:rPr lang="tr-TR" sz="2000" b="1" dirty="0">
                <a:latin typeface="Times New Roman" pitchFamily="18" charset="0"/>
                <a:cs typeface="Times New Roman" pitchFamily="18" charset="0"/>
              </a:rPr>
              <a:t> kemiğinin birbirine bakan eklem yüzleri arasında meydana gelen </a:t>
            </a:r>
            <a:r>
              <a:rPr lang="tr-TR" sz="2000" b="1" dirty="0" err="1">
                <a:solidFill>
                  <a:srgbClr val="FF0000"/>
                </a:solidFill>
                <a:latin typeface="Times New Roman" pitchFamily="18" charset="0"/>
                <a:cs typeface="Times New Roman" pitchFamily="18" charset="0"/>
              </a:rPr>
              <a:t>symphysis</a:t>
            </a:r>
            <a:r>
              <a:rPr lang="tr-TR" sz="2000" b="1" dirty="0">
                <a:solidFill>
                  <a:srgbClr val="FF0000"/>
                </a:solidFill>
                <a:latin typeface="Times New Roman" pitchFamily="18" charset="0"/>
                <a:cs typeface="Times New Roman" pitchFamily="18" charset="0"/>
              </a:rPr>
              <a:t> grubu </a:t>
            </a:r>
            <a:r>
              <a:rPr lang="tr-TR" sz="2000" b="1" dirty="0">
                <a:latin typeface="Times New Roman" pitchFamily="18" charset="0"/>
                <a:cs typeface="Times New Roman" pitchFamily="18" charset="0"/>
              </a:rPr>
              <a:t>bir eklemdir. Sınırlı hareket kabiliyeti olan bir eklemdir. İki eklem yüzü arasında </a:t>
            </a:r>
            <a:r>
              <a:rPr lang="tr-TR" sz="2000" b="1" dirty="0" err="1">
                <a:solidFill>
                  <a:srgbClr val="FF0000"/>
                </a:solidFill>
                <a:latin typeface="Times New Roman" pitchFamily="18" charset="0"/>
                <a:cs typeface="Times New Roman" pitchFamily="18" charset="0"/>
              </a:rPr>
              <a:t>discus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interpubicus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denilen bir disk bulunur. Hamileliğin son dönemlerinde, </a:t>
            </a:r>
            <a:r>
              <a:rPr lang="tr-TR" sz="2000" b="1" dirty="0" err="1">
                <a:latin typeface="Times New Roman" pitchFamily="18" charset="0"/>
                <a:cs typeface="Times New Roman" pitchFamily="18" charset="0"/>
              </a:rPr>
              <a:t>pelvis</a:t>
            </a:r>
            <a:r>
              <a:rPr lang="tr-TR" sz="2000" b="1" dirty="0">
                <a:latin typeface="Times New Roman" pitchFamily="18" charset="0"/>
                <a:cs typeface="Times New Roman" pitchFamily="18" charset="0"/>
              </a:rPr>
              <a:t> eklemleri ve eklem bağları hormonların etkisi ile gevşeyerek hareket kabiliyetini artırırlar. Bu durum doğum esnasında çocuğun doğum kanalından geçişini kolaylaştırır.</a:t>
            </a:r>
          </a:p>
        </p:txBody>
      </p:sp>
      <p:pic>
        <p:nvPicPr>
          <p:cNvPr id="3" name="Picture 3"/>
          <p:cNvPicPr>
            <a:picLocks noChangeAspect="1" noChangeArrowheads="1"/>
          </p:cNvPicPr>
          <p:nvPr/>
        </p:nvPicPr>
        <p:blipFill>
          <a:blip r:embed="rId2"/>
          <a:srcRect/>
          <a:stretch>
            <a:fillRect/>
          </a:stretch>
        </p:blipFill>
        <p:spPr bwMode="auto">
          <a:xfrm>
            <a:off x="1928794" y="2714620"/>
            <a:ext cx="4401473" cy="2500330"/>
          </a:xfrm>
          <a:prstGeom prst="rect">
            <a:avLst/>
          </a:prstGeom>
          <a:noFill/>
          <a:ln w="9525">
            <a:noFill/>
            <a:miter lim="800000"/>
            <a:headEnd/>
            <a:tailEnd/>
          </a:ln>
          <a:effectLst/>
        </p:spPr>
      </p:pic>
      <p:sp>
        <p:nvSpPr>
          <p:cNvPr id="4" name="3 Dikdörtgen"/>
          <p:cNvSpPr/>
          <p:nvPr/>
        </p:nvSpPr>
        <p:spPr>
          <a:xfrm>
            <a:off x="2928926" y="5286388"/>
            <a:ext cx="2361544"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discus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interpubicus</a:t>
            </a:r>
            <a:r>
              <a:rPr lang="tr-TR" sz="2000" b="1" dirty="0">
                <a:solidFill>
                  <a:srgbClr val="FF0000"/>
                </a:solidFill>
                <a:latin typeface="Times New Roman" pitchFamily="18" charset="0"/>
                <a:cs typeface="Times New Roman" pitchFamily="18" charset="0"/>
              </a:rPr>
              <a:t> </a:t>
            </a:r>
            <a:endParaRPr lang="tr-TR" sz="2000" dirty="0"/>
          </a:p>
        </p:txBody>
      </p:sp>
      <p:sp>
        <p:nvSpPr>
          <p:cNvPr id="5" name="Line 13"/>
          <p:cNvSpPr>
            <a:spLocks noChangeShapeType="1"/>
          </p:cNvSpPr>
          <p:nvPr/>
        </p:nvSpPr>
        <p:spPr bwMode="auto">
          <a:xfrm flipV="1">
            <a:off x="3929058" y="3357562"/>
            <a:ext cx="214314" cy="1928826"/>
          </a:xfrm>
          <a:prstGeom prst="line">
            <a:avLst/>
          </a:prstGeom>
          <a:noFill/>
          <a:ln w="38100">
            <a:solidFill>
              <a:srgbClr val="7030A0"/>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1631216"/>
          </a:xfrm>
          <a:prstGeom prst="rect">
            <a:avLst/>
          </a:prstGeom>
          <a:solidFill>
            <a:srgbClr val="F9F8F5"/>
          </a:solidFill>
        </p:spPr>
        <p:txBody>
          <a:bodyPr wrap="square" rtlCol="0">
            <a:spAutoFit/>
          </a:bodyPr>
          <a:lstStyle/>
          <a:p>
            <a:pPr algn="ctr"/>
            <a:r>
              <a:rPr lang="tr-TR" sz="2000" b="1" dirty="0">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Articulationes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membri</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inferioris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liberi</a:t>
            </a:r>
            <a:endParaRPr lang="tr-TR" sz="2000" b="1" dirty="0">
              <a:solidFill>
                <a:srgbClr val="FF0000"/>
              </a:solidFill>
              <a:latin typeface="Times New Roman" pitchFamily="18" charset="0"/>
              <a:cs typeface="Times New Roman" pitchFamily="18" charset="0"/>
            </a:endParaRPr>
          </a:p>
          <a:p>
            <a:pPr algn="just"/>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coxae</a:t>
            </a:r>
            <a:r>
              <a:rPr lang="tr-TR" sz="2000" b="1" dirty="0">
                <a:solidFill>
                  <a:srgbClr val="FF0000"/>
                </a:solidFill>
                <a:latin typeface="Times New Roman" pitchFamily="18" charset="0"/>
                <a:cs typeface="Times New Roman" pitchFamily="18" charset="0"/>
              </a:rPr>
              <a:t> (kalça eklemi): </a:t>
            </a:r>
            <a:r>
              <a:rPr lang="tr-TR" sz="2000" b="1" dirty="0" err="1">
                <a:solidFill>
                  <a:srgbClr val="FF0000"/>
                </a:solidFill>
                <a:latin typeface="Times New Roman" pitchFamily="18" charset="0"/>
                <a:cs typeface="Times New Roman" pitchFamily="18" charset="0"/>
              </a:rPr>
              <a:t>Femur</a:t>
            </a:r>
            <a:r>
              <a:rPr lang="tr-TR" sz="2000" b="1" dirty="0">
                <a:solidFill>
                  <a:srgbClr val="FF0000"/>
                </a:solidFill>
                <a:latin typeface="Times New Roman" pitchFamily="18" charset="0"/>
                <a:cs typeface="Times New Roman" pitchFamily="18" charset="0"/>
              </a:rPr>
              <a:t> başı </a:t>
            </a:r>
            <a:r>
              <a:rPr lang="tr-TR" sz="2000" b="1" dirty="0">
                <a:latin typeface="Times New Roman" pitchFamily="18" charset="0"/>
                <a:cs typeface="Times New Roman" pitchFamily="18" charset="0"/>
              </a:rPr>
              <a:t>ile </a:t>
            </a:r>
            <a:r>
              <a:rPr lang="tr-TR" sz="2000" b="1" dirty="0" err="1">
                <a:latin typeface="Times New Roman" pitchFamily="18" charset="0"/>
                <a:cs typeface="Times New Roman" pitchFamily="18" charset="0"/>
              </a:rPr>
              <a:t>acetabulum</a:t>
            </a:r>
            <a:r>
              <a:rPr lang="tr-TR" sz="2000" b="1" dirty="0">
                <a:latin typeface="Times New Roman" pitchFamily="18" charset="0"/>
                <a:cs typeface="Times New Roman" pitchFamily="18" charset="0"/>
              </a:rPr>
              <a:t> arasında oluşan art. </a:t>
            </a:r>
            <a:r>
              <a:rPr lang="tr-TR" sz="2000" b="1" dirty="0" err="1">
                <a:latin typeface="Times New Roman" pitchFamily="18" charset="0"/>
                <a:cs typeface="Times New Roman" pitchFamily="18" charset="0"/>
              </a:rPr>
              <a:t>spheroidea</a:t>
            </a:r>
            <a:r>
              <a:rPr lang="tr-TR" sz="2000" b="1" dirty="0">
                <a:latin typeface="Times New Roman" pitchFamily="18" charset="0"/>
                <a:cs typeface="Times New Roman" pitchFamily="18" charset="0"/>
              </a:rPr>
              <a:t> grubu bir eklemdir. </a:t>
            </a:r>
            <a:r>
              <a:rPr lang="tr-TR" sz="2000" b="1" dirty="0" err="1">
                <a:latin typeface="Times New Roman" pitchFamily="18" charset="0"/>
                <a:cs typeface="Times New Roman" pitchFamily="18" charset="0"/>
              </a:rPr>
              <a:t>Acetabulum</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femur</a:t>
            </a:r>
            <a:r>
              <a:rPr lang="tr-TR" sz="2000" b="1" dirty="0">
                <a:latin typeface="Times New Roman" pitchFamily="18" charset="0"/>
                <a:cs typeface="Times New Roman" pitchFamily="18" charset="0"/>
              </a:rPr>
              <a:t> başını içine alabilecek kadar büyük olmadığı için </a:t>
            </a:r>
            <a:r>
              <a:rPr lang="tr-TR" sz="2000" b="1" dirty="0" err="1">
                <a:latin typeface="Times New Roman" pitchFamily="18" charset="0"/>
                <a:cs typeface="Times New Roman" pitchFamily="18" charset="0"/>
              </a:rPr>
              <a:t>acetabulum’un</a:t>
            </a:r>
            <a:r>
              <a:rPr lang="tr-TR" sz="2000" b="1" dirty="0">
                <a:latin typeface="Times New Roman" pitchFamily="18" charset="0"/>
                <a:cs typeface="Times New Roman" pitchFamily="18" charset="0"/>
              </a:rPr>
              <a:t> kenarında </a:t>
            </a:r>
            <a:r>
              <a:rPr lang="tr-TR" sz="2000" b="1" dirty="0" err="1">
                <a:solidFill>
                  <a:srgbClr val="FF0000"/>
                </a:solidFill>
                <a:latin typeface="Times New Roman" pitchFamily="18" charset="0"/>
                <a:cs typeface="Times New Roman" pitchFamily="18" charset="0"/>
              </a:rPr>
              <a:t>labrum</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acetabulare</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denilen ve konkav eklem yüzünü artıran </a:t>
            </a:r>
            <a:r>
              <a:rPr lang="tr-TR" sz="2000" b="1" dirty="0" err="1">
                <a:latin typeface="Times New Roman" pitchFamily="18" charset="0"/>
                <a:cs typeface="Times New Roman" pitchFamily="18" charset="0"/>
              </a:rPr>
              <a:t>fibrokartilaginöz</a:t>
            </a:r>
            <a:r>
              <a:rPr lang="tr-TR" sz="2000" b="1" dirty="0">
                <a:latin typeface="Times New Roman" pitchFamily="18" charset="0"/>
                <a:cs typeface="Times New Roman" pitchFamily="18" charset="0"/>
              </a:rPr>
              <a:t> bir kıkırdak halka vardır.</a:t>
            </a:r>
            <a:r>
              <a:rPr lang="tr-TR" sz="2000" b="1" i="1" dirty="0">
                <a:latin typeface="Times New Roman" pitchFamily="18" charset="0"/>
                <a:cs typeface="Times New Roman" pitchFamily="18" charset="0"/>
              </a:rPr>
              <a:t> </a:t>
            </a:r>
            <a:endParaRPr lang="tr-TR" sz="2000" b="1" dirty="0">
              <a:latin typeface="Times New Roman" pitchFamily="18" charset="0"/>
              <a:cs typeface="Times New Roman" pitchFamily="18" charset="0"/>
            </a:endParaRPr>
          </a:p>
        </p:txBody>
      </p:sp>
      <p:pic>
        <p:nvPicPr>
          <p:cNvPr id="3" name="Picture 5"/>
          <p:cNvPicPr>
            <a:picLocks noChangeAspect="1" noChangeArrowheads="1"/>
          </p:cNvPicPr>
          <p:nvPr/>
        </p:nvPicPr>
        <p:blipFill>
          <a:blip r:embed="rId2"/>
          <a:srcRect/>
          <a:stretch>
            <a:fillRect/>
          </a:stretch>
        </p:blipFill>
        <p:spPr bwMode="auto">
          <a:xfrm>
            <a:off x="1071538" y="2071678"/>
            <a:ext cx="5400675" cy="4629150"/>
          </a:xfrm>
          <a:prstGeom prst="rect">
            <a:avLst/>
          </a:prstGeom>
          <a:noFill/>
          <a:ln w="9525">
            <a:noFill/>
            <a:miter lim="800000"/>
            <a:headEnd/>
            <a:tailEnd/>
          </a:ln>
        </p:spPr>
      </p:pic>
      <p:sp>
        <p:nvSpPr>
          <p:cNvPr id="4" name="3 Dikdörtgen"/>
          <p:cNvSpPr/>
          <p:nvPr/>
        </p:nvSpPr>
        <p:spPr>
          <a:xfrm>
            <a:off x="3571868" y="2000240"/>
            <a:ext cx="2400209"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labrum</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acetabulare</a:t>
            </a:r>
            <a:r>
              <a:rPr lang="tr-TR" sz="2000" b="1" dirty="0">
                <a:solidFill>
                  <a:srgbClr val="FF0000"/>
                </a:solidFill>
                <a:latin typeface="Times New Roman" pitchFamily="18" charset="0"/>
                <a:cs typeface="Times New Roman" pitchFamily="18" charset="0"/>
              </a:rPr>
              <a:t> </a:t>
            </a:r>
            <a:endParaRPr lang="tr-TR" sz="2000" dirty="0"/>
          </a:p>
        </p:txBody>
      </p:sp>
      <p:sp>
        <p:nvSpPr>
          <p:cNvPr id="5" name="Line 13"/>
          <p:cNvSpPr>
            <a:spLocks noChangeShapeType="1"/>
          </p:cNvSpPr>
          <p:nvPr/>
        </p:nvSpPr>
        <p:spPr bwMode="auto">
          <a:xfrm flipV="1">
            <a:off x="3786182" y="2357430"/>
            <a:ext cx="857256" cy="928694"/>
          </a:xfrm>
          <a:prstGeom prst="line">
            <a:avLst/>
          </a:prstGeom>
          <a:noFill/>
          <a:ln w="38100">
            <a:solidFill>
              <a:srgbClr val="7030A0"/>
            </a:solidFill>
            <a:round/>
            <a:headEnd/>
            <a:tailEnd/>
          </a:ln>
        </p:spPr>
        <p:txBody>
          <a:bodyPr/>
          <a:lstStyle/>
          <a:p>
            <a:endParaRPr lang="tr-TR" sz="2000">
              <a:latin typeface="Times New Roman" pitchFamily="18" charset="0"/>
              <a:cs typeface="Times New Roman" pitchFamily="18" charset="0"/>
            </a:endParaRPr>
          </a:p>
        </p:txBody>
      </p:sp>
      <p:sp>
        <p:nvSpPr>
          <p:cNvPr id="6" name="5 Dikdörtgen"/>
          <p:cNvSpPr/>
          <p:nvPr/>
        </p:nvSpPr>
        <p:spPr>
          <a:xfrm>
            <a:off x="142844" y="3786190"/>
            <a:ext cx="1417568"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femur</a:t>
            </a:r>
            <a:r>
              <a:rPr lang="tr-TR" sz="2000" b="1" dirty="0">
                <a:solidFill>
                  <a:srgbClr val="FF0000"/>
                </a:solidFill>
                <a:latin typeface="Times New Roman" pitchFamily="18" charset="0"/>
                <a:cs typeface="Times New Roman" pitchFamily="18" charset="0"/>
              </a:rPr>
              <a:t> başı </a:t>
            </a:r>
            <a:endParaRPr lang="tr-TR" sz="2000" dirty="0">
              <a:solidFill>
                <a:srgbClr val="FF0000"/>
              </a:solidFill>
            </a:endParaRPr>
          </a:p>
        </p:txBody>
      </p:sp>
      <p:sp>
        <p:nvSpPr>
          <p:cNvPr id="7" name="Line 13"/>
          <p:cNvSpPr>
            <a:spLocks noChangeShapeType="1"/>
          </p:cNvSpPr>
          <p:nvPr/>
        </p:nvSpPr>
        <p:spPr bwMode="auto">
          <a:xfrm flipV="1">
            <a:off x="1500166" y="3929066"/>
            <a:ext cx="1857388" cy="71438"/>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1631216"/>
          </a:xfrm>
          <a:prstGeom prst="rect">
            <a:avLst/>
          </a:prstGeom>
          <a:solidFill>
            <a:srgbClr val="F9F8F5"/>
          </a:solidFill>
        </p:spPr>
        <p:txBody>
          <a:bodyPr wrap="square" rtlCol="0">
            <a:spAutoFit/>
          </a:bodyPr>
          <a:lstStyle/>
          <a:p>
            <a:pPr algn="just"/>
            <a:r>
              <a:rPr lang="tr-TR" sz="2000" b="1" dirty="0">
                <a:latin typeface="Times New Roman" pitchFamily="18" charset="0"/>
                <a:cs typeface="Times New Roman" pitchFamily="18" charset="0"/>
              </a:rPr>
              <a:t>Kalça eklemi art. </a:t>
            </a:r>
            <a:r>
              <a:rPr lang="tr-TR" sz="2000" b="1" dirty="0" err="1">
                <a:latin typeface="Times New Roman" pitchFamily="18" charset="0"/>
                <a:cs typeface="Times New Roman" pitchFamily="18" charset="0"/>
              </a:rPr>
              <a:t>spheroidea</a:t>
            </a:r>
            <a:r>
              <a:rPr lang="tr-TR" sz="2000" b="1" dirty="0">
                <a:latin typeface="Times New Roman" pitchFamily="18" charset="0"/>
                <a:cs typeface="Times New Roman" pitchFamily="18" charset="0"/>
              </a:rPr>
              <a:t> grubu bir eklem olduğundan üç ana ekseni ve birçok tali ekseni vardır. Her türlü hareketi yapar. Eklem kapsülü oldukça kalındır ve eklemi sıkı bir şekilde sarar. Eklemin hem iç hem de dış bağları vardır. Eklem kapsülünün bazı kısımları zayıftır. </a:t>
            </a:r>
            <a:r>
              <a:rPr lang="tr-TR" sz="2000" b="1" dirty="0">
                <a:solidFill>
                  <a:srgbClr val="7030A0"/>
                </a:solidFill>
                <a:latin typeface="Times New Roman" pitchFamily="18" charset="0"/>
                <a:cs typeface="Times New Roman" pitchFamily="18" charset="0"/>
              </a:rPr>
              <a:t>Kalça ekleminin çıkıkları en çok aşırı </a:t>
            </a:r>
            <a:r>
              <a:rPr lang="tr-TR" sz="2000" b="1" dirty="0" err="1">
                <a:solidFill>
                  <a:srgbClr val="7030A0"/>
                </a:solidFill>
                <a:latin typeface="Times New Roman" pitchFamily="18" charset="0"/>
                <a:cs typeface="Times New Roman" pitchFamily="18" charset="0"/>
              </a:rPr>
              <a:t>abduksiyonda</a:t>
            </a:r>
            <a:r>
              <a:rPr lang="tr-TR" sz="2000" b="1" dirty="0">
                <a:solidFill>
                  <a:srgbClr val="7030A0"/>
                </a:solidFill>
                <a:latin typeface="Times New Roman" pitchFamily="18" charset="0"/>
                <a:cs typeface="Times New Roman" pitchFamily="18" charset="0"/>
              </a:rPr>
              <a:t> oluşur. </a:t>
            </a:r>
          </a:p>
        </p:txBody>
      </p:sp>
      <p:pic>
        <p:nvPicPr>
          <p:cNvPr id="4" name="Picture 6"/>
          <p:cNvPicPr>
            <a:picLocks noChangeAspect="1" noChangeArrowheads="1"/>
          </p:cNvPicPr>
          <p:nvPr/>
        </p:nvPicPr>
        <p:blipFill>
          <a:blip r:embed="rId2"/>
          <a:srcRect/>
          <a:stretch>
            <a:fillRect/>
          </a:stretch>
        </p:blipFill>
        <p:spPr bwMode="auto">
          <a:xfrm>
            <a:off x="4912130" y="1714488"/>
            <a:ext cx="2803142" cy="2286016"/>
          </a:xfrm>
          <a:prstGeom prst="rect">
            <a:avLst/>
          </a:prstGeom>
          <a:noFill/>
          <a:ln w="9525">
            <a:noFill/>
            <a:miter lim="800000"/>
            <a:headEnd/>
            <a:tailEnd/>
          </a:ln>
        </p:spPr>
      </p:pic>
      <p:pic>
        <p:nvPicPr>
          <p:cNvPr id="1026" name="Picture 2" descr="hip joint actions ile ilgili görsel sonucu"/>
          <p:cNvPicPr>
            <a:picLocks noChangeAspect="1" noChangeArrowheads="1"/>
          </p:cNvPicPr>
          <p:nvPr/>
        </p:nvPicPr>
        <p:blipFill>
          <a:blip r:embed="rId3"/>
          <a:srcRect/>
          <a:stretch>
            <a:fillRect/>
          </a:stretch>
        </p:blipFill>
        <p:spPr bwMode="auto">
          <a:xfrm>
            <a:off x="1714479" y="4286256"/>
            <a:ext cx="5783073" cy="2143140"/>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etin kutusu"/>
          <p:cNvSpPr txBox="1"/>
          <p:nvPr/>
        </p:nvSpPr>
        <p:spPr>
          <a:xfrm>
            <a:off x="142844" y="71414"/>
            <a:ext cx="8858312" cy="2862322"/>
          </a:xfrm>
          <a:prstGeom prst="rect">
            <a:avLst/>
          </a:prstGeom>
          <a:solidFill>
            <a:srgbClr val="F9F8F5"/>
          </a:solidFill>
          <a:ln>
            <a:noFill/>
          </a:ln>
        </p:spPr>
        <p:txBody>
          <a:bodyPr wrap="square" rtlCol="0">
            <a:spAutoFit/>
          </a:bodyPr>
          <a:lstStyle/>
          <a:p>
            <a:pPr algn="just"/>
            <a:r>
              <a:rPr lang="tr-TR" sz="2000" b="1" dirty="0">
                <a:solidFill>
                  <a:srgbClr val="FF0000"/>
                </a:solidFill>
                <a:latin typeface="Times New Roman" pitchFamily="18" charset="0"/>
                <a:cs typeface="Times New Roman" pitchFamily="18" charset="0"/>
              </a:rPr>
              <a:t>Doğuştan kalça çıkığı: </a:t>
            </a:r>
            <a:r>
              <a:rPr lang="tr-TR" sz="2000" b="1" dirty="0" err="1">
                <a:latin typeface="Times New Roman" pitchFamily="18" charset="0"/>
                <a:cs typeface="Times New Roman" pitchFamily="18" charset="0"/>
              </a:rPr>
              <a:t>Femur</a:t>
            </a:r>
            <a:r>
              <a:rPr lang="tr-TR" sz="2000" b="1" dirty="0">
                <a:latin typeface="Times New Roman" pitchFamily="18" charset="0"/>
                <a:cs typeface="Times New Roman" pitchFamily="18" charset="0"/>
              </a:rPr>
              <a:t> başının </a:t>
            </a:r>
            <a:r>
              <a:rPr lang="tr-TR" sz="2000" b="1" dirty="0" err="1">
                <a:latin typeface="Times New Roman" pitchFamily="18" charset="0"/>
                <a:cs typeface="Times New Roman" pitchFamily="18" charset="0"/>
              </a:rPr>
              <a:t>acetabulum</a:t>
            </a:r>
            <a:r>
              <a:rPr lang="tr-TR" sz="2000" b="1" dirty="0">
                <a:latin typeface="Times New Roman" pitchFamily="18" charset="0"/>
                <a:cs typeface="Times New Roman" pitchFamily="18" charset="0"/>
              </a:rPr>
              <a:t> içerisinde olmama durumudur. </a:t>
            </a:r>
            <a:r>
              <a:rPr lang="tr-TR" sz="2000" b="1" dirty="0" err="1">
                <a:latin typeface="Times New Roman" pitchFamily="18" charset="0"/>
                <a:cs typeface="Times New Roman" pitchFamily="18" charset="0"/>
              </a:rPr>
              <a:t>Femur</a:t>
            </a:r>
            <a:r>
              <a:rPr lang="tr-TR" sz="2000" b="1" dirty="0">
                <a:latin typeface="Times New Roman" pitchFamily="18" charset="0"/>
                <a:cs typeface="Times New Roman" pitchFamily="18" charset="0"/>
              </a:rPr>
              <a:t> başı </a:t>
            </a:r>
            <a:r>
              <a:rPr lang="tr-TR" sz="2000" b="1" dirty="0" err="1">
                <a:latin typeface="Times New Roman" pitchFamily="18" charset="0"/>
                <a:cs typeface="Times New Roman" pitchFamily="18" charset="0"/>
              </a:rPr>
              <a:t>acetabulum’dan</a:t>
            </a:r>
            <a:r>
              <a:rPr lang="tr-TR" sz="2000" b="1" dirty="0">
                <a:latin typeface="Times New Roman" pitchFamily="18" charset="0"/>
                <a:cs typeface="Times New Roman" pitchFamily="18" charset="0"/>
              </a:rPr>
              <a:t> uzaklaşmıştır. Dışa ve yukarı doğru kaymıştır. Sakatlık kız çocuklarında, erkek çocuklarına oranla 6-8 kat daha fazladır. Vakaların 2/3’ü ailenin ilk çocuklarında görülür. Doğum esnasında ortaya çıkan problemlerden en önemlisi makat gelişidir. Çevresel faktörlerden ise önemlileri kundak yapılmasıdır. Afrika’da ve Çin’de kundağa sarma olayı olmadığından kalça çıkığı nadirdir. Bu hastalığın tedavisinde erken teşhis önemlidir. Doğuştan kalça çıkığı yürüme yaşına kadar teşhis ve tedavi edilmemişse, tek taraflı çıkıklarda yürüme topallayarak olur. </a:t>
            </a:r>
          </a:p>
        </p:txBody>
      </p:sp>
      <p:pic>
        <p:nvPicPr>
          <p:cNvPr id="7" name="Picture 8" descr="luxated_hip"/>
          <p:cNvPicPr>
            <a:picLocks noChangeAspect="1" noChangeArrowheads="1"/>
          </p:cNvPicPr>
          <p:nvPr/>
        </p:nvPicPr>
        <p:blipFill>
          <a:blip r:embed="rId2"/>
          <a:srcRect/>
          <a:stretch>
            <a:fillRect/>
          </a:stretch>
        </p:blipFill>
        <p:spPr bwMode="auto">
          <a:xfrm>
            <a:off x="428596" y="3143248"/>
            <a:ext cx="2128218" cy="3214710"/>
          </a:xfrm>
          <a:prstGeom prst="rect">
            <a:avLst/>
          </a:prstGeom>
          <a:noFill/>
          <a:ln w="9525">
            <a:noFill/>
            <a:miter lim="800000"/>
            <a:headEnd/>
            <a:tailEnd/>
          </a:ln>
        </p:spPr>
      </p:pic>
      <p:pic>
        <p:nvPicPr>
          <p:cNvPr id="8" name="Picture 9" descr="Tam boyutlu görseli göster">
            <a:hlinkClick r:id="rId3"/>
          </p:cNvPr>
          <p:cNvPicPr>
            <a:picLocks noChangeAspect="1" noChangeArrowheads="1"/>
          </p:cNvPicPr>
          <p:nvPr/>
        </p:nvPicPr>
        <p:blipFill>
          <a:blip r:embed="rId4"/>
          <a:srcRect/>
          <a:stretch>
            <a:fillRect/>
          </a:stretch>
        </p:blipFill>
        <p:spPr bwMode="auto">
          <a:xfrm>
            <a:off x="2714612" y="3143248"/>
            <a:ext cx="2370768" cy="3214710"/>
          </a:xfrm>
          <a:prstGeom prst="rect">
            <a:avLst/>
          </a:prstGeom>
          <a:noFill/>
          <a:ln w="9525">
            <a:noFill/>
            <a:miter lim="800000"/>
            <a:headEnd/>
            <a:tailEnd/>
          </a:ln>
        </p:spPr>
      </p:pic>
      <p:pic>
        <p:nvPicPr>
          <p:cNvPr id="9" name="Picture 7" descr="IMG_0158"/>
          <p:cNvPicPr>
            <a:picLocks noChangeAspect="1" noChangeArrowheads="1"/>
          </p:cNvPicPr>
          <p:nvPr/>
        </p:nvPicPr>
        <p:blipFill>
          <a:blip r:embed="rId5"/>
          <a:srcRect/>
          <a:stretch>
            <a:fillRect/>
          </a:stretch>
        </p:blipFill>
        <p:spPr bwMode="auto">
          <a:xfrm>
            <a:off x="5286380" y="3357562"/>
            <a:ext cx="3392481" cy="2545307"/>
          </a:xfrm>
          <a:prstGeom prst="rect">
            <a:avLst/>
          </a:prstGeom>
          <a:noFill/>
          <a:ln w="9525">
            <a:no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etin kutusu"/>
          <p:cNvSpPr txBox="1"/>
          <p:nvPr/>
        </p:nvSpPr>
        <p:spPr>
          <a:xfrm>
            <a:off x="142844" y="71414"/>
            <a:ext cx="8858312" cy="1938992"/>
          </a:xfrm>
          <a:prstGeom prst="rect">
            <a:avLst/>
          </a:prstGeom>
          <a:solidFill>
            <a:srgbClr val="F9F8F5"/>
          </a:solidFill>
          <a:ln>
            <a:noFill/>
          </a:ln>
        </p:spPr>
        <p:txBody>
          <a:bodyPr wrap="square" rtlCol="0">
            <a:spAutoFit/>
          </a:bodyPr>
          <a:lstStyle/>
          <a:p>
            <a:pPr algn="just"/>
            <a:r>
              <a:rPr lang="tr-TR" sz="2000" b="1" dirty="0">
                <a:solidFill>
                  <a:srgbClr val="FF0000"/>
                </a:solidFill>
                <a:latin typeface="Times New Roman" pitchFamily="18" charset="0"/>
                <a:cs typeface="Times New Roman" pitchFamily="18" charset="0"/>
              </a:rPr>
              <a:t>Art. </a:t>
            </a:r>
            <a:r>
              <a:rPr lang="tr-TR" sz="2000" b="1" dirty="0" err="1">
                <a:solidFill>
                  <a:srgbClr val="FF0000"/>
                </a:solidFill>
                <a:latin typeface="Times New Roman" pitchFamily="18" charset="0"/>
                <a:cs typeface="Times New Roman" pitchFamily="18" charset="0"/>
              </a:rPr>
              <a:t>genus</a:t>
            </a:r>
            <a:r>
              <a:rPr lang="tr-TR" sz="2000" b="1" dirty="0">
                <a:solidFill>
                  <a:srgbClr val="FF0000"/>
                </a:solidFill>
                <a:latin typeface="Times New Roman" pitchFamily="18" charset="0"/>
                <a:cs typeface="Times New Roman" pitchFamily="18" charset="0"/>
              </a:rPr>
              <a:t> (diz eklemi ): </a:t>
            </a:r>
            <a:r>
              <a:rPr lang="tr-TR" sz="2000" b="1" dirty="0">
                <a:latin typeface="Times New Roman" pitchFamily="18" charset="0"/>
                <a:cs typeface="Times New Roman" pitchFamily="18" charset="0"/>
              </a:rPr>
              <a:t>Vücudun en büyük eklemidir. Konveks eklem yüzünü </a:t>
            </a:r>
            <a:r>
              <a:rPr lang="tr-TR" sz="2000" b="1" dirty="0" err="1">
                <a:latin typeface="Times New Roman" pitchFamily="18" charset="0"/>
                <a:cs typeface="Times New Roman" pitchFamily="18" charset="0"/>
              </a:rPr>
              <a:t>femur’un</a:t>
            </a:r>
            <a:r>
              <a:rPr lang="tr-TR" sz="2000" b="1" dirty="0">
                <a:latin typeface="Times New Roman" pitchFamily="18" charset="0"/>
                <a:cs typeface="Times New Roman" pitchFamily="18" charset="0"/>
              </a:rPr>
              <a:t> alt ucundaki </a:t>
            </a:r>
            <a:r>
              <a:rPr lang="tr-TR" sz="2000" b="1" dirty="0" err="1">
                <a:solidFill>
                  <a:srgbClr val="FF0000"/>
                </a:solidFill>
                <a:latin typeface="Times New Roman" pitchFamily="18" charset="0"/>
                <a:cs typeface="Times New Roman" pitchFamily="18" charset="0"/>
              </a:rPr>
              <a:t>condylus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medialis</a:t>
            </a:r>
            <a:r>
              <a:rPr lang="tr-TR" sz="2000" b="1" dirty="0">
                <a:solidFill>
                  <a:srgbClr val="FF0000"/>
                </a:solidFill>
                <a:latin typeface="Times New Roman" pitchFamily="18" charset="0"/>
                <a:cs typeface="Times New Roman" pitchFamily="18" charset="0"/>
              </a:rPr>
              <a:t> ve </a:t>
            </a:r>
            <a:r>
              <a:rPr lang="tr-TR" sz="2000" b="1" dirty="0" err="1">
                <a:solidFill>
                  <a:srgbClr val="FF0000"/>
                </a:solidFill>
                <a:latin typeface="Times New Roman" pitchFamily="18" charset="0"/>
                <a:cs typeface="Times New Roman" pitchFamily="18" charset="0"/>
              </a:rPr>
              <a:t>lateralis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oluşturur. Konkav eklem yüzünü </a:t>
            </a:r>
            <a:r>
              <a:rPr lang="tr-TR" sz="2000" b="1" dirty="0" err="1">
                <a:latin typeface="Times New Roman" pitchFamily="18" charset="0"/>
                <a:cs typeface="Times New Roman" pitchFamily="18" charset="0"/>
              </a:rPr>
              <a:t>tibia’nın</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kondilleri</a:t>
            </a:r>
            <a:r>
              <a:rPr lang="tr-TR" sz="2000" b="1" dirty="0">
                <a:latin typeface="Times New Roman" pitchFamily="18" charset="0"/>
                <a:cs typeface="Times New Roman" pitchFamily="18" charset="0"/>
              </a:rPr>
              <a:t> üzerinde bulunan eklem yüzleri oluşturur. </a:t>
            </a:r>
            <a:r>
              <a:rPr lang="tr-TR" sz="2000" b="1" dirty="0" err="1">
                <a:latin typeface="Times New Roman" pitchFamily="18" charset="0"/>
                <a:cs typeface="Times New Roman" pitchFamily="18" charset="0"/>
              </a:rPr>
              <a:t>Bicondyler</a:t>
            </a:r>
            <a:r>
              <a:rPr lang="tr-TR" sz="2000" b="1" dirty="0">
                <a:latin typeface="Times New Roman" pitchFamily="18" charset="0"/>
                <a:cs typeface="Times New Roman" pitchFamily="18" charset="0"/>
              </a:rPr>
              <a:t> grubu bir eklemdir. Diz ekleminde </a:t>
            </a:r>
            <a:r>
              <a:rPr lang="tr-TR" sz="2000" b="1" dirty="0" err="1">
                <a:latin typeface="Times New Roman" pitchFamily="18" charset="0"/>
                <a:cs typeface="Times New Roman" pitchFamily="18" charset="0"/>
              </a:rPr>
              <a:t>fleksiyon</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ekstensiyon</a:t>
            </a:r>
            <a:r>
              <a:rPr lang="tr-TR" sz="2000" b="1" dirty="0">
                <a:latin typeface="Times New Roman" pitchFamily="18" charset="0"/>
                <a:cs typeface="Times New Roman" pitchFamily="18" charset="0"/>
              </a:rPr>
              <a:t> hareketleri yapılır. Ancak diz eklemi </a:t>
            </a:r>
            <a:r>
              <a:rPr lang="tr-TR" sz="2000" b="1" dirty="0" err="1">
                <a:latin typeface="Times New Roman" pitchFamily="18" charset="0"/>
                <a:cs typeface="Times New Roman" pitchFamily="18" charset="0"/>
              </a:rPr>
              <a:t>fleksiyon</a:t>
            </a:r>
            <a:r>
              <a:rPr lang="tr-TR" sz="2000" b="1" dirty="0">
                <a:latin typeface="Times New Roman" pitchFamily="18" charset="0"/>
                <a:cs typeface="Times New Roman" pitchFamily="18" charset="0"/>
              </a:rPr>
              <a:t> durumunda iken bir miktar rotasyon hareketi yapar.</a:t>
            </a:r>
          </a:p>
        </p:txBody>
      </p:sp>
      <p:pic>
        <p:nvPicPr>
          <p:cNvPr id="3" name="Picture 123"/>
          <p:cNvPicPr>
            <a:picLocks noChangeAspect="1" noChangeArrowheads="1"/>
          </p:cNvPicPr>
          <p:nvPr/>
        </p:nvPicPr>
        <p:blipFill>
          <a:blip r:embed="rId2"/>
          <a:srcRect/>
          <a:stretch>
            <a:fillRect/>
          </a:stretch>
        </p:blipFill>
        <p:spPr bwMode="auto">
          <a:xfrm>
            <a:off x="428596" y="2071678"/>
            <a:ext cx="1933848" cy="4337036"/>
          </a:xfrm>
          <a:prstGeom prst="rect">
            <a:avLst/>
          </a:prstGeom>
          <a:noFill/>
          <a:ln w="9525">
            <a:noFill/>
            <a:miter lim="800000"/>
            <a:headEnd/>
            <a:tailEnd/>
          </a:ln>
        </p:spPr>
      </p:pic>
      <p:pic>
        <p:nvPicPr>
          <p:cNvPr id="5" name="Picture 5"/>
          <p:cNvPicPr>
            <a:picLocks noChangeAspect="1" noChangeArrowheads="1"/>
          </p:cNvPicPr>
          <p:nvPr/>
        </p:nvPicPr>
        <p:blipFill>
          <a:blip r:embed="rId3"/>
          <a:srcRect/>
          <a:stretch>
            <a:fillRect/>
          </a:stretch>
        </p:blipFill>
        <p:spPr bwMode="auto">
          <a:xfrm>
            <a:off x="3286116" y="2285992"/>
            <a:ext cx="3800475" cy="4105275"/>
          </a:xfrm>
          <a:prstGeom prst="rect">
            <a:avLst/>
          </a:prstGeom>
          <a:noFill/>
          <a:ln w="9525">
            <a:noFill/>
            <a:miter lim="800000"/>
            <a:headEnd/>
            <a:tailEnd/>
          </a:ln>
        </p:spPr>
      </p:pic>
      <p:sp>
        <p:nvSpPr>
          <p:cNvPr id="7" name="6 Dikdörtgen"/>
          <p:cNvSpPr/>
          <p:nvPr/>
        </p:nvSpPr>
        <p:spPr>
          <a:xfrm>
            <a:off x="1857356" y="2285992"/>
            <a:ext cx="2161169"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condylus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lateralis</a:t>
            </a:r>
            <a:r>
              <a:rPr lang="tr-TR" sz="2000" b="1" dirty="0">
                <a:solidFill>
                  <a:srgbClr val="FF0000"/>
                </a:solidFill>
                <a:latin typeface="Times New Roman" pitchFamily="18" charset="0"/>
                <a:cs typeface="Times New Roman" pitchFamily="18" charset="0"/>
              </a:rPr>
              <a:t> </a:t>
            </a:r>
            <a:endParaRPr lang="tr-TR" sz="2000" dirty="0"/>
          </a:p>
        </p:txBody>
      </p:sp>
      <p:sp>
        <p:nvSpPr>
          <p:cNvPr id="8" name="7 Dikdörtgen"/>
          <p:cNvSpPr/>
          <p:nvPr/>
        </p:nvSpPr>
        <p:spPr>
          <a:xfrm>
            <a:off x="6786578" y="2357430"/>
            <a:ext cx="1935145" cy="369332"/>
          </a:xfrm>
          <a:prstGeom prst="rect">
            <a:avLst/>
          </a:prstGeom>
          <a:solidFill>
            <a:srgbClr val="92D050"/>
          </a:solidFill>
        </p:spPr>
        <p:txBody>
          <a:bodyPr wrap="none">
            <a:spAutoFit/>
          </a:bodyPr>
          <a:lstStyle/>
          <a:p>
            <a:r>
              <a:rPr lang="tr-TR" b="1" dirty="0" err="1">
                <a:solidFill>
                  <a:srgbClr val="FF0000"/>
                </a:solidFill>
                <a:latin typeface="Times New Roman" pitchFamily="18" charset="0"/>
                <a:cs typeface="Times New Roman" pitchFamily="18" charset="0"/>
              </a:rPr>
              <a:t>condylus</a:t>
            </a:r>
            <a:r>
              <a:rPr lang="tr-TR" b="1" dirty="0">
                <a:solidFill>
                  <a:srgbClr val="FF0000"/>
                </a:solidFill>
                <a:latin typeface="Times New Roman" pitchFamily="18" charset="0"/>
                <a:cs typeface="Times New Roman" pitchFamily="18" charset="0"/>
              </a:rPr>
              <a:t> </a:t>
            </a:r>
            <a:r>
              <a:rPr lang="tr-TR" b="1" dirty="0" err="1">
                <a:solidFill>
                  <a:srgbClr val="FF0000"/>
                </a:solidFill>
                <a:latin typeface="Times New Roman" pitchFamily="18" charset="0"/>
                <a:cs typeface="Times New Roman" pitchFamily="18" charset="0"/>
              </a:rPr>
              <a:t>medialis</a:t>
            </a:r>
            <a:endParaRPr lang="tr-TR" dirty="0"/>
          </a:p>
        </p:txBody>
      </p:sp>
      <p:sp>
        <p:nvSpPr>
          <p:cNvPr id="9" name="Line 13"/>
          <p:cNvSpPr>
            <a:spLocks noChangeShapeType="1"/>
          </p:cNvSpPr>
          <p:nvPr/>
        </p:nvSpPr>
        <p:spPr bwMode="auto">
          <a:xfrm>
            <a:off x="2714612" y="2643182"/>
            <a:ext cx="1571636" cy="785818"/>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10" name="Line 13"/>
          <p:cNvSpPr>
            <a:spLocks noChangeShapeType="1"/>
          </p:cNvSpPr>
          <p:nvPr/>
        </p:nvSpPr>
        <p:spPr bwMode="auto">
          <a:xfrm flipV="1">
            <a:off x="6357950" y="2714620"/>
            <a:ext cx="428628" cy="785818"/>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etin kutusu"/>
          <p:cNvSpPr txBox="1"/>
          <p:nvPr/>
        </p:nvSpPr>
        <p:spPr>
          <a:xfrm>
            <a:off x="142844" y="71414"/>
            <a:ext cx="8858312" cy="707886"/>
          </a:xfrm>
          <a:prstGeom prst="rect">
            <a:avLst/>
          </a:prstGeom>
          <a:solidFill>
            <a:srgbClr val="F9F8F5"/>
          </a:solidFill>
          <a:ln>
            <a:noFill/>
          </a:ln>
        </p:spPr>
        <p:txBody>
          <a:bodyPr wrap="square" rtlCol="0">
            <a:spAutoFit/>
          </a:bodyPr>
          <a:lstStyle/>
          <a:p>
            <a:pPr algn="just"/>
            <a:r>
              <a:rPr lang="tr-TR" sz="2000" b="1" dirty="0">
                <a:latin typeface="Times New Roman" pitchFamily="18" charset="0"/>
                <a:cs typeface="Times New Roman" pitchFamily="18" charset="0"/>
              </a:rPr>
              <a:t>Konkav ve konveks eklem yüzleri arasında uyum azdır. Diz ekleminde eklem yüzleri arasındaki uyumu </a:t>
            </a:r>
            <a:r>
              <a:rPr lang="tr-TR" sz="2000" b="1" dirty="0" err="1">
                <a:solidFill>
                  <a:srgbClr val="FF0000"/>
                </a:solidFill>
                <a:latin typeface="Times New Roman" pitchFamily="18" charset="0"/>
                <a:cs typeface="Times New Roman" pitchFamily="18" charset="0"/>
              </a:rPr>
              <a:t>meniscus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medialis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ve </a:t>
            </a:r>
            <a:r>
              <a:rPr lang="tr-TR" sz="2000" b="1" dirty="0" err="1">
                <a:solidFill>
                  <a:srgbClr val="FF0000"/>
                </a:solidFill>
                <a:latin typeface="Times New Roman" pitchFamily="18" charset="0"/>
                <a:cs typeface="Times New Roman" pitchFamily="18" charset="0"/>
              </a:rPr>
              <a:t>meniscus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lateralis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sağlar. </a:t>
            </a:r>
          </a:p>
        </p:txBody>
      </p:sp>
      <p:pic>
        <p:nvPicPr>
          <p:cNvPr id="3" name="Picture 3"/>
          <p:cNvPicPr>
            <a:picLocks noChangeAspect="1" noChangeArrowheads="1"/>
          </p:cNvPicPr>
          <p:nvPr/>
        </p:nvPicPr>
        <p:blipFill>
          <a:blip r:embed="rId2"/>
          <a:srcRect/>
          <a:stretch>
            <a:fillRect/>
          </a:stretch>
        </p:blipFill>
        <p:spPr bwMode="auto">
          <a:xfrm>
            <a:off x="5143504" y="1500174"/>
            <a:ext cx="3316318" cy="3857652"/>
          </a:xfrm>
          <a:prstGeom prst="rect">
            <a:avLst/>
          </a:prstGeom>
          <a:noFill/>
          <a:ln w="9525">
            <a:noFill/>
            <a:miter lim="800000"/>
            <a:headEnd/>
            <a:tailEnd/>
          </a:ln>
        </p:spPr>
      </p:pic>
      <p:pic>
        <p:nvPicPr>
          <p:cNvPr id="4" name="Picture 5"/>
          <p:cNvPicPr>
            <a:picLocks noChangeAspect="1" noChangeArrowheads="1"/>
          </p:cNvPicPr>
          <p:nvPr/>
        </p:nvPicPr>
        <p:blipFill>
          <a:blip r:embed="rId3"/>
          <a:srcRect/>
          <a:stretch>
            <a:fillRect/>
          </a:stretch>
        </p:blipFill>
        <p:spPr bwMode="auto">
          <a:xfrm>
            <a:off x="571472" y="1571612"/>
            <a:ext cx="3800475" cy="4105275"/>
          </a:xfrm>
          <a:prstGeom prst="rect">
            <a:avLst/>
          </a:prstGeom>
          <a:noFill/>
          <a:ln w="9525">
            <a:noFill/>
            <a:miter lim="800000"/>
            <a:headEnd/>
            <a:tailEnd/>
          </a:ln>
        </p:spPr>
      </p:pic>
      <p:sp>
        <p:nvSpPr>
          <p:cNvPr id="5" name="4 Dikdörtgen"/>
          <p:cNvSpPr/>
          <p:nvPr/>
        </p:nvSpPr>
        <p:spPr>
          <a:xfrm>
            <a:off x="3000364" y="1214422"/>
            <a:ext cx="2252540"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meniscus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lateralis</a:t>
            </a:r>
            <a:r>
              <a:rPr lang="tr-TR" sz="2000" b="1" dirty="0">
                <a:solidFill>
                  <a:srgbClr val="FF0000"/>
                </a:solidFill>
                <a:latin typeface="Times New Roman" pitchFamily="18" charset="0"/>
                <a:cs typeface="Times New Roman" pitchFamily="18" charset="0"/>
              </a:rPr>
              <a:t> </a:t>
            </a:r>
            <a:endParaRPr lang="tr-TR" sz="2000" dirty="0"/>
          </a:p>
        </p:txBody>
      </p:sp>
      <p:sp>
        <p:nvSpPr>
          <p:cNvPr id="7" name="6 Dikdörtgen"/>
          <p:cNvSpPr/>
          <p:nvPr/>
        </p:nvSpPr>
        <p:spPr>
          <a:xfrm>
            <a:off x="3500430" y="5143512"/>
            <a:ext cx="2217274"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meniscus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medialis</a:t>
            </a:r>
            <a:r>
              <a:rPr lang="tr-TR" sz="2000" b="1" dirty="0">
                <a:solidFill>
                  <a:srgbClr val="FF0000"/>
                </a:solidFill>
                <a:latin typeface="Times New Roman" pitchFamily="18" charset="0"/>
                <a:cs typeface="Times New Roman" pitchFamily="18" charset="0"/>
              </a:rPr>
              <a:t> </a:t>
            </a:r>
            <a:endParaRPr lang="tr-TR" sz="2000" dirty="0"/>
          </a:p>
        </p:txBody>
      </p:sp>
      <p:sp>
        <p:nvSpPr>
          <p:cNvPr id="8" name="Line 13"/>
          <p:cNvSpPr>
            <a:spLocks noChangeShapeType="1"/>
          </p:cNvSpPr>
          <p:nvPr/>
        </p:nvSpPr>
        <p:spPr bwMode="auto">
          <a:xfrm>
            <a:off x="3571868" y="3500438"/>
            <a:ext cx="1000132" cy="1714512"/>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9" name="Line 13"/>
          <p:cNvSpPr>
            <a:spLocks noChangeShapeType="1"/>
          </p:cNvSpPr>
          <p:nvPr/>
        </p:nvSpPr>
        <p:spPr bwMode="auto">
          <a:xfrm flipV="1">
            <a:off x="4572000" y="3643314"/>
            <a:ext cx="785818" cy="1500198"/>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10" name="Line 13"/>
          <p:cNvSpPr>
            <a:spLocks noChangeShapeType="1"/>
          </p:cNvSpPr>
          <p:nvPr/>
        </p:nvSpPr>
        <p:spPr bwMode="auto">
          <a:xfrm flipV="1">
            <a:off x="1500166" y="1571612"/>
            <a:ext cx="1857388" cy="2000264"/>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11" name="Line 13"/>
          <p:cNvSpPr>
            <a:spLocks noChangeShapeType="1"/>
          </p:cNvSpPr>
          <p:nvPr/>
        </p:nvSpPr>
        <p:spPr bwMode="auto">
          <a:xfrm>
            <a:off x="5214942" y="1428736"/>
            <a:ext cx="2571768" cy="1714512"/>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etin kutusu"/>
          <p:cNvSpPr txBox="1"/>
          <p:nvPr/>
        </p:nvSpPr>
        <p:spPr>
          <a:xfrm>
            <a:off x="142844" y="71414"/>
            <a:ext cx="8858312" cy="1323439"/>
          </a:xfrm>
          <a:prstGeom prst="rect">
            <a:avLst/>
          </a:prstGeom>
          <a:solidFill>
            <a:srgbClr val="F9F8F5"/>
          </a:solidFill>
          <a:ln>
            <a:noFill/>
          </a:ln>
        </p:spPr>
        <p:txBody>
          <a:bodyPr wrap="square" rtlCol="0">
            <a:spAutoFit/>
          </a:bodyPr>
          <a:lstStyle/>
          <a:p>
            <a:pPr algn="just"/>
            <a:r>
              <a:rPr lang="tr-TR" sz="2000" b="1" dirty="0">
                <a:latin typeface="Times New Roman" pitchFamily="18" charset="0"/>
                <a:cs typeface="Times New Roman" pitchFamily="18" charset="0"/>
              </a:rPr>
              <a:t>Diz ekleminde hem eklem içi bağlar ve hem de eklem dışı bağlar vardır. Eklem kapsülü geniş ve incedir. Dıştan çeşitli bağlarla desteklenerek kuvvetlendirilmiştir. Eklem içinde çapraz bağlar bulunur. Eklem dışında ise önden arkan ve yanlardan çeşitli bağlarla desteklenmiştir. </a:t>
            </a:r>
          </a:p>
        </p:txBody>
      </p:sp>
      <p:pic>
        <p:nvPicPr>
          <p:cNvPr id="4" name="Picture 5"/>
          <p:cNvPicPr>
            <a:picLocks noChangeAspect="1" noChangeArrowheads="1"/>
          </p:cNvPicPr>
          <p:nvPr/>
        </p:nvPicPr>
        <p:blipFill>
          <a:blip r:embed="rId2"/>
          <a:srcRect/>
          <a:stretch>
            <a:fillRect/>
          </a:stretch>
        </p:blipFill>
        <p:spPr bwMode="auto">
          <a:xfrm>
            <a:off x="571473" y="1928803"/>
            <a:ext cx="3357586" cy="3626866"/>
          </a:xfrm>
          <a:prstGeom prst="rect">
            <a:avLst/>
          </a:prstGeom>
          <a:noFill/>
          <a:ln w="9525">
            <a:noFill/>
            <a:miter lim="800000"/>
            <a:headEnd/>
            <a:tailEnd/>
          </a:ln>
        </p:spPr>
      </p:pic>
      <p:pic>
        <p:nvPicPr>
          <p:cNvPr id="5" name="Picture 6"/>
          <p:cNvPicPr>
            <a:picLocks noChangeAspect="1" noChangeArrowheads="1"/>
          </p:cNvPicPr>
          <p:nvPr/>
        </p:nvPicPr>
        <p:blipFill>
          <a:blip r:embed="rId3"/>
          <a:srcRect/>
          <a:stretch>
            <a:fillRect/>
          </a:stretch>
        </p:blipFill>
        <p:spPr bwMode="auto">
          <a:xfrm>
            <a:off x="4786314" y="1857364"/>
            <a:ext cx="3157531" cy="3888736"/>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etin kutusu"/>
          <p:cNvSpPr txBox="1"/>
          <p:nvPr/>
        </p:nvSpPr>
        <p:spPr>
          <a:xfrm>
            <a:off x="142844" y="71414"/>
            <a:ext cx="8858312" cy="1938992"/>
          </a:xfrm>
          <a:prstGeom prst="rect">
            <a:avLst/>
          </a:prstGeom>
          <a:solidFill>
            <a:srgbClr val="F9F8F5"/>
          </a:solidFill>
          <a:ln>
            <a:noFill/>
          </a:ln>
        </p:spPr>
        <p:txBody>
          <a:bodyPr wrap="square" rtlCol="0">
            <a:spAutoFit/>
          </a:bodyPr>
          <a:lstStyle/>
          <a:p>
            <a:pPr algn="just"/>
            <a:r>
              <a:rPr lang="tr-TR" sz="2000" b="1" dirty="0">
                <a:latin typeface="Times New Roman" pitchFamily="18" charset="0"/>
                <a:cs typeface="Times New Roman" pitchFamily="18" charset="0"/>
              </a:rPr>
              <a:t>Diz eklemi vücudun en büyük eklemi olmasına rağmen kuvvetli bağları sayesinde çıkıkları az olur. Ancak dıştan gelen darbelere karşı korumasız olduğu için ve de eklem boşluğunun girintili çıkıntılı olması sebebiyle eklem rahatsızlıklarına sık rastlanır. Diz eklemi çevresinde çok sayıda bursa bulunur. Bu bursalar eklem hareketleri esnasında eklem bağlarının kemiklere sürtünmesini engeller.</a:t>
            </a:r>
          </a:p>
        </p:txBody>
      </p:sp>
      <p:pic>
        <p:nvPicPr>
          <p:cNvPr id="7" name="Picture 6" descr="200189178-001, Andrew Miksys /Stone+"/>
          <p:cNvPicPr>
            <a:picLocks noChangeAspect="1" noChangeArrowheads="1"/>
          </p:cNvPicPr>
          <p:nvPr/>
        </p:nvPicPr>
        <p:blipFill>
          <a:blip r:embed="rId2"/>
          <a:srcRect/>
          <a:stretch>
            <a:fillRect/>
          </a:stretch>
        </p:blipFill>
        <p:spPr bwMode="auto">
          <a:xfrm>
            <a:off x="1714480" y="2000240"/>
            <a:ext cx="5530863" cy="4409236"/>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42844" y="142852"/>
            <a:ext cx="8858312" cy="1323439"/>
          </a:xfrm>
          <a:prstGeom prst="rect">
            <a:avLst/>
          </a:prstGeom>
          <a:solidFill>
            <a:srgbClr val="F9F8F5"/>
          </a:solidFill>
        </p:spPr>
        <p:txBody>
          <a:bodyPr wrap="square" rtlCol="0">
            <a:spAutoFit/>
          </a:bodyPr>
          <a:lstStyle/>
          <a:p>
            <a:pPr algn="just"/>
            <a:r>
              <a:rPr lang="tr-TR" sz="2000" b="1" dirty="0" err="1">
                <a:solidFill>
                  <a:srgbClr val="FF0000"/>
                </a:solidFill>
                <a:latin typeface="Times New Roman" pitchFamily="18" charset="0"/>
                <a:cs typeface="Times New Roman" pitchFamily="18" charset="0"/>
              </a:rPr>
              <a:t>Meniscuslar</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Diz eklemi içerisinde </a:t>
            </a:r>
            <a:r>
              <a:rPr lang="tr-TR" sz="2000" b="1" dirty="0" err="1">
                <a:latin typeface="Times New Roman" pitchFamily="18" charset="0"/>
                <a:cs typeface="Times New Roman" pitchFamily="18" charset="0"/>
              </a:rPr>
              <a:t>femur</a:t>
            </a:r>
            <a:r>
              <a:rPr lang="tr-TR" sz="2000" b="1" dirty="0">
                <a:latin typeface="Times New Roman" pitchFamily="18" charset="0"/>
                <a:cs typeface="Times New Roman" pitchFamily="18" charset="0"/>
              </a:rPr>
              <a:t> ve </a:t>
            </a:r>
            <a:r>
              <a:rPr lang="tr-TR" sz="2000" b="1" dirty="0" err="1">
                <a:latin typeface="Times New Roman" pitchFamily="18" charset="0"/>
                <a:cs typeface="Times New Roman" pitchFamily="18" charset="0"/>
              </a:rPr>
              <a:t>tibia’nın</a:t>
            </a:r>
            <a:r>
              <a:rPr lang="tr-TR" sz="2000" b="1" dirty="0">
                <a:latin typeface="Times New Roman" pitchFamily="18" charset="0"/>
                <a:cs typeface="Times New Roman" pitchFamily="18" charset="0"/>
              </a:rPr>
              <a:t> eklem yüzlerinin uyumunu sağlayan </a:t>
            </a:r>
            <a:r>
              <a:rPr lang="tr-TR" sz="2000" b="1" dirty="0" err="1">
                <a:latin typeface="Times New Roman" pitchFamily="18" charset="0"/>
                <a:cs typeface="Times New Roman" pitchFamily="18" charset="0"/>
              </a:rPr>
              <a:t>fibröz</a:t>
            </a:r>
            <a:r>
              <a:rPr lang="tr-TR" sz="2000" b="1" dirty="0">
                <a:latin typeface="Times New Roman" pitchFamily="18" charset="0"/>
                <a:cs typeface="Times New Roman" pitchFamily="18" charset="0"/>
              </a:rPr>
              <a:t> kıkırdaktan yapılmış iki adet oluşumdur. </a:t>
            </a:r>
            <a:r>
              <a:rPr lang="tr-TR" sz="2000" b="1" dirty="0" err="1">
                <a:solidFill>
                  <a:srgbClr val="FF0000"/>
                </a:solidFill>
                <a:latin typeface="Times New Roman" pitchFamily="18" charset="0"/>
                <a:cs typeface="Times New Roman" pitchFamily="18" charset="0"/>
              </a:rPr>
              <a:t>Meniscus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medialis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C harfi şeklinde, </a:t>
            </a:r>
            <a:r>
              <a:rPr lang="tr-TR" sz="2000" b="1" dirty="0" err="1">
                <a:solidFill>
                  <a:srgbClr val="FF0000"/>
                </a:solidFill>
                <a:latin typeface="Times New Roman" pitchFamily="18" charset="0"/>
                <a:cs typeface="Times New Roman" pitchFamily="18" charset="0"/>
              </a:rPr>
              <a:t>meniscus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lateralis</a:t>
            </a:r>
            <a:r>
              <a:rPr lang="tr-TR" sz="2000" b="1" dirty="0">
                <a:solidFill>
                  <a:srgbClr val="FF0000"/>
                </a:solidFill>
                <a:latin typeface="Times New Roman" pitchFamily="18" charset="0"/>
                <a:cs typeface="Times New Roman" pitchFamily="18" charset="0"/>
              </a:rPr>
              <a:t> </a:t>
            </a:r>
            <a:r>
              <a:rPr lang="tr-TR" sz="2000" b="1" dirty="0">
                <a:latin typeface="Times New Roman" pitchFamily="18" charset="0"/>
                <a:cs typeface="Times New Roman" pitchFamily="18" charset="0"/>
              </a:rPr>
              <a:t>ise uçları kapanmaya yakın C harfi şeklindedir. İki </a:t>
            </a:r>
            <a:r>
              <a:rPr lang="tr-TR" sz="2000" b="1" dirty="0" err="1">
                <a:latin typeface="Times New Roman" pitchFamily="18" charset="0"/>
                <a:cs typeface="Times New Roman" pitchFamily="18" charset="0"/>
              </a:rPr>
              <a:t>meniskusun</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periferik</a:t>
            </a:r>
            <a:r>
              <a:rPr lang="tr-TR" sz="2000" b="1" dirty="0">
                <a:latin typeface="Times New Roman" pitchFamily="18" charset="0"/>
                <a:cs typeface="Times New Roman" pitchFamily="18" charset="0"/>
              </a:rPr>
              <a:t> kısımları eklem kapsülüne bitişiktir.</a:t>
            </a:r>
          </a:p>
        </p:txBody>
      </p:sp>
      <p:pic>
        <p:nvPicPr>
          <p:cNvPr id="3" name="Picture 3"/>
          <p:cNvPicPr>
            <a:picLocks noChangeAspect="1" noChangeArrowheads="1"/>
          </p:cNvPicPr>
          <p:nvPr/>
        </p:nvPicPr>
        <p:blipFill>
          <a:blip r:embed="rId2"/>
          <a:srcRect/>
          <a:stretch>
            <a:fillRect/>
          </a:stretch>
        </p:blipFill>
        <p:spPr bwMode="auto">
          <a:xfrm>
            <a:off x="1857356" y="1643049"/>
            <a:ext cx="4214842" cy="4902845"/>
          </a:xfrm>
          <a:prstGeom prst="rect">
            <a:avLst/>
          </a:prstGeom>
          <a:noFill/>
          <a:ln w="9525">
            <a:noFill/>
            <a:miter lim="800000"/>
            <a:headEnd/>
            <a:tailEnd/>
          </a:ln>
        </p:spPr>
      </p:pic>
      <p:sp>
        <p:nvSpPr>
          <p:cNvPr id="4" name="3 Dikdörtgen"/>
          <p:cNvSpPr/>
          <p:nvPr/>
        </p:nvSpPr>
        <p:spPr>
          <a:xfrm>
            <a:off x="6286512" y="3357562"/>
            <a:ext cx="2188420"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meniscus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lateralis</a:t>
            </a:r>
            <a:r>
              <a:rPr lang="tr-TR" sz="2000" b="1" dirty="0">
                <a:solidFill>
                  <a:srgbClr val="FF0000"/>
                </a:solidFill>
                <a:latin typeface="Times New Roman" pitchFamily="18" charset="0"/>
                <a:cs typeface="Times New Roman" pitchFamily="18" charset="0"/>
              </a:rPr>
              <a:t> </a:t>
            </a:r>
            <a:endParaRPr lang="tr-TR" sz="2000" dirty="0"/>
          </a:p>
        </p:txBody>
      </p:sp>
      <p:sp>
        <p:nvSpPr>
          <p:cNvPr id="5" name="4 Dikdörtgen"/>
          <p:cNvSpPr/>
          <p:nvPr/>
        </p:nvSpPr>
        <p:spPr>
          <a:xfrm>
            <a:off x="428596" y="2143116"/>
            <a:ext cx="2217274" cy="400110"/>
          </a:xfrm>
          <a:prstGeom prst="rect">
            <a:avLst/>
          </a:prstGeom>
          <a:solidFill>
            <a:srgbClr val="92D050"/>
          </a:solidFill>
        </p:spPr>
        <p:txBody>
          <a:bodyPr wrap="none">
            <a:spAutoFit/>
          </a:bodyPr>
          <a:lstStyle/>
          <a:p>
            <a:r>
              <a:rPr lang="tr-TR" sz="2000" b="1" dirty="0" err="1">
                <a:solidFill>
                  <a:srgbClr val="FF0000"/>
                </a:solidFill>
                <a:latin typeface="Times New Roman" pitchFamily="18" charset="0"/>
                <a:cs typeface="Times New Roman" pitchFamily="18" charset="0"/>
              </a:rPr>
              <a:t>meniscus</a:t>
            </a:r>
            <a:r>
              <a:rPr lang="tr-TR" sz="2000" b="1" dirty="0">
                <a:solidFill>
                  <a:srgbClr val="FF0000"/>
                </a:solidFill>
                <a:latin typeface="Times New Roman" pitchFamily="18" charset="0"/>
                <a:cs typeface="Times New Roman" pitchFamily="18" charset="0"/>
              </a:rPr>
              <a:t> </a:t>
            </a:r>
            <a:r>
              <a:rPr lang="tr-TR" sz="2000" b="1" dirty="0" err="1">
                <a:solidFill>
                  <a:srgbClr val="FF0000"/>
                </a:solidFill>
                <a:latin typeface="Times New Roman" pitchFamily="18" charset="0"/>
                <a:cs typeface="Times New Roman" pitchFamily="18" charset="0"/>
              </a:rPr>
              <a:t>medialis</a:t>
            </a:r>
            <a:r>
              <a:rPr lang="tr-TR" sz="2000" b="1" dirty="0">
                <a:solidFill>
                  <a:srgbClr val="FF0000"/>
                </a:solidFill>
                <a:latin typeface="Times New Roman" pitchFamily="18" charset="0"/>
                <a:cs typeface="Times New Roman" pitchFamily="18" charset="0"/>
              </a:rPr>
              <a:t> </a:t>
            </a:r>
            <a:endParaRPr lang="tr-TR" sz="2000" dirty="0"/>
          </a:p>
        </p:txBody>
      </p:sp>
      <p:sp>
        <p:nvSpPr>
          <p:cNvPr id="6" name="Line 13"/>
          <p:cNvSpPr>
            <a:spLocks noChangeShapeType="1"/>
          </p:cNvSpPr>
          <p:nvPr/>
        </p:nvSpPr>
        <p:spPr bwMode="auto">
          <a:xfrm>
            <a:off x="1142976" y="2571744"/>
            <a:ext cx="1143008" cy="1357322"/>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
        <p:nvSpPr>
          <p:cNvPr id="7" name="Line 13"/>
          <p:cNvSpPr>
            <a:spLocks noChangeShapeType="1"/>
          </p:cNvSpPr>
          <p:nvPr/>
        </p:nvSpPr>
        <p:spPr bwMode="auto">
          <a:xfrm flipV="1">
            <a:off x="5072066" y="3714752"/>
            <a:ext cx="1285884" cy="71438"/>
          </a:xfrm>
          <a:prstGeom prst="line">
            <a:avLst/>
          </a:prstGeom>
          <a:noFill/>
          <a:ln w="38100">
            <a:solidFill>
              <a:schemeClr val="tx1"/>
            </a:solidFill>
            <a:round/>
            <a:headEnd/>
            <a:tailEnd/>
          </a:ln>
        </p:spPr>
        <p:txBody>
          <a:bodyPr/>
          <a:lstStyle/>
          <a:p>
            <a:endParaRPr lang="tr-TR" sz="200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1253</TotalTime>
  <Words>2783</Words>
  <Application>Microsoft Office PowerPoint</Application>
  <PresentationFormat>Ekran Gösterisi (4:3)</PresentationFormat>
  <Paragraphs>177</Paragraphs>
  <Slides>66</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66</vt:i4>
      </vt:variant>
    </vt:vector>
  </HeadingPairs>
  <TitlesOfParts>
    <vt:vector size="71" baseType="lpstr">
      <vt:lpstr>Arial</vt:lpstr>
      <vt:lpstr>Bodoni MT</vt:lpstr>
      <vt:lpstr>Calibri</vt:lpstr>
      <vt:lpstr>Times New Roman</vt: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pcx1</dc:creator>
  <cp:lastModifiedBy>BURAK OĞUZHAN KARAPINAR</cp:lastModifiedBy>
  <cp:revision>206</cp:revision>
  <dcterms:created xsi:type="dcterms:W3CDTF">2017-07-13T10:52:56Z</dcterms:created>
  <dcterms:modified xsi:type="dcterms:W3CDTF">2020-10-31T15:54:09Z</dcterms:modified>
</cp:coreProperties>
</file>