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27"/>
  </p:notesMasterIdLst>
  <p:sldIdLst>
    <p:sldId id="256" r:id="rId3"/>
    <p:sldId id="259" r:id="rId4"/>
    <p:sldId id="370" r:id="rId5"/>
    <p:sldId id="371" r:id="rId6"/>
    <p:sldId id="372" r:id="rId7"/>
    <p:sldId id="374" r:id="rId8"/>
    <p:sldId id="373" r:id="rId9"/>
    <p:sldId id="375" r:id="rId10"/>
    <p:sldId id="376" r:id="rId11"/>
    <p:sldId id="377" r:id="rId12"/>
    <p:sldId id="378" r:id="rId13"/>
    <p:sldId id="379" r:id="rId14"/>
    <p:sldId id="380" r:id="rId15"/>
    <p:sldId id="381" r:id="rId16"/>
    <p:sldId id="382" r:id="rId17"/>
    <p:sldId id="383" r:id="rId18"/>
    <p:sldId id="384" r:id="rId19"/>
    <p:sldId id="385" r:id="rId20"/>
    <p:sldId id="386" r:id="rId21"/>
    <p:sldId id="388" r:id="rId22"/>
    <p:sldId id="387" r:id="rId23"/>
    <p:sldId id="389" r:id="rId24"/>
    <p:sldId id="390" r:id="rId25"/>
    <p:sldId id="323"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mbria Math" panose="02040503050406030204" pitchFamily="18" charset="0"/>
      <p:regular r:id="rId32"/>
    </p:embeddedFont>
    <p:embeddedFont>
      <p:font typeface="Candara" panose="020E0502030303020204" pitchFamily="34" charset="0"/>
      <p:regular r:id="rId33"/>
      <p:bold r:id="rId34"/>
      <p:italic r:id="rId35"/>
      <p:boldItalic r:id="rId36"/>
    </p:embeddedFont>
    <p:embeddedFont>
      <p:font typeface="Century Gothic" panose="020B0502020202020204" pitchFamily="34" charset="0"/>
      <p:regular r:id="rId37"/>
      <p:bold r:id="rId38"/>
      <p:italic r:id="rId39"/>
      <p:boldItalic r:id="rId40"/>
    </p:embeddedFont>
    <p:embeddedFont>
      <p:font typeface="Trebuchet MS" panose="020B0603020202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9" roundtripDataSignature="AMtx7mj8jdxd+/reiGpiPEaalGihNvYz4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7" d="100"/>
          <a:sy n="57" d="100"/>
        </p:scale>
        <p:origin x="97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font" Target="fonts/font15.fntdata"/><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2.fntdata"/><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font" Target="fonts/font17.fntdata"/><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59" Type="http://customschemas.google.com/relationships/presentationmetadata" Target="metadata"/><Relationship Id="rId20" Type="http://schemas.openxmlformats.org/officeDocument/2006/relationships/slide" Target="slides/slide18.xml"/><Relationship Id="rId41" Type="http://schemas.openxmlformats.org/officeDocument/2006/relationships/font" Target="fonts/font14.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tr-T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578856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2883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7395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5348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6400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8458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4706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5457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3429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012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809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6901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487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2525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339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3191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5052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0513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6222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656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3387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9890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Shape 15"/>
        <p:cNvGrpSpPr/>
        <p:nvPr/>
      </p:nvGrpSpPr>
      <p:grpSpPr>
        <a:xfrm>
          <a:off x="0" y="0"/>
          <a:ext cx="0" cy="0"/>
          <a:chOff x="0" y="0"/>
          <a:chExt cx="0" cy="0"/>
        </a:xfrm>
      </p:grpSpPr>
      <p:sp>
        <p:nvSpPr>
          <p:cNvPr id="16" name="Google Shape;16;p4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ndar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p:cSld name="Başlık ve İçerik">
    <p:spTree>
      <p:nvGrpSpPr>
        <p:cNvPr id="1" name="Shape 28"/>
        <p:cNvGrpSpPr/>
        <p:nvPr/>
      </p:nvGrpSpPr>
      <p:grpSpPr>
        <a:xfrm>
          <a:off x="0" y="0"/>
          <a:ext cx="0" cy="0"/>
          <a:chOff x="0" y="0"/>
          <a:chExt cx="0" cy="0"/>
        </a:xfrm>
      </p:grpSpPr>
      <p:sp>
        <p:nvSpPr>
          <p:cNvPr id="29" name="Google Shape;29;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34"/>
        <p:cNvGrpSpPr/>
        <p:nvPr/>
      </p:nvGrpSpPr>
      <p:grpSpPr>
        <a:xfrm>
          <a:off x="0" y="0"/>
          <a:ext cx="0" cy="0"/>
          <a:chOff x="0" y="0"/>
          <a:chExt cx="0" cy="0"/>
        </a:xfrm>
      </p:grpSpPr>
      <p:sp>
        <p:nvSpPr>
          <p:cNvPr id="35" name="Google Shape;35;p4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ndar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40"/>
        <p:cNvGrpSpPr/>
        <p:nvPr/>
      </p:nvGrpSpPr>
      <p:grpSpPr>
        <a:xfrm>
          <a:off x="0" y="0"/>
          <a:ext cx="0" cy="0"/>
          <a:chOff x="0" y="0"/>
          <a:chExt cx="0" cy="0"/>
        </a:xfrm>
      </p:grpSpPr>
      <p:sp>
        <p:nvSpPr>
          <p:cNvPr id="41" name="Google Shape;41;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5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5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47"/>
        <p:cNvGrpSpPr/>
        <p:nvPr/>
      </p:nvGrpSpPr>
      <p:grpSpPr>
        <a:xfrm>
          <a:off x="0" y="0"/>
          <a:ext cx="0" cy="0"/>
          <a:chOff x="0" y="0"/>
          <a:chExt cx="0" cy="0"/>
        </a:xfrm>
      </p:grpSpPr>
      <p:sp>
        <p:nvSpPr>
          <p:cNvPr id="48" name="Google Shape;48;p5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5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5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5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5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56"/>
        <p:cNvGrpSpPr/>
        <p:nvPr/>
      </p:nvGrpSpPr>
      <p:grpSpPr>
        <a:xfrm>
          <a:off x="0" y="0"/>
          <a:ext cx="0" cy="0"/>
          <a:chOff x="0" y="0"/>
          <a:chExt cx="0" cy="0"/>
        </a:xfrm>
      </p:grpSpPr>
      <p:sp>
        <p:nvSpPr>
          <p:cNvPr id="57" name="Google Shape;57;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61"/>
        <p:cNvGrpSpPr/>
        <p:nvPr/>
      </p:nvGrpSpPr>
      <p:grpSpPr>
        <a:xfrm>
          <a:off x="0" y="0"/>
          <a:ext cx="0" cy="0"/>
          <a:chOff x="0" y="0"/>
          <a:chExt cx="0" cy="0"/>
        </a:xfrm>
      </p:grpSpPr>
      <p:sp>
        <p:nvSpPr>
          <p:cNvPr id="62" name="Google Shape;62;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65"/>
        <p:cNvGrpSpPr/>
        <p:nvPr/>
      </p:nvGrpSpPr>
      <p:grpSpPr>
        <a:xfrm>
          <a:off x="0" y="0"/>
          <a:ext cx="0" cy="0"/>
          <a:chOff x="0" y="0"/>
          <a:chExt cx="0" cy="0"/>
        </a:xfrm>
      </p:grpSpPr>
      <p:sp>
        <p:nvSpPr>
          <p:cNvPr id="66" name="Google Shape;66;p5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ndar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5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8" name="Google Shape;68;p5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72"/>
        <p:cNvGrpSpPr/>
        <p:nvPr/>
      </p:nvGrpSpPr>
      <p:grpSpPr>
        <a:xfrm>
          <a:off x="0" y="0"/>
          <a:ext cx="0" cy="0"/>
          <a:chOff x="0" y="0"/>
          <a:chExt cx="0" cy="0"/>
        </a:xfrm>
      </p:grpSpPr>
      <p:sp>
        <p:nvSpPr>
          <p:cNvPr id="73" name="Google Shape;73;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ndar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5"/>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ndara"/>
                <a:ea typeface="Candara"/>
                <a:cs typeface="Candara"/>
                <a:sym typeface="Candara"/>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ndara"/>
                <a:ea typeface="Candara"/>
                <a:cs typeface="Candara"/>
                <a:sym typeface="Candara"/>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ndara"/>
                <a:ea typeface="Candara"/>
                <a:cs typeface="Candara"/>
                <a:sym typeface="Candara"/>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9pPr>
          </a:lstStyle>
          <a:p>
            <a:endParaRPr/>
          </a:p>
        </p:txBody>
      </p:sp>
      <p:sp>
        <p:nvSpPr>
          <p:cNvPr id="75" name="Google Shape;75;p5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6" name="Google Shape;76;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79"/>
        <p:cNvGrpSpPr/>
        <p:nvPr/>
      </p:nvGrpSpPr>
      <p:grpSpPr>
        <a:xfrm>
          <a:off x="0" y="0"/>
          <a:ext cx="0" cy="0"/>
          <a:chOff x="0" y="0"/>
          <a:chExt cx="0" cy="0"/>
        </a:xfrm>
      </p:grpSpPr>
      <p:sp>
        <p:nvSpPr>
          <p:cNvPr id="80" name="Google Shape;80;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5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85"/>
        <p:cNvGrpSpPr/>
        <p:nvPr/>
      </p:nvGrpSpPr>
      <p:grpSpPr>
        <a:xfrm>
          <a:off x="0" y="0"/>
          <a:ext cx="0" cy="0"/>
          <a:chOff x="0" y="0"/>
          <a:chExt cx="0" cy="0"/>
        </a:xfrm>
      </p:grpSpPr>
      <p:sp>
        <p:nvSpPr>
          <p:cNvPr id="86" name="Google Shape;86;p5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5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wo Content" type="obj">
  <p:cSld name="Two Content">
    <p:spTree>
      <p:nvGrpSpPr>
        <p:cNvPr id="1" name="Shape 21"/>
        <p:cNvGrpSpPr/>
        <p:nvPr/>
      </p:nvGrpSpPr>
      <p:grpSpPr>
        <a:xfrm>
          <a:off x="0" y="0"/>
          <a:ext cx="0" cy="0"/>
          <a:chOff x="0" y="0"/>
          <a:chExt cx="0" cy="0"/>
        </a:xfrm>
      </p:grpSpPr>
      <p:sp>
        <p:nvSpPr>
          <p:cNvPr id="22" name="Google Shape;22;p47"/>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rgbClr val="252525"/>
              </a:buClr>
              <a:buSzPts val="3200"/>
              <a:buFont typeface="Century Gothic"/>
              <a:buNone/>
              <a:defRPr sz="3200" b="1" i="1">
                <a:solidFill>
                  <a:srgbClr val="252525"/>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7"/>
          <p:cNvSpPr txBox="1">
            <a:spLocks noGrp="1"/>
          </p:cNvSpPr>
          <p:nvPr>
            <p:ph type="body" idx="1"/>
          </p:nvPr>
        </p:nvSpPr>
        <p:spPr>
          <a:xfrm>
            <a:off x="609600" y="1577340"/>
            <a:ext cx="5303520" cy="387798"/>
          </a:xfrm>
          <a:prstGeom prst="rect">
            <a:avLst/>
          </a:prstGeom>
          <a:noFill/>
          <a:ln>
            <a:noFill/>
          </a:ln>
        </p:spPr>
        <p:txBody>
          <a:bodyPr spcFirstLastPara="1" wrap="square" lIns="0" tIns="0" rIns="0" bIns="0" anchor="t" anchorCtr="0">
            <a:spAutoFit/>
          </a:bodyPr>
          <a:lstStyle>
            <a:lvl1pPr marL="457200" lvl="0" indent="-406400" algn="l">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7"/>
          <p:cNvSpPr txBox="1">
            <a:spLocks noGrp="1"/>
          </p:cNvSpPr>
          <p:nvPr>
            <p:ph type="body" idx="2"/>
          </p:nvPr>
        </p:nvSpPr>
        <p:spPr>
          <a:xfrm>
            <a:off x="6278880" y="1577340"/>
            <a:ext cx="5303520" cy="387798"/>
          </a:xfrm>
          <a:prstGeom prst="rect">
            <a:avLst/>
          </a:prstGeom>
          <a:noFill/>
          <a:ln>
            <a:noFill/>
          </a:ln>
        </p:spPr>
        <p:txBody>
          <a:bodyPr spcFirstLastPara="1" wrap="square" lIns="0" tIns="0" rIns="0" bIns="0" anchor="t" anchorCtr="0">
            <a:spAutoFit/>
          </a:bodyPr>
          <a:lstStyle>
            <a:lvl1pPr marL="457200" lvl="0" indent="-406400" algn="l">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7"/>
          <p:cNvSpPr txBox="1">
            <a:spLocks noGrp="1"/>
          </p:cNvSpPr>
          <p:nvPr>
            <p:ph type="ftr" idx="11"/>
          </p:nvPr>
        </p:nvSpPr>
        <p:spPr>
          <a:xfrm>
            <a:off x="4038600" y="6356350"/>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7"/>
          <p:cNvSpPr txBox="1">
            <a:spLocks noGrp="1"/>
          </p:cNvSpPr>
          <p:nvPr>
            <p:ph type="dt" idx="10"/>
          </p:nvPr>
        </p:nvSpPr>
        <p:spPr>
          <a:xfrm>
            <a:off x="838200" y="6356350"/>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7"/>
          <p:cNvSpPr txBox="1">
            <a:spLocks noGrp="1"/>
          </p:cNvSpPr>
          <p:nvPr>
            <p:ph type="sldNum" idx="12"/>
          </p:nvPr>
        </p:nvSpPr>
        <p:spPr>
          <a:xfrm>
            <a:off x="8610600" y="6356350"/>
            <a:ext cx="2743200" cy="365125"/>
          </a:xfrm>
          <a:prstGeom prst="rect">
            <a:avLst/>
          </a:prstGeom>
          <a:noFill/>
          <a:ln>
            <a:noFill/>
          </a:ln>
        </p:spPr>
        <p:txBody>
          <a:bodyPr spcFirstLastPara="1" wrap="square" lIns="0" tIns="0" rIns="0" bIns="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tr-TR"/>
              <a:t>‹#›</a:t>
            </a:fld>
            <a:endParaRPr sz="1200">
              <a:latin typeface="Candara"/>
              <a:ea typeface="Candara"/>
              <a:cs typeface="Candara"/>
              <a:sym typeface="Candara"/>
            </a:endParaRPr>
          </a:p>
        </p:txBody>
      </p:sp>
    </p:spTree>
    <p:extLst>
      <p:ext uri="{BB962C8B-B14F-4D97-AF65-F5344CB8AC3E}">
        <p14:creationId xmlns:p14="http://schemas.microsoft.com/office/powerpoint/2010/main" val="1688274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Shape 97"/>
        <p:cNvGrpSpPr/>
        <p:nvPr/>
      </p:nvGrpSpPr>
      <p:grpSpPr>
        <a:xfrm>
          <a:off x="0" y="0"/>
          <a:ext cx="0" cy="0"/>
          <a:chOff x="0" y="0"/>
          <a:chExt cx="0" cy="0"/>
        </a:xfrm>
      </p:grpSpPr>
      <p:sp>
        <p:nvSpPr>
          <p:cNvPr id="98" name="Google Shape;98;p5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5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0" name="Google Shape;100;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103"/>
        <p:cNvGrpSpPr/>
        <p:nvPr/>
      </p:nvGrpSpPr>
      <p:grpSpPr>
        <a:xfrm>
          <a:off x="0" y="0"/>
          <a:ext cx="0" cy="0"/>
          <a:chOff x="0" y="0"/>
          <a:chExt cx="0" cy="0"/>
        </a:xfrm>
      </p:grpSpPr>
      <p:sp>
        <p:nvSpPr>
          <p:cNvPr id="104" name="Google Shape;104;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6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109"/>
        <p:cNvGrpSpPr/>
        <p:nvPr/>
      </p:nvGrpSpPr>
      <p:grpSpPr>
        <a:xfrm>
          <a:off x="0" y="0"/>
          <a:ext cx="0" cy="0"/>
          <a:chOff x="0" y="0"/>
          <a:chExt cx="0" cy="0"/>
        </a:xfrm>
      </p:grpSpPr>
      <p:sp>
        <p:nvSpPr>
          <p:cNvPr id="110" name="Google Shape;110;p6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6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2" name="Google Shape;112;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115"/>
        <p:cNvGrpSpPr/>
        <p:nvPr/>
      </p:nvGrpSpPr>
      <p:grpSpPr>
        <a:xfrm>
          <a:off x="0" y="0"/>
          <a:ext cx="0" cy="0"/>
          <a:chOff x="0" y="0"/>
          <a:chExt cx="0" cy="0"/>
        </a:xfrm>
      </p:grpSpPr>
      <p:sp>
        <p:nvSpPr>
          <p:cNvPr id="116" name="Google Shape;116;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6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6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122"/>
        <p:cNvGrpSpPr/>
        <p:nvPr/>
      </p:nvGrpSpPr>
      <p:grpSpPr>
        <a:xfrm>
          <a:off x="0" y="0"/>
          <a:ext cx="0" cy="0"/>
          <a:chOff x="0" y="0"/>
          <a:chExt cx="0" cy="0"/>
        </a:xfrm>
      </p:grpSpPr>
      <p:sp>
        <p:nvSpPr>
          <p:cNvPr id="123" name="Google Shape;123;p6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4" name="Google Shape;124;p6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5" name="Google Shape;125;p6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6" name="Google Shape;126;p6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7" name="Google Shape;127;p6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131"/>
        <p:cNvGrpSpPr/>
        <p:nvPr/>
      </p:nvGrpSpPr>
      <p:grpSpPr>
        <a:xfrm>
          <a:off x="0" y="0"/>
          <a:ext cx="0" cy="0"/>
          <a:chOff x="0" y="0"/>
          <a:chExt cx="0" cy="0"/>
        </a:xfrm>
      </p:grpSpPr>
      <p:sp>
        <p:nvSpPr>
          <p:cNvPr id="132" name="Google Shape;132;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136"/>
        <p:cNvGrpSpPr/>
        <p:nvPr/>
      </p:nvGrpSpPr>
      <p:grpSpPr>
        <a:xfrm>
          <a:off x="0" y="0"/>
          <a:ext cx="0" cy="0"/>
          <a:chOff x="0" y="0"/>
          <a:chExt cx="0" cy="0"/>
        </a:xfrm>
      </p:grpSpPr>
      <p:sp>
        <p:nvSpPr>
          <p:cNvPr id="137" name="Google Shape;137;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140"/>
        <p:cNvGrpSpPr/>
        <p:nvPr/>
      </p:nvGrpSpPr>
      <p:grpSpPr>
        <a:xfrm>
          <a:off x="0" y="0"/>
          <a:ext cx="0" cy="0"/>
          <a:chOff x="0" y="0"/>
          <a:chExt cx="0" cy="0"/>
        </a:xfrm>
      </p:grpSpPr>
      <p:sp>
        <p:nvSpPr>
          <p:cNvPr id="141" name="Google Shape;141;p6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6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3" name="Google Shape;143;p6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147"/>
        <p:cNvGrpSpPr/>
        <p:nvPr/>
      </p:nvGrpSpPr>
      <p:grpSpPr>
        <a:xfrm>
          <a:off x="0" y="0"/>
          <a:ext cx="0" cy="0"/>
          <a:chOff x="0" y="0"/>
          <a:chExt cx="0" cy="0"/>
        </a:xfrm>
      </p:grpSpPr>
      <p:sp>
        <p:nvSpPr>
          <p:cNvPr id="148" name="Google Shape;148;p6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67"/>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0" name="Google Shape;150;p6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1" name="Google Shape;151;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154"/>
        <p:cNvGrpSpPr/>
        <p:nvPr/>
      </p:nvGrpSpPr>
      <p:grpSpPr>
        <a:xfrm>
          <a:off x="0" y="0"/>
          <a:ext cx="0" cy="0"/>
          <a:chOff x="0" y="0"/>
          <a:chExt cx="0" cy="0"/>
        </a:xfrm>
      </p:grpSpPr>
      <p:sp>
        <p:nvSpPr>
          <p:cNvPr id="155" name="Google Shape;155;p6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6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160"/>
        <p:cNvGrpSpPr/>
        <p:nvPr/>
      </p:nvGrpSpPr>
      <p:grpSpPr>
        <a:xfrm>
          <a:off x="0" y="0"/>
          <a:ext cx="0" cy="0"/>
          <a:chOff x="0" y="0"/>
          <a:chExt cx="0" cy="0"/>
        </a:xfrm>
      </p:grpSpPr>
      <p:sp>
        <p:nvSpPr>
          <p:cNvPr id="161" name="Google Shape;161;p6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6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3" name="Google Shape;163;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mt="84000"/>
          </a:blip>
          <a:stretch>
            <a:fillRect/>
          </a:stretch>
        </a:blipFill>
        <a:effectLst/>
      </p:bgPr>
    </p:bg>
    <p:spTree>
      <p:nvGrpSpPr>
        <p:cNvPr id="1" name="Shape 9"/>
        <p:cNvGrpSpPr/>
        <p:nvPr/>
      </p:nvGrpSpPr>
      <p:grpSpPr>
        <a:xfrm>
          <a:off x="0" y="0"/>
          <a:ext cx="0" cy="0"/>
          <a:chOff x="0" y="0"/>
          <a:chExt cx="0" cy="0"/>
        </a:xfrm>
      </p:grpSpPr>
      <p:sp>
        <p:nvSpPr>
          <p:cNvPr id="10" name="Google Shape;10;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ndara"/>
              <a:buNone/>
              <a:defRPr sz="4400" b="0" i="0" u="none" strike="noStrike" cap="none">
                <a:solidFill>
                  <a:schemeClr val="dk1"/>
                </a:solidFill>
                <a:latin typeface="Candara"/>
                <a:ea typeface="Candara"/>
                <a:cs typeface="Candara"/>
                <a:sym typeface="Candar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ndara"/>
                <a:ea typeface="Candara"/>
                <a:cs typeface="Candara"/>
                <a:sym typeface="Candara"/>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ndara"/>
                <a:ea typeface="Candara"/>
                <a:cs typeface="Candara"/>
                <a:sym typeface="Candara"/>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ndara"/>
                <a:ea typeface="Candara"/>
                <a:cs typeface="Candara"/>
                <a:sym typeface="Candara"/>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9pPr>
          </a:lstStyle>
          <a:p>
            <a:endParaRPr/>
          </a:p>
        </p:txBody>
      </p:sp>
      <p:sp>
        <p:nvSpPr>
          <p:cNvPr id="12" name="Google Shape;12;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3" name="Google Shape;13;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4" name="Google Shape;14;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ndara"/>
                <a:ea typeface="Candara"/>
                <a:cs typeface="Candara"/>
                <a:sym typeface="Candara"/>
              </a:defRPr>
            </a:lvl1pPr>
            <a:lvl2pPr marL="0" marR="0" lvl="1" indent="0" algn="r" rtl="0">
              <a:spcBef>
                <a:spcPts val="0"/>
              </a:spcBef>
              <a:buNone/>
              <a:defRPr sz="1200" b="0" i="0" u="none" strike="noStrike" cap="none">
                <a:solidFill>
                  <a:srgbClr val="888888"/>
                </a:solidFill>
                <a:latin typeface="Candara"/>
                <a:ea typeface="Candara"/>
                <a:cs typeface="Candara"/>
                <a:sym typeface="Candara"/>
              </a:defRPr>
            </a:lvl2pPr>
            <a:lvl3pPr marL="0" marR="0" lvl="2" indent="0" algn="r" rtl="0">
              <a:spcBef>
                <a:spcPts val="0"/>
              </a:spcBef>
              <a:buNone/>
              <a:defRPr sz="1200" b="0" i="0" u="none" strike="noStrike" cap="none">
                <a:solidFill>
                  <a:srgbClr val="888888"/>
                </a:solidFill>
                <a:latin typeface="Candara"/>
                <a:ea typeface="Candara"/>
                <a:cs typeface="Candara"/>
                <a:sym typeface="Candara"/>
              </a:defRPr>
            </a:lvl3pPr>
            <a:lvl4pPr marL="0" marR="0" lvl="3" indent="0" algn="r" rtl="0">
              <a:spcBef>
                <a:spcPts val="0"/>
              </a:spcBef>
              <a:buNone/>
              <a:defRPr sz="1200" b="0" i="0" u="none" strike="noStrike" cap="none">
                <a:solidFill>
                  <a:srgbClr val="888888"/>
                </a:solidFill>
                <a:latin typeface="Candara"/>
                <a:ea typeface="Candara"/>
                <a:cs typeface="Candara"/>
                <a:sym typeface="Candara"/>
              </a:defRPr>
            </a:lvl4pPr>
            <a:lvl5pPr marL="0" marR="0" lvl="4" indent="0" algn="r" rtl="0">
              <a:spcBef>
                <a:spcPts val="0"/>
              </a:spcBef>
              <a:buNone/>
              <a:defRPr sz="1200" b="0" i="0" u="none" strike="noStrike" cap="none">
                <a:solidFill>
                  <a:srgbClr val="888888"/>
                </a:solidFill>
                <a:latin typeface="Candara"/>
                <a:ea typeface="Candara"/>
                <a:cs typeface="Candara"/>
                <a:sym typeface="Candara"/>
              </a:defRPr>
            </a:lvl5pPr>
            <a:lvl6pPr marL="0" marR="0" lvl="5" indent="0" algn="r" rtl="0">
              <a:spcBef>
                <a:spcPts val="0"/>
              </a:spcBef>
              <a:buNone/>
              <a:defRPr sz="1200" b="0" i="0" u="none" strike="noStrike" cap="none">
                <a:solidFill>
                  <a:srgbClr val="888888"/>
                </a:solidFill>
                <a:latin typeface="Candara"/>
                <a:ea typeface="Candara"/>
                <a:cs typeface="Candara"/>
                <a:sym typeface="Candara"/>
              </a:defRPr>
            </a:lvl6pPr>
            <a:lvl7pPr marL="0" marR="0" lvl="6" indent="0" algn="r" rtl="0">
              <a:spcBef>
                <a:spcPts val="0"/>
              </a:spcBef>
              <a:buNone/>
              <a:defRPr sz="1200" b="0" i="0" u="none" strike="noStrike" cap="none">
                <a:solidFill>
                  <a:srgbClr val="888888"/>
                </a:solidFill>
                <a:latin typeface="Candara"/>
                <a:ea typeface="Candara"/>
                <a:cs typeface="Candara"/>
                <a:sym typeface="Candara"/>
              </a:defRPr>
            </a:lvl7pPr>
            <a:lvl8pPr marL="0" marR="0" lvl="7" indent="0" algn="r" rtl="0">
              <a:spcBef>
                <a:spcPts val="0"/>
              </a:spcBef>
              <a:buNone/>
              <a:defRPr sz="1200" b="0" i="0" u="none" strike="noStrike" cap="none">
                <a:solidFill>
                  <a:srgbClr val="888888"/>
                </a:solidFill>
                <a:latin typeface="Candara"/>
                <a:ea typeface="Candara"/>
                <a:cs typeface="Candara"/>
                <a:sym typeface="Candara"/>
              </a:defRPr>
            </a:lvl8pPr>
            <a:lvl9pPr marL="0" marR="0" lvl="8" indent="0" algn="r" rtl="0">
              <a:spcBef>
                <a:spcPts val="0"/>
              </a:spcBef>
              <a:buNone/>
              <a:defRPr sz="1200" b="0" i="0" u="none" strike="noStrike" cap="none">
                <a:solidFill>
                  <a:srgbClr val="888888"/>
                </a:solidFill>
                <a:latin typeface="Candara"/>
                <a:ea typeface="Candara"/>
                <a:cs typeface="Candara"/>
                <a:sym typeface="Candara"/>
              </a:defRPr>
            </a:lvl9pPr>
          </a:lstStyle>
          <a:p>
            <a:pPr marL="0" lvl="0" indent="0" algn="r" rtl="0">
              <a:spcBef>
                <a:spcPts val="0"/>
              </a:spcBef>
              <a:spcAft>
                <a:spcPts val="0"/>
              </a:spcAft>
              <a:buNone/>
            </a:pPr>
            <a:fld id="{00000000-1234-1234-1234-123412341234}" type="slidenum">
              <a:rPr lang="tr-T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3"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3" name="Google Shape;93;p5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 name="Google Shape;96;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tr-TR"/>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acikders.ankara.edu.tr/mod/url/view.php?id=109770"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hyperlink" Target="http://mmoizmir.org/wp-content/uploads/2018/11/risk.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
          <p:cNvSpPr/>
          <p:nvPr/>
        </p:nvSpPr>
        <p:spPr>
          <a:xfrm>
            <a:off x="0" y="1"/>
            <a:ext cx="12192000" cy="3711102"/>
          </a:xfrm>
          <a:prstGeom prst="rect">
            <a:avLst/>
          </a:prstGeom>
          <a:solidFill>
            <a:schemeClr val="accent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ndara"/>
              <a:buNone/>
            </a:pPr>
            <a:endParaRPr sz="2800" b="0" i="0" u="none" strike="noStrike" cap="none">
              <a:solidFill>
                <a:srgbClr val="FFFFFF"/>
              </a:solidFill>
              <a:latin typeface="Times New Roman"/>
              <a:ea typeface="Times New Roman"/>
              <a:cs typeface="Times New Roman"/>
              <a:sym typeface="Times New Roman"/>
            </a:endParaRPr>
          </a:p>
        </p:txBody>
      </p:sp>
      <p:sp>
        <p:nvSpPr>
          <p:cNvPr id="171" name="Google Shape;171;p1"/>
          <p:cNvSpPr/>
          <p:nvPr/>
        </p:nvSpPr>
        <p:spPr>
          <a:xfrm>
            <a:off x="0" y="3711103"/>
            <a:ext cx="12192000" cy="3146897"/>
          </a:xfrm>
          <a:prstGeom prst="rect">
            <a:avLst/>
          </a:prstGeom>
          <a:solidFill>
            <a:srgbClr val="9CC2E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Candara"/>
              <a:buNone/>
            </a:pPr>
            <a:endParaRPr sz="1600" b="0" i="0" u="none" strike="noStrike" cap="none">
              <a:solidFill>
                <a:srgbClr val="FFFFFF"/>
              </a:solidFill>
              <a:latin typeface="Candara"/>
              <a:ea typeface="Candara"/>
              <a:cs typeface="Candara"/>
              <a:sym typeface="Candara"/>
            </a:endParaRPr>
          </a:p>
        </p:txBody>
      </p:sp>
      <p:sp>
        <p:nvSpPr>
          <p:cNvPr id="172" name="Google Shape;172;p1"/>
          <p:cNvSpPr txBox="1"/>
          <p:nvPr/>
        </p:nvSpPr>
        <p:spPr>
          <a:xfrm>
            <a:off x="617376" y="978387"/>
            <a:ext cx="5239727"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Times New Roman"/>
              <a:buNone/>
            </a:pPr>
            <a:r>
              <a:rPr lang="tr-TR" sz="5400" b="1">
                <a:latin typeface="Times New Roman"/>
                <a:ea typeface="Times New Roman"/>
                <a:cs typeface="Times New Roman"/>
                <a:sym typeface="Times New Roman"/>
              </a:rPr>
              <a:t>RİSK ANALİZİ</a:t>
            </a:r>
            <a:endParaRPr sz="5400" b="1" i="0" u="none" strike="noStrike" cap="none">
              <a:solidFill>
                <a:srgbClr val="000000"/>
              </a:solidFill>
              <a:latin typeface="Times New Roman"/>
              <a:ea typeface="Times New Roman"/>
              <a:cs typeface="Times New Roman"/>
              <a:sym typeface="Times New Roman"/>
            </a:endParaRPr>
          </a:p>
        </p:txBody>
      </p:sp>
      <p:sp>
        <p:nvSpPr>
          <p:cNvPr id="173" name="Google Shape;173;p1"/>
          <p:cNvSpPr txBox="1"/>
          <p:nvPr/>
        </p:nvSpPr>
        <p:spPr>
          <a:xfrm>
            <a:off x="6681493" y="4293254"/>
            <a:ext cx="4211095" cy="1490152"/>
          </a:xfrm>
          <a:prstGeom prst="rect">
            <a:avLst/>
          </a:prstGeom>
          <a:solidFill>
            <a:srgbClr val="DBDBDB"/>
          </a:solid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Clr>
                <a:srgbClr val="000000"/>
              </a:buClr>
              <a:buSzPts val="1600"/>
              <a:buFont typeface="Trebuchet MS"/>
              <a:buNone/>
            </a:pPr>
            <a:r>
              <a:rPr lang="tr-TR" sz="1600" b="1" i="0" u="none" strike="noStrike" cap="none">
                <a:solidFill>
                  <a:srgbClr val="000000"/>
                </a:solidFill>
                <a:latin typeface="Trebuchet MS"/>
                <a:ea typeface="Trebuchet MS"/>
                <a:cs typeface="Trebuchet MS"/>
                <a:sym typeface="Trebuchet MS"/>
              </a:rPr>
              <a:t>Dr. Burçin Şeyda ÇORBA ZORLU</a:t>
            </a:r>
            <a:endParaRPr sz="1600" b="0" i="0" u="none" strike="noStrike" cap="none">
              <a:solidFill>
                <a:srgbClr val="000000"/>
              </a:solidFill>
              <a:latin typeface="Trebuchet MS"/>
              <a:ea typeface="Trebuchet MS"/>
              <a:cs typeface="Trebuchet MS"/>
              <a:sym typeface="Trebuchet MS"/>
            </a:endParaRPr>
          </a:p>
          <a:p>
            <a:pPr marL="265430" marR="259079" lvl="0" indent="0" algn="ctr" rtl="0">
              <a:lnSpc>
                <a:spcPct val="100000"/>
              </a:lnSpc>
              <a:spcBef>
                <a:spcPts val="15"/>
              </a:spcBef>
              <a:spcAft>
                <a:spcPts val="0"/>
              </a:spcAft>
              <a:buClr>
                <a:srgbClr val="000000"/>
              </a:buClr>
              <a:buSzPts val="1600"/>
              <a:buFont typeface="Trebuchet MS"/>
              <a:buNone/>
            </a:pPr>
            <a:r>
              <a:rPr lang="tr-TR" sz="1600" b="0" i="0" u="none" strike="noStrike" cap="none">
                <a:solidFill>
                  <a:srgbClr val="000000"/>
                </a:solidFill>
                <a:latin typeface="Trebuchet MS"/>
                <a:ea typeface="Trebuchet MS"/>
                <a:cs typeface="Trebuchet MS"/>
                <a:sym typeface="Trebuchet MS"/>
              </a:rPr>
              <a:t>Ondokuz Mayıs Üniversitesi İstatistik Bölümü </a:t>
            </a:r>
            <a:endParaRPr sz="1600" b="0" i="0" u="none" strike="noStrike" cap="none">
              <a:solidFill>
                <a:srgbClr val="000000"/>
              </a:solidFill>
              <a:latin typeface="Trebuchet MS"/>
              <a:ea typeface="Trebuchet MS"/>
              <a:cs typeface="Trebuchet MS"/>
              <a:sym typeface="Trebuchet MS"/>
            </a:endParaRPr>
          </a:p>
          <a:p>
            <a:pPr marL="265430" marR="259079" lvl="0" indent="0" algn="ctr" rtl="0">
              <a:lnSpc>
                <a:spcPct val="100000"/>
              </a:lnSpc>
              <a:spcBef>
                <a:spcPts val="15"/>
              </a:spcBef>
              <a:spcAft>
                <a:spcPts val="0"/>
              </a:spcAft>
              <a:buClr>
                <a:schemeClr val="dk1"/>
              </a:buClr>
              <a:buSzPts val="1600"/>
              <a:buFont typeface="Candara"/>
              <a:buNone/>
            </a:pPr>
            <a:endParaRPr sz="1600" b="0" i="0" u="none" strike="noStrike" cap="none">
              <a:solidFill>
                <a:srgbClr val="000000"/>
              </a:solidFill>
              <a:latin typeface="Trebuchet MS"/>
              <a:ea typeface="Trebuchet MS"/>
              <a:cs typeface="Trebuchet MS"/>
              <a:sym typeface="Trebuchet MS"/>
            </a:endParaRPr>
          </a:p>
          <a:p>
            <a:pPr marL="265430" marR="259079" lvl="0" indent="0" algn="ctr" rtl="0">
              <a:lnSpc>
                <a:spcPct val="100000"/>
              </a:lnSpc>
              <a:spcBef>
                <a:spcPts val="15"/>
              </a:spcBef>
              <a:spcAft>
                <a:spcPts val="0"/>
              </a:spcAft>
              <a:buClr>
                <a:srgbClr val="000000"/>
              </a:buClr>
              <a:buSzPts val="1600"/>
              <a:buFont typeface="Trebuchet MS"/>
              <a:buNone/>
            </a:pPr>
            <a:r>
              <a:rPr lang="tr-TR" sz="1600" b="1" i="0" u="none" strike="noStrike" cap="none">
                <a:solidFill>
                  <a:srgbClr val="000000"/>
                </a:solidFill>
                <a:latin typeface="Trebuchet MS"/>
                <a:ea typeface="Trebuchet MS"/>
                <a:cs typeface="Trebuchet MS"/>
                <a:sym typeface="Trebuchet MS"/>
              </a:rPr>
              <a:t>burcinseyda.corba@omu.edu.tr </a:t>
            </a:r>
            <a:endParaRPr sz="1600" b="1" i="0" u="none" strike="noStrike" cap="none">
              <a:solidFill>
                <a:srgbClr val="000000"/>
              </a:solidFill>
              <a:latin typeface="Trebuchet MS"/>
              <a:ea typeface="Trebuchet MS"/>
              <a:cs typeface="Trebuchet MS"/>
              <a:sym typeface="Trebuchet MS"/>
            </a:endParaRPr>
          </a:p>
          <a:p>
            <a:pPr marL="265430" marR="259079" lvl="0" indent="0" algn="ctr" rtl="0">
              <a:lnSpc>
                <a:spcPct val="100000"/>
              </a:lnSpc>
              <a:spcBef>
                <a:spcPts val="15"/>
              </a:spcBef>
              <a:spcAft>
                <a:spcPts val="0"/>
              </a:spcAft>
              <a:buClr>
                <a:srgbClr val="000000"/>
              </a:buClr>
              <a:buSzPts val="1600"/>
              <a:buFont typeface="Trebuchet MS"/>
              <a:buNone/>
            </a:pPr>
            <a:r>
              <a:rPr lang="tr-TR" sz="1600" b="1" i="0" u="none" strike="noStrike" cap="none">
                <a:solidFill>
                  <a:srgbClr val="000000"/>
                </a:solidFill>
                <a:latin typeface="Trebuchet MS"/>
                <a:ea typeface="Trebuchet MS"/>
                <a:cs typeface="Trebuchet MS"/>
                <a:sym typeface="Trebuchet MS"/>
              </a:rPr>
              <a:t>burcinseydazorlu@gmail.com</a:t>
            </a:r>
            <a:endParaRPr sz="1600" b="1" i="0" u="none" strike="noStrike" cap="none">
              <a:solidFill>
                <a:srgbClr val="000000"/>
              </a:solidFill>
              <a:latin typeface="Trebuchet MS"/>
              <a:ea typeface="Trebuchet MS"/>
              <a:cs typeface="Trebuchet MS"/>
              <a:sym typeface="Trebuchet MS"/>
            </a:endParaRPr>
          </a:p>
        </p:txBody>
      </p:sp>
      <p:pic>
        <p:nvPicPr>
          <p:cNvPr id="174" name="Google Shape;174;p1" descr="C:\Users\TOSHIBA\Downloads\duvar-resimleri-istatistik-kelime-bulutu-kavrami-illustrasyon.jpg.jpg"/>
          <p:cNvPicPr preferRelativeResize="0"/>
          <p:nvPr/>
        </p:nvPicPr>
        <p:blipFill rotWithShape="1">
          <a:blip r:embed="rId3">
            <a:alphaModFix/>
          </a:blip>
          <a:srcRect/>
          <a:stretch/>
        </p:blipFill>
        <p:spPr>
          <a:xfrm>
            <a:off x="8132724" y="127339"/>
            <a:ext cx="4059276" cy="3583759"/>
          </a:xfrm>
          <a:prstGeom prst="rect">
            <a:avLst/>
          </a:prstGeom>
          <a:noFill/>
          <a:ln>
            <a:noFill/>
          </a:ln>
        </p:spPr>
      </p:pic>
      <p:pic>
        <p:nvPicPr>
          <p:cNvPr id="175" name="Google Shape;175;p1"/>
          <p:cNvPicPr preferRelativeResize="0"/>
          <p:nvPr/>
        </p:nvPicPr>
        <p:blipFill rotWithShape="1">
          <a:blip r:embed="rId4">
            <a:alphaModFix/>
          </a:blip>
          <a:srcRect/>
          <a:stretch/>
        </p:blipFill>
        <p:spPr>
          <a:xfrm>
            <a:off x="0" y="3711097"/>
            <a:ext cx="4796589" cy="3136231"/>
          </a:xfrm>
          <a:prstGeom prst="rect">
            <a:avLst/>
          </a:prstGeom>
          <a:noFill/>
          <a:ln>
            <a:noFill/>
          </a:ln>
        </p:spPr>
      </p:pic>
      <p:sp>
        <p:nvSpPr>
          <p:cNvPr id="176" name="Google Shape;176;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4"/>
          <p:cNvSpPr txBox="1">
            <a:spLocks noGrp="1"/>
          </p:cNvSpPr>
          <p:nvPr>
            <p:ph type="ctrTitle"/>
          </p:nvPr>
        </p:nvSpPr>
        <p:spPr>
          <a:xfrm>
            <a:off x="2629988" y="2534080"/>
            <a:ext cx="6932023" cy="97521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002060"/>
              </a:buClr>
              <a:buSzPts val="3600"/>
              <a:buFont typeface="Trebuchet MS"/>
              <a:buNone/>
            </a:pPr>
            <a:r>
              <a:rPr lang="tr-TR" sz="3600" b="1" dirty="0">
                <a:solidFill>
                  <a:srgbClr val="002060"/>
                </a:solidFill>
                <a:latin typeface="Trebuchet MS"/>
                <a:ea typeface="Trebuchet MS"/>
                <a:cs typeface="Trebuchet MS"/>
                <a:sym typeface="Trebuchet MS"/>
              </a:rPr>
              <a:t>11. Hafta: Karma Risk Değerlendirme Yöntemleri(Matris Yöntemi;Fine-Kinney Yöntemi)</a:t>
            </a:r>
            <a:endParaRPr sz="3600" b="1" dirty="0">
              <a:solidFill>
                <a:srgbClr val="002060"/>
              </a:solidFill>
              <a:latin typeface="Trebuchet MS"/>
              <a:ea typeface="Trebuchet MS"/>
              <a:cs typeface="Trebuchet MS"/>
              <a:sym typeface="Trebuchet MS"/>
            </a:endParaRPr>
          </a:p>
        </p:txBody>
      </p:sp>
      <p:sp>
        <p:nvSpPr>
          <p:cNvPr id="195" name="Google Shape;195;p4"/>
          <p:cNvSpPr txBox="1">
            <a:spLocks noGrp="1"/>
          </p:cNvSpPr>
          <p:nvPr>
            <p:ph type="sldNum" idx="12"/>
          </p:nvPr>
        </p:nvSpPr>
        <p:spPr>
          <a:xfrm>
            <a:off x="8722894" y="5971340"/>
            <a:ext cx="2907632" cy="55779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sz="2000"/>
              <a:t>2</a:t>
            </a:fld>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rmAutofit fontScale="90000"/>
          </a:bodyPr>
          <a:lstStyle/>
          <a:p>
            <a:pPr lvl="0">
              <a:buSzPts val="2800"/>
            </a:pPr>
            <a:r>
              <a:rPr lang="tr-TR" b="1" dirty="0">
                <a:solidFill>
                  <a:srgbClr val="000000"/>
                </a:solidFill>
                <a:latin typeface="Times New Roman"/>
                <a:cs typeface="Times New Roman"/>
                <a:sym typeface="Times New Roman"/>
              </a:rPr>
              <a:t>Giriş</a:t>
            </a:r>
            <a:endParaRPr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a:t>
            </a:fld>
            <a:endParaRPr/>
          </a:p>
        </p:txBody>
      </p:sp>
      <p:sp>
        <p:nvSpPr>
          <p:cNvPr id="6" name="TextBox 5">
            <a:extLst>
              <a:ext uri="{FF2B5EF4-FFF2-40B4-BE49-F238E27FC236}">
                <a16:creationId xmlns:a16="http://schemas.microsoft.com/office/drawing/2014/main" id="{456DD0BE-0E11-4BD5-A35F-4BFDEC3C8DEB}"/>
              </a:ext>
            </a:extLst>
          </p:cNvPr>
          <p:cNvSpPr txBox="1"/>
          <p:nvPr/>
        </p:nvSpPr>
        <p:spPr>
          <a:xfrm>
            <a:off x="412829" y="1099367"/>
            <a:ext cx="11208900" cy="3347840"/>
          </a:xfrm>
          <a:prstGeom prst="rect">
            <a:avLst/>
          </a:prstGeom>
          <a:noFill/>
        </p:spPr>
        <p:txBody>
          <a:bodyPr wrap="square">
            <a:spAutoFit/>
          </a:bodyPr>
          <a:lstStyle/>
          <a:p>
            <a:pPr algn="just">
              <a:lnSpc>
                <a:spcPct val="150000"/>
              </a:lnSpc>
            </a:pPr>
            <a:r>
              <a:rPr lang="en-US" sz="2400" b="0" i="0" dirty="0">
                <a:solidFill>
                  <a:srgbClr val="333333"/>
                </a:solidFill>
                <a:effectLst/>
                <a:latin typeface="Arial" panose="020B0604020202020204" pitchFamily="34" charset="0"/>
                <a:cs typeface="Arial" panose="020B0604020202020204" pitchFamily="34" charset="0"/>
              </a:rPr>
              <a:t>Karma risk </a:t>
            </a:r>
            <a:r>
              <a:rPr lang="en-US" sz="2400" b="0" i="0" dirty="0" err="1">
                <a:solidFill>
                  <a:srgbClr val="333333"/>
                </a:solidFill>
                <a:effectLst/>
                <a:latin typeface="Arial" panose="020B0604020202020204" pitchFamily="34" charset="0"/>
                <a:cs typeface="Arial" panose="020B0604020202020204" pitchFamily="34" charset="0"/>
              </a:rPr>
              <a:t>değerlendirme</a:t>
            </a:r>
            <a:r>
              <a:rPr lang="en-US" sz="2400" b="0" i="0" dirty="0">
                <a:solidFill>
                  <a:srgbClr val="333333"/>
                </a:solidFill>
                <a:effectLst/>
                <a:latin typeface="Arial" panose="020B0604020202020204" pitchFamily="34" charset="0"/>
                <a:cs typeface="Arial" panose="020B0604020202020204" pitchFamily="34" charset="0"/>
              </a:rPr>
              <a:t> </a:t>
            </a:r>
            <a:r>
              <a:rPr lang="en-US" sz="2400" b="0" i="0" dirty="0" err="1">
                <a:solidFill>
                  <a:srgbClr val="333333"/>
                </a:solidFill>
                <a:effectLst/>
                <a:latin typeface="Arial" panose="020B0604020202020204" pitchFamily="34" charset="0"/>
                <a:cs typeface="Arial" panose="020B0604020202020204" pitchFamily="34" charset="0"/>
              </a:rPr>
              <a:t>yöntemlerinde</a:t>
            </a:r>
            <a:r>
              <a:rPr lang="en-US" sz="2400" b="0" i="0" dirty="0">
                <a:solidFill>
                  <a:srgbClr val="333333"/>
                </a:solidFill>
                <a:effectLst/>
                <a:latin typeface="Arial" panose="020B0604020202020204" pitchFamily="34" charset="0"/>
                <a:cs typeface="Arial" panose="020B0604020202020204" pitchFamily="34" charset="0"/>
              </a:rPr>
              <a:t> risk hem </a:t>
            </a:r>
            <a:r>
              <a:rPr lang="en-US" sz="2400" b="0" i="0" dirty="0" err="1">
                <a:solidFill>
                  <a:srgbClr val="333333"/>
                </a:solidFill>
                <a:effectLst/>
                <a:latin typeface="Arial" panose="020B0604020202020204" pitchFamily="34" charset="0"/>
                <a:cs typeface="Arial" panose="020B0604020202020204" pitchFamily="34" charset="0"/>
              </a:rPr>
              <a:t>hem</a:t>
            </a:r>
            <a:r>
              <a:rPr lang="en-US" sz="2400" b="0" i="0" dirty="0">
                <a:solidFill>
                  <a:srgbClr val="333333"/>
                </a:solidFill>
                <a:effectLst/>
                <a:latin typeface="Arial" panose="020B0604020202020204" pitchFamily="34" charset="0"/>
                <a:cs typeface="Arial" panose="020B0604020202020204" pitchFamily="34" charset="0"/>
              </a:rPr>
              <a:t> </a:t>
            </a:r>
            <a:r>
              <a:rPr lang="en-US" sz="2400" b="0" i="0" dirty="0" err="1">
                <a:solidFill>
                  <a:srgbClr val="333333"/>
                </a:solidFill>
                <a:effectLst/>
                <a:latin typeface="Arial" panose="020B0604020202020204" pitchFamily="34" charset="0"/>
                <a:cs typeface="Arial" panose="020B0604020202020204" pitchFamily="34" charset="0"/>
              </a:rPr>
              <a:t>kalitatif</a:t>
            </a:r>
            <a:r>
              <a:rPr lang="en-US" sz="2400" b="0" i="0" dirty="0">
                <a:solidFill>
                  <a:srgbClr val="333333"/>
                </a:solidFill>
                <a:effectLst/>
                <a:latin typeface="Arial" panose="020B0604020202020204" pitchFamily="34" charset="0"/>
                <a:cs typeface="Arial" panose="020B0604020202020204" pitchFamily="34" charset="0"/>
              </a:rPr>
              <a:t> hem de </a:t>
            </a:r>
            <a:r>
              <a:rPr lang="en-US" sz="2400" b="0" i="0" dirty="0" err="1">
                <a:solidFill>
                  <a:srgbClr val="333333"/>
                </a:solidFill>
                <a:effectLst/>
                <a:latin typeface="Arial" panose="020B0604020202020204" pitchFamily="34" charset="0"/>
                <a:cs typeface="Arial" panose="020B0604020202020204" pitchFamily="34" charset="0"/>
              </a:rPr>
              <a:t>kantitatif</a:t>
            </a:r>
            <a:r>
              <a:rPr lang="en-US" sz="2400" b="0" i="0" dirty="0">
                <a:solidFill>
                  <a:srgbClr val="333333"/>
                </a:solidFill>
                <a:effectLst/>
                <a:latin typeface="Arial" panose="020B0604020202020204" pitchFamily="34" charset="0"/>
                <a:cs typeface="Arial" panose="020B0604020202020204" pitchFamily="34" charset="0"/>
              </a:rPr>
              <a:t> </a:t>
            </a:r>
            <a:r>
              <a:rPr lang="en-US" sz="2400" b="0" i="0" dirty="0" err="1">
                <a:solidFill>
                  <a:srgbClr val="333333"/>
                </a:solidFill>
                <a:effectLst/>
                <a:latin typeface="Arial" panose="020B0604020202020204" pitchFamily="34" charset="0"/>
                <a:cs typeface="Arial" panose="020B0604020202020204" pitchFamily="34" charset="0"/>
              </a:rPr>
              <a:t>olan</a:t>
            </a:r>
            <a:r>
              <a:rPr lang="en-US" sz="2400" b="0" i="0" dirty="0">
                <a:solidFill>
                  <a:srgbClr val="333333"/>
                </a:solidFill>
                <a:effectLst/>
                <a:latin typeface="Arial" panose="020B0604020202020204" pitchFamily="34" charset="0"/>
                <a:cs typeface="Arial" panose="020B0604020202020204" pitchFamily="34" charset="0"/>
              </a:rPr>
              <a:t> </a:t>
            </a:r>
            <a:r>
              <a:rPr lang="en-US" sz="2400" b="0" i="0" dirty="0" err="1">
                <a:solidFill>
                  <a:srgbClr val="333333"/>
                </a:solidFill>
                <a:effectLst/>
                <a:latin typeface="Arial" panose="020B0604020202020204" pitchFamily="34" charset="0"/>
                <a:cs typeface="Arial" panose="020B0604020202020204" pitchFamily="34" charset="0"/>
              </a:rPr>
              <a:t>yöntemler</a:t>
            </a:r>
            <a:r>
              <a:rPr lang="en-US" sz="2400" b="0" i="0" dirty="0">
                <a:solidFill>
                  <a:srgbClr val="333333"/>
                </a:solidFill>
                <a:effectLst/>
                <a:latin typeface="Arial" panose="020B0604020202020204" pitchFamily="34" charset="0"/>
                <a:cs typeface="Arial" panose="020B0604020202020204" pitchFamily="34" charset="0"/>
              </a:rPr>
              <a:t> </a:t>
            </a:r>
            <a:r>
              <a:rPr lang="en-US" sz="2400" b="0" i="0" dirty="0" err="1">
                <a:solidFill>
                  <a:srgbClr val="333333"/>
                </a:solidFill>
                <a:effectLst/>
                <a:latin typeface="Arial" panose="020B0604020202020204" pitchFamily="34" charset="0"/>
                <a:cs typeface="Arial" panose="020B0604020202020204" pitchFamily="34" charset="0"/>
              </a:rPr>
              <a:t>kullanılarak</a:t>
            </a:r>
            <a:r>
              <a:rPr lang="en-US" sz="2400" b="0" i="0" dirty="0">
                <a:solidFill>
                  <a:srgbClr val="333333"/>
                </a:solidFill>
                <a:effectLst/>
                <a:latin typeface="Arial" panose="020B0604020202020204" pitchFamily="34" charset="0"/>
                <a:cs typeface="Arial" panose="020B0604020202020204" pitchFamily="34" charset="0"/>
              </a:rPr>
              <a:t> </a:t>
            </a:r>
            <a:r>
              <a:rPr lang="en-US" sz="2400" b="0" i="0" dirty="0" err="1">
                <a:solidFill>
                  <a:srgbClr val="333333"/>
                </a:solidFill>
                <a:effectLst/>
                <a:latin typeface="Arial" panose="020B0604020202020204" pitchFamily="34" charset="0"/>
                <a:cs typeface="Arial" panose="020B0604020202020204" pitchFamily="34" charset="0"/>
              </a:rPr>
              <a:t>değerlendirilir</a:t>
            </a:r>
            <a:r>
              <a:rPr lang="en-US" sz="2400" b="0" i="0" dirty="0">
                <a:solidFill>
                  <a:srgbClr val="333333"/>
                </a:solidFill>
                <a:effectLst/>
                <a:latin typeface="Arial" panose="020B0604020202020204" pitchFamily="34" charset="0"/>
                <a:cs typeface="Arial" panose="020B0604020202020204" pitchFamily="34" charset="0"/>
              </a:rPr>
              <a:t>. </a:t>
            </a:r>
            <a:endParaRPr lang="tr-TR" sz="2400" b="0" i="0" dirty="0">
              <a:solidFill>
                <a:srgbClr val="333333"/>
              </a:solidFill>
              <a:effectLst/>
              <a:latin typeface="Arial" panose="020B0604020202020204" pitchFamily="34" charset="0"/>
              <a:cs typeface="Arial" panose="020B0604020202020204" pitchFamily="34" charset="0"/>
            </a:endParaRPr>
          </a:p>
          <a:p>
            <a:pPr marL="457200" indent="-457200" algn="just">
              <a:lnSpc>
                <a:spcPct val="150000"/>
              </a:lnSpc>
              <a:buFont typeface="Arial" panose="020B0604020202020204" pitchFamily="34" charset="0"/>
              <a:buChar char="•"/>
            </a:pPr>
            <a:r>
              <a:rPr lang="en-US" sz="2400" dirty="0" err="1">
                <a:latin typeface="Arial" panose="020B0604020202020204" pitchFamily="34" charset="0"/>
                <a:cs typeface="Arial" panose="020B0604020202020204" pitchFamily="34" charset="0"/>
              </a:rPr>
              <a:t>Matris</a:t>
            </a:r>
            <a:r>
              <a:rPr lang="en-US" sz="2400" dirty="0">
                <a:latin typeface="Arial" panose="020B0604020202020204" pitchFamily="34" charset="0"/>
                <a:cs typeface="Arial" panose="020B0604020202020204" pitchFamily="34" charset="0"/>
              </a:rPr>
              <a:t> </a:t>
            </a:r>
            <a:endParaRPr lang="tr-TR" sz="2400" dirty="0">
              <a:latin typeface="Arial" panose="020B0604020202020204" pitchFamily="34" charset="0"/>
              <a:cs typeface="Arial" panose="020B0604020202020204" pitchFamily="34" charset="0"/>
            </a:endParaRPr>
          </a:p>
          <a:p>
            <a:pPr marL="457200" indent="-457200" algn="just">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Fine - Kinney </a:t>
            </a:r>
            <a:endParaRPr lang="tr-TR" sz="2400" dirty="0">
              <a:latin typeface="Arial" panose="020B0604020202020204" pitchFamily="34" charset="0"/>
              <a:cs typeface="Arial" panose="020B0604020202020204" pitchFamily="34" charset="0"/>
            </a:endParaRPr>
          </a:p>
          <a:p>
            <a:pPr marL="457200" indent="-457200" algn="just">
              <a:lnSpc>
                <a:spcPct val="150000"/>
              </a:lnSpc>
              <a:buFont typeface="Arial" panose="020B0604020202020204" pitchFamily="34" charset="0"/>
              <a:buChar char="•"/>
            </a:pPr>
            <a:r>
              <a:rPr lang="en-US" sz="2400" dirty="0" err="1">
                <a:latin typeface="Arial" panose="020B0604020202020204" pitchFamily="34" charset="0"/>
                <a:cs typeface="Arial" panose="020B0604020202020204" pitchFamily="34" charset="0"/>
              </a:rPr>
              <a:t>Hata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Ağacı</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Analizi</a:t>
            </a:r>
            <a:r>
              <a:rPr lang="en-US" sz="2400" dirty="0">
                <a:latin typeface="Arial" panose="020B0604020202020204" pitchFamily="34" charset="0"/>
                <a:cs typeface="Arial" panose="020B0604020202020204" pitchFamily="34" charset="0"/>
              </a:rPr>
              <a:t> (FTA)</a:t>
            </a:r>
            <a:endParaRPr lang="tr-TR" sz="2400" dirty="0">
              <a:latin typeface="Arial" panose="020B0604020202020204" pitchFamily="34" charset="0"/>
              <a:cs typeface="Arial" panose="020B0604020202020204" pitchFamily="34" charset="0"/>
            </a:endParaRPr>
          </a:p>
          <a:p>
            <a:pPr marL="457200" indent="-457200" algn="just">
              <a:lnSpc>
                <a:spcPct val="150000"/>
              </a:lnSpc>
              <a:buFont typeface="Arial" panose="020B0604020202020204" pitchFamily="34" charset="0"/>
              <a:buChar char="•"/>
            </a:pPr>
            <a:r>
              <a:rPr lang="tr-TR" sz="2400" dirty="0">
                <a:latin typeface="Arial" panose="020B0604020202020204" pitchFamily="34" charset="0"/>
                <a:cs typeface="Arial" panose="020B0604020202020204" pitchFamily="34" charset="0"/>
              </a:rPr>
              <a:t>Olay Ağacı Analizi </a:t>
            </a:r>
            <a:r>
              <a:rPr lang="en-US" sz="2400" dirty="0">
                <a:latin typeface="Arial" panose="020B0604020202020204" pitchFamily="34" charset="0"/>
                <a:cs typeface="Arial" panose="020B0604020202020204" pitchFamily="34" charset="0"/>
              </a:rPr>
              <a:t>(ETA)</a:t>
            </a:r>
            <a:endParaRPr lang="tr-TR"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4911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2400" b="1" dirty="0"/>
              <a:t>1.</a:t>
            </a:r>
            <a:r>
              <a:rPr lang="en-US" sz="2400" b="1" dirty="0"/>
              <a:t>RISK DEĞERLENDIRME KARAR MATRISI (RADM-Risk Assessment Decision </a:t>
            </a:r>
            <a:r>
              <a:rPr lang="en-US" sz="2400" b="1" dirty="0" err="1"/>
              <a:t>Matris</a:t>
            </a:r>
            <a:r>
              <a:rPr lang="en-US" sz="2400" b="1" dirty="0"/>
              <a:t>)</a:t>
            </a:r>
            <a:endParaRPr sz="2400" b="1"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4</a:t>
            </a:fld>
            <a:endParaRPr/>
          </a:p>
        </p:txBody>
      </p:sp>
      <p:sp>
        <p:nvSpPr>
          <p:cNvPr id="6" name="TextBox 5">
            <a:extLst>
              <a:ext uri="{FF2B5EF4-FFF2-40B4-BE49-F238E27FC236}">
                <a16:creationId xmlns:a16="http://schemas.microsoft.com/office/drawing/2014/main" id="{456DD0BE-0E11-4BD5-A35F-4BFDEC3C8DEB}"/>
              </a:ext>
            </a:extLst>
          </p:cNvPr>
          <p:cNvSpPr txBox="1"/>
          <p:nvPr/>
        </p:nvSpPr>
        <p:spPr>
          <a:xfrm>
            <a:off x="412829" y="1099367"/>
            <a:ext cx="11208900" cy="1685846"/>
          </a:xfrm>
          <a:prstGeom prst="rect">
            <a:avLst/>
          </a:prstGeom>
          <a:noFill/>
        </p:spPr>
        <p:txBody>
          <a:bodyPr wrap="square">
            <a:spAutoFit/>
          </a:bodyPr>
          <a:lstStyle/>
          <a:p>
            <a:pPr algn="just">
              <a:lnSpc>
                <a:spcPct val="150000"/>
              </a:lnSpc>
            </a:pPr>
            <a:r>
              <a:rPr lang="tr-TR" sz="2400" dirty="0"/>
              <a:t>İki veya daha fazla değişken arasındaki ilişkiyi tanımlarken sıkça kullanılan yaklaşımlardan biridir. Sistem/süreç güvenlik düzeyinin tespiti ve analizi amacıyla geliştirilmiştir. </a:t>
            </a:r>
            <a:r>
              <a:rPr lang="tr-TR" sz="2400" dirty="0">
                <a:solidFill>
                  <a:srgbClr val="FF0000"/>
                </a:solidFill>
              </a:rPr>
              <a:t>L tipi Matris </a:t>
            </a:r>
            <a:r>
              <a:rPr lang="tr-TR" sz="2400" dirty="0"/>
              <a:t>ve </a:t>
            </a:r>
            <a:r>
              <a:rPr lang="tr-TR" sz="2400" dirty="0">
                <a:solidFill>
                  <a:srgbClr val="FF0000"/>
                </a:solidFill>
              </a:rPr>
              <a:t>X tipi Matris </a:t>
            </a:r>
            <a:r>
              <a:rPr lang="tr-TR" sz="2400" dirty="0"/>
              <a:t>Yöntemi örnek olarak gösterilebilir.</a:t>
            </a:r>
          </a:p>
        </p:txBody>
      </p:sp>
    </p:spTree>
    <p:extLst>
      <p:ext uri="{BB962C8B-B14F-4D97-AF65-F5344CB8AC3E}">
        <p14:creationId xmlns:p14="http://schemas.microsoft.com/office/powerpoint/2010/main" val="96131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1.1 L tipi Matris</a:t>
            </a:r>
            <a:endParaRPr sz="3600" b="1"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5</a:t>
            </a:fld>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56DD0BE-0E11-4BD5-A35F-4BFDEC3C8DEB}"/>
                  </a:ext>
                </a:extLst>
              </p:cNvPr>
              <p:cNvSpPr txBox="1"/>
              <p:nvPr/>
            </p:nvSpPr>
            <p:spPr>
              <a:xfrm>
                <a:off x="412829" y="1099367"/>
                <a:ext cx="11208900" cy="4640501"/>
              </a:xfrm>
              <a:prstGeom prst="rect">
                <a:avLst/>
              </a:prstGeom>
              <a:noFill/>
            </p:spPr>
            <p:txBody>
              <a:bodyPr wrap="square">
                <a:spAutoFit/>
              </a:bodyPr>
              <a:lstStyle/>
              <a:p>
                <a:pPr algn="just">
                  <a:lnSpc>
                    <a:spcPct val="150000"/>
                  </a:lnSpc>
                </a:pPr>
                <a:r>
                  <a:rPr lang="tr-TR" sz="2400" dirty="0"/>
                  <a:t>Kolay bir metottur ve tek analist ile uygulanabilir. Ancak analistin tecrübesi sonuçları etkilemektedir. İstenmeyen bir olayın gerçekleşme ihtimali ile gerçekleşmesi durumunda sonucunun nasıl değerlendirileceğine ilişkin bir metottur. Yani sebep-sonuç ilişkileri değerlendirilirken kullanılmaktadır. </a:t>
                </a:r>
              </a:p>
              <a:p>
                <a:pPr algn="just">
                  <a:lnSpc>
                    <a:spcPct val="150000"/>
                  </a:lnSpc>
                </a:pPr>
                <a:r>
                  <a:rPr lang="tr-TR" sz="2400" dirty="0"/>
                  <a:t>Bu yöntemde risk puanı hesaplanır. Risk değerlendirmesi risk puanından elde edilecek sonuca göre incelenir. Risk puanı aşağıdaki formülle hesaplanır. </a:t>
                </a:r>
              </a:p>
              <a:p>
                <a:pPr algn="just"/>
                <a:endParaRPr lang="tr-TR" sz="2400" dirty="0"/>
              </a:p>
              <a:p>
                <a:pPr algn="just"/>
                <a14:m>
                  <m:oMathPara xmlns:m="http://schemas.openxmlformats.org/officeDocument/2006/math">
                    <m:oMathParaPr>
                      <m:jc m:val="centerGroup"/>
                    </m:oMathParaPr>
                    <m:oMath xmlns:m="http://schemas.openxmlformats.org/officeDocument/2006/math">
                      <m:r>
                        <a:rPr lang="es-ES" sz="2400" b="1" i="1" dirty="0" smtClean="0">
                          <a:solidFill>
                            <a:srgbClr val="FF0000"/>
                          </a:solidFill>
                          <a:latin typeface="Cambria Math"/>
                        </a:rPr>
                        <m:t>𝑹𝒊𝒔𝒌</m:t>
                      </m:r>
                      <m:r>
                        <a:rPr lang="es-ES" sz="2400" b="1" i="1" dirty="0" smtClean="0">
                          <a:solidFill>
                            <a:srgbClr val="FF0000"/>
                          </a:solidFill>
                          <a:latin typeface="Cambria Math"/>
                        </a:rPr>
                        <m:t> </m:t>
                      </m:r>
                      <m:r>
                        <a:rPr lang="es-ES" sz="2400" b="1" i="1" dirty="0" smtClean="0">
                          <a:solidFill>
                            <a:srgbClr val="FF0000"/>
                          </a:solidFill>
                          <a:latin typeface="Cambria Math"/>
                        </a:rPr>
                        <m:t>𝒑𝒖𝒂𝒏</m:t>
                      </m:r>
                      <m:r>
                        <a:rPr lang="es-ES" sz="2400" b="1" i="1" dirty="0" smtClean="0">
                          <a:solidFill>
                            <a:srgbClr val="FF0000"/>
                          </a:solidFill>
                          <a:latin typeface="Cambria Math"/>
                        </a:rPr>
                        <m:t>𝚤</m:t>
                      </m:r>
                      <m:r>
                        <a:rPr lang="tr-TR" sz="2400" b="1" i="1" dirty="0" smtClean="0">
                          <a:solidFill>
                            <a:srgbClr val="FF0000"/>
                          </a:solidFill>
                          <a:latin typeface="Cambria Math"/>
                        </a:rPr>
                        <m:t>=</m:t>
                      </m:r>
                      <m:r>
                        <a:rPr lang="es-ES" sz="2400" b="1" i="1" dirty="0" smtClean="0">
                          <a:solidFill>
                            <a:srgbClr val="FF0000"/>
                          </a:solidFill>
                          <a:latin typeface="Cambria Math"/>
                        </a:rPr>
                        <m:t> </m:t>
                      </m:r>
                      <m:r>
                        <a:rPr lang="es-ES" sz="2400" b="1" i="1" dirty="0" smtClean="0">
                          <a:solidFill>
                            <a:srgbClr val="FF0000"/>
                          </a:solidFill>
                          <a:latin typeface="Cambria Math"/>
                        </a:rPr>
                        <m:t>𝑶𝒍𝒂𝒔</m:t>
                      </m:r>
                      <m:r>
                        <a:rPr lang="es-ES" sz="2400" b="1" i="1" dirty="0" smtClean="0">
                          <a:solidFill>
                            <a:srgbClr val="FF0000"/>
                          </a:solidFill>
                          <a:latin typeface="Cambria Math"/>
                        </a:rPr>
                        <m:t>𝚤</m:t>
                      </m:r>
                      <m:r>
                        <a:rPr lang="es-ES" sz="2400" b="1" i="1" dirty="0" smtClean="0">
                          <a:solidFill>
                            <a:srgbClr val="FF0000"/>
                          </a:solidFill>
                          <a:latin typeface="Cambria Math"/>
                        </a:rPr>
                        <m:t>𝒍</m:t>
                      </m:r>
                      <m:r>
                        <a:rPr lang="es-ES" sz="2400" b="1" i="1" dirty="0" smtClean="0">
                          <a:solidFill>
                            <a:srgbClr val="FF0000"/>
                          </a:solidFill>
                          <a:latin typeface="Cambria Math"/>
                        </a:rPr>
                        <m:t>𝚤</m:t>
                      </m:r>
                      <m:r>
                        <a:rPr lang="es-ES" sz="2400" b="1" i="1" dirty="0" smtClean="0">
                          <a:solidFill>
                            <a:srgbClr val="FF0000"/>
                          </a:solidFill>
                          <a:latin typeface="Cambria Math"/>
                        </a:rPr>
                        <m:t>𝒌</m:t>
                      </m:r>
                      <m:r>
                        <a:rPr lang="es-ES" sz="2400" b="1" i="1" dirty="0" smtClean="0">
                          <a:solidFill>
                            <a:srgbClr val="FF0000"/>
                          </a:solidFill>
                          <a:latin typeface="Cambria Math"/>
                        </a:rPr>
                        <m:t> × </m:t>
                      </m:r>
                      <m:r>
                        <a:rPr lang="es-ES" sz="2400" b="1" i="1" dirty="0" smtClean="0">
                          <a:solidFill>
                            <a:srgbClr val="FF0000"/>
                          </a:solidFill>
                          <a:latin typeface="Cambria Math"/>
                        </a:rPr>
                        <m:t>𝒁𝒂𝒓𝒂𝒓</m:t>
                      </m:r>
                      <m:r>
                        <a:rPr lang="es-ES" sz="2400" b="1" i="1" dirty="0" smtClean="0">
                          <a:solidFill>
                            <a:srgbClr val="FF0000"/>
                          </a:solidFill>
                          <a:latin typeface="Cambria Math"/>
                        </a:rPr>
                        <m:t> </m:t>
                      </m:r>
                      <m:r>
                        <a:rPr lang="es-ES" sz="2400" b="1" i="1" dirty="0" smtClean="0">
                          <a:solidFill>
                            <a:srgbClr val="FF0000"/>
                          </a:solidFill>
                          <a:latin typeface="Cambria Math"/>
                        </a:rPr>
                        <m:t>𝒅𝒆𝒓𝒆𝒄𝒆𝒔𝒊</m:t>
                      </m:r>
                      <m:r>
                        <a:rPr lang="es-ES" sz="2400" b="1" i="1" dirty="0" smtClean="0">
                          <a:solidFill>
                            <a:srgbClr val="FF0000"/>
                          </a:solidFill>
                          <a:latin typeface="Cambria Math"/>
                        </a:rPr>
                        <m:t> </m:t>
                      </m:r>
                    </m:oMath>
                  </m:oMathPara>
                </a14:m>
                <a:endParaRPr lang="es-ES" sz="2400" b="1" dirty="0">
                  <a:solidFill>
                    <a:srgbClr val="FF0000"/>
                  </a:solidFill>
                </a:endParaRPr>
              </a:p>
              <a:p>
                <a:pPr algn="just">
                  <a:lnSpc>
                    <a:spcPct val="150000"/>
                  </a:lnSpc>
                </a:pPr>
                <a:endParaRPr lang="tr-TR" sz="2400" dirty="0"/>
              </a:p>
            </p:txBody>
          </p:sp>
        </mc:Choice>
        <mc:Fallback xmlns="">
          <p:sp>
            <p:nvSpPr>
              <p:cNvPr id="6" name="TextBox 5">
                <a:extLst>
                  <a:ext uri="{FF2B5EF4-FFF2-40B4-BE49-F238E27FC236}">
                    <a16:creationId xmlns:a16="http://schemas.microsoft.com/office/drawing/2014/main" id="{456DD0BE-0E11-4BD5-A35F-4BFDEC3C8DEB}"/>
                  </a:ext>
                </a:extLst>
              </p:cNvPr>
              <p:cNvSpPr txBox="1">
                <a:spLocks noRot="1" noChangeAspect="1" noMove="1" noResize="1" noEditPoints="1" noAdjustHandles="1" noChangeArrowheads="1" noChangeShapeType="1" noTextEdit="1"/>
              </p:cNvSpPr>
              <p:nvPr/>
            </p:nvSpPr>
            <p:spPr>
              <a:xfrm>
                <a:off x="412829" y="1099367"/>
                <a:ext cx="11208900" cy="4640501"/>
              </a:xfrm>
              <a:prstGeom prst="rect">
                <a:avLst/>
              </a:prstGeom>
              <a:blipFill>
                <a:blip r:embed="rId3"/>
                <a:stretch>
                  <a:fillRect l="-871" r="-871"/>
                </a:stretch>
              </a:blipFill>
            </p:spPr>
            <p:txBody>
              <a:bodyPr/>
              <a:lstStyle/>
              <a:p>
                <a:r>
                  <a:rPr lang="en-US">
                    <a:noFill/>
                  </a:rPr>
                  <a:t> </a:t>
                </a:r>
              </a:p>
            </p:txBody>
          </p:sp>
        </mc:Fallback>
      </mc:AlternateContent>
    </p:spTree>
    <p:extLst>
      <p:ext uri="{BB962C8B-B14F-4D97-AF65-F5344CB8AC3E}">
        <p14:creationId xmlns:p14="http://schemas.microsoft.com/office/powerpoint/2010/main" val="416100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1.1 L tipi Matris</a:t>
            </a:r>
            <a:endParaRPr sz="3600" b="1"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6</a:t>
            </a:fld>
            <a:endParaRPr/>
          </a:p>
        </p:txBody>
      </p:sp>
      <p:sp>
        <p:nvSpPr>
          <p:cNvPr id="6" name="TextBox 5">
            <a:extLst>
              <a:ext uri="{FF2B5EF4-FFF2-40B4-BE49-F238E27FC236}">
                <a16:creationId xmlns:a16="http://schemas.microsoft.com/office/drawing/2014/main" id="{456DD0BE-0E11-4BD5-A35F-4BFDEC3C8DEB}"/>
              </a:ext>
            </a:extLst>
          </p:cNvPr>
          <p:cNvSpPr txBox="1"/>
          <p:nvPr/>
        </p:nvSpPr>
        <p:spPr>
          <a:xfrm>
            <a:off x="412829" y="1099367"/>
            <a:ext cx="11208900" cy="2424510"/>
          </a:xfrm>
          <a:prstGeom prst="rect">
            <a:avLst/>
          </a:prstGeom>
          <a:noFill/>
        </p:spPr>
        <p:txBody>
          <a:bodyPr wrap="square">
            <a:spAutoFit/>
          </a:bodyPr>
          <a:lstStyle/>
          <a:p>
            <a:pPr algn="just"/>
            <a:r>
              <a:rPr lang="tr-TR" sz="2400" b="1" i="1" dirty="0">
                <a:solidFill>
                  <a:srgbClr val="FF0000"/>
                </a:solidFill>
              </a:rPr>
              <a:t>Olasılık: </a:t>
            </a:r>
            <a:r>
              <a:rPr lang="tr-TR" sz="2400" dirty="0"/>
              <a:t>Tehlikenin ortaya çıkma sıklığı belirlenen sınıflardan hangisine giriyorsa o basamak seçilir. Basamaklar ve sıklık değerleri Tablo 1’deki gibi tanımlanmıştır.</a:t>
            </a:r>
          </a:p>
          <a:p>
            <a:pPr algn="just"/>
            <a:endParaRPr lang="tr-TR" sz="2400" dirty="0"/>
          </a:p>
          <a:p>
            <a:pPr algn="just"/>
            <a:endParaRPr lang="tr-TR" sz="2400" dirty="0"/>
          </a:p>
          <a:p>
            <a:pPr algn="just"/>
            <a:r>
              <a:rPr lang="tr-TR" sz="2400" dirty="0"/>
              <a:t>Tablo 1: L tipi matris analizi olasılık tablosu </a:t>
            </a:r>
          </a:p>
          <a:p>
            <a:pPr algn="just">
              <a:lnSpc>
                <a:spcPct val="150000"/>
              </a:lnSpc>
            </a:pPr>
            <a:endParaRPr lang="tr-TR" sz="2400" dirty="0"/>
          </a:p>
        </p:txBody>
      </p:sp>
      <p:pic>
        <p:nvPicPr>
          <p:cNvPr id="7" name="Picture 2">
            <a:extLst>
              <a:ext uri="{FF2B5EF4-FFF2-40B4-BE49-F238E27FC236}">
                <a16:creationId xmlns:a16="http://schemas.microsoft.com/office/drawing/2014/main" id="{D24FDCDC-DFE3-46D8-A368-735225EA86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712"/>
          <a:stretch/>
        </p:blipFill>
        <p:spPr bwMode="auto">
          <a:xfrm>
            <a:off x="412829" y="3183465"/>
            <a:ext cx="4791251" cy="2830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6043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1.1 L tipi Matris</a:t>
            </a:r>
            <a:endParaRPr sz="3600" b="1"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7</a:t>
            </a:fld>
            <a:endParaRPr/>
          </a:p>
        </p:txBody>
      </p:sp>
      <p:sp>
        <p:nvSpPr>
          <p:cNvPr id="6" name="TextBox 5">
            <a:extLst>
              <a:ext uri="{FF2B5EF4-FFF2-40B4-BE49-F238E27FC236}">
                <a16:creationId xmlns:a16="http://schemas.microsoft.com/office/drawing/2014/main" id="{456DD0BE-0E11-4BD5-A35F-4BFDEC3C8DEB}"/>
              </a:ext>
            </a:extLst>
          </p:cNvPr>
          <p:cNvSpPr txBox="1"/>
          <p:nvPr/>
        </p:nvSpPr>
        <p:spPr>
          <a:xfrm>
            <a:off x="412829" y="1099367"/>
            <a:ext cx="11208900" cy="2055178"/>
          </a:xfrm>
          <a:prstGeom prst="rect">
            <a:avLst/>
          </a:prstGeom>
          <a:noFill/>
        </p:spPr>
        <p:txBody>
          <a:bodyPr wrap="square">
            <a:spAutoFit/>
          </a:bodyPr>
          <a:lstStyle/>
          <a:p>
            <a:pPr algn="just"/>
            <a:r>
              <a:rPr lang="tr-TR" sz="2400" b="1" i="1" dirty="0">
                <a:solidFill>
                  <a:srgbClr val="FF0000"/>
                </a:solidFill>
              </a:rPr>
              <a:t>Zarar Derecesi: </a:t>
            </a:r>
            <a:r>
              <a:rPr lang="tr-TR" sz="2400" dirty="0"/>
              <a:t>Tehlikenin şiddetinin belirlenmesi için derecelendirme sınıfı tespit edilerek Tablo2’ deki gibi sonuç tanımı belirlenir. </a:t>
            </a:r>
          </a:p>
          <a:p>
            <a:pPr algn="just"/>
            <a:endParaRPr lang="tr-TR" sz="2400" dirty="0"/>
          </a:p>
          <a:p>
            <a:pPr algn="just"/>
            <a:r>
              <a:rPr lang="tr-TR" sz="2400" dirty="0"/>
              <a:t>Tablo 2: L tipi matris analizi zarar derecesi tablosu</a:t>
            </a:r>
          </a:p>
          <a:p>
            <a:pPr algn="just">
              <a:lnSpc>
                <a:spcPct val="150000"/>
              </a:lnSpc>
            </a:pPr>
            <a:endParaRPr lang="tr-TR" sz="2400" dirty="0"/>
          </a:p>
        </p:txBody>
      </p:sp>
      <p:pic>
        <p:nvPicPr>
          <p:cNvPr id="8" name="Picture 2">
            <a:extLst>
              <a:ext uri="{FF2B5EF4-FFF2-40B4-BE49-F238E27FC236}">
                <a16:creationId xmlns:a16="http://schemas.microsoft.com/office/drawing/2014/main" id="{2E84951C-1846-4ECF-85AA-ECB4D33F99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939"/>
          <a:stretch/>
        </p:blipFill>
        <p:spPr bwMode="auto">
          <a:xfrm>
            <a:off x="511869" y="3098801"/>
            <a:ext cx="7459054" cy="2979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0321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1.1 L tipi Matris</a:t>
            </a:r>
            <a:endParaRPr sz="3600" b="1"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8</a:t>
            </a:fld>
            <a:endParaRPr/>
          </a:p>
        </p:txBody>
      </p:sp>
      <p:sp>
        <p:nvSpPr>
          <p:cNvPr id="6" name="TextBox 5">
            <a:extLst>
              <a:ext uri="{FF2B5EF4-FFF2-40B4-BE49-F238E27FC236}">
                <a16:creationId xmlns:a16="http://schemas.microsoft.com/office/drawing/2014/main" id="{456DD0BE-0E11-4BD5-A35F-4BFDEC3C8DEB}"/>
              </a:ext>
            </a:extLst>
          </p:cNvPr>
          <p:cNvSpPr txBox="1"/>
          <p:nvPr/>
        </p:nvSpPr>
        <p:spPr>
          <a:xfrm>
            <a:off x="412829" y="1099367"/>
            <a:ext cx="11208900" cy="1685846"/>
          </a:xfrm>
          <a:prstGeom prst="rect">
            <a:avLst/>
          </a:prstGeom>
          <a:noFill/>
        </p:spPr>
        <p:txBody>
          <a:bodyPr wrap="square">
            <a:spAutoFit/>
          </a:bodyPr>
          <a:lstStyle/>
          <a:p>
            <a:pPr algn="just"/>
            <a:r>
              <a:rPr lang="tr-TR" sz="2400" b="1" i="1" dirty="0">
                <a:solidFill>
                  <a:srgbClr val="FF0000"/>
                </a:solidFill>
              </a:rPr>
              <a:t>Risk puanı: </a:t>
            </a:r>
            <a:r>
              <a:rPr lang="tr-TR" sz="2400" i="1" dirty="0"/>
              <a:t>Olasılık X Zarar </a:t>
            </a:r>
            <a:r>
              <a:rPr lang="tr-TR" sz="2400" dirty="0"/>
              <a:t>derecesi olduğu için Tablo 1 ve Tablo 2’deki değerler birbiriyle çarpılarak Tablo 3’deki Risk puanı derecelendirme matrisinde kesiştiği alan risk seviyesini belirler. </a:t>
            </a:r>
          </a:p>
          <a:p>
            <a:pPr algn="just">
              <a:lnSpc>
                <a:spcPct val="150000"/>
              </a:lnSpc>
            </a:pPr>
            <a:r>
              <a:rPr lang="tr-TR" sz="2400" dirty="0"/>
              <a:t>Tablo 3: L tipi risk puanı derecelendirme matrisi</a:t>
            </a:r>
          </a:p>
        </p:txBody>
      </p:sp>
      <p:pic>
        <p:nvPicPr>
          <p:cNvPr id="7" name="Picture 2">
            <a:extLst>
              <a:ext uri="{FF2B5EF4-FFF2-40B4-BE49-F238E27FC236}">
                <a16:creationId xmlns:a16="http://schemas.microsoft.com/office/drawing/2014/main" id="{135D940B-46CD-4262-9735-9F8C183078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135"/>
          <a:stretch/>
        </p:blipFill>
        <p:spPr bwMode="auto">
          <a:xfrm>
            <a:off x="2023533" y="2935111"/>
            <a:ext cx="7305675" cy="3330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631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1.1 L tipi Matris</a:t>
            </a:r>
            <a:endParaRPr sz="3600" b="1"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9</a:t>
            </a:fld>
            <a:endParaRPr/>
          </a:p>
        </p:txBody>
      </p:sp>
      <p:sp>
        <p:nvSpPr>
          <p:cNvPr id="6" name="TextBox 5">
            <a:extLst>
              <a:ext uri="{FF2B5EF4-FFF2-40B4-BE49-F238E27FC236}">
                <a16:creationId xmlns:a16="http://schemas.microsoft.com/office/drawing/2014/main" id="{456DD0BE-0E11-4BD5-A35F-4BFDEC3C8DEB}"/>
              </a:ext>
            </a:extLst>
          </p:cNvPr>
          <p:cNvSpPr txBox="1"/>
          <p:nvPr/>
        </p:nvSpPr>
        <p:spPr>
          <a:xfrm>
            <a:off x="412829" y="1099367"/>
            <a:ext cx="11208900" cy="5009833"/>
          </a:xfrm>
          <a:prstGeom prst="rect">
            <a:avLst/>
          </a:prstGeom>
          <a:noFill/>
        </p:spPr>
        <p:txBody>
          <a:bodyPr wrap="square">
            <a:spAutoFit/>
          </a:bodyPr>
          <a:lstStyle/>
          <a:p>
            <a:pPr algn="just">
              <a:lnSpc>
                <a:spcPct val="150000"/>
              </a:lnSpc>
            </a:pPr>
            <a:r>
              <a:rPr lang="tr-TR" sz="2400" i="1" dirty="0"/>
              <a:t>Risk matrisinde kırmızı ile belirtilen alanlar kabul edilemez riskleri, yani bir an önce çalışma yapılarak acilen önlem alınması gereken riskleri belirler. </a:t>
            </a:r>
            <a:r>
              <a:rPr lang="tr-TR" sz="2400" dirty="0"/>
              <a:t>Bu riskler kabul edilebilir bir seviyeye düşürülünceye kadar iş başlatılmamalı, devam ediyorsa durdurulmalıdır. Eğer riski düşürmek mümkün olmuyorsa faaliyet durdurulmalıdır. </a:t>
            </a:r>
          </a:p>
          <a:p>
            <a:pPr algn="just">
              <a:lnSpc>
                <a:spcPct val="150000"/>
              </a:lnSpc>
            </a:pPr>
            <a:r>
              <a:rPr lang="tr-TR" sz="2400" i="1" dirty="0"/>
              <a:t>Sarı alanlar mümkün olan en kısa sürede müdahale edilmesi gereken riskleri belirler. </a:t>
            </a:r>
            <a:r>
              <a:rPr lang="tr-TR" sz="2400" dirty="0"/>
              <a:t>Bu faaliyetlerinde durdurulması gerekmektedir. Risk azaltma önlemleri alındıktan sonra faaliyetlere devam edilip edilmeyeceğine karar verilir. </a:t>
            </a:r>
          </a:p>
          <a:p>
            <a:pPr algn="just">
              <a:lnSpc>
                <a:spcPct val="150000"/>
              </a:lnSpc>
            </a:pPr>
            <a:r>
              <a:rPr lang="tr-TR" sz="2400" i="1" dirty="0"/>
              <a:t>Yeşil alanlar ise daha uzun vadede müdahale edilebilecek riskleri tanımlar. </a:t>
            </a:r>
            <a:endParaRPr lang="tr-TR" sz="2400" b="1" dirty="0"/>
          </a:p>
        </p:txBody>
      </p:sp>
    </p:spTree>
    <p:extLst>
      <p:ext uri="{BB962C8B-B14F-4D97-AF65-F5344CB8AC3E}">
        <p14:creationId xmlns:p14="http://schemas.microsoft.com/office/powerpoint/2010/main" val="2111309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1.2 X tipi Matris</a:t>
            </a:r>
            <a:endParaRPr sz="3600" b="1"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10</a:t>
            </a:fld>
            <a:endParaRPr/>
          </a:p>
        </p:txBody>
      </p:sp>
      <p:sp>
        <p:nvSpPr>
          <p:cNvPr id="6" name="TextBox 5">
            <a:extLst>
              <a:ext uri="{FF2B5EF4-FFF2-40B4-BE49-F238E27FC236}">
                <a16:creationId xmlns:a16="http://schemas.microsoft.com/office/drawing/2014/main" id="{456DD0BE-0E11-4BD5-A35F-4BFDEC3C8DEB}"/>
              </a:ext>
            </a:extLst>
          </p:cNvPr>
          <p:cNvSpPr txBox="1"/>
          <p:nvPr/>
        </p:nvSpPr>
        <p:spPr>
          <a:xfrm>
            <a:off x="412829" y="1099367"/>
            <a:ext cx="11208900" cy="4455835"/>
          </a:xfrm>
          <a:prstGeom prst="rect">
            <a:avLst/>
          </a:prstGeom>
          <a:noFill/>
        </p:spPr>
        <p:txBody>
          <a:bodyPr wrap="square">
            <a:spAutoFit/>
          </a:bodyPr>
          <a:lstStyle/>
          <a:p>
            <a:pPr algn="just">
              <a:lnSpc>
                <a:spcPct val="150000"/>
              </a:lnSpc>
            </a:pPr>
            <a:r>
              <a:rPr lang="tr-TR" sz="2400" dirty="0"/>
              <a:t>Takım çalışması gerektiren disiplinli bir metottur. Matris diyagramlarında tehlike üzerinde etkisi olan faktörlerin, parametrelerin tanımlanması ve aralarındaki ilişkilerin belirlenmesi gerekmektedir. Daha önce meydana gelmiş bir kazanın sebeplerin inceleyerek kazanın tekrar meydana gelebilme olasılığını değerlendirir. Bu sebepten geçmiş yılların detaylı verilerine ihtiyaç duymaktadır. X tipi matris analizinde maliyetlerde çalışmanın kapsamına girmektedir. Şöyle ki tehlikenin doğmaması için alınacak önlemlerin maliyeti ile tehlikenin transfer edilme imkânı varsa transfer maliyeti arasında kıyaslama yapmaktadır. </a:t>
            </a:r>
            <a:endParaRPr lang="es-ES" sz="2400" b="1" dirty="0">
              <a:solidFill>
                <a:srgbClr val="FF0000"/>
              </a:solidFill>
            </a:endParaRPr>
          </a:p>
        </p:txBody>
      </p:sp>
    </p:spTree>
    <p:extLst>
      <p:ext uri="{BB962C8B-B14F-4D97-AF65-F5344CB8AC3E}">
        <p14:creationId xmlns:p14="http://schemas.microsoft.com/office/powerpoint/2010/main" val="3624363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1.2 X tipi Matris</a:t>
            </a:r>
            <a:endParaRPr sz="3600" b="1"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11</a:t>
            </a:fld>
            <a:endParaRPr/>
          </a:p>
        </p:txBody>
      </p:sp>
      <p:sp>
        <p:nvSpPr>
          <p:cNvPr id="6" name="TextBox 5">
            <a:extLst>
              <a:ext uri="{FF2B5EF4-FFF2-40B4-BE49-F238E27FC236}">
                <a16:creationId xmlns:a16="http://schemas.microsoft.com/office/drawing/2014/main" id="{456DD0BE-0E11-4BD5-A35F-4BFDEC3C8DEB}"/>
              </a:ext>
            </a:extLst>
          </p:cNvPr>
          <p:cNvSpPr txBox="1"/>
          <p:nvPr/>
        </p:nvSpPr>
        <p:spPr>
          <a:xfrm>
            <a:off x="412829" y="1099367"/>
            <a:ext cx="11208900" cy="4455835"/>
          </a:xfrm>
          <a:prstGeom prst="rect">
            <a:avLst/>
          </a:prstGeom>
          <a:noFill/>
        </p:spPr>
        <p:txBody>
          <a:bodyPr wrap="square">
            <a:spAutoFit/>
          </a:bodyPr>
          <a:lstStyle/>
          <a:p>
            <a:pPr algn="just">
              <a:lnSpc>
                <a:spcPct val="150000"/>
              </a:lnSpc>
            </a:pPr>
            <a:r>
              <a:rPr lang="tr-TR" sz="2400" dirty="0"/>
              <a:t>Sanayide faaliyet gösteren işletmelerde yapılabilecek bir risk değerlendirme analizine Tablo 4’deki gibi örnek verilebilir. Belirlenen tehlikelerin hangi faaliyet alanında  gerçekleştiği / gerçekleşebileceği, etkilenecek kişiler ve sonuçlarının da yer aldığı bir tablo hazırlanmıştır. İhtimal ve şiddet puanına göre skoru hesaplanan tehlikenin önemi renklendirilerek belirtilmiştir. Acilen kırmızı alanlara müdahale edilmesi gerekmektedir. Sonrasında sırasıyla sarı ve yeşil alanlar için tedbir almak gerekir. Analiz sonucunda alınması gereken önlemlere de kısaca değinilmiştir. </a:t>
            </a:r>
            <a:endParaRPr lang="tr-TR" sz="2400" b="1" dirty="0"/>
          </a:p>
        </p:txBody>
      </p:sp>
    </p:spTree>
    <p:extLst>
      <p:ext uri="{BB962C8B-B14F-4D97-AF65-F5344CB8AC3E}">
        <p14:creationId xmlns:p14="http://schemas.microsoft.com/office/powerpoint/2010/main" val="4043897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1.2 X tipi Matris</a:t>
            </a:r>
            <a:endParaRPr sz="3600" b="1" dirty="0"/>
          </a:p>
        </p:txBody>
      </p:sp>
      <p:sp>
        <p:nvSpPr>
          <p:cNvPr id="201" name="Google Shape;201;p5"/>
          <p:cNvSpPr txBox="1"/>
          <p:nvPr/>
        </p:nvSpPr>
        <p:spPr>
          <a:xfrm>
            <a:off x="570271" y="1112168"/>
            <a:ext cx="11208900" cy="88635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3600"/>
              <a:buFont typeface="Candara"/>
              <a:buAutoNum type="arabicPeriod"/>
            </a:pPr>
            <a:endParaRPr dirty="0"/>
          </a:p>
          <a:p>
            <a:pPr marL="0" marR="0" lvl="0" indent="0" algn="just" rtl="0">
              <a:lnSpc>
                <a:spcPct val="90000"/>
              </a:lnSpc>
              <a:spcBef>
                <a:spcPts val="0"/>
              </a:spcBef>
              <a:spcAft>
                <a:spcPts val="0"/>
              </a:spcAft>
              <a:buNone/>
            </a:pPr>
            <a:endParaRPr dirty="0"/>
          </a:p>
          <a:p>
            <a:pPr marL="457200" marR="0" lvl="0" indent="-266700" algn="just" rtl="0">
              <a:lnSpc>
                <a:spcPct val="90000"/>
              </a:lnSpc>
              <a:spcBef>
                <a:spcPts val="0"/>
              </a:spcBef>
              <a:spcAft>
                <a:spcPts val="0"/>
              </a:spcAft>
              <a:buClr>
                <a:schemeClr val="dk1"/>
              </a:buClr>
              <a:buSzPts val="3000"/>
              <a:buFont typeface="Candara"/>
              <a:buNone/>
            </a:pPr>
            <a:r>
              <a:rPr lang="tr-TR" sz="2000" dirty="0">
                <a:solidFill>
                  <a:srgbClr val="000000"/>
                </a:solidFill>
                <a:latin typeface="Times New Roman"/>
                <a:ea typeface="Times New Roman"/>
                <a:cs typeface="Times New Roman"/>
                <a:sym typeface="Times New Roman"/>
              </a:rPr>
              <a:t>Tablo 4: Örnek bir risk değerlendirme analizi</a:t>
            </a:r>
            <a:endParaRPr sz="2000" dirty="0">
              <a:solidFill>
                <a:srgbClr val="000000"/>
              </a:solidFill>
              <a:latin typeface="Times New Roman"/>
              <a:ea typeface="Times New Roman"/>
              <a:cs typeface="Times New Roman"/>
              <a:sym typeface="Times New Roman"/>
            </a:endParaRPr>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12</a:t>
            </a:fld>
            <a:endParaRPr/>
          </a:p>
        </p:txBody>
      </p:sp>
      <p:pic>
        <p:nvPicPr>
          <p:cNvPr id="7" name="Picture 2">
            <a:extLst>
              <a:ext uri="{FF2B5EF4-FFF2-40B4-BE49-F238E27FC236}">
                <a16:creationId xmlns:a16="http://schemas.microsoft.com/office/drawing/2014/main" id="{A2E95395-4E01-4C24-8C3C-6E73D8292A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819"/>
          <a:stretch/>
        </p:blipFill>
        <p:spPr bwMode="auto">
          <a:xfrm>
            <a:off x="825147" y="2332118"/>
            <a:ext cx="8058150" cy="387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1284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1.2 X tipi Matris</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13</a:t>
            </a:fld>
            <a:endParaRPr/>
          </a:p>
        </p:txBody>
      </p:sp>
      <p:pic>
        <p:nvPicPr>
          <p:cNvPr id="6" name="Picture 3">
            <a:extLst>
              <a:ext uri="{FF2B5EF4-FFF2-40B4-BE49-F238E27FC236}">
                <a16:creationId xmlns:a16="http://schemas.microsoft.com/office/drawing/2014/main" id="{CFFB8248-513E-4964-AD4D-3390BD4D2D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271" y="903110"/>
            <a:ext cx="8020050" cy="5540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5603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1.2 X tipi Matris</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14</a:t>
            </a:fld>
            <a:endParaRPr/>
          </a:p>
        </p:txBody>
      </p:sp>
      <p:pic>
        <p:nvPicPr>
          <p:cNvPr id="4" name="Picture 2">
            <a:extLst>
              <a:ext uri="{FF2B5EF4-FFF2-40B4-BE49-F238E27FC236}">
                <a16:creationId xmlns:a16="http://schemas.microsoft.com/office/drawing/2014/main" id="{16B0EE44-5290-48C2-BCAD-73FD203557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977" y="886178"/>
            <a:ext cx="8029575" cy="481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A3D2DF80-C682-4B55-9B39-3E82D8E6C9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977" y="5662259"/>
            <a:ext cx="8058150"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6373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1.2 X tipi Matris</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15</a:t>
            </a:fld>
            <a:endParaRPr/>
          </a:p>
        </p:txBody>
      </p:sp>
      <p:pic>
        <p:nvPicPr>
          <p:cNvPr id="6" name="Picture 2">
            <a:extLst>
              <a:ext uri="{FF2B5EF4-FFF2-40B4-BE49-F238E27FC236}">
                <a16:creationId xmlns:a16="http://schemas.microsoft.com/office/drawing/2014/main" id="{F4F20E4D-5A07-429A-B681-1BD0A96D3F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1058334"/>
            <a:ext cx="8039100" cy="539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0678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1.2 X tipi Matris</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16</a:t>
            </a:fld>
            <a:endParaRPr/>
          </a:p>
        </p:txBody>
      </p:sp>
      <p:pic>
        <p:nvPicPr>
          <p:cNvPr id="4" name="Picture 2">
            <a:extLst>
              <a:ext uri="{FF2B5EF4-FFF2-40B4-BE49-F238E27FC236}">
                <a16:creationId xmlns:a16="http://schemas.microsoft.com/office/drawing/2014/main" id="{4A6BC394-4A10-43D4-B1EA-CA3AAF70E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5577" y="861850"/>
            <a:ext cx="7871179" cy="5651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0817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1.2 X tipi Matris</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17</a:t>
            </a:fld>
            <a:endParaRPr/>
          </a:p>
        </p:txBody>
      </p:sp>
      <p:pic>
        <p:nvPicPr>
          <p:cNvPr id="4" name="Picture 2">
            <a:extLst>
              <a:ext uri="{FF2B5EF4-FFF2-40B4-BE49-F238E27FC236}">
                <a16:creationId xmlns:a16="http://schemas.microsoft.com/office/drawing/2014/main" id="{8ABCAD15-2999-4E39-BECF-F93ACEF6C1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271" y="1078089"/>
            <a:ext cx="8115300" cy="315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6685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2 Fine Kinney Metodu</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18</a:t>
            </a:fld>
            <a:endParaRPr/>
          </a:p>
        </p:txBody>
      </p:sp>
      <p:sp>
        <p:nvSpPr>
          <p:cNvPr id="7" name="TextBox 6">
            <a:extLst>
              <a:ext uri="{FF2B5EF4-FFF2-40B4-BE49-F238E27FC236}">
                <a16:creationId xmlns:a16="http://schemas.microsoft.com/office/drawing/2014/main" id="{BD20E33B-C23B-415C-9609-FD7FF3A77202}"/>
              </a:ext>
            </a:extLst>
          </p:cNvPr>
          <p:cNvSpPr txBox="1"/>
          <p:nvPr/>
        </p:nvSpPr>
        <p:spPr>
          <a:xfrm>
            <a:off x="914399" y="1272724"/>
            <a:ext cx="10758311" cy="3347840"/>
          </a:xfrm>
          <a:prstGeom prst="rect">
            <a:avLst/>
          </a:prstGeom>
          <a:noFill/>
        </p:spPr>
        <p:txBody>
          <a:bodyPr wrap="square">
            <a:spAutoFit/>
          </a:bodyPr>
          <a:lstStyle/>
          <a:p>
            <a:pPr>
              <a:lnSpc>
                <a:spcPct val="150000"/>
              </a:lnSpc>
            </a:pPr>
            <a:r>
              <a:rPr lang="en-US" sz="2400" dirty="0"/>
              <a:t> </a:t>
            </a:r>
            <a:r>
              <a:rPr lang="en-US" sz="2400" dirty="0" err="1"/>
              <a:t>Kullanımı</a:t>
            </a:r>
            <a:r>
              <a:rPr lang="en-US" sz="2400" dirty="0"/>
              <a:t> </a:t>
            </a:r>
            <a:r>
              <a:rPr lang="en-US" sz="2400" dirty="0" err="1"/>
              <a:t>kolay</a:t>
            </a:r>
            <a:r>
              <a:rPr lang="en-US" sz="2400" dirty="0"/>
              <a:t>, </a:t>
            </a:r>
            <a:r>
              <a:rPr lang="en-US" sz="2400" dirty="0" err="1"/>
              <a:t>yaygın</a:t>
            </a:r>
            <a:r>
              <a:rPr lang="en-US" sz="2400" dirty="0"/>
              <a:t> </a:t>
            </a:r>
            <a:r>
              <a:rPr lang="en-US" sz="2400" dirty="0" err="1"/>
              <a:t>olarak</a:t>
            </a:r>
            <a:r>
              <a:rPr lang="en-US" sz="2400" dirty="0"/>
              <a:t> </a:t>
            </a:r>
            <a:r>
              <a:rPr lang="en-US" sz="2400" dirty="0" err="1"/>
              <a:t>kullanılan</a:t>
            </a:r>
            <a:r>
              <a:rPr lang="en-US" sz="2400" dirty="0"/>
              <a:t> </a:t>
            </a:r>
            <a:r>
              <a:rPr lang="en-US" sz="2400" dirty="0" err="1"/>
              <a:t>bir</a:t>
            </a:r>
            <a:r>
              <a:rPr lang="en-US" sz="2400" dirty="0"/>
              <a:t> </a:t>
            </a:r>
            <a:r>
              <a:rPr lang="en-US" sz="2400" dirty="0" err="1"/>
              <a:t>metottur</a:t>
            </a:r>
            <a:r>
              <a:rPr lang="en-US" sz="2400" dirty="0"/>
              <a:t>. </a:t>
            </a:r>
            <a:endParaRPr lang="tr-TR" sz="2400" dirty="0"/>
          </a:p>
          <a:p>
            <a:pPr>
              <a:lnSpc>
                <a:spcPct val="150000"/>
              </a:lnSpc>
            </a:pPr>
            <a:r>
              <a:rPr lang="en-US" sz="2400" dirty="0"/>
              <a:t> </a:t>
            </a:r>
            <a:r>
              <a:rPr lang="en-US" sz="2400" dirty="0" err="1"/>
              <a:t>İşyeri</a:t>
            </a:r>
            <a:r>
              <a:rPr lang="en-US" sz="2400" dirty="0"/>
              <a:t> </a:t>
            </a:r>
            <a:r>
              <a:rPr lang="en-US" sz="2400" dirty="0" err="1"/>
              <a:t>istatistiklerinin</a:t>
            </a:r>
            <a:r>
              <a:rPr lang="en-US" sz="2400" dirty="0"/>
              <a:t> </a:t>
            </a:r>
            <a:r>
              <a:rPr lang="en-US" sz="2400" dirty="0" err="1"/>
              <a:t>kullanımına</a:t>
            </a:r>
            <a:r>
              <a:rPr lang="en-US" sz="2400" dirty="0"/>
              <a:t> </a:t>
            </a:r>
            <a:r>
              <a:rPr lang="en-US" sz="2400" dirty="0" err="1"/>
              <a:t>imkan</a:t>
            </a:r>
            <a:r>
              <a:rPr lang="en-US" sz="2400" dirty="0"/>
              <a:t> </a:t>
            </a:r>
            <a:r>
              <a:rPr lang="en-US" sz="2400" dirty="0" err="1"/>
              <a:t>sağlar</a:t>
            </a:r>
            <a:r>
              <a:rPr lang="en-US" sz="2400" dirty="0"/>
              <a:t>. </a:t>
            </a:r>
            <a:endParaRPr lang="tr-TR" sz="2400" dirty="0"/>
          </a:p>
          <a:p>
            <a:pPr>
              <a:lnSpc>
                <a:spcPct val="150000"/>
              </a:lnSpc>
            </a:pPr>
            <a:r>
              <a:rPr lang="en-US" sz="2400" dirty="0"/>
              <a:t> Risk </a:t>
            </a:r>
            <a:r>
              <a:rPr lang="en-US" sz="2400" dirty="0" err="1"/>
              <a:t>Değeri</a:t>
            </a:r>
            <a:r>
              <a:rPr lang="en-US" sz="2400" dirty="0"/>
              <a:t>= İ x F x D </a:t>
            </a:r>
            <a:r>
              <a:rPr lang="en-US" sz="2400" dirty="0" err="1"/>
              <a:t>olarak</a:t>
            </a:r>
            <a:r>
              <a:rPr lang="en-US" sz="2400" dirty="0"/>
              <a:t> </a:t>
            </a:r>
            <a:r>
              <a:rPr lang="en-US" sz="2400" dirty="0" err="1"/>
              <a:t>hesaplanır</a:t>
            </a:r>
            <a:r>
              <a:rPr lang="en-US" sz="2400" dirty="0"/>
              <a:t>. </a:t>
            </a:r>
            <a:endParaRPr lang="tr-TR" sz="2400" dirty="0"/>
          </a:p>
          <a:p>
            <a:pPr>
              <a:lnSpc>
                <a:spcPct val="150000"/>
              </a:lnSpc>
            </a:pPr>
            <a:r>
              <a:rPr lang="en-US" sz="2400" dirty="0"/>
              <a:t> İ= </a:t>
            </a:r>
            <a:r>
              <a:rPr lang="en-US" sz="2400" dirty="0" err="1"/>
              <a:t>İhtimal</a:t>
            </a:r>
            <a:r>
              <a:rPr lang="en-US" sz="2400" dirty="0"/>
              <a:t>, (0,2-10 </a:t>
            </a:r>
            <a:r>
              <a:rPr lang="en-US" sz="2400" dirty="0" err="1"/>
              <a:t>arası</a:t>
            </a:r>
            <a:r>
              <a:rPr lang="en-US" sz="2400" dirty="0"/>
              <a:t> </a:t>
            </a:r>
            <a:r>
              <a:rPr lang="en-US" sz="2400" dirty="0" err="1"/>
              <a:t>bir</a:t>
            </a:r>
            <a:r>
              <a:rPr lang="en-US" sz="2400" dirty="0"/>
              <a:t> </a:t>
            </a:r>
            <a:r>
              <a:rPr lang="en-US" sz="2400" dirty="0" err="1"/>
              <a:t>değer</a:t>
            </a:r>
            <a:r>
              <a:rPr lang="en-US" sz="2400" dirty="0"/>
              <a:t>) </a:t>
            </a:r>
            <a:endParaRPr lang="tr-TR" sz="2400" dirty="0"/>
          </a:p>
          <a:p>
            <a:pPr>
              <a:lnSpc>
                <a:spcPct val="150000"/>
              </a:lnSpc>
            </a:pPr>
            <a:r>
              <a:rPr lang="en-US" sz="2400" dirty="0"/>
              <a:t> F=</a:t>
            </a:r>
            <a:r>
              <a:rPr lang="en-US" sz="2400" dirty="0" err="1"/>
              <a:t>Frekans</a:t>
            </a:r>
            <a:r>
              <a:rPr lang="en-US" sz="2400" dirty="0"/>
              <a:t>, (0,5-10 </a:t>
            </a:r>
            <a:r>
              <a:rPr lang="en-US" sz="2400" dirty="0" err="1"/>
              <a:t>arası</a:t>
            </a:r>
            <a:r>
              <a:rPr lang="en-US" sz="2400" dirty="0"/>
              <a:t> </a:t>
            </a:r>
            <a:r>
              <a:rPr lang="en-US" sz="2400" dirty="0" err="1"/>
              <a:t>bir</a:t>
            </a:r>
            <a:r>
              <a:rPr lang="en-US" sz="2400" dirty="0"/>
              <a:t> </a:t>
            </a:r>
            <a:r>
              <a:rPr lang="en-US" sz="2400" dirty="0" err="1"/>
              <a:t>değer</a:t>
            </a:r>
            <a:r>
              <a:rPr lang="en-US" sz="2400" dirty="0"/>
              <a:t>) </a:t>
            </a:r>
            <a:endParaRPr lang="tr-TR" sz="2400" dirty="0"/>
          </a:p>
          <a:p>
            <a:pPr>
              <a:lnSpc>
                <a:spcPct val="150000"/>
              </a:lnSpc>
            </a:pPr>
            <a:r>
              <a:rPr lang="en-US" sz="2400" dirty="0"/>
              <a:t> D=</a:t>
            </a:r>
            <a:r>
              <a:rPr lang="en-US" sz="2400" dirty="0" err="1"/>
              <a:t>Sonuçların</a:t>
            </a:r>
            <a:r>
              <a:rPr lang="en-US" sz="2400" dirty="0"/>
              <a:t> </a:t>
            </a:r>
            <a:r>
              <a:rPr lang="en-US" sz="2400" dirty="0" err="1"/>
              <a:t>Derecesi</a:t>
            </a:r>
            <a:endParaRPr lang="en-US" sz="2400" dirty="0"/>
          </a:p>
        </p:txBody>
      </p:sp>
    </p:spTree>
    <p:extLst>
      <p:ext uri="{BB962C8B-B14F-4D97-AF65-F5344CB8AC3E}">
        <p14:creationId xmlns:p14="http://schemas.microsoft.com/office/powerpoint/2010/main" val="1104999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2 Fine Kinney Metodu</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19</a:t>
            </a:fld>
            <a:endParaRPr/>
          </a:p>
        </p:txBody>
      </p:sp>
      <p:sp>
        <p:nvSpPr>
          <p:cNvPr id="5" name="TextBox 4">
            <a:extLst>
              <a:ext uri="{FF2B5EF4-FFF2-40B4-BE49-F238E27FC236}">
                <a16:creationId xmlns:a16="http://schemas.microsoft.com/office/drawing/2014/main" id="{5FE46257-18C0-42AA-BFC1-1449B8BDEAC1}"/>
              </a:ext>
            </a:extLst>
          </p:cNvPr>
          <p:cNvSpPr txBox="1"/>
          <p:nvPr/>
        </p:nvSpPr>
        <p:spPr>
          <a:xfrm>
            <a:off x="530578" y="1205945"/>
            <a:ext cx="11029244" cy="830997"/>
          </a:xfrm>
          <a:prstGeom prst="rect">
            <a:avLst/>
          </a:prstGeom>
          <a:noFill/>
        </p:spPr>
        <p:txBody>
          <a:bodyPr wrap="square">
            <a:spAutoFit/>
          </a:bodyPr>
          <a:lstStyle/>
          <a:p>
            <a:r>
              <a:rPr lang="en-US" sz="2400" dirty="0" err="1"/>
              <a:t>Tablo</a:t>
            </a:r>
            <a:r>
              <a:rPr lang="en-US" sz="2400" dirty="0"/>
              <a:t> -</a:t>
            </a:r>
            <a:r>
              <a:rPr lang="en-US" sz="2400" dirty="0" err="1"/>
              <a:t>İhtimal</a:t>
            </a:r>
            <a:r>
              <a:rPr lang="en-US" sz="2400" dirty="0"/>
              <a:t> </a:t>
            </a:r>
            <a:r>
              <a:rPr lang="en-US" sz="2400" dirty="0" err="1"/>
              <a:t>Skalası</a:t>
            </a:r>
            <a:r>
              <a:rPr lang="tr-TR" sz="2400" dirty="0"/>
              <a:t> (</a:t>
            </a:r>
            <a:r>
              <a:rPr lang="en-US" sz="2400" dirty="0" err="1"/>
              <a:t>ihtimal</a:t>
            </a:r>
            <a:r>
              <a:rPr lang="en-US" sz="2400" dirty="0"/>
              <a:t> : </a:t>
            </a:r>
            <a:r>
              <a:rPr lang="en-US" sz="2400" dirty="0" err="1"/>
              <a:t>Zarar</a:t>
            </a:r>
            <a:r>
              <a:rPr lang="en-US" sz="2400" dirty="0"/>
              <a:t> </a:t>
            </a:r>
            <a:r>
              <a:rPr lang="en-US" sz="2400" dirty="0" err="1"/>
              <a:t>ya</a:t>
            </a:r>
            <a:r>
              <a:rPr lang="en-US" sz="2400" dirty="0"/>
              <a:t> da </a:t>
            </a:r>
            <a:r>
              <a:rPr lang="en-US" sz="2400" dirty="0" err="1"/>
              <a:t>hasarın</a:t>
            </a:r>
            <a:r>
              <a:rPr lang="en-US" sz="2400" dirty="0"/>
              <a:t> zaman </a:t>
            </a:r>
            <a:r>
              <a:rPr lang="en-US" sz="2400" dirty="0" err="1"/>
              <a:t>içinde</a:t>
            </a:r>
            <a:r>
              <a:rPr lang="en-US" sz="2400" dirty="0"/>
              <a:t> </a:t>
            </a:r>
            <a:r>
              <a:rPr lang="en-US" sz="2400" dirty="0" err="1"/>
              <a:t>gerçekleşme</a:t>
            </a:r>
            <a:r>
              <a:rPr lang="en-US" sz="2400" dirty="0"/>
              <a:t> </a:t>
            </a:r>
            <a:r>
              <a:rPr lang="en-US" sz="2400" dirty="0" err="1"/>
              <a:t>ihtimali</a:t>
            </a:r>
            <a:r>
              <a:rPr lang="tr-TR" sz="2400" dirty="0"/>
              <a:t>)</a:t>
            </a:r>
            <a:endParaRPr lang="en-US" sz="2400" dirty="0"/>
          </a:p>
        </p:txBody>
      </p:sp>
      <p:pic>
        <p:nvPicPr>
          <p:cNvPr id="7" name="Picture 6">
            <a:extLst>
              <a:ext uri="{FF2B5EF4-FFF2-40B4-BE49-F238E27FC236}">
                <a16:creationId xmlns:a16="http://schemas.microsoft.com/office/drawing/2014/main" id="{9986162A-67F2-44A4-917C-FA0156937D38}"/>
              </a:ext>
            </a:extLst>
          </p:cNvPr>
          <p:cNvPicPr>
            <a:picLocks noChangeAspect="1"/>
          </p:cNvPicPr>
          <p:nvPr/>
        </p:nvPicPr>
        <p:blipFill>
          <a:blip r:embed="rId3"/>
          <a:stretch>
            <a:fillRect/>
          </a:stretch>
        </p:blipFill>
        <p:spPr>
          <a:xfrm>
            <a:off x="3138312" y="1914000"/>
            <a:ext cx="4236882" cy="4008633"/>
          </a:xfrm>
          <a:prstGeom prst="rect">
            <a:avLst/>
          </a:prstGeom>
          <a:ln>
            <a:solidFill>
              <a:schemeClr val="accent2"/>
            </a:solidFill>
          </a:ln>
        </p:spPr>
      </p:pic>
    </p:spTree>
    <p:extLst>
      <p:ext uri="{BB962C8B-B14F-4D97-AF65-F5344CB8AC3E}">
        <p14:creationId xmlns:p14="http://schemas.microsoft.com/office/powerpoint/2010/main" val="1355026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2 Fine Kinney Metodu</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20</a:t>
            </a:fld>
            <a:endParaRPr/>
          </a:p>
        </p:txBody>
      </p:sp>
      <p:sp>
        <p:nvSpPr>
          <p:cNvPr id="5" name="TextBox 4">
            <a:extLst>
              <a:ext uri="{FF2B5EF4-FFF2-40B4-BE49-F238E27FC236}">
                <a16:creationId xmlns:a16="http://schemas.microsoft.com/office/drawing/2014/main" id="{9E87F61F-79DC-4BBF-BFBF-B2806967888D}"/>
              </a:ext>
            </a:extLst>
          </p:cNvPr>
          <p:cNvSpPr txBox="1"/>
          <p:nvPr/>
        </p:nvSpPr>
        <p:spPr>
          <a:xfrm>
            <a:off x="530578" y="1341412"/>
            <a:ext cx="10861120" cy="461665"/>
          </a:xfrm>
          <a:prstGeom prst="rect">
            <a:avLst/>
          </a:prstGeom>
          <a:noFill/>
        </p:spPr>
        <p:txBody>
          <a:bodyPr wrap="square">
            <a:spAutoFit/>
          </a:bodyPr>
          <a:lstStyle/>
          <a:p>
            <a:r>
              <a:rPr lang="en-US" sz="2400" dirty="0" err="1"/>
              <a:t>Tablo</a:t>
            </a:r>
            <a:r>
              <a:rPr lang="en-US" sz="2400" dirty="0"/>
              <a:t>: </a:t>
            </a:r>
            <a:r>
              <a:rPr lang="en-US" sz="2400" dirty="0" err="1"/>
              <a:t>Frekans</a:t>
            </a:r>
            <a:r>
              <a:rPr lang="en-US" sz="2400" dirty="0"/>
              <a:t> (</a:t>
            </a:r>
            <a:r>
              <a:rPr lang="en-US" sz="2400" dirty="0" err="1"/>
              <a:t>maruziyet</a:t>
            </a:r>
            <a:r>
              <a:rPr lang="en-US" sz="2400" dirty="0"/>
              <a:t>) </a:t>
            </a:r>
            <a:r>
              <a:rPr lang="en-US" sz="2400" dirty="0" err="1"/>
              <a:t>Skalası</a:t>
            </a:r>
            <a:r>
              <a:rPr lang="en-US" sz="2400" dirty="0"/>
              <a:t> </a:t>
            </a:r>
            <a:r>
              <a:rPr lang="tr-TR" sz="2400" dirty="0"/>
              <a:t>(</a:t>
            </a:r>
            <a:r>
              <a:rPr lang="en-US" sz="2400" dirty="0" err="1"/>
              <a:t>Frekans</a:t>
            </a:r>
            <a:r>
              <a:rPr lang="en-US" sz="2400" dirty="0"/>
              <a:t>: </a:t>
            </a:r>
            <a:r>
              <a:rPr lang="en-US" sz="2400" dirty="0" err="1"/>
              <a:t>Tehlikeye</a:t>
            </a:r>
            <a:r>
              <a:rPr lang="en-US" sz="2400" dirty="0"/>
              <a:t> </a:t>
            </a:r>
            <a:r>
              <a:rPr lang="en-US" sz="2400" dirty="0" err="1"/>
              <a:t>maruz</a:t>
            </a:r>
            <a:r>
              <a:rPr lang="en-US" sz="2400" dirty="0"/>
              <a:t> </a:t>
            </a:r>
            <a:r>
              <a:rPr lang="en-US" sz="2400" dirty="0" err="1"/>
              <a:t>kalma</a:t>
            </a:r>
            <a:r>
              <a:rPr lang="en-US" sz="2400" dirty="0"/>
              <a:t> </a:t>
            </a:r>
            <a:r>
              <a:rPr lang="en-US" sz="2400" dirty="0" err="1"/>
              <a:t>sıklığı</a:t>
            </a:r>
            <a:r>
              <a:rPr lang="tr-TR" sz="2400" dirty="0"/>
              <a:t>)</a:t>
            </a:r>
            <a:r>
              <a:rPr lang="en-US" sz="2400" dirty="0"/>
              <a:t> </a:t>
            </a:r>
          </a:p>
        </p:txBody>
      </p:sp>
      <p:pic>
        <p:nvPicPr>
          <p:cNvPr id="4" name="Picture 3">
            <a:extLst>
              <a:ext uri="{FF2B5EF4-FFF2-40B4-BE49-F238E27FC236}">
                <a16:creationId xmlns:a16="http://schemas.microsoft.com/office/drawing/2014/main" id="{229BCF61-F214-436C-887A-25F46A191866}"/>
              </a:ext>
            </a:extLst>
          </p:cNvPr>
          <p:cNvPicPr>
            <a:picLocks noChangeAspect="1"/>
          </p:cNvPicPr>
          <p:nvPr/>
        </p:nvPicPr>
        <p:blipFill>
          <a:blip r:embed="rId3"/>
          <a:stretch>
            <a:fillRect/>
          </a:stretch>
        </p:blipFill>
        <p:spPr>
          <a:xfrm>
            <a:off x="1845764" y="1869831"/>
            <a:ext cx="7941704" cy="4586701"/>
          </a:xfrm>
          <a:prstGeom prst="rect">
            <a:avLst/>
          </a:prstGeom>
        </p:spPr>
      </p:pic>
    </p:spTree>
    <p:extLst>
      <p:ext uri="{BB962C8B-B14F-4D97-AF65-F5344CB8AC3E}">
        <p14:creationId xmlns:p14="http://schemas.microsoft.com/office/powerpoint/2010/main" val="4108612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2 Fine Kinney Metodu</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21</a:t>
            </a:fld>
            <a:endParaRPr/>
          </a:p>
        </p:txBody>
      </p:sp>
      <p:sp>
        <p:nvSpPr>
          <p:cNvPr id="5" name="TextBox 4">
            <a:extLst>
              <a:ext uri="{FF2B5EF4-FFF2-40B4-BE49-F238E27FC236}">
                <a16:creationId xmlns:a16="http://schemas.microsoft.com/office/drawing/2014/main" id="{4F2EF161-3985-44D1-8162-E2C67919AF40}"/>
              </a:ext>
            </a:extLst>
          </p:cNvPr>
          <p:cNvSpPr txBox="1"/>
          <p:nvPr/>
        </p:nvSpPr>
        <p:spPr>
          <a:xfrm>
            <a:off x="564444" y="1041779"/>
            <a:ext cx="11119555" cy="830997"/>
          </a:xfrm>
          <a:prstGeom prst="rect">
            <a:avLst/>
          </a:prstGeom>
          <a:noFill/>
        </p:spPr>
        <p:txBody>
          <a:bodyPr wrap="square">
            <a:spAutoFit/>
          </a:bodyPr>
          <a:lstStyle/>
          <a:p>
            <a:r>
              <a:rPr lang="en-US" sz="2400" dirty="0" err="1"/>
              <a:t>Tablo</a:t>
            </a:r>
            <a:r>
              <a:rPr lang="en-US" sz="2400" dirty="0"/>
              <a:t>: </a:t>
            </a:r>
            <a:r>
              <a:rPr lang="en-US" sz="2400" dirty="0" err="1"/>
              <a:t>Etki</a:t>
            </a:r>
            <a:r>
              <a:rPr lang="en-US" sz="2400" dirty="0"/>
              <a:t>/</a:t>
            </a:r>
            <a:r>
              <a:rPr lang="en-US" sz="2400" dirty="0" err="1"/>
              <a:t>Zarar-Sonuç</a:t>
            </a:r>
            <a:r>
              <a:rPr lang="en-US" sz="2400" dirty="0"/>
              <a:t> </a:t>
            </a:r>
            <a:r>
              <a:rPr lang="en-US" sz="2400" dirty="0" err="1"/>
              <a:t>Skalası</a:t>
            </a:r>
            <a:r>
              <a:rPr lang="en-US" sz="2400" dirty="0"/>
              <a:t> </a:t>
            </a:r>
            <a:r>
              <a:rPr lang="tr-TR" sz="2400" dirty="0"/>
              <a:t>(</a:t>
            </a:r>
            <a:r>
              <a:rPr lang="en-US" sz="2400" dirty="0" err="1"/>
              <a:t>Derece</a:t>
            </a:r>
            <a:r>
              <a:rPr lang="en-US" sz="2400" dirty="0"/>
              <a:t>: </a:t>
            </a:r>
            <a:r>
              <a:rPr lang="en-US" sz="2400" dirty="0" err="1"/>
              <a:t>Tehlikenin</a:t>
            </a:r>
            <a:r>
              <a:rPr lang="en-US" sz="2400" dirty="0"/>
              <a:t> </a:t>
            </a:r>
            <a:r>
              <a:rPr lang="en-US" sz="2400" dirty="0" err="1"/>
              <a:t>gerçekleşmesi</a:t>
            </a:r>
            <a:r>
              <a:rPr lang="en-US" sz="2400" dirty="0"/>
              <a:t> </a:t>
            </a:r>
            <a:r>
              <a:rPr lang="en-US" sz="2400" dirty="0" err="1"/>
              <a:t>halinde</a:t>
            </a:r>
            <a:r>
              <a:rPr lang="en-US" sz="2400" dirty="0"/>
              <a:t> </a:t>
            </a:r>
            <a:r>
              <a:rPr lang="en-US" sz="2400" dirty="0" err="1"/>
              <a:t>insan</a:t>
            </a:r>
            <a:r>
              <a:rPr lang="en-US" sz="2400" dirty="0"/>
              <a:t>, </a:t>
            </a:r>
            <a:r>
              <a:rPr lang="en-US" sz="2400" dirty="0" err="1"/>
              <a:t>işyeri</a:t>
            </a:r>
            <a:r>
              <a:rPr lang="en-US" sz="2400" dirty="0"/>
              <a:t> </a:t>
            </a:r>
            <a:r>
              <a:rPr lang="en-US" sz="2400" dirty="0" err="1"/>
              <a:t>ve</a:t>
            </a:r>
            <a:r>
              <a:rPr lang="en-US" sz="2400" dirty="0"/>
              <a:t> </a:t>
            </a:r>
            <a:r>
              <a:rPr lang="en-US" sz="2400" dirty="0" err="1"/>
              <a:t>çevre</a:t>
            </a:r>
            <a:r>
              <a:rPr lang="en-US" sz="2400" dirty="0"/>
              <a:t> </a:t>
            </a:r>
            <a:r>
              <a:rPr lang="en-US" sz="2400" dirty="0" err="1"/>
              <a:t>üzerinde</a:t>
            </a:r>
            <a:r>
              <a:rPr lang="en-US" sz="2400" dirty="0"/>
              <a:t> </a:t>
            </a:r>
            <a:r>
              <a:rPr lang="en-US" sz="2400" dirty="0" err="1"/>
              <a:t>oluşturacağı</a:t>
            </a:r>
            <a:r>
              <a:rPr lang="en-US" sz="2400" dirty="0"/>
              <a:t> </a:t>
            </a:r>
            <a:r>
              <a:rPr lang="en-US" sz="2400" dirty="0" err="1"/>
              <a:t>zarar</a:t>
            </a:r>
            <a:r>
              <a:rPr lang="en-US" sz="2400" dirty="0"/>
              <a:t> </a:t>
            </a:r>
            <a:r>
              <a:rPr lang="en-US" sz="2400" dirty="0" err="1"/>
              <a:t>ya</a:t>
            </a:r>
            <a:r>
              <a:rPr lang="en-US" sz="2400" dirty="0"/>
              <a:t> da </a:t>
            </a:r>
            <a:r>
              <a:rPr lang="en-US" sz="2400" dirty="0" err="1"/>
              <a:t>hasarın</a:t>
            </a:r>
            <a:r>
              <a:rPr lang="en-US" sz="2400" dirty="0"/>
              <a:t> </a:t>
            </a:r>
            <a:r>
              <a:rPr lang="en-US" sz="2400" dirty="0" err="1"/>
              <a:t>şiddeti</a:t>
            </a:r>
            <a:r>
              <a:rPr lang="tr-TR" sz="2400" dirty="0"/>
              <a:t>)</a:t>
            </a:r>
            <a:endParaRPr lang="en-US" sz="2400" dirty="0"/>
          </a:p>
        </p:txBody>
      </p:sp>
      <p:pic>
        <p:nvPicPr>
          <p:cNvPr id="4" name="Picture 3">
            <a:extLst>
              <a:ext uri="{FF2B5EF4-FFF2-40B4-BE49-F238E27FC236}">
                <a16:creationId xmlns:a16="http://schemas.microsoft.com/office/drawing/2014/main" id="{B53E79E0-FB44-445E-ABD6-BBE302EABEBF}"/>
              </a:ext>
            </a:extLst>
          </p:cNvPr>
          <p:cNvPicPr>
            <a:picLocks noChangeAspect="1"/>
          </p:cNvPicPr>
          <p:nvPr/>
        </p:nvPicPr>
        <p:blipFill>
          <a:blip r:embed="rId3"/>
          <a:stretch>
            <a:fillRect/>
          </a:stretch>
        </p:blipFill>
        <p:spPr>
          <a:xfrm>
            <a:off x="1789557" y="1872775"/>
            <a:ext cx="8192643" cy="4590027"/>
          </a:xfrm>
          <a:prstGeom prst="rect">
            <a:avLst/>
          </a:prstGeom>
        </p:spPr>
      </p:pic>
    </p:spTree>
    <p:extLst>
      <p:ext uri="{BB962C8B-B14F-4D97-AF65-F5344CB8AC3E}">
        <p14:creationId xmlns:p14="http://schemas.microsoft.com/office/powerpoint/2010/main" val="1781182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2 Fine Kinney Metodu</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22</a:t>
            </a:fld>
            <a:endParaRPr/>
          </a:p>
        </p:txBody>
      </p:sp>
      <p:sp>
        <p:nvSpPr>
          <p:cNvPr id="5" name="TextBox 4">
            <a:extLst>
              <a:ext uri="{FF2B5EF4-FFF2-40B4-BE49-F238E27FC236}">
                <a16:creationId xmlns:a16="http://schemas.microsoft.com/office/drawing/2014/main" id="{4F2EF161-3985-44D1-8162-E2C67919AF40}"/>
              </a:ext>
            </a:extLst>
          </p:cNvPr>
          <p:cNvSpPr txBox="1"/>
          <p:nvPr/>
        </p:nvSpPr>
        <p:spPr>
          <a:xfrm>
            <a:off x="564444" y="1041779"/>
            <a:ext cx="11119555" cy="584775"/>
          </a:xfrm>
          <a:prstGeom prst="rect">
            <a:avLst/>
          </a:prstGeom>
          <a:noFill/>
        </p:spPr>
        <p:txBody>
          <a:bodyPr wrap="square">
            <a:spAutoFit/>
          </a:bodyPr>
          <a:lstStyle/>
          <a:p>
            <a:r>
              <a:rPr lang="sv-SE" sz="3200" dirty="0"/>
              <a:t>Risk Düzeyine Göre Karar ve Eylem</a:t>
            </a:r>
            <a:endParaRPr lang="en-US" sz="2400" dirty="0"/>
          </a:p>
        </p:txBody>
      </p:sp>
      <p:pic>
        <p:nvPicPr>
          <p:cNvPr id="3" name="Picture 2">
            <a:extLst>
              <a:ext uri="{FF2B5EF4-FFF2-40B4-BE49-F238E27FC236}">
                <a16:creationId xmlns:a16="http://schemas.microsoft.com/office/drawing/2014/main" id="{8DB868F5-5AC2-46E2-AA60-4B12B8C8BD9A}"/>
              </a:ext>
            </a:extLst>
          </p:cNvPr>
          <p:cNvPicPr>
            <a:picLocks noChangeAspect="1"/>
          </p:cNvPicPr>
          <p:nvPr/>
        </p:nvPicPr>
        <p:blipFill>
          <a:blip r:embed="rId3"/>
          <a:stretch>
            <a:fillRect/>
          </a:stretch>
        </p:blipFill>
        <p:spPr>
          <a:xfrm>
            <a:off x="1477199" y="1626554"/>
            <a:ext cx="8402223" cy="4963218"/>
          </a:xfrm>
          <a:prstGeom prst="rect">
            <a:avLst/>
          </a:prstGeom>
        </p:spPr>
      </p:pic>
    </p:spTree>
    <p:extLst>
      <p:ext uri="{BB962C8B-B14F-4D97-AF65-F5344CB8AC3E}">
        <p14:creationId xmlns:p14="http://schemas.microsoft.com/office/powerpoint/2010/main" val="53543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ctrTitle"/>
          </p:nvPr>
        </p:nvSpPr>
        <p:spPr>
          <a:xfrm>
            <a:off x="1309271" y="134140"/>
            <a:ext cx="9416142" cy="644434"/>
          </a:xfrm>
          <a:prstGeom prst="rect">
            <a:avLst/>
          </a:prstGeom>
          <a:noFill/>
          <a:ln>
            <a:noFill/>
          </a:ln>
        </p:spPr>
        <p:txBody>
          <a:bodyPr spcFirstLastPara="1" wrap="square" lIns="91425" tIns="45700" rIns="91425" bIns="45700" anchor="b" anchorCtr="0">
            <a:noAutofit/>
          </a:bodyPr>
          <a:lstStyle/>
          <a:p>
            <a:pPr lvl="0">
              <a:buSzPts val="2800"/>
            </a:pPr>
            <a:r>
              <a:rPr lang="tr-TR" sz="3600" b="1" dirty="0"/>
              <a:t>2 Fine Kinney Metodu</a:t>
            </a:r>
            <a:endParaRPr sz="3600" b="1" dirty="0"/>
          </a:p>
        </p:txBody>
      </p:sp>
      <p:sp>
        <p:nvSpPr>
          <p:cNvPr id="202" name="Google Shape;20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23</a:t>
            </a:fld>
            <a:endParaRPr/>
          </a:p>
        </p:txBody>
      </p:sp>
      <p:pic>
        <p:nvPicPr>
          <p:cNvPr id="4" name="Picture 3">
            <a:extLst>
              <a:ext uri="{FF2B5EF4-FFF2-40B4-BE49-F238E27FC236}">
                <a16:creationId xmlns:a16="http://schemas.microsoft.com/office/drawing/2014/main" id="{12E89A4F-66A4-42A5-B153-7C1F78525C5D}"/>
              </a:ext>
            </a:extLst>
          </p:cNvPr>
          <p:cNvPicPr>
            <a:picLocks noChangeAspect="1"/>
          </p:cNvPicPr>
          <p:nvPr/>
        </p:nvPicPr>
        <p:blipFill>
          <a:blip r:embed="rId3"/>
          <a:stretch>
            <a:fillRect/>
          </a:stretch>
        </p:blipFill>
        <p:spPr>
          <a:xfrm>
            <a:off x="1570993" y="1027288"/>
            <a:ext cx="9050013" cy="5378689"/>
          </a:xfrm>
          <a:prstGeom prst="rect">
            <a:avLst/>
          </a:prstGeom>
        </p:spPr>
      </p:pic>
    </p:spTree>
    <p:extLst>
      <p:ext uri="{BB962C8B-B14F-4D97-AF65-F5344CB8AC3E}">
        <p14:creationId xmlns:p14="http://schemas.microsoft.com/office/powerpoint/2010/main" val="596032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8" name="Google Shape;208;p6"/>
          <p:cNvSpPr txBox="1"/>
          <p:nvPr/>
        </p:nvSpPr>
        <p:spPr>
          <a:xfrm>
            <a:off x="2020712" y="159061"/>
            <a:ext cx="7484533" cy="492443"/>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None/>
            </a:pPr>
            <a:r>
              <a:rPr lang="tr-TR" sz="4400" b="1" dirty="0">
                <a:solidFill>
                  <a:srgbClr val="002060"/>
                </a:solidFill>
              </a:rPr>
              <a:t>KAYNAKLAR</a:t>
            </a:r>
            <a:endParaRPr dirty="0"/>
          </a:p>
        </p:txBody>
      </p:sp>
      <p:sp>
        <p:nvSpPr>
          <p:cNvPr id="209" name="Google Shape;209;p6"/>
          <p:cNvSpPr txBox="1">
            <a:spLocks noGrp="1"/>
          </p:cNvSpPr>
          <p:nvPr>
            <p:ph type="sldNum" idx="12"/>
          </p:nvPr>
        </p:nvSpPr>
        <p:spPr>
          <a:xfrm>
            <a:off x="8610600" y="6356350"/>
            <a:ext cx="2743200" cy="365125"/>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tr-TR"/>
              <a:t>24</a:t>
            </a:fld>
            <a:endParaRPr/>
          </a:p>
        </p:txBody>
      </p:sp>
      <p:sp>
        <p:nvSpPr>
          <p:cNvPr id="5" name="TextBox 4">
            <a:extLst>
              <a:ext uri="{FF2B5EF4-FFF2-40B4-BE49-F238E27FC236}">
                <a16:creationId xmlns:a16="http://schemas.microsoft.com/office/drawing/2014/main" id="{6EC04A0A-C663-4485-B77D-C7091C8C9EDC}"/>
              </a:ext>
            </a:extLst>
          </p:cNvPr>
          <p:cNvSpPr txBox="1"/>
          <p:nvPr/>
        </p:nvSpPr>
        <p:spPr>
          <a:xfrm>
            <a:off x="643467" y="1095359"/>
            <a:ext cx="10905065" cy="804772"/>
          </a:xfrm>
          <a:prstGeom prst="rect">
            <a:avLst/>
          </a:prstGeom>
          <a:noFill/>
        </p:spPr>
        <p:txBody>
          <a:bodyPr wrap="square">
            <a:spAutoFit/>
          </a:bodyPr>
          <a:lstStyle/>
          <a:p>
            <a:endParaRPr lang="tr-TR" sz="2000" dirty="0"/>
          </a:p>
          <a:p>
            <a:pPr marL="457200" indent="-457200" algn="l" eaLnBrk="1" hangingPunct="1">
              <a:lnSpc>
                <a:spcPct val="150000"/>
              </a:lnSpc>
              <a:buFont typeface="Arial" panose="020B0604020202020204" pitchFamily="34" charset="0"/>
              <a:buChar char="•"/>
            </a:pPr>
            <a:endParaRPr lang="tr-TR" altLang="tr-TR" sz="2000" dirty="0"/>
          </a:p>
        </p:txBody>
      </p:sp>
      <p:sp>
        <p:nvSpPr>
          <p:cNvPr id="6" name="TextBox 5">
            <a:extLst>
              <a:ext uri="{FF2B5EF4-FFF2-40B4-BE49-F238E27FC236}">
                <a16:creationId xmlns:a16="http://schemas.microsoft.com/office/drawing/2014/main" id="{2D6E8751-9C87-49ED-AB68-90F0BE4BC108}"/>
              </a:ext>
            </a:extLst>
          </p:cNvPr>
          <p:cNvSpPr txBox="1"/>
          <p:nvPr/>
        </p:nvSpPr>
        <p:spPr>
          <a:xfrm>
            <a:off x="417690" y="963603"/>
            <a:ext cx="11300178" cy="3391441"/>
          </a:xfrm>
          <a:prstGeom prst="rect">
            <a:avLst/>
          </a:prstGeom>
          <a:noFill/>
        </p:spPr>
        <p:txBody>
          <a:bodyPr wrap="square">
            <a:spAutoFit/>
          </a:bodyPr>
          <a:lstStyle/>
          <a:p>
            <a:pPr>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Aydın, N. (2009). Finans Matematiği. Detay Yayıncılık. Başkaya, Z. (2012).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Finans Matematiği. Ekin Kitabevi Yayınları.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Kellison, Stephen. G. (2009). The Theory of Interest (3rd Edition)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McGraw Hill, New York. Korkmaz, T., &amp; Pekkaya, M. (2012). Excel Uygulamalı Finans Matematiği. Ekin Basım Yayın Dağıtım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Ankara Üniversitesi açık ders notları. </a:t>
            </a:r>
            <a:r>
              <a:rPr lang="tr-TR" sz="1800" u="none" strike="noStrike"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Dr. Öğr. Üyesi Sibel AÇIK KEMALOĞLU;</a:t>
            </a:r>
            <a:r>
              <a:rPr lang="tr-TR" sz="1800" dirty="0">
                <a:effectLst/>
                <a:latin typeface="Calibri" panose="020F0502020204030204" pitchFamily="34" charset="0"/>
                <a:ea typeface="Calibri" panose="020F0502020204030204" pitchFamily="34" charset="0"/>
                <a:cs typeface="Times New Roman" panose="02020603050405020304" pitchFamily="18" charset="0"/>
              </a:rPr>
              <a:t>Finansal Risk Analizi.</a:t>
            </a:r>
          </a:p>
          <a:p>
            <a:pPr>
              <a:lnSpc>
                <a:spcPct val="115000"/>
              </a:lnSpc>
              <a:spcAft>
                <a:spcPts val="1000"/>
              </a:spcAft>
            </a:pPr>
            <a:r>
              <a:rPr lang="tr-TR"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http://mmoizmir.org/wp-content/uploads/2018/11/risk.pdf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8146643"/>
      </p:ext>
    </p:extLst>
  </p:cSld>
  <p:clrMapOvr>
    <a:masterClrMapping/>
  </p:clrMapOvr>
</p:sld>
</file>

<file path=ppt/theme/theme1.xml><?xml version="1.0" encoding="utf-8"?>
<a:theme xmlns:a="http://schemas.openxmlformats.org/drawingml/2006/main" name="1_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1399</TotalTime>
  <Words>859</Words>
  <Application>Microsoft Office PowerPoint</Application>
  <PresentationFormat>Widescreen</PresentationFormat>
  <Paragraphs>106</Paragraphs>
  <Slides>24</Slides>
  <Notes>24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Arial</vt:lpstr>
      <vt:lpstr>Times New Roman</vt:lpstr>
      <vt:lpstr>Candara</vt:lpstr>
      <vt:lpstr>Cambria Math</vt:lpstr>
      <vt:lpstr>Century Gothic</vt:lpstr>
      <vt:lpstr>Trebuchet MS</vt:lpstr>
      <vt:lpstr>Calibri</vt:lpstr>
      <vt:lpstr>1_Office Teması</vt:lpstr>
      <vt:lpstr>Office Teması</vt:lpstr>
      <vt:lpstr>PowerPoint Presentation</vt:lpstr>
      <vt:lpstr>11. Hafta: Karma Risk Değerlendirme Yöntemleri(Matris Yöntemi;Fine-Kinney Yöntemi)</vt:lpstr>
      <vt:lpstr>Giriş</vt:lpstr>
      <vt:lpstr>1.RISK DEĞERLENDIRME KARAR MATRISI (RADM-Risk Assessment Decision Matris)</vt:lpstr>
      <vt:lpstr>1.1 L tipi Matris</vt:lpstr>
      <vt:lpstr>1.1 L tipi Matris</vt:lpstr>
      <vt:lpstr>1.1 L tipi Matris</vt:lpstr>
      <vt:lpstr>1.1 L tipi Matris</vt:lpstr>
      <vt:lpstr>1.1 L tipi Matris</vt:lpstr>
      <vt:lpstr>1.2 X tipi Matris</vt:lpstr>
      <vt:lpstr>1.2 X tipi Matris</vt:lpstr>
      <vt:lpstr>1.2 X tipi Matris</vt:lpstr>
      <vt:lpstr>1.2 X tipi Matris</vt:lpstr>
      <vt:lpstr>1.2 X tipi Matris</vt:lpstr>
      <vt:lpstr>1.2 X tipi Matris</vt:lpstr>
      <vt:lpstr>1.2 X tipi Matris</vt:lpstr>
      <vt:lpstr>1.2 X tipi Matris</vt:lpstr>
      <vt:lpstr>2 Fine Kinney Metodu</vt:lpstr>
      <vt:lpstr>2 Fine Kinney Metodu</vt:lpstr>
      <vt:lpstr>2 Fine Kinney Metodu</vt:lpstr>
      <vt:lpstr>2 Fine Kinney Metodu</vt:lpstr>
      <vt:lpstr>2 Fine Kinney Metodu</vt:lpstr>
      <vt:lpstr>2 Fine Kinney Metodu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kuttusi zorlu</dc:creator>
  <cp:lastModifiedBy>burcinseydazorlu@outlook.com</cp:lastModifiedBy>
  <cp:revision>69</cp:revision>
  <dcterms:created xsi:type="dcterms:W3CDTF">2020-10-04T09:58:51Z</dcterms:created>
  <dcterms:modified xsi:type="dcterms:W3CDTF">2021-09-07T10:34:17Z</dcterms:modified>
</cp:coreProperties>
</file>