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26"/>
  </p:notesMasterIdLst>
  <p:sldIdLst>
    <p:sldId id="256" r:id="rId3"/>
    <p:sldId id="259" r:id="rId4"/>
    <p:sldId id="370" r:id="rId5"/>
    <p:sldId id="391" r:id="rId6"/>
    <p:sldId id="392" r:id="rId7"/>
    <p:sldId id="394" r:id="rId8"/>
    <p:sldId id="393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04" r:id="rId18"/>
    <p:sldId id="403" r:id="rId19"/>
    <p:sldId id="405" r:id="rId20"/>
    <p:sldId id="406" r:id="rId21"/>
    <p:sldId id="407" r:id="rId22"/>
    <p:sldId id="408" r:id="rId23"/>
    <p:sldId id="409" r:id="rId24"/>
    <p:sldId id="323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ndara" panose="020E0502030303020204" pitchFamily="34" charset="0"/>
      <p:regular r:id="rId31"/>
      <p:bold r:id="rId32"/>
      <p:italic r:id="rId33"/>
      <p:boldItalic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j8jdxd+/reiGpiPEaalGihNvYz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7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59" Type="http://customschemas.google.com/relationships/presentationmetadata" Target="metadata"/><Relationship Id="rId20" Type="http://schemas.openxmlformats.org/officeDocument/2006/relationships/slide" Target="slides/slide18.xml"/><Relationship Id="rId41" Type="http://schemas.openxmlformats.org/officeDocument/2006/relationships/font" Target="fonts/font15.fntdata"/><Relationship Id="rId6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788566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1321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9356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6897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084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563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5323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9029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7792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6895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0565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1887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1383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9081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2836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6644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8542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6275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5038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734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989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ndar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>
  <p:cSld name="Başlık ve İçeri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ölüm Üst Bilgisi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ndar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İki İçerik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şılaştırma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alnızca Başlık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ş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İçerik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ndar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Resim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ndar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75" name="Google Shape;75;p5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Dikey Metin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key Başlık ve Metin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3200"/>
              <a:buFont typeface="Century Gothic"/>
              <a:buNone/>
              <a:defRPr sz="3200" b="1" i="1">
                <a:solidFill>
                  <a:srgbClr val="25252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 sz="1200"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018143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0" name="Google Shape;100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 type="obj">
  <p:cSld name="OBJEC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ölüm Üst Bilgisi" type="secHead">
  <p:cSld name="SECTION_HEAD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İki İçerik" type="twoObj">
  <p:cSld name="TWO_OBJECT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6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6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şılaştırma" type="twoTxTwoObj">
  <p:cSld name="TWO_OBJECTS_WITH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6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6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6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6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alnızca Başlık" type="titleOnly">
  <p:cSld name="TITLE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ş" type="blank">
  <p:cSld name="BLANK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İçerik" type="objTx">
  <p:cSld name="OBJECT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3" name="Google Shape;143;p6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Resim" type="picTx">
  <p:cSld name="PICTURE_WITH_CAPTION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6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1" name="Google Shape;151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Dikey Metin" type="vertTx">
  <p:cSld name="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6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key Başlık ve Metin" type="vertTitleAndTx">
  <p:cSld name="VERTICAL_TITLE_AND_VERTICAL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6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 amt="84000"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ndara"/>
              <a:buNone/>
              <a:defRPr sz="44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2" name="Google Shape;1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3" name="Google Shape;1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4" name="Google Shape;1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3" name="Google Shape;93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cikders.ankara.edu.tr/mod/url/view.php?id=10977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mmoizmir.org/wp-content/uploads/2018/11/risk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"/>
          <p:cNvSpPr/>
          <p:nvPr/>
        </p:nvSpPr>
        <p:spPr>
          <a:xfrm>
            <a:off x="0" y="1"/>
            <a:ext cx="12192000" cy="3711102"/>
          </a:xfrm>
          <a:prstGeom prst="rect">
            <a:avLst/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ndara"/>
              <a:buNone/>
            </a:pPr>
            <a:endParaRPr sz="28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0" y="3711103"/>
            <a:ext cx="12192000" cy="3146897"/>
          </a:xfrm>
          <a:prstGeom prst="rect">
            <a:avLst/>
          </a:prstGeom>
          <a:solidFill>
            <a:srgbClr val="9CC2E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ndara"/>
              <a:buNone/>
            </a:pPr>
            <a:endParaRPr sz="1600" b="0" i="0" u="none" strike="noStrike" cap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2" name="Google Shape;172;p1"/>
          <p:cNvSpPr txBox="1"/>
          <p:nvPr/>
        </p:nvSpPr>
        <p:spPr>
          <a:xfrm>
            <a:off x="617376" y="978387"/>
            <a:ext cx="523972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lang="tr-TR" sz="5400" b="1">
                <a:latin typeface="Times New Roman"/>
                <a:ea typeface="Times New Roman"/>
                <a:cs typeface="Times New Roman"/>
                <a:sym typeface="Times New Roman"/>
              </a:rPr>
              <a:t>RİSK ANALİZİ</a:t>
            </a:r>
            <a:endParaRPr sz="54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p1"/>
          <p:cNvSpPr txBox="1"/>
          <p:nvPr/>
        </p:nvSpPr>
        <p:spPr>
          <a:xfrm>
            <a:off x="6681493" y="4293254"/>
            <a:ext cx="4211095" cy="1490152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lang="tr-TR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Dr. Burçin Şeyda ÇORBA ZORLU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65430" marR="259079" lvl="0" indent="0" algn="ctr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lang="tr-TR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Ondokuz Mayıs Üniversitesi İstatistik Bölümü 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65430" marR="259079" lvl="0" indent="0" algn="ctr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ndara"/>
              <a:buNone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65430" marR="259079" lvl="0" indent="0" algn="ctr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lang="tr-TR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burcinseyda.corba@omu.edu.tr </a:t>
            </a: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65430" marR="259079" lvl="0" indent="0" algn="ctr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lang="tr-TR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burcinseydazorlu@gmail.com</a:t>
            </a: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4" name="Google Shape;174;p1" descr="C:\Users\TOSHIBA\Downloads\duvar-resimleri-istatistik-kelime-bulutu-kavrami-illustrasyon.jp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2724" y="127339"/>
            <a:ext cx="4059276" cy="3583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711097"/>
            <a:ext cx="4796589" cy="31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>
            <a:spLocks noGrp="1"/>
          </p:cNvSpPr>
          <p:nvPr>
            <p:ph type="ctrTitle"/>
          </p:nvPr>
        </p:nvSpPr>
        <p:spPr>
          <a:xfrm>
            <a:off x="2629988" y="2534080"/>
            <a:ext cx="6932023" cy="97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</a:pPr>
            <a:r>
              <a:rPr lang="tr-TR" sz="3600" b="1" dirty="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12. Hafta: Karma Risk Değerlendirme Yöntemleri(Hata Ağacı Analizi-FTA;Olay Ağacı Analizi-ETA)</a:t>
            </a:r>
            <a:endParaRPr sz="3600" b="1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5" name="Google Shape;195;p4"/>
          <p:cNvSpPr txBox="1">
            <a:spLocks noGrp="1"/>
          </p:cNvSpPr>
          <p:nvPr>
            <p:ph type="sldNum" idx="12"/>
          </p:nvPr>
        </p:nvSpPr>
        <p:spPr>
          <a:xfrm>
            <a:off x="8722894" y="5971340"/>
            <a:ext cx="2907632" cy="557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z="2000"/>
              <a:t>2</a:t>
            </a:fld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>
              <a:buSzPts val="2800"/>
            </a:pPr>
            <a:r>
              <a:rPr lang="tr-TR" b="1" dirty="0">
                <a:solidFill>
                  <a:srgbClr val="000000"/>
                </a:solidFill>
                <a:latin typeface="Times New Roman"/>
                <a:cs typeface="Times New Roman"/>
                <a:sym typeface="Times New Roman"/>
              </a:rPr>
              <a:t>Giriş</a:t>
            </a:r>
            <a:endParaRPr dirty="0"/>
          </a:p>
        </p:txBody>
      </p:sp>
      <p:sp>
        <p:nvSpPr>
          <p:cNvPr id="201" name="Google Shape;201;p5"/>
          <p:cNvSpPr txBox="1"/>
          <p:nvPr/>
        </p:nvSpPr>
        <p:spPr>
          <a:xfrm>
            <a:off x="570271" y="1112168"/>
            <a:ext cx="11208900" cy="88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ndara"/>
              <a:buAutoNum type="arabicPeriod"/>
            </a:pPr>
            <a:endParaRPr dirty="0"/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-2667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ndara"/>
              <a:buNone/>
            </a:pPr>
            <a:endParaRPr sz="2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DD0BE-0E11-4BD5-A35F-4BFDEC3C8DEB}"/>
              </a:ext>
            </a:extLst>
          </p:cNvPr>
          <p:cNvSpPr txBox="1"/>
          <p:nvPr/>
        </p:nvSpPr>
        <p:spPr>
          <a:xfrm>
            <a:off x="412829" y="1099367"/>
            <a:ext cx="11208900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Karma risk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değerlendirme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yöntemlerinde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risk hem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kalitatif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hem de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kantitatif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olan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yöntemler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kullanılarak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değerlendirilir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tr-TR" sz="2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Matris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Fine - Kinney 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Ağacı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Analizi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(FTA)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Olay Ağacı Analizi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(ETA)</a:t>
            </a: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91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4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8E5FDF-070C-4563-A7DB-D3FEE62347AC}"/>
              </a:ext>
            </a:extLst>
          </p:cNvPr>
          <p:cNvSpPr txBox="1"/>
          <p:nvPr/>
        </p:nvSpPr>
        <p:spPr>
          <a:xfrm>
            <a:off x="519289" y="1153714"/>
            <a:ext cx="11255022" cy="5563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Bu </a:t>
            </a:r>
            <a:r>
              <a:rPr lang="en-US" sz="2400" dirty="0" err="1"/>
              <a:t>metot</a:t>
            </a:r>
            <a:r>
              <a:rPr lang="en-US" sz="2400" dirty="0"/>
              <a:t>, ilk </a:t>
            </a:r>
            <a:r>
              <a:rPr lang="en-US" sz="2400" dirty="0" err="1"/>
              <a:t>defa</a:t>
            </a:r>
            <a:r>
              <a:rPr lang="en-US" sz="2400" dirty="0"/>
              <a:t> H. Watson </a:t>
            </a:r>
            <a:r>
              <a:rPr lang="en-US" sz="2400" dirty="0" err="1"/>
              <a:t>ve</a:t>
            </a:r>
            <a:r>
              <a:rPr lang="en-US" sz="2400" dirty="0"/>
              <a:t> A. </a:t>
            </a:r>
            <a:r>
              <a:rPr lang="en-US" sz="2400" dirty="0" err="1"/>
              <a:t>Mearntarafından</a:t>
            </a:r>
            <a:r>
              <a:rPr lang="en-US" sz="2400" dirty="0"/>
              <a:t>, 1962 </a:t>
            </a:r>
            <a:r>
              <a:rPr lang="en-US" sz="2400" dirty="0" err="1"/>
              <a:t>yılında</a:t>
            </a:r>
            <a:r>
              <a:rPr lang="en-US" sz="2400" dirty="0"/>
              <a:t> BELL </a:t>
            </a:r>
            <a:r>
              <a:rPr lang="en-US" sz="2400" dirty="0" err="1"/>
              <a:t>Laboratuvarlarında</a:t>
            </a:r>
            <a:r>
              <a:rPr lang="en-US" sz="2400" dirty="0"/>
              <a:t>, Minuteman Intercontinental </a:t>
            </a:r>
            <a:r>
              <a:rPr lang="en-US" sz="2400" dirty="0" err="1"/>
              <a:t>Balistik</a:t>
            </a:r>
            <a:r>
              <a:rPr lang="en-US" sz="2400" dirty="0"/>
              <a:t> </a:t>
            </a:r>
            <a:r>
              <a:rPr lang="en-US" sz="2400" dirty="0" err="1"/>
              <a:t>Füzeleri</a:t>
            </a:r>
            <a:r>
              <a:rPr lang="en-US" sz="2400" dirty="0"/>
              <a:t> </a:t>
            </a:r>
            <a:r>
              <a:rPr lang="en-US" sz="2400" dirty="0" err="1"/>
              <a:t>hedef</a:t>
            </a:r>
            <a:r>
              <a:rPr lang="en-US" sz="2400" dirty="0"/>
              <a:t> </a:t>
            </a:r>
            <a:r>
              <a:rPr lang="en-US" sz="2400" dirty="0" err="1"/>
              <a:t>takip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kontrol</a:t>
            </a:r>
            <a:r>
              <a:rPr lang="en-US" sz="2400" dirty="0"/>
              <a:t> </a:t>
            </a:r>
            <a:r>
              <a:rPr lang="en-US" sz="2400" dirty="0" err="1"/>
              <a:t>sistemlerinde</a:t>
            </a:r>
            <a:r>
              <a:rPr lang="en-US" sz="2400" dirty="0"/>
              <a:t>,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güvenlik</a:t>
            </a:r>
            <a:r>
              <a:rPr lang="en-US" sz="2400" dirty="0"/>
              <a:t> </a:t>
            </a:r>
            <a:r>
              <a:rPr lang="en-US" sz="2400" dirty="0" err="1"/>
              <a:t>değerlendirmesini</a:t>
            </a:r>
            <a:r>
              <a:rPr lang="en-US" sz="2400" dirty="0"/>
              <a:t> </a:t>
            </a:r>
            <a:r>
              <a:rPr lang="en-US" sz="2400" dirty="0" err="1"/>
              <a:t>gerçekleştirmek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tasarlanmıştır</a:t>
            </a:r>
            <a:r>
              <a:rPr lang="en-US" sz="2400" dirty="0"/>
              <a:t>.</a:t>
            </a: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 • Boeing </a:t>
            </a:r>
            <a:r>
              <a:rPr lang="en-US" sz="2400" dirty="0" err="1"/>
              <a:t>Şirketinden</a:t>
            </a:r>
            <a:r>
              <a:rPr lang="en-US" sz="2400" dirty="0"/>
              <a:t> </a:t>
            </a:r>
            <a:r>
              <a:rPr lang="en-US" sz="2400" dirty="0" err="1"/>
              <a:t>D.Haasl</a:t>
            </a:r>
            <a:r>
              <a:rPr lang="en-US" sz="2400" dirty="0"/>
              <a:t> Minuteman </a:t>
            </a:r>
            <a:r>
              <a:rPr lang="en-US" sz="2400" dirty="0" err="1"/>
              <a:t>Füze</a:t>
            </a:r>
            <a:r>
              <a:rPr lang="en-US" sz="2400" dirty="0"/>
              <a:t> </a:t>
            </a:r>
            <a:r>
              <a:rPr lang="en-US" sz="2400" dirty="0" err="1"/>
              <a:t>systeminin</a:t>
            </a:r>
            <a:r>
              <a:rPr lang="en-US" sz="2400" dirty="0"/>
              <a:t> </a:t>
            </a:r>
            <a:r>
              <a:rPr lang="en-US" sz="2400" dirty="0" err="1"/>
              <a:t>kantitatif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uyguladı</a:t>
            </a:r>
            <a:r>
              <a:rPr lang="tr-TR" sz="24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(FTA) </a:t>
            </a:r>
            <a:r>
              <a:rPr lang="en-US" sz="2400" dirty="0" err="1"/>
              <a:t>belki</a:t>
            </a:r>
            <a:r>
              <a:rPr lang="en-US" sz="2400" dirty="0"/>
              <a:t> de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iyi</a:t>
            </a:r>
            <a:r>
              <a:rPr lang="en-US" sz="2400" dirty="0"/>
              <a:t> </a:t>
            </a:r>
            <a:r>
              <a:rPr lang="en-US" sz="2400" dirty="0" err="1"/>
              <a:t>bilinen</a:t>
            </a:r>
            <a:r>
              <a:rPr lang="en-US" sz="2400" dirty="0"/>
              <a:t> </a:t>
            </a:r>
            <a:r>
              <a:rPr lang="en-US" sz="2400" dirty="0" err="1"/>
              <a:t>güvenlik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</a:t>
            </a:r>
            <a:r>
              <a:rPr lang="en-US" sz="2400" dirty="0" err="1"/>
              <a:t>yöntemidir</a:t>
            </a:r>
            <a:r>
              <a:rPr lang="en-US" sz="2400" dirty="0"/>
              <a:t>.</a:t>
            </a:r>
            <a:endParaRPr lang="tr-TR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Fonksiyonel</a:t>
            </a:r>
            <a:r>
              <a:rPr lang="en-US" sz="2400" dirty="0"/>
              <a:t> </a:t>
            </a:r>
            <a:r>
              <a:rPr lang="en-US" sz="2400" dirty="0" err="1"/>
              <a:t>hatanın</a:t>
            </a:r>
            <a:r>
              <a:rPr lang="en-US" sz="2400" dirty="0"/>
              <a:t> </a:t>
            </a:r>
            <a:r>
              <a:rPr lang="en-US" sz="2400" dirty="0" err="1"/>
              <a:t>ciddi</a:t>
            </a:r>
            <a:r>
              <a:rPr lang="en-US" sz="2400" dirty="0"/>
              <a:t> </a:t>
            </a:r>
            <a:r>
              <a:rPr lang="en-US" sz="2400" dirty="0" err="1"/>
              <a:t>sonuçlara</a:t>
            </a:r>
            <a:r>
              <a:rPr lang="en-US" sz="2400" dirty="0"/>
              <a:t> </a:t>
            </a:r>
            <a:r>
              <a:rPr lang="en-US" sz="2400" dirty="0" err="1"/>
              <a:t>neden</a:t>
            </a:r>
            <a:r>
              <a:rPr lang="en-US" sz="2400" dirty="0"/>
              <a:t> </a:t>
            </a:r>
            <a:r>
              <a:rPr lang="en-US" sz="2400" dirty="0" err="1"/>
              <a:t>olabileceği</a:t>
            </a:r>
            <a:r>
              <a:rPr lang="en-US" sz="2400" dirty="0"/>
              <a:t> </a:t>
            </a:r>
            <a:r>
              <a:rPr lang="en-US" sz="2400" dirty="0" err="1"/>
              <a:t>karmaşık</a:t>
            </a:r>
            <a:r>
              <a:rPr lang="en-US" sz="2400" dirty="0"/>
              <a:t> </a:t>
            </a:r>
            <a:r>
              <a:rPr lang="en-US" sz="2400" dirty="0" err="1"/>
              <a:t>sistemler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büyük</a:t>
            </a:r>
            <a:r>
              <a:rPr lang="en-US" sz="2400" dirty="0"/>
              <a:t> </a:t>
            </a:r>
            <a:r>
              <a:rPr lang="en-US" sz="2400" dirty="0" err="1"/>
              <a:t>önemi</a:t>
            </a:r>
            <a:r>
              <a:rPr lang="en-US" sz="2400" dirty="0"/>
              <a:t> </a:t>
            </a:r>
            <a:r>
              <a:rPr lang="en-US" sz="2400" dirty="0" err="1"/>
              <a:t>vardır</a:t>
            </a:r>
            <a:r>
              <a:rPr lang="en-US" sz="2400" dirty="0"/>
              <a:t>. </a:t>
            </a:r>
            <a:endParaRPr lang="tr-TR" sz="2400" dirty="0"/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580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5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D0B841-EC57-410E-BC22-41BAEE6225F5}"/>
              </a:ext>
            </a:extLst>
          </p:cNvPr>
          <p:cNvSpPr txBox="1"/>
          <p:nvPr/>
        </p:nvSpPr>
        <p:spPr>
          <a:xfrm>
            <a:off x="756356" y="1272725"/>
            <a:ext cx="10597444" cy="5563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tr-TR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Yöntem</a:t>
            </a:r>
            <a:r>
              <a:rPr lang="en-US" sz="2400" dirty="0"/>
              <a:t> </a:t>
            </a:r>
            <a:r>
              <a:rPr lang="en-US" sz="2400" dirty="0" err="1"/>
              <a:t>tecrübe</a:t>
            </a:r>
            <a:r>
              <a:rPr lang="en-US" sz="2400" dirty="0"/>
              <a:t> </a:t>
            </a:r>
            <a:r>
              <a:rPr lang="en-US" sz="2400" dirty="0" err="1"/>
              <a:t>gerektirdiğinden</a:t>
            </a:r>
            <a:r>
              <a:rPr lang="en-US" sz="2400" dirty="0"/>
              <a:t> </a:t>
            </a:r>
            <a:r>
              <a:rPr lang="en-US" sz="2400" dirty="0" err="1"/>
              <a:t>zordur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genel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uzmanlar</a:t>
            </a:r>
            <a:r>
              <a:rPr lang="en-US" sz="2400" dirty="0"/>
              <a:t> </a:t>
            </a:r>
            <a:r>
              <a:rPr lang="en-US" sz="2400" dirty="0" err="1"/>
              <a:t>tarafından</a:t>
            </a:r>
            <a:r>
              <a:rPr lang="en-US" sz="2400" dirty="0"/>
              <a:t> </a:t>
            </a:r>
            <a:r>
              <a:rPr lang="en-US" sz="2400" dirty="0" err="1"/>
              <a:t>kullanılır</a:t>
            </a:r>
            <a:r>
              <a:rPr lang="en-US" sz="2400" dirty="0"/>
              <a:t>.</a:t>
            </a:r>
            <a:endParaRPr lang="tr-TR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Yöntemin</a:t>
            </a:r>
            <a:r>
              <a:rPr lang="en-US" sz="2400" dirty="0"/>
              <a:t> </a:t>
            </a:r>
            <a:r>
              <a:rPr lang="en-US" sz="2400" dirty="0" err="1"/>
              <a:t>yüksek</a:t>
            </a:r>
            <a:r>
              <a:rPr lang="en-US" sz="2400" dirty="0"/>
              <a:t> risk </a:t>
            </a:r>
            <a:r>
              <a:rPr lang="en-US" sz="2400" dirty="0" err="1"/>
              <a:t>sektörleri</a:t>
            </a:r>
            <a:r>
              <a:rPr lang="en-US" sz="2400" dirty="0"/>
              <a:t> </a:t>
            </a:r>
            <a:r>
              <a:rPr lang="en-US" sz="2400" dirty="0" err="1"/>
              <a:t>dışında</a:t>
            </a:r>
            <a:r>
              <a:rPr lang="en-US" sz="2400" dirty="0"/>
              <a:t> </a:t>
            </a:r>
            <a:r>
              <a:rPr lang="en-US" sz="2400" dirty="0" err="1"/>
              <a:t>genel</a:t>
            </a:r>
            <a:r>
              <a:rPr lang="en-US" sz="2400" dirty="0"/>
              <a:t> </a:t>
            </a:r>
            <a:r>
              <a:rPr lang="en-US" sz="2400" dirty="0" err="1"/>
              <a:t>iş</a:t>
            </a:r>
            <a:r>
              <a:rPr lang="en-US" sz="2400" dirty="0"/>
              <a:t> </a:t>
            </a:r>
            <a:r>
              <a:rPr lang="en-US" sz="2400" dirty="0" err="1"/>
              <a:t>güvenliği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uygun</a:t>
            </a:r>
            <a:r>
              <a:rPr lang="en-US" sz="2400" dirty="0"/>
              <a:t> </a:t>
            </a:r>
            <a:r>
              <a:rPr lang="en-US" sz="2400" dirty="0" err="1"/>
              <a:t>olup</a:t>
            </a:r>
            <a:r>
              <a:rPr lang="en-US" sz="2400" dirty="0"/>
              <a:t> </a:t>
            </a:r>
            <a:r>
              <a:rPr lang="en-US" sz="2400" dirty="0" err="1"/>
              <a:t>olmadığı</a:t>
            </a:r>
            <a:r>
              <a:rPr lang="en-US" sz="2400" dirty="0"/>
              <a:t> </a:t>
            </a:r>
            <a:r>
              <a:rPr lang="en-US" sz="2400" dirty="0" err="1"/>
              <a:t>sorgulanabilir</a:t>
            </a:r>
            <a:r>
              <a:rPr lang="en-US" sz="2400" dirty="0"/>
              <a:t>. </a:t>
            </a:r>
            <a:r>
              <a:rPr lang="en-US" sz="2400" dirty="0" err="1"/>
              <a:t>Fakat</a:t>
            </a:r>
            <a:r>
              <a:rPr lang="en-US" sz="2400" dirty="0"/>
              <a:t> </a:t>
            </a:r>
            <a:r>
              <a:rPr lang="en-US" sz="2400" dirty="0" err="1"/>
              <a:t>metodu</a:t>
            </a:r>
            <a:r>
              <a:rPr lang="en-US" sz="2400" dirty="0"/>
              <a:t> </a:t>
            </a:r>
            <a:r>
              <a:rPr lang="en-US" sz="2400" dirty="0" err="1"/>
              <a:t>direk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kullanmayacak</a:t>
            </a:r>
            <a:r>
              <a:rPr lang="en-US" sz="2400" dirty="0"/>
              <a:t> </a:t>
            </a:r>
            <a:r>
              <a:rPr lang="en-US" sz="2400" dirty="0" err="1"/>
              <a:t>olanlar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dahi</a:t>
            </a:r>
            <a:r>
              <a:rPr lang="en-US" sz="2400" dirty="0"/>
              <a:t> </a:t>
            </a:r>
            <a:r>
              <a:rPr lang="en-US" sz="2400" dirty="0" err="1"/>
              <a:t>genel</a:t>
            </a:r>
            <a:r>
              <a:rPr lang="en-US" sz="2400" dirty="0"/>
              <a:t> </a:t>
            </a: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</a:t>
            </a:r>
            <a:r>
              <a:rPr lang="en-US" sz="2400" dirty="0" err="1"/>
              <a:t>bilgisi</a:t>
            </a:r>
            <a:r>
              <a:rPr lang="en-US" sz="2400" dirty="0"/>
              <a:t> </a:t>
            </a:r>
            <a:r>
              <a:rPr lang="en-US" sz="2400" dirty="0" err="1"/>
              <a:t>faydalıdır</a:t>
            </a:r>
            <a:r>
              <a:rPr lang="en-US" sz="2400" dirty="0"/>
              <a:t>. </a:t>
            </a:r>
            <a:r>
              <a:rPr lang="en-US" sz="2400" dirty="0" err="1"/>
              <a:t>Bununla</a:t>
            </a:r>
            <a:r>
              <a:rPr lang="en-US" sz="2400" dirty="0"/>
              <a:t> </a:t>
            </a:r>
            <a:r>
              <a:rPr lang="en-US" sz="2400" dirty="0" err="1"/>
              <a:t>beraber</a:t>
            </a:r>
            <a:r>
              <a:rPr lang="en-US" sz="2400" dirty="0"/>
              <a:t>, </a:t>
            </a: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Analizinin</a:t>
            </a:r>
            <a:r>
              <a:rPr lang="en-US" sz="2400" dirty="0"/>
              <a:t> </a:t>
            </a:r>
            <a:r>
              <a:rPr lang="en-US" sz="2400" dirty="0" err="1"/>
              <a:t>uygulanmasında</a:t>
            </a:r>
            <a:r>
              <a:rPr lang="en-US" sz="2400" dirty="0"/>
              <a:t> </a:t>
            </a:r>
            <a:r>
              <a:rPr lang="en-US" sz="2400" dirty="0" err="1"/>
              <a:t>önemli</a:t>
            </a:r>
            <a:r>
              <a:rPr lang="en-US" sz="2400" dirty="0"/>
              <a:t>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oluşturan</a:t>
            </a:r>
            <a:r>
              <a:rPr lang="en-US" sz="2400" dirty="0"/>
              <a:t> </a:t>
            </a:r>
            <a:r>
              <a:rPr lang="en-US" sz="2400" dirty="0" err="1"/>
              <a:t>olasılık</a:t>
            </a:r>
            <a:r>
              <a:rPr lang="en-US" sz="2400" dirty="0"/>
              <a:t> </a:t>
            </a:r>
            <a:r>
              <a:rPr lang="en-US" sz="2400" dirty="0" err="1"/>
              <a:t>hesaplarına</a:t>
            </a:r>
            <a:r>
              <a:rPr lang="en-US" sz="2400" dirty="0"/>
              <a:t> </a:t>
            </a:r>
            <a:r>
              <a:rPr lang="en-US" sz="2400" dirty="0" err="1"/>
              <a:t>sadece</a:t>
            </a:r>
            <a:r>
              <a:rPr lang="en-US" sz="2400" dirty="0"/>
              <a:t> </a:t>
            </a:r>
            <a:r>
              <a:rPr lang="en-US" sz="2400" dirty="0" err="1"/>
              <a:t>kısaca</a:t>
            </a:r>
            <a:r>
              <a:rPr lang="en-US" sz="2400" dirty="0"/>
              <a:t> </a:t>
            </a:r>
            <a:r>
              <a:rPr lang="en-US" sz="2400" dirty="0" err="1"/>
              <a:t>değinilecektir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6016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6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AD204-3610-4809-9D2A-774B3A405246}"/>
              </a:ext>
            </a:extLst>
          </p:cNvPr>
          <p:cNvSpPr txBox="1"/>
          <p:nvPr/>
        </p:nvSpPr>
        <p:spPr>
          <a:xfrm>
            <a:off x="383822" y="1105248"/>
            <a:ext cx="11322756" cy="465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• </a:t>
            </a:r>
            <a:r>
              <a:rPr lang="en-US" sz="2000" dirty="0" err="1"/>
              <a:t>Hata</a:t>
            </a:r>
            <a:r>
              <a:rPr lang="en-US" sz="2000" dirty="0"/>
              <a:t> </a:t>
            </a:r>
            <a:r>
              <a:rPr lang="en-US" sz="2000" dirty="0" err="1"/>
              <a:t>ağacı</a:t>
            </a:r>
            <a:r>
              <a:rPr lang="en-US" sz="2000" dirty="0"/>
              <a:t> </a:t>
            </a:r>
            <a:r>
              <a:rPr lang="en-US" sz="2000" dirty="0" err="1"/>
              <a:t>metodolojisi</a:t>
            </a:r>
            <a:r>
              <a:rPr lang="en-US" sz="2000" dirty="0"/>
              <a:t>,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hatalarını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bileşenlerinin</a:t>
            </a:r>
            <a:r>
              <a:rPr lang="en-US" sz="2000" dirty="0"/>
              <a:t> </a:t>
            </a:r>
            <a:r>
              <a:rPr lang="en-US" sz="2000" dirty="0" err="1"/>
              <a:t>hatalarındaki</a:t>
            </a:r>
            <a:r>
              <a:rPr lang="en-US" sz="2000" dirty="0"/>
              <a:t> </a:t>
            </a:r>
            <a:r>
              <a:rPr lang="en-US" sz="2000" dirty="0" err="1"/>
              <a:t>özgül</a:t>
            </a:r>
            <a:r>
              <a:rPr lang="en-US" sz="2000" dirty="0"/>
              <a:t> </a:t>
            </a:r>
            <a:r>
              <a:rPr lang="en-US" sz="2000" dirty="0" err="1"/>
              <a:t>sakıncalı</a:t>
            </a:r>
            <a:r>
              <a:rPr lang="en-US" sz="2000" dirty="0"/>
              <a:t> </a:t>
            </a:r>
            <a:r>
              <a:rPr lang="en-US" sz="2000" dirty="0" err="1"/>
              <a:t>olaylar</a:t>
            </a:r>
            <a:r>
              <a:rPr lang="en-US" sz="2000" dirty="0"/>
              <a:t> </a:t>
            </a:r>
            <a:r>
              <a:rPr lang="en-US" sz="2000" dirty="0" err="1"/>
              <a:t>arasındaki</a:t>
            </a:r>
            <a:r>
              <a:rPr lang="en-US" sz="2000" dirty="0"/>
              <a:t> </a:t>
            </a:r>
            <a:r>
              <a:rPr lang="en-US" sz="2000" dirty="0" err="1"/>
              <a:t>bağlantıyı</a:t>
            </a:r>
            <a:r>
              <a:rPr lang="en-US" sz="2000" dirty="0"/>
              <a:t> </a:t>
            </a:r>
            <a:r>
              <a:rPr lang="en-US" sz="2000" dirty="0" err="1"/>
              <a:t>gösteren</a:t>
            </a:r>
            <a:r>
              <a:rPr lang="en-US" sz="2000" dirty="0"/>
              <a:t> </a:t>
            </a:r>
            <a:r>
              <a:rPr lang="en-US" sz="2000" dirty="0" err="1"/>
              <a:t>mantıksal</a:t>
            </a:r>
            <a:r>
              <a:rPr lang="en-US" sz="2000" dirty="0"/>
              <a:t> </a:t>
            </a:r>
            <a:r>
              <a:rPr lang="en-US" sz="2000" dirty="0" err="1"/>
              <a:t>diyagramlardır</a:t>
            </a:r>
            <a:r>
              <a:rPr lang="en-US" sz="2000" dirty="0"/>
              <a:t>. </a:t>
            </a:r>
            <a:r>
              <a:rPr lang="en-US" sz="2000" dirty="0" err="1"/>
              <a:t>Kısacası</a:t>
            </a:r>
            <a:r>
              <a:rPr lang="en-US" sz="2000" dirty="0"/>
              <a:t>, </a:t>
            </a:r>
            <a:r>
              <a:rPr lang="en-US" sz="2000" dirty="0" err="1"/>
              <a:t>tanımlanmış</a:t>
            </a:r>
            <a:r>
              <a:rPr lang="en-US" sz="2000" dirty="0"/>
              <a:t> </a:t>
            </a:r>
            <a:r>
              <a:rPr lang="en-US" sz="2000" dirty="0" err="1"/>
              <a:t>istenmeyen</a:t>
            </a:r>
            <a:r>
              <a:rPr lang="en-US" sz="2000" dirty="0"/>
              <a:t> </a:t>
            </a:r>
            <a:r>
              <a:rPr lang="en-US" sz="2000" dirty="0" err="1"/>
              <a:t>olaydan</a:t>
            </a:r>
            <a:r>
              <a:rPr lang="en-US" sz="2000" dirty="0"/>
              <a:t> </a:t>
            </a:r>
            <a:r>
              <a:rPr lang="en-US" sz="2000" dirty="0" err="1"/>
              <a:t>başlanarak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durumun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nedenlerinin</a:t>
            </a:r>
            <a:r>
              <a:rPr lang="en-US" sz="2000" dirty="0"/>
              <a:t> </a:t>
            </a:r>
            <a:r>
              <a:rPr lang="en-US" sz="2000" dirty="0" err="1"/>
              <a:t>mantıksal</a:t>
            </a:r>
            <a:r>
              <a:rPr lang="en-US" sz="2000" dirty="0"/>
              <a:t> </a:t>
            </a:r>
            <a:r>
              <a:rPr lang="en-US" sz="2000" dirty="0" err="1"/>
              <a:t>kombinasyonunun</a:t>
            </a:r>
            <a:r>
              <a:rPr lang="en-US" sz="2000" dirty="0"/>
              <a:t> </a:t>
            </a:r>
            <a:r>
              <a:rPr lang="en-US" sz="2000" dirty="0" err="1"/>
              <a:t>grafiksel</a:t>
            </a:r>
            <a:r>
              <a:rPr lang="en-US" sz="2000" dirty="0"/>
              <a:t> </a:t>
            </a:r>
            <a:r>
              <a:rPr lang="en-US" sz="2000" dirty="0" err="1"/>
              <a:t>ifadesidir</a:t>
            </a:r>
            <a:r>
              <a:rPr lang="en-US" sz="2000" dirty="0"/>
              <a:t>. 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• </a:t>
            </a:r>
            <a:r>
              <a:rPr lang="en-US" sz="2000" dirty="0" err="1"/>
              <a:t>Metod</a:t>
            </a:r>
            <a:r>
              <a:rPr lang="en-US" sz="2000" dirty="0"/>
              <a:t>, «</a:t>
            </a:r>
            <a:r>
              <a:rPr lang="en-US" sz="2000" dirty="0" err="1"/>
              <a:t>tümdengelimli</a:t>
            </a:r>
            <a:r>
              <a:rPr lang="en-US" sz="2000" dirty="0"/>
              <a:t>» </a:t>
            </a:r>
            <a:r>
              <a:rPr lang="en-US" sz="2000" dirty="0" err="1"/>
              <a:t>mantığa</a:t>
            </a:r>
            <a:r>
              <a:rPr lang="en-US" sz="2000" dirty="0"/>
              <a:t> </a:t>
            </a:r>
            <a:r>
              <a:rPr lang="en-US" sz="2000" dirty="0" err="1"/>
              <a:t>dayanan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tekniktir</a:t>
            </a:r>
            <a:r>
              <a:rPr lang="en-US" sz="2000" dirty="0"/>
              <a:t>. </a:t>
            </a:r>
            <a:r>
              <a:rPr lang="en-US" sz="2000" dirty="0" err="1"/>
              <a:t>Ya</a:t>
            </a:r>
            <a:r>
              <a:rPr lang="en-US" sz="2000" dirty="0"/>
              <a:t> da «</a:t>
            </a:r>
            <a:r>
              <a:rPr lang="en-US" sz="2000" dirty="0" err="1"/>
              <a:t>geriye</a:t>
            </a:r>
            <a:r>
              <a:rPr lang="en-US" sz="2000" dirty="0"/>
              <a:t> </a:t>
            </a:r>
            <a:r>
              <a:rPr lang="en-US" sz="2000" dirty="0" err="1"/>
              <a:t>doğru</a:t>
            </a:r>
            <a:r>
              <a:rPr lang="en-US" sz="2000" dirty="0"/>
              <a:t> </a:t>
            </a:r>
            <a:r>
              <a:rPr lang="en-US" sz="2000" dirty="0" err="1"/>
              <a:t>düşünme</a:t>
            </a:r>
            <a:r>
              <a:rPr lang="en-US" sz="2000" dirty="0"/>
              <a:t> </a:t>
            </a:r>
            <a:r>
              <a:rPr lang="en-US" sz="2000" dirty="0" err="1"/>
              <a:t>tekniği</a:t>
            </a:r>
            <a:r>
              <a:rPr lang="en-US" sz="2000" dirty="0"/>
              <a:t>» </a:t>
            </a:r>
            <a:r>
              <a:rPr lang="en-US" sz="2000" dirty="0" err="1"/>
              <a:t>olarak</a:t>
            </a:r>
            <a:r>
              <a:rPr lang="en-US" sz="2000" dirty="0"/>
              <a:t> da </a:t>
            </a:r>
            <a:r>
              <a:rPr lang="en-US" sz="2000" dirty="0" err="1"/>
              <a:t>adlandırılır</a:t>
            </a:r>
            <a:r>
              <a:rPr lang="en-US" sz="2000" dirty="0"/>
              <a:t>.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 • </a:t>
            </a:r>
            <a:r>
              <a:rPr lang="en-US" sz="2000" dirty="0" err="1"/>
              <a:t>İstenmeyen</a:t>
            </a:r>
            <a:r>
              <a:rPr lang="en-US" sz="2000" dirty="0"/>
              <a:t> </a:t>
            </a:r>
            <a:r>
              <a:rPr lang="en-US" sz="2000" dirty="0" err="1"/>
              <a:t>sonuç</a:t>
            </a:r>
            <a:r>
              <a:rPr lang="en-US" sz="2000" dirty="0"/>
              <a:t> </a:t>
            </a:r>
            <a:r>
              <a:rPr lang="en-US" sz="2000" dirty="0" err="1"/>
              <a:t>olay</a:t>
            </a:r>
            <a:r>
              <a:rPr lang="en-US" sz="2000" dirty="0"/>
              <a:t>,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önceden</a:t>
            </a:r>
            <a:r>
              <a:rPr lang="en-US" sz="2000" dirty="0"/>
              <a:t> </a:t>
            </a:r>
            <a:r>
              <a:rPr lang="en-US" sz="2000" dirty="0" err="1"/>
              <a:t>tanımlanmış</a:t>
            </a:r>
            <a:r>
              <a:rPr lang="en-US" sz="2000" dirty="0"/>
              <a:t> </a:t>
            </a:r>
            <a:r>
              <a:rPr lang="en-US" sz="2000" dirty="0" err="1"/>
              <a:t>olay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hataların</a:t>
            </a:r>
            <a:r>
              <a:rPr lang="en-US" sz="2000" dirty="0"/>
              <a:t> </a:t>
            </a:r>
            <a:r>
              <a:rPr lang="en-US" sz="2000" dirty="0" err="1"/>
              <a:t>nedensel</a:t>
            </a:r>
            <a:r>
              <a:rPr lang="en-US" sz="2000" dirty="0"/>
              <a:t> </a:t>
            </a:r>
            <a:r>
              <a:rPr lang="en-US" sz="2000" dirty="0" err="1"/>
              <a:t>ilişkileridir</a:t>
            </a:r>
            <a:r>
              <a:rPr lang="en-US" sz="2000" dirty="0"/>
              <a:t>. Bu </a:t>
            </a:r>
            <a:r>
              <a:rPr lang="en-US" sz="2000" dirty="0" err="1"/>
              <a:t>sonuç</a:t>
            </a:r>
            <a:r>
              <a:rPr lang="en-US" sz="2000" dirty="0"/>
              <a:t> </a:t>
            </a:r>
            <a:r>
              <a:rPr lang="en-US" sz="2000" dirty="0" err="1"/>
              <a:t>olay</a:t>
            </a:r>
            <a:r>
              <a:rPr lang="en-US" sz="2000" dirty="0"/>
              <a:t>; </a:t>
            </a:r>
            <a:r>
              <a:rPr lang="en-US" sz="2000" dirty="0" err="1"/>
              <a:t>patlama</a:t>
            </a:r>
            <a:r>
              <a:rPr lang="en-US" sz="2000" dirty="0"/>
              <a:t>, </a:t>
            </a:r>
            <a:r>
              <a:rPr lang="en-US" sz="2000" dirty="0" err="1"/>
              <a:t>kaza</a:t>
            </a:r>
            <a:r>
              <a:rPr lang="en-US" sz="2000" dirty="0"/>
              <a:t>, </a:t>
            </a:r>
            <a:r>
              <a:rPr lang="en-US" sz="2000" dirty="0" err="1"/>
              <a:t>teçhizatın</a:t>
            </a:r>
            <a:r>
              <a:rPr lang="en-US" sz="2000" dirty="0"/>
              <a:t> </a:t>
            </a:r>
            <a:r>
              <a:rPr lang="en-US" sz="2000" dirty="0" err="1"/>
              <a:t>arızalanması</a:t>
            </a:r>
            <a:r>
              <a:rPr lang="en-US" sz="2000" dirty="0"/>
              <a:t>, </a:t>
            </a:r>
            <a:r>
              <a:rPr lang="en-US" sz="2000" dirty="0" err="1"/>
              <a:t>yangın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üretime</a:t>
            </a:r>
            <a:r>
              <a:rPr lang="en-US" sz="2000" dirty="0"/>
              <a:t> </a:t>
            </a:r>
            <a:r>
              <a:rPr lang="en-US" sz="2000" dirty="0" err="1"/>
              <a:t>ara</a:t>
            </a:r>
            <a:r>
              <a:rPr lang="en-US" sz="2000" dirty="0"/>
              <a:t> </a:t>
            </a:r>
            <a:r>
              <a:rPr lang="en-US" sz="2000" dirty="0" err="1"/>
              <a:t>verilmesi</a:t>
            </a:r>
            <a:r>
              <a:rPr lang="en-US" sz="2000" dirty="0"/>
              <a:t> </a:t>
            </a:r>
            <a:r>
              <a:rPr lang="en-US" sz="2000" dirty="0" err="1"/>
              <a:t>olabilir</a:t>
            </a:r>
            <a:r>
              <a:rPr lang="en-US" sz="2000" dirty="0"/>
              <a:t>. 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• FTA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işletmede</a:t>
            </a:r>
            <a:r>
              <a:rPr lang="en-US" sz="2000" dirty="0"/>
              <a:t> </a:t>
            </a:r>
            <a:r>
              <a:rPr lang="en-US" sz="2000" dirty="0" err="1"/>
              <a:t>yapılan</a:t>
            </a:r>
            <a:r>
              <a:rPr lang="en-US" sz="2000" dirty="0"/>
              <a:t> </a:t>
            </a:r>
            <a:r>
              <a:rPr lang="en-US" sz="2000" dirty="0" err="1"/>
              <a:t>işler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ilgili</a:t>
            </a:r>
            <a:r>
              <a:rPr lang="en-US" sz="2000" dirty="0"/>
              <a:t> </a:t>
            </a:r>
            <a:r>
              <a:rPr lang="en-US" sz="2000" dirty="0" err="1"/>
              <a:t>kritik</a:t>
            </a:r>
            <a:r>
              <a:rPr lang="en-US" sz="2000" dirty="0"/>
              <a:t> </a:t>
            </a:r>
            <a:r>
              <a:rPr lang="en-US" sz="2000" dirty="0" err="1"/>
              <a:t>hataların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esas</a:t>
            </a:r>
            <a:r>
              <a:rPr lang="en-US" sz="2000" dirty="0"/>
              <a:t> ana </a:t>
            </a:r>
            <a:r>
              <a:rPr lang="en-US" sz="2000" dirty="0" err="1"/>
              <a:t>hataların</a:t>
            </a:r>
            <a:r>
              <a:rPr lang="en-US" sz="2000" dirty="0"/>
              <a:t>, </a:t>
            </a:r>
            <a:r>
              <a:rPr lang="en-US" sz="2000" dirty="0" err="1"/>
              <a:t>sebeplerinin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potansiyel</a:t>
            </a:r>
            <a:r>
              <a:rPr lang="en-US" sz="2000" dirty="0"/>
              <a:t> </a:t>
            </a:r>
            <a:r>
              <a:rPr lang="en-US" sz="2000" dirty="0" err="1"/>
              <a:t>önlemlerin</a:t>
            </a:r>
            <a:r>
              <a:rPr lang="en-US" sz="2000" dirty="0"/>
              <a:t> </a:t>
            </a:r>
            <a:r>
              <a:rPr lang="en-US" sz="2000" dirty="0" err="1"/>
              <a:t>şematik</a:t>
            </a:r>
            <a:r>
              <a:rPr lang="en-US" sz="2000" dirty="0"/>
              <a:t> </a:t>
            </a:r>
            <a:r>
              <a:rPr lang="en-US" sz="2000" dirty="0" err="1"/>
              <a:t>mantık</a:t>
            </a:r>
            <a:r>
              <a:rPr lang="en-US" sz="2000" dirty="0"/>
              <a:t> </a:t>
            </a:r>
            <a:r>
              <a:rPr lang="en-US" sz="2000" dirty="0" err="1"/>
              <a:t>diyagramında</a:t>
            </a:r>
            <a:r>
              <a:rPr lang="en-US" sz="2000" dirty="0"/>
              <a:t> </a:t>
            </a:r>
            <a:r>
              <a:rPr lang="en-US" sz="2000" dirty="0" err="1"/>
              <a:t>gösterimidir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9286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7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C7DF62-C341-44D3-AB15-4ED0774A766C}"/>
              </a:ext>
            </a:extLst>
          </p:cNvPr>
          <p:cNvSpPr txBox="1"/>
          <p:nvPr/>
        </p:nvSpPr>
        <p:spPr>
          <a:xfrm>
            <a:off x="790222" y="1379492"/>
            <a:ext cx="10563577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/>
              <a:t>Hata</a:t>
            </a:r>
            <a:r>
              <a:rPr lang="en-US" sz="2400" b="1" dirty="0"/>
              <a:t> </a:t>
            </a:r>
            <a:r>
              <a:rPr lang="en-US" sz="2400" b="1" dirty="0" err="1"/>
              <a:t>Ağacı</a:t>
            </a:r>
            <a:r>
              <a:rPr lang="en-US" sz="2400" b="1" dirty="0"/>
              <a:t> </a:t>
            </a:r>
            <a:r>
              <a:rPr lang="en-US" sz="2400" b="1" dirty="0" err="1"/>
              <a:t>Analizi</a:t>
            </a:r>
            <a:r>
              <a:rPr lang="en-US" sz="2400" b="1" dirty="0"/>
              <a:t> Bir </a:t>
            </a:r>
            <a:r>
              <a:rPr lang="en-US" sz="2400" b="1" dirty="0" err="1"/>
              <a:t>Sebep</a:t>
            </a:r>
            <a:r>
              <a:rPr lang="en-US" sz="2400" b="1" dirty="0"/>
              <a:t> </a:t>
            </a:r>
            <a:r>
              <a:rPr lang="en-US" sz="2400" b="1" dirty="0" err="1"/>
              <a:t>Etki</a:t>
            </a:r>
            <a:r>
              <a:rPr lang="en-US" sz="2400" b="1" dirty="0"/>
              <a:t> (Cause-Effect) </a:t>
            </a:r>
            <a:r>
              <a:rPr lang="en-US" sz="2400" b="1" dirty="0" err="1"/>
              <a:t>Prosesidir</a:t>
            </a:r>
            <a:r>
              <a:rPr lang="en-US" sz="2400" b="1" dirty="0"/>
              <a:t>. </a:t>
            </a:r>
            <a:endParaRPr lang="tr-TR" sz="2400" b="1" dirty="0"/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iteratif</a:t>
            </a:r>
            <a:r>
              <a:rPr lang="en-US" sz="2400" dirty="0"/>
              <a:t> </a:t>
            </a:r>
            <a:r>
              <a:rPr lang="en-US" sz="2400" dirty="0" err="1"/>
              <a:t>prosestir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zirve</a:t>
            </a:r>
            <a:r>
              <a:rPr lang="en-US" sz="2400" dirty="0"/>
              <a:t> </a:t>
            </a:r>
            <a:r>
              <a:rPr lang="en-US" sz="2400" dirty="0" err="1"/>
              <a:t>olaydan</a:t>
            </a:r>
            <a:r>
              <a:rPr lang="en-US" sz="2400" dirty="0"/>
              <a:t> </a:t>
            </a:r>
            <a:r>
              <a:rPr lang="en-US" sz="2400" dirty="0" err="1"/>
              <a:t>başlar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aşağı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ağaç</a:t>
            </a:r>
            <a:r>
              <a:rPr lang="en-US" sz="2400" dirty="0"/>
              <a:t> </a:t>
            </a:r>
            <a:r>
              <a:rPr lang="en-US" sz="2400" dirty="0" err="1"/>
              <a:t>dalları</a:t>
            </a:r>
            <a:r>
              <a:rPr lang="en-US" sz="2400" dirty="0"/>
              <a:t> </a:t>
            </a:r>
            <a:r>
              <a:rPr lang="en-US" sz="2400" dirty="0" err="1"/>
              <a:t>boyunca</a:t>
            </a:r>
            <a:r>
              <a:rPr lang="en-US" sz="2400" dirty="0"/>
              <a:t> </a:t>
            </a:r>
            <a:r>
              <a:rPr lang="en-US" sz="2400" dirty="0" err="1"/>
              <a:t>uzanır</a:t>
            </a:r>
            <a:r>
              <a:rPr lang="en-US" sz="2400" dirty="0"/>
              <a:t>. Her </a:t>
            </a: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kapısında</a:t>
            </a:r>
            <a:r>
              <a:rPr lang="en-US" sz="2400" dirty="0"/>
              <a:t>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soru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mantık</a:t>
            </a:r>
            <a:r>
              <a:rPr lang="en-US" sz="2400" dirty="0"/>
              <a:t> </a:t>
            </a:r>
            <a:r>
              <a:rPr lang="en-US" sz="2400" dirty="0" err="1"/>
              <a:t>seti</a:t>
            </a:r>
            <a:r>
              <a:rPr lang="en-US" sz="2400" dirty="0"/>
              <a:t> </a:t>
            </a:r>
            <a:r>
              <a:rPr lang="en-US" sz="2400" dirty="0" err="1"/>
              <a:t>uygulanır</a:t>
            </a:r>
            <a:r>
              <a:rPr lang="en-US" sz="2400" dirty="0"/>
              <a:t>. </a:t>
            </a:r>
            <a:r>
              <a:rPr lang="en-US" sz="2400" dirty="0" err="1"/>
              <a:t>Zirve</a:t>
            </a:r>
            <a:r>
              <a:rPr lang="en-US" sz="2400" dirty="0"/>
              <a:t> </a:t>
            </a:r>
            <a:r>
              <a:rPr lang="en-US" sz="2400" dirty="0" err="1"/>
              <a:t>olay</a:t>
            </a:r>
            <a:r>
              <a:rPr lang="en-US" sz="2400" dirty="0"/>
              <a:t> </a:t>
            </a:r>
            <a:r>
              <a:rPr lang="en-US" sz="2400" dirty="0" err="1"/>
              <a:t>tanımlandıktan</a:t>
            </a:r>
            <a:r>
              <a:rPr lang="en-US" sz="2400" dirty="0"/>
              <a:t> </a:t>
            </a:r>
            <a:r>
              <a:rPr lang="en-US" sz="2400" dirty="0" err="1"/>
              <a:t>sonra</a:t>
            </a:r>
            <a:r>
              <a:rPr lang="en-US" sz="2400" dirty="0"/>
              <a:t> , alt </a:t>
            </a:r>
            <a:r>
              <a:rPr lang="en-US" sz="2400" dirty="0" err="1"/>
              <a:t>istenmeyen</a:t>
            </a:r>
            <a:r>
              <a:rPr lang="en-US" sz="2400" dirty="0"/>
              <a:t> </a:t>
            </a:r>
            <a:r>
              <a:rPr lang="en-US" sz="2400" dirty="0" err="1"/>
              <a:t>olaylar</a:t>
            </a:r>
            <a:r>
              <a:rPr lang="en-US" sz="2400" dirty="0"/>
              <a:t> </a:t>
            </a:r>
            <a:r>
              <a:rPr lang="en-US" sz="2400" dirty="0" err="1"/>
              <a:t>tanımlanır</a:t>
            </a:r>
            <a:r>
              <a:rPr lang="tr-TR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795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8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F85E10-BA30-4239-9891-B4D5AC41C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71" y="778574"/>
            <a:ext cx="8488980" cy="597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4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9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39BE2-8452-4EF6-980F-DEADA34B0C78}"/>
              </a:ext>
            </a:extLst>
          </p:cNvPr>
          <p:cNvSpPr txBox="1"/>
          <p:nvPr/>
        </p:nvSpPr>
        <p:spPr>
          <a:xfrm>
            <a:off x="654756" y="1079858"/>
            <a:ext cx="11074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/>
              <a:t>Hata</a:t>
            </a:r>
            <a:r>
              <a:rPr lang="en-US" sz="2000" dirty="0"/>
              <a:t> </a:t>
            </a:r>
            <a:r>
              <a:rPr lang="en-US" sz="2000" dirty="0" err="1"/>
              <a:t>Ağacı</a:t>
            </a:r>
            <a:r>
              <a:rPr lang="en-US" sz="2000" dirty="0"/>
              <a:t> </a:t>
            </a:r>
            <a:r>
              <a:rPr lang="en-US" sz="2000" dirty="0" err="1"/>
              <a:t>prosesi</a:t>
            </a:r>
            <a:r>
              <a:rPr lang="en-US" sz="2000" dirty="0"/>
              <a:t> </a:t>
            </a:r>
            <a:r>
              <a:rPr lang="en-US" sz="2000" dirty="0" err="1"/>
              <a:t>mantık</a:t>
            </a:r>
            <a:r>
              <a:rPr lang="en-US" sz="2000" dirty="0"/>
              <a:t> </a:t>
            </a:r>
            <a:r>
              <a:rPr lang="en-US" sz="2000" dirty="0" err="1"/>
              <a:t>kapıları</a:t>
            </a:r>
            <a:r>
              <a:rPr lang="en-US" sz="2000" dirty="0"/>
              <a:t> </a:t>
            </a:r>
            <a:r>
              <a:rPr lang="en-US" sz="2000" dirty="0" err="1"/>
              <a:t>içerir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kapılara</a:t>
            </a:r>
            <a:r>
              <a:rPr lang="en-US" sz="2000" dirty="0"/>
              <a:t> </a:t>
            </a:r>
            <a:r>
              <a:rPr lang="en-US" sz="2000" dirty="0" err="1"/>
              <a:t>girdiler</a:t>
            </a:r>
            <a:r>
              <a:rPr lang="en-US" sz="2000" dirty="0"/>
              <a:t> </a:t>
            </a:r>
            <a:r>
              <a:rPr lang="en-US" sz="2000" dirty="0" err="1"/>
              <a:t>girer</a:t>
            </a:r>
            <a:r>
              <a:rPr lang="en-US" sz="2000" dirty="0"/>
              <a:t>. Her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kapı</a:t>
            </a:r>
            <a:r>
              <a:rPr lang="en-US" sz="2000" dirty="0"/>
              <a:t> </a:t>
            </a:r>
            <a:r>
              <a:rPr lang="en-US" sz="2000" dirty="0" err="1"/>
              <a:t>belirlenmesi</a:t>
            </a:r>
            <a:r>
              <a:rPr lang="en-US" sz="2000" dirty="0"/>
              <a:t> </a:t>
            </a:r>
            <a:r>
              <a:rPr lang="en-US" sz="2000" dirty="0" err="1"/>
              <a:t>zorunlu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sebepten</a:t>
            </a:r>
            <a:r>
              <a:rPr lang="en-US" sz="2000" dirty="0"/>
              <a:t> </a:t>
            </a:r>
            <a:r>
              <a:rPr lang="en-US" sz="2000" dirty="0" err="1"/>
              <a:t>kaynaklanan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etkidir</a:t>
            </a:r>
            <a:r>
              <a:rPr lang="en-US" sz="2000" dirty="0"/>
              <a:t>. Her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kapı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Ne?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Nasıl</a:t>
            </a:r>
            <a:r>
              <a:rPr lang="en-US" sz="2000" dirty="0"/>
              <a:t>? </a:t>
            </a:r>
            <a:r>
              <a:rPr lang="en-US" sz="2000" dirty="0" err="1"/>
              <a:t>Sorularına</a:t>
            </a:r>
            <a:r>
              <a:rPr lang="en-US" sz="2000" dirty="0"/>
              <a:t> </a:t>
            </a:r>
            <a:r>
              <a:rPr lang="en-US" sz="2000" dirty="0" err="1"/>
              <a:t>cevap</a:t>
            </a:r>
            <a:r>
              <a:rPr lang="en-US" sz="2000" dirty="0"/>
              <a:t> </a:t>
            </a:r>
            <a:r>
              <a:rPr lang="en-US" sz="2000" dirty="0" err="1"/>
              <a:t>bulunmalıdır</a:t>
            </a:r>
            <a:r>
              <a:rPr lang="en-US" sz="2000" dirty="0"/>
              <a:t>. X </a:t>
            </a:r>
            <a:r>
              <a:rPr lang="en-US" sz="2000" dirty="0" err="1"/>
              <a:t>olayı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sebep</a:t>
            </a:r>
            <a:r>
              <a:rPr lang="en-US" sz="2000" dirty="0"/>
              <a:t> </a:t>
            </a:r>
            <a:r>
              <a:rPr lang="en-US" sz="2000" dirty="0" err="1"/>
              <a:t>olaylar</a:t>
            </a:r>
            <a:r>
              <a:rPr lang="en-US" sz="2000" dirty="0"/>
              <a:t> </a:t>
            </a:r>
            <a:r>
              <a:rPr lang="en-US" sz="2000" dirty="0" err="1"/>
              <a:t>nedir</a:t>
            </a:r>
            <a:r>
              <a:rPr lang="en-US" sz="2000" dirty="0"/>
              <a:t>?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olaylar</a:t>
            </a:r>
            <a:r>
              <a:rPr lang="en-US" sz="2000" dirty="0"/>
              <a:t> </a:t>
            </a:r>
            <a:r>
              <a:rPr lang="en-US" sz="2000" dirty="0" err="1"/>
              <a:t>mantıksal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nasıl</a:t>
            </a:r>
            <a:r>
              <a:rPr lang="en-US" sz="2000" dirty="0"/>
              <a:t> </a:t>
            </a:r>
            <a:r>
              <a:rPr lang="en-US" sz="2000" dirty="0" err="1"/>
              <a:t>kombine</a:t>
            </a:r>
            <a:r>
              <a:rPr lang="en-US" sz="2000" dirty="0"/>
              <a:t> </a:t>
            </a:r>
            <a:r>
              <a:rPr lang="en-US" sz="2000" dirty="0" err="1"/>
              <a:t>oluşturmuşlardır</a:t>
            </a:r>
            <a:r>
              <a:rPr lang="en-US" sz="2000" dirty="0"/>
              <a:t>? Bu </a:t>
            </a:r>
            <a:r>
              <a:rPr lang="en-US" sz="2000" dirty="0" err="1"/>
              <a:t>sorulara</a:t>
            </a:r>
            <a:r>
              <a:rPr lang="en-US" sz="2000" dirty="0"/>
              <a:t> </a:t>
            </a:r>
            <a:r>
              <a:rPr lang="en-US" sz="2000" dirty="0" err="1"/>
              <a:t>cevap</a:t>
            </a:r>
            <a:r>
              <a:rPr lang="en-US" sz="2000" dirty="0"/>
              <a:t> </a:t>
            </a:r>
            <a:r>
              <a:rPr lang="en-US" sz="2000" dirty="0" err="1"/>
              <a:t>girdi</a:t>
            </a:r>
            <a:r>
              <a:rPr lang="en-US" sz="2000" dirty="0"/>
              <a:t> </a:t>
            </a:r>
            <a:r>
              <a:rPr lang="en-US" sz="2000" dirty="0" err="1"/>
              <a:t>olayları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kapı</a:t>
            </a:r>
            <a:r>
              <a:rPr lang="en-US" sz="2000" dirty="0"/>
              <a:t> </a:t>
            </a:r>
            <a:r>
              <a:rPr lang="en-US" sz="2000" dirty="0" err="1"/>
              <a:t>tipini</a:t>
            </a:r>
            <a:r>
              <a:rPr lang="en-US" sz="2000" dirty="0"/>
              <a:t> </a:t>
            </a:r>
            <a:r>
              <a:rPr lang="en-US" sz="2000" dirty="0" err="1"/>
              <a:t>oluşturmaktadır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91713-31F5-4B63-82EE-A95A446B8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245" y="2551289"/>
            <a:ext cx="8735644" cy="383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99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10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BA8A3-93BD-4F90-9640-832D8D384F45}"/>
              </a:ext>
            </a:extLst>
          </p:cNvPr>
          <p:cNvSpPr txBox="1"/>
          <p:nvPr/>
        </p:nvSpPr>
        <p:spPr>
          <a:xfrm>
            <a:off x="1140177" y="2041323"/>
            <a:ext cx="9325591" cy="223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(FTA) FTA </a:t>
            </a:r>
            <a:r>
              <a:rPr lang="en-US" sz="2400" dirty="0" err="1"/>
              <a:t>üç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adımda</a:t>
            </a:r>
            <a:r>
              <a:rPr lang="en-US" sz="2400" dirty="0"/>
              <a:t> </a:t>
            </a:r>
            <a:r>
              <a:rPr lang="en-US" sz="2400" dirty="0" err="1"/>
              <a:t>uygulanır</a:t>
            </a:r>
            <a:r>
              <a:rPr lang="en-US" sz="2400" dirty="0"/>
              <a:t>;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1.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2. </a:t>
            </a: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Ağacının</a:t>
            </a:r>
            <a:r>
              <a:rPr lang="en-US" sz="2400" dirty="0"/>
              <a:t> </a:t>
            </a:r>
            <a:r>
              <a:rPr lang="en-US" sz="2400" dirty="0" err="1"/>
              <a:t>Oluşturulması</a:t>
            </a:r>
            <a:r>
              <a:rPr lang="en-US" sz="2400" dirty="0"/>
              <a:t> 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3. </a:t>
            </a: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Ağacının</a:t>
            </a:r>
            <a:r>
              <a:rPr lang="en-US" sz="2400" dirty="0"/>
              <a:t> </a:t>
            </a:r>
            <a:r>
              <a:rPr lang="en-US" sz="2400" dirty="0" err="1"/>
              <a:t>Değerlendirilmesi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227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11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EE2EA-18AD-4928-9C8B-5F944ED52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0" y="857956"/>
            <a:ext cx="8327032" cy="56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00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12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66EE40-5735-4CB1-BA4D-F21661BDC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075" y="71677"/>
            <a:ext cx="9782654" cy="664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3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13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984A9D-6069-45C4-8B70-FFEB374DA275}"/>
              </a:ext>
            </a:extLst>
          </p:cNvPr>
          <p:cNvSpPr txBox="1"/>
          <p:nvPr/>
        </p:nvSpPr>
        <p:spPr>
          <a:xfrm>
            <a:off x="620888" y="1158880"/>
            <a:ext cx="10916355" cy="5009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/>
              <a:t>Hata</a:t>
            </a:r>
            <a:r>
              <a:rPr lang="en-US" sz="2400" dirty="0"/>
              <a:t> </a:t>
            </a:r>
            <a:r>
              <a:rPr lang="en-US" sz="2400" dirty="0" err="1"/>
              <a:t>Ağacı</a:t>
            </a:r>
            <a:r>
              <a:rPr lang="en-US" sz="2400" dirty="0"/>
              <a:t> </a:t>
            </a:r>
            <a:r>
              <a:rPr lang="en-US" sz="2400" dirty="0" err="1"/>
              <a:t>Analizinde</a:t>
            </a:r>
            <a:r>
              <a:rPr lang="en-US" sz="2400" dirty="0"/>
              <a:t> </a:t>
            </a:r>
            <a:r>
              <a:rPr lang="en-US" sz="2400" dirty="0" err="1"/>
              <a:t>grafik</a:t>
            </a:r>
            <a:r>
              <a:rPr lang="en-US" sz="2400" dirty="0"/>
              <a:t> </a:t>
            </a:r>
            <a:r>
              <a:rPr lang="en-US" sz="2400" dirty="0" err="1"/>
              <a:t>değerlendirmesi</a:t>
            </a:r>
            <a:r>
              <a:rPr lang="en-US" sz="2400" dirty="0"/>
              <a:t> </a:t>
            </a:r>
            <a:r>
              <a:rPr lang="en-US" sz="2400" dirty="0" err="1"/>
              <a:t>yapılır</a:t>
            </a:r>
            <a:r>
              <a:rPr lang="en-US" sz="2400" dirty="0"/>
              <a:t>. </a:t>
            </a:r>
            <a:endParaRPr lang="tr-TR" sz="2400" dirty="0"/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 err="1"/>
              <a:t>Zirve</a:t>
            </a:r>
            <a:r>
              <a:rPr lang="en-US" sz="2400" dirty="0"/>
              <a:t> </a:t>
            </a:r>
            <a:r>
              <a:rPr lang="en-US" sz="2400" dirty="0" err="1"/>
              <a:t>olay</a:t>
            </a:r>
            <a:r>
              <a:rPr lang="en-US" sz="2400" dirty="0"/>
              <a:t> </a:t>
            </a:r>
            <a:r>
              <a:rPr lang="en-US" sz="2400" dirty="0" err="1"/>
              <a:t>analizin</a:t>
            </a:r>
            <a:r>
              <a:rPr lang="en-US" sz="2400" dirty="0"/>
              <a:t> </a:t>
            </a:r>
            <a:r>
              <a:rPr lang="en-US" sz="2400" dirty="0" err="1"/>
              <a:t>baş</a:t>
            </a:r>
            <a:r>
              <a:rPr lang="en-US" sz="2400" dirty="0"/>
              <a:t> </a:t>
            </a:r>
            <a:r>
              <a:rPr lang="en-US" sz="2400" dirty="0" err="1"/>
              <a:t>konusudur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önemli</a:t>
            </a:r>
            <a:r>
              <a:rPr lang="en-US" sz="2400" dirty="0"/>
              <a:t> </a:t>
            </a:r>
            <a:r>
              <a:rPr lang="en-US" sz="2400" dirty="0" err="1"/>
              <a:t>etki</a:t>
            </a:r>
            <a:r>
              <a:rPr lang="en-US" sz="2400" dirty="0"/>
              <a:t>, </a:t>
            </a:r>
            <a:r>
              <a:rPr lang="en-US" sz="2400" dirty="0" err="1"/>
              <a:t>performans</a:t>
            </a:r>
            <a:r>
              <a:rPr lang="en-US" sz="2400" dirty="0"/>
              <a:t>, </a:t>
            </a:r>
            <a:r>
              <a:rPr lang="en-US" sz="2400" dirty="0" err="1"/>
              <a:t>sakatlık</a:t>
            </a:r>
            <a:r>
              <a:rPr lang="en-US" sz="2400" dirty="0"/>
              <a:t>, </a:t>
            </a:r>
            <a:r>
              <a:rPr lang="en-US" sz="2400" dirty="0" err="1"/>
              <a:t>tahribat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kaybı</a:t>
            </a:r>
            <a:r>
              <a:rPr lang="en-US" sz="2400" dirty="0"/>
              <a:t> </a:t>
            </a:r>
            <a:r>
              <a:rPr lang="en-US" sz="2400" dirty="0" err="1"/>
              <a:t>ifade</a:t>
            </a:r>
            <a:r>
              <a:rPr lang="en-US" sz="2400" dirty="0"/>
              <a:t> </a:t>
            </a:r>
            <a:r>
              <a:rPr lang="en-US" sz="2400" dirty="0" err="1"/>
              <a:t>etmektedir</a:t>
            </a:r>
            <a:r>
              <a:rPr lang="en-US" sz="2400" dirty="0"/>
              <a:t>. Bu </a:t>
            </a:r>
            <a:r>
              <a:rPr lang="en-US" sz="2400" dirty="0" err="1"/>
              <a:t>zirve</a:t>
            </a:r>
            <a:r>
              <a:rPr lang="en-US" sz="2400" dirty="0"/>
              <a:t> </a:t>
            </a:r>
            <a:r>
              <a:rPr lang="en-US" sz="2400" dirty="0" err="1"/>
              <a:t>olay</a:t>
            </a:r>
            <a:r>
              <a:rPr lang="en-US" sz="2400" dirty="0"/>
              <a:t>; </a:t>
            </a:r>
            <a:r>
              <a:rPr lang="en-US" sz="2400" dirty="0" err="1"/>
              <a:t>patlama</a:t>
            </a:r>
            <a:r>
              <a:rPr lang="en-US" sz="2400" dirty="0"/>
              <a:t>, </a:t>
            </a:r>
            <a:r>
              <a:rPr lang="en-US" sz="2400" dirty="0" err="1"/>
              <a:t>teçhizatın</a:t>
            </a:r>
            <a:r>
              <a:rPr lang="en-US" sz="2400" dirty="0"/>
              <a:t> </a:t>
            </a:r>
            <a:r>
              <a:rPr lang="en-US" sz="2400" dirty="0" err="1"/>
              <a:t>arızalanması</a:t>
            </a:r>
            <a:r>
              <a:rPr lang="en-US" sz="2400" dirty="0"/>
              <a:t>, </a:t>
            </a:r>
            <a:r>
              <a:rPr lang="en-US" sz="2400" dirty="0" err="1"/>
              <a:t>zehirli</a:t>
            </a:r>
            <a:r>
              <a:rPr lang="en-US" sz="2400" dirty="0"/>
              <a:t> </a:t>
            </a:r>
            <a:r>
              <a:rPr lang="en-US" sz="2400" dirty="0" err="1"/>
              <a:t>gaz</a:t>
            </a:r>
            <a:r>
              <a:rPr lang="en-US" sz="2400" dirty="0"/>
              <a:t> </a:t>
            </a:r>
            <a:r>
              <a:rPr lang="en-US" sz="2400" dirty="0" err="1"/>
              <a:t>çıkışı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üretime</a:t>
            </a:r>
            <a:r>
              <a:rPr lang="en-US" sz="2400" dirty="0"/>
              <a:t> </a:t>
            </a:r>
            <a:r>
              <a:rPr lang="en-US" sz="2400" dirty="0" err="1"/>
              <a:t>ara</a:t>
            </a:r>
            <a:r>
              <a:rPr lang="en-US" sz="2400" dirty="0"/>
              <a:t> </a:t>
            </a:r>
            <a:r>
              <a:rPr lang="en-US" sz="2400" dirty="0" err="1"/>
              <a:t>verilmesi</a:t>
            </a:r>
            <a:r>
              <a:rPr lang="en-US" sz="2400" dirty="0"/>
              <a:t> </a:t>
            </a:r>
            <a:r>
              <a:rPr lang="en-US" sz="2400" dirty="0" err="1"/>
              <a:t>olabilir</a:t>
            </a:r>
            <a:r>
              <a:rPr lang="en-US" sz="2400" dirty="0"/>
              <a:t>. </a:t>
            </a:r>
            <a:endParaRPr lang="tr-TR" sz="2400" dirty="0"/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 err="1"/>
              <a:t>Zirve</a:t>
            </a:r>
            <a:r>
              <a:rPr lang="en-US" sz="2400" dirty="0"/>
              <a:t> </a:t>
            </a:r>
            <a:r>
              <a:rPr lang="en-US" sz="2400" dirty="0" err="1"/>
              <a:t>olayın</a:t>
            </a:r>
            <a:r>
              <a:rPr lang="en-US" sz="2400" dirty="0"/>
              <a:t> </a:t>
            </a:r>
            <a:r>
              <a:rPr lang="en-US" sz="2400" dirty="0" err="1"/>
              <a:t>tespiti</a:t>
            </a:r>
            <a:r>
              <a:rPr lang="en-US" sz="2400" dirty="0"/>
              <a:t>; </a:t>
            </a: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• </a:t>
            </a:r>
            <a:r>
              <a:rPr lang="en-US" sz="2400" dirty="0" err="1"/>
              <a:t>Geçmiş</a:t>
            </a:r>
            <a:r>
              <a:rPr lang="en-US" sz="2400" dirty="0"/>
              <a:t> </a:t>
            </a:r>
            <a:r>
              <a:rPr lang="en-US" sz="2400" dirty="0" err="1"/>
              <a:t>patlama</a:t>
            </a:r>
            <a:r>
              <a:rPr lang="en-US" sz="2400" dirty="0"/>
              <a:t> </a:t>
            </a:r>
            <a:r>
              <a:rPr lang="en-US" sz="2400" dirty="0" err="1"/>
              <a:t>kayıtları</a:t>
            </a:r>
            <a:r>
              <a:rPr lang="en-US" sz="2400" dirty="0"/>
              <a:t> (</a:t>
            </a:r>
            <a:r>
              <a:rPr lang="en-US" sz="2400" dirty="0" err="1"/>
              <a:t>sistemin</a:t>
            </a:r>
            <a:r>
              <a:rPr lang="en-US" sz="2400" dirty="0"/>
              <a:t> </a:t>
            </a:r>
            <a:r>
              <a:rPr lang="en-US" sz="2400" dirty="0" err="1"/>
              <a:t>kendine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başkalarına</a:t>
            </a:r>
            <a:r>
              <a:rPr lang="en-US" sz="2400" dirty="0"/>
              <a:t> </a:t>
            </a:r>
            <a:r>
              <a:rPr lang="en-US" sz="2400" dirty="0" err="1"/>
              <a:t>ait</a:t>
            </a:r>
            <a:r>
              <a:rPr lang="en-US" sz="2400" dirty="0"/>
              <a:t>) </a:t>
            </a: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• “Checklist”’</a:t>
            </a:r>
            <a:r>
              <a:rPr lang="en-US" sz="2400" dirty="0" err="1"/>
              <a:t>ler</a:t>
            </a:r>
            <a:r>
              <a:rPr lang="en-US" sz="2400" dirty="0"/>
              <a:t> </a:t>
            </a:r>
            <a:r>
              <a:rPr lang="en-US" sz="2400" dirty="0" err="1"/>
              <a:t>kullanılır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3300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14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ECB03-5938-4F3D-9562-15BDE5F08C03}"/>
              </a:ext>
            </a:extLst>
          </p:cNvPr>
          <p:cNvSpPr txBox="1"/>
          <p:nvPr/>
        </p:nvSpPr>
        <p:spPr>
          <a:xfrm>
            <a:off x="406399" y="990502"/>
            <a:ext cx="11345333" cy="557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/>
              <a:t>ÖRNEK: </a:t>
            </a:r>
            <a:r>
              <a:rPr lang="en-US" sz="2000" dirty="0"/>
              <a:t>Bir </a:t>
            </a:r>
            <a:r>
              <a:rPr lang="en-US" sz="2000" dirty="0" err="1"/>
              <a:t>lamba</a:t>
            </a:r>
            <a:r>
              <a:rPr lang="en-US" sz="2000" dirty="0"/>
              <a:t> </a:t>
            </a:r>
            <a:r>
              <a:rPr lang="en-US" sz="2000" dirty="0" err="1"/>
              <a:t>şekilde</a:t>
            </a:r>
            <a:r>
              <a:rPr lang="en-US" sz="2000" dirty="0"/>
              <a:t> </a:t>
            </a:r>
            <a:r>
              <a:rPr lang="en-US" sz="2000" dirty="0" err="1"/>
              <a:t>gösterildiği</a:t>
            </a:r>
            <a:r>
              <a:rPr lang="en-US" sz="2000" dirty="0"/>
              <a:t> </a:t>
            </a:r>
            <a:r>
              <a:rPr lang="en-US" sz="2000" dirty="0" err="1"/>
              <a:t>gibi</a:t>
            </a:r>
            <a:r>
              <a:rPr lang="en-US" sz="2000" dirty="0"/>
              <a:t> </a:t>
            </a:r>
            <a:r>
              <a:rPr lang="en-US" sz="2000" dirty="0" err="1"/>
              <a:t>devreye</a:t>
            </a:r>
            <a:r>
              <a:rPr lang="en-US" sz="2000" dirty="0"/>
              <a:t> </a:t>
            </a:r>
            <a:r>
              <a:rPr lang="en-US" sz="2000" dirty="0" err="1"/>
              <a:t>bağlanmıştır</a:t>
            </a:r>
            <a:r>
              <a:rPr lang="en-US" sz="2000" dirty="0"/>
              <a:t>. Seri </a:t>
            </a:r>
            <a:r>
              <a:rPr lang="en-US" sz="2000" dirty="0" err="1"/>
              <a:t>bağlı</a:t>
            </a:r>
            <a:r>
              <a:rPr lang="en-US" sz="2000" dirty="0"/>
              <a:t> </a:t>
            </a:r>
            <a:r>
              <a:rPr lang="en-US" sz="2000" dirty="0" err="1"/>
              <a:t>iki</a:t>
            </a:r>
            <a:r>
              <a:rPr lang="en-US" sz="2000" dirty="0"/>
              <a:t> </a:t>
            </a:r>
            <a:r>
              <a:rPr lang="en-US" sz="2000" dirty="0" err="1"/>
              <a:t>anahtar</a:t>
            </a:r>
            <a:r>
              <a:rPr lang="en-US" sz="2000" dirty="0"/>
              <a:t> </a:t>
            </a:r>
            <a:r>
              <a:rPr lang="en-US" sz="2000" dirty="0" err="1"/>
              <a:t>vardır</a:t>
            </a:r>
            <a:r>
              <a:rPr lang="en-US" sz="2000" dirty="0"/>
              <a:t>. </a:t>
            </a:r>
            <a:r>
              <a:rPr lang="en-US" sz="2000" dirty="0" err="1"/>
              <a:t>Lambanın</a:t>
            </a:r>
            <a:r>
              <a:rPr lang="en-US" sz="2000" dirty="0"/>
              <a:t> </a:t>
            </a:r>
            <a:r>
              <a:rPr lang="en-US" sz="2000" dirty="0" err="1"/>
              <a:t>yanması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ikisinin</a:t>
            </a:r>
            <a:r>
              <a:rPr lang="en-US" sz="2000" dirty="0"/>
              <a:t> de </a:t>
            </a:r>
            <a:r>
              <a:rPr lang="en-US" sz="2000" dirty="0" err="1"/>
              <a:t>kapalı</a:t>
            </a:r>
            <a:r>
              <a:rPr lang="en-US" sz="2000" dirty="0"/>
              <a:t> </a:t>
            </a:r>
            <a:r>
              <a:rPr lang="en-US" sz="2000" dirty="0" err="1"/>
              <a:t>olması</a:t>
            </a:r>
            <a:r>
              <a:rPr lang="en-US" sz="2000" dirty="0"/>
              <a:t> </a:t>
            </a:r>
            <a:r>
              <a:rPr lang="en-US" sz="2000" dirty="0" err="1"/>
              <a:t>gerekiyor</a:t>
            </a:r>
            <a:r>
              <a:rPr lang="en-US" sz="2000" dirty="0"/>
              <a:t>. </a:t>
            </a:r>
            <a:r>
              <a:rPr lang="en-US" sz="2000" dirty="0" err="1"/>
              <a:t>Lambanın</a:t>
            </a:r>
            <a:r>
              <a:rPr lang="en-US" sz="2000" dirty="0"/>
              <a:t> </a:t>
            </a:r>
            <a:r>
              <a:rPr lang="en-US" sz="2000" dirty="0" err="1"/>
              <a:t>ışık</a:t>
            </a:r>
            <a:r>
              <a:rPr lang="en-US" sz="2000" dirty="0"/>
              <a:t> </a:t>
            </a:r>
            <a:r>
              <a:rPr lang="en-US" sz="2000" dirty="0" err="1"/>
              <a:t>vermemesi</a:t>
            </a:r>
            <a:r>
              <a:rPr lang="en-US" sz="2000" dirty="0"/>
              <a:t> </a:t>
            </a:r>
            <a:r>
              <a:rPr lang="en-US" sz="2000" dirty="0" err="1"/>
              <a:t>durumu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hata</a:t>
            </a:r>
            <a:r>
              <a:rPr lang="en-US" sz="2000" dirty="0"/>
              <a:t> </a:t>
            </a:r>
            <a:r>
              <a:rPr lang="en-US" sz="2000" dirty="0" err="1"/>
              <a:t>ağacı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analiz</a:t>
            </a:r>
            <a:r>
              <a:rPr lang="en-US" sz="2000" dirty="0"/>
              <a:t> </a:t>
            </a:r>
            <a:r>
              <a:rPr lang="en-US" sz="2000" dirty="0" err="1"/>
              <a:t>edilmek</a:t>
            </a:r>
            <a:r>
              <a:rPr lang="en-US" sz="2000" dirty="0"/>
              <a:t> </a:t>
            </a:r>
            <a:r>
              <a:rPr lang="en-US" sz="2000" dirty="0" err="1"/>
              <a:t>istenmiştir</a:t>
            </a:r>
            <a:r>
              <a:rPr lang="tr-TR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-</a:t>
            </a:r>
            <a:r>
              <a:rPr lang="en-US" sz="2000" dirty="0" err="1"/>
              <a:t>Burada</a:t>
            </a:r>
            <a:r>
              <a:rPr lang="en-US" sz="2000" dirty="0"/>
              <a:t> </a:t>
            </a:r>
            <a:r>
              <a:rPr lang="en-US" sz="2000" dirty="0" err="1"/>
              <a:t>tepe</a:t>
            </a:r>
            <a:r>
              <a:rPr lang="en-US" sz="2000" dirty="0"/>
              <a:t> </a:t>
            </a:r>
            <a:r>
              <a:rPr lang="en-US" sz="2000" dirty="0" err="1"/>
              <a:t>olay</a:t>
            </a:r>
            <a:r>
              <a:rPr lang="en-US" sz="2000" dirty="0"/>
              <a:t> </a:t>
            </a:r>
            <a:r>
              <a:rPr lang="en-US" sz="2000" dirty="0" err="1"/>
              <a:t>lambanın</a:t>
            </a:r>
            <a:r>
              <a:rPr lang="en-US" sz="2000" dirty="0"/>
              <a:t> </a:t>
            </a:r>
            <a:r>
              <a:rPr lang="en-US" sz="2000" dirty="0" err="1"/>
              <a:t>ışık</a:t>
            </a:r>
            <a:r>
              <a:rPr lang="en-US" sz="2000" dirty="0"/>
              <a:t> </a:t>
            </a:r>
            <a:r>
              <a:rPr lang="en-US" sz="2000" dirty="0" err="1"/>
              <a:t>vermemesidir</a:t>
            </a:r>
            <a:r>
              <a:rPr lang="en-US" sz="2000" dirty="0"/>
              <a:t>. Buna </a:t>
            </a:r>
            <a:r>
              <a:rPr lang="en-US" sz="2000" dirty="0" err="1"/>
              <a:t>sistemde</a:t>
            </a:r>
            <a:r>
              <a:rPr lang="en-US" sz="2000" dirty="0"/>
              <a:t> var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hatalar</a:t>
            </a:r>
            <a:r>
              <a:rPr lang="en-US" sz="2000" dirty="0"/>
              <a:t> </a:t>
            </a:r>
            <a:r>
              <a:rPr lang="en-US" sz="2000" dirty="0" err="1"/>
              <a:t>neden</a:t>
            </a:r>
            <a:r>
              <a:rPr lang="en-US" sz="2000" dirty="0"/>
              <a:t> </a:t>
            </a:r>
            <a:r>
              <a:rPr lang="en-US" sz="2000" dirty="0" err="1"/>
              <a:t>olmaktadır</a:t>
            </a:r>
            <a:r>
              <a:rPr lang="en-US" sz="2000" dirty="0"/>
              <a:t>. </a:t>
            </a:r>
            <a:r>
              <a:rPr lang="en-US" sz="2000" dirty="0" err="1"/>
              <a:t>İki</a:t>
            </a:r>
            <a:r>
              <a:rPr lang="en-US" sz="2000" dirty="0"/>
              <a:t> </a:t>
            </a:r>
            <a:r>
              <a:rPr lang="en-US" sz="2000" dirty="0" err="1"/>
              <a:t>önemli</a:t>
            </a:r>
            <a:r>
              <a:rPr lang="en-US" sz="2000" dirty="0"/>
              <a:t> </a:t>
            </a:r>
            <a:r>
              <a:rPr lang="en-US" sz="2000" dirty="0" err="1"/>
              <a:t>etkenle</a:t>
            </a:r>
            <a:r>
              <a:rPr lang="en-US" sz="2000" dirty="0"/>
              <a:t> </a:t>
            </a:r>
            <a:r>
              <a:rPr lang="en-US" sz="2000" dirty="0" err="1"/>
              <a:t>lamba</a:t>
            </a:r>
            <a:r>
              <a:rPr lang="en-US" sz="2000" dirty="0"/>
              <a:t> </a:t>
            </a:r>
            <a:r>
              <a:rPr lang="en-US" sz="2000" dirty="0" err="1"/>
              <a:t>yanmaz</a:t>
            </a:r>
            <a:r>
              <a:rPr lang="en-US" sz="2000" dirty="0"/>
              <a:t> . </a:t>
            </a:r>
            <a:endParaRPr lang="tr-TR" sz="2000" dirty="0"/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dirty="0" err="1"/>
              <a:t>Lambanın</a:t>
            </a:r>
            <a:r>
              <a:rPr lang="en-US" sz="2000" dirty="0"/>
              <a:t> </a:t>
            </a:r>
            <a:r>
              <a:rPr lang="en-US" sz="2000" dirty="0" err="1"/>
              <a:t>hatalı</a:t>
            </a:r>
            <a:r>
              <a:rPr lang="en-US" sz="2000" dirty="0"/>
              <a:t> </a:t>
            </a:r>
            <a:r>
              <a:rPr lang="en-US" sz="2000" dirty="0" err="1"/>
              <a:t>olması</a:t>
            </a:r>
            <a:r>
              <a:rPr lang="en-US" sz="2000" dirty="0"/>
              <a:t> </a:t>
            </a:r>
            <a:endParaRPr lang="tr-TR" sz="2000" dirty="0"/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dirty="0" err="1"/>
              <a:t>Lambaya</a:t>
            </a:r>
            <a:r>
              <a:rPr lang="en-US" sz="2000" dirty="0"/>
              <a:t> </a:t>
            </a:r>
            <a:r>
              <a:rPr lang="en-US" sz="2000" dirty="0" err="1"/>
              <a:t>gücün</a:t>
            </a:r>
            <a:r>
              <a:rPr lang="en-US" sz="2000" dirty="0"/>
              <a:t> </a:t>
            </a:r>
            <a:r>
              <a:rPr lang="en-US" sz="2000" dirty="0" err="1"/>
              <a:t>ulaşmaması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 err="1"/>
              <a:t>Güç</a:t>
            </a:r>
            <a:r>
              <a:rPr lang="en-US" sz="2000" dirty="0"/>
              <a:t> </a:t>
            </a:r>
            <a:r>
              <a:rPr lang="en-US" sz="2000" dirty="0" err="1"/>
              <a:t>beslemesi</a:t>
            </a:r>
            <a:r>
              <a:rPr lang="en-US" sz="2000" dirty="0"/>
              <a:t> </a:t>
            </a:r>
            <a:r>
              <a:rPr lang="en-US" sz="2000" dirty="0" err="1"/>
              <a:t>nedeniyle</a:t>
            </a:r>
            <a:r>
              <a:rPr lang="en-US" sz="2000" dirty="0"/>
              <a:t> </a:t>
            </a:r>
            <a:r>
              <a:rPr lang="en-US" sz="2000" dirty="0" err="1"/>
              <a:t>oluşacak</a:t>
            </a:r>
            <a:r>
              <a:rPr lang="en-US" sz="2000" dirty="0"/>
              <a:t> </a:t>
            </a:r>
            <a:r>
              <a:rPr lang="en-US" sz="2000" dirty="0" err="1"/>
              <a:t>olay</a:t>
            </a:r>
            <a:r>
              <a:rPr lang="en-US" sz="2000" dirty="0"/>
              <a:t> </a:t>
            </a:r>
            <a:r>
              <a:rPr lang="en-US" sz="2000" dirty="0" err="1"/>
              <a:t>dört</a:t>
            </a:r>
            <a:r>
              <a:rPr lang="en-US" sz="2000" dirty="0"/>
              <a:t>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olay</a:t>
            </a:r>
            <a:r>
              <a:rPr lang="en-US" sz="2000" dirty="0"/>
              <a:t> </a:t>
            </a:r>
            <a:r>
              <a:rPr lang="en-US" sz="2000" dirty="0" err="1"/>
              <a:t>içerir</a:t>
            </a:r>
            <a:r>
              <a:rPr lang="en-US" sz="2000" dirty="0"/>
              <a:t>.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 1. A </a:t>
            </a:r>
            <a:r>
              <a:rPr lang="en-US" sz="2000" dirty="0" err="1"/>
              <a:t>anahtarının</a:t>
            </a:r>
            <a:r>
              <a:rPr lang="en-US" sz="2000" dirty="0"/>
              <a:t> </a:t>
            </a:r>
            <a:r>
              <a:rPr lang="en-US" sz="2000" dirty="0" err="1"/>
              <a:t>arızası</a:t>
            </a:r>
            <a:r>
              <a:rPr lang="en-US" sz="2000" dirty="0"/>
              <a:t> 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2. B </a:t>
            </a:r>
            <a:r>
              <a:rPr lang="en-US" sz="2000" dirty="0" err="1"/>
              <a:t>anahtarının</a:t>
            </a:r>
            <a:r>
              <a:rPr lang="en-US" sz="2000" dirty="0"/>
              <a:t> </a:t>
            </a:r>
            <a:r>
              <a:rPr lang="en-US" sz="2000" dirty="0" err="1"/>
              <a:t>arızası</a:t>
            </a:r>
            <a:r>
              <a:rPr lang="en-US" sz="2000" dirty="0"/>
              <a:t> 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3. </a:t>
            </a:r>
            <a:r>
              <a:rPr lang="en-US" sz="2000" dirty="0" err="1"/>
              <a:t>Pil</a:t>
            </a:r>
            <a:r>
              <a:rPr lang="en-US" sz="2000" dirty="0"/>
              <a:t> </a:t>
            </a:r>
            <a:r>
              <a:rPr lang="en-US" sz="2000" dirty="0" err="1"/>
              <a:t>arızası</a:t>
            </a:r>
            <a:r>
              <a:rPr lang="en-US" sz="2000" dirty="0"/>
              <a:t> 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4. </a:t>
            </a:r>
            <a:r>
              <a:rPr lang="en-US" sz="2000" dirty="0" err="1"/>
              <a:t>Devre</a:t>
            </a:r>
            <a:r>
              <a:rPr lang="en-US" sz="2000" dirty="0"/>
              <a:t> </a:t>
            </a:r>
            <a:r>
              <a:rPr lang="en-US" sz="2000" dirty="0" err="1"/>
              <a:t>hattı</a:t>
            </a:r>
            <a:r>
              <a:rPr lang="en-US" sz="2000" dirty="0"/>
              <a:t> </a:t>
            </a:r>
            <a:r>
              <a:rPr lang="en-US" sz="2000" dirty="0" err="1"/>
              <a:t>arızası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331FC2-9690-40C3-B930-F797F01ED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227" y="3979020"/>
            <a:ext cx="4131374" cy="227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12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15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DB6CB-BE98-45B2-95E3-F3AFE41F7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813" y="1180714"/>
            <a:ext cx="7601165" cy="535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16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C1B909-C1C2-4402-8EF1-72C50A4FB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622" y="903385"/>
            <a:ext cx="7511000" cy="563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72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17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BB77A1-671F-4A24-BE26-0799B2F37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589" y="1024743"/>
            <a:ext cx="8606821" cy="55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1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18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228F94-6C84-4038-9D80-5CFF28132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392" y="935641"/>
            <a:ext cx="8475215" cy="560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3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3 Hata Ağacı Analizi (FTA)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19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32A56F-E2D5-487F-A5B9-843F60710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678" y="986976"/>
            <a:ext cx="8259328" cy="573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8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4 Olay Ağacı Analizi (ETA)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20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A0462-DC2A-4954-95BE-FD4DBE09E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96" y="878953"/>
            <a:ext cx="8935697" cy="54773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64CF03-D133-46A3-BBD8-BE31070DF8C8}"/>
              </a:ext>
            </a:extLst>
          </p:cNvPr>
          <p:cNvSpPr txBox="1"/>
          <p:nvPr/>
        </p:nvSpPr>
        <p:spPr>
          <a:xfrm>
            <a:off x="733778" y="2065867"/>
            <a:ext cx="13433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Olay ağacı kavramı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8355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4 Olay Ağacı Analizi (ETA)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21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A85B07-9418-4902-90A7-F0CEBC1BA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1" y="1937695"/>
            <a:ext cx="8135485" cy="46012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53DF2E-A5B7-486B-A1C1-DCC01097C04D}"/>
              </a:ext>
            </a:extLst>
          </p:cNvPr>
          <p:cNvSpPr txBox="1"/>
          <p:nvPr/>
        </p:nvSpPr>
        <p:spPr>
          <a:xfrm>
            <a:off x="564444" y="1127302"/>
            <a:ext cx="3612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Örnek olay ağacı analizi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7951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ctrTitle"/>
          </p:nvPr>
        </p:nvSpPr>
        <p:spPr>
          <a:xfrm>
            <a:off x="1309271" y="134140"/>
            <a:ext cx="9416142" cy="64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2800"/>
            </a:pPr>
            <a:r>
              <a:rPr lang="tr-TR" sz="3600" b="1" dirty="0"/>
              <a:t>4 Olay Ağacı Analizi (ETA)</a:t>
            </a:r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22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47067-F5A3-49B0-94A3-4D84636A7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066" y="1084618"/>
            <a:ext cx="7586134" cy="545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74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/>
          <p:nvPr/>
        </p:nvSpPr>
        <p:spPr>
          <a:xfrm>
            <a:off x="2020712" y="159061"/>
            <a:ext cx="748453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400" b="1" dirty="0">
                <a:solidFill>
                  <a:srgbClr val="002060"/>
                </a:solidFill>
              </a:rPr>
              <a:t>KAYNAKLAR</a:t>
            </a:r>
            <a:endParaRPr dirty="0"/>
          </a:p>
        </p:txBody>
      </p:sp>
      <p:sp>
        <p:nvSpPr>
          <p:cNvPr id="209" name="Google Shape;20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23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C04A0A-C663-4485-B77D-C7091C8C9EDC}"/>
              </a:ext>
            </a:extLst>
          </p:cNvPr>
          <p:cNvSpPr txBox="1"/>
          <p:nvPr/>
        </p:nvSpPr>
        <p:spPr>
          <a:xfrm>
            <a:off x="643467" y="1095359"/>
            <a:ext cx="10905065" cy="804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tr-TR" sz="2000" dirty="0"/>
          </a:p>
          <a:p>
            <a:pPr marL="457200" indent="-4572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altLang="tr-TR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6E8751-9C87-49ED-AB68-90F0BE4BC108}"/>
              </a:ext>
            </a:extLst>
          </p:cNvPr>
          <p:cNvSpPr txBox="1"/>
          <p:nvPr/>
        </p:nvSpPr>
        <p:spPr>
          <a:xfrm>
            <a:off x="417690" y="963603"/>
            <a:ext cx="11300178" cy="3391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Aydın, N. (2009). Finans Matematiği. Detay Yayıncılık. Başkaya, Z. (2012).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Finans Matematiği. Ekin Kitabevi Yayınları.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Kellison, Stephen. G. (2009). The Theory of Interest (3rd Edition)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McGraw Hill, New York. Korkmaz, T., &amp; Pekkaya, M. (2012). Excel Uygulamalı Finans Matematiği. Ekin Basım Yayın Dağıtım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Ankara Üniversitesi açık ders notları. </a:t>
            </a:r>
            <a:r>
              <a:rPr lang="tr-TR" sz="180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Dr. Öğr. Üyesi Sibel AÇIK KEMALOĞLU;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Finansal Risk Analizi.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http://mmoizmir.org/wp-content/uploads/2018/11/risk.pdf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466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896</Words>
  <Application>Microsoft Office PowerPoint</Application>
  <PresentationFormat>Widescreen</PresentationFormat>
  <Paragraphs>101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Times New Roman</vt:lpstr>
      <vt:lpstr>Candara</vt:lpstr>
      <vt:lpstr>Century Gothic</vt:lpstr>
      <vt:lpstr>Trebuchet MS</vt:lpstr>
      <vt:lpstr>Calibri</vt:lpstr>
      <vt:lpstr>1_Office Teması</vt:lpstr>
      <vt:lpstr>Office Teması</vt:lpstr>
      <vt:lpstr>PowerPoint Presentation</vt:lpstr>
      <vt:lpstr>12. Hafta: Karma Risk Değerlendirme Yöntemleri(Hata Ağacı Analizi-FTA;Olay Ağacı Analizi-ETA)</vt:lpstr>
      <vt:lpstr>Giriş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3 Hata Ağacı Analizi (FTA)</vt:lpstr>
      <vt:lpstr>4 Olay Ağacı Analizi (ETA)</vt:lpstr>
      <vt:lpstr>4 Olay Ağacı Analizi (ETA)</vt:lpstr>
      <vt:lpstr>4 Olay Ağacı Analizi (ETA)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kuttusi zorlu</dc:creator>
  <cp:lastModifiedBy>burcinseydazorlu@outlook.com</cp:lastModifiedBy>
  <cp:revision>69</cp:revision>
  <dcterms:created xsi:type="dcterms:W3CDTF">2020-10-04T09:58:51Z</dcterms:created>
  <dcterms:modified xsi:type="dcterms:W3CDTF">2021-09-07T10:34:40Z</dcterms:modified>
</cp:coreProperties>
</file>