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30"/>
  </p:notesMasterIdLst>
  <p:sldIdLst>
    <p:sldId id="256" r:id="rId3"/>
    <p:sldId id="257" r:id="rId4"/>
    <p:sldId id="258" r:id="rId5"/>
    <p:sldId id="259" r:id="rId6"/>
    <p:sldId id="260" r:id="rId7"/>
    <p:sldId id="261" r:id="rId8"/>
    <p:sldId id="262" r:id="rId9"/>
    <p:sldId id="263" r:id="rId10"/>
    <p:sldId id="265" r:id="rId11"/>
    <p:sldId id="266" r:id="rId12"/>
    <p:sldId id="267" r:id="rId13"/>
    <p:sldId id="292" r:id="rId14"/>
    <p:sldId id="291" r:id="rId15"/>
    <p:sldId id="264" r:id="rId16"/>
    <p:sldId id="268" r:id="rId17"/>
    <p:sldId id="269" r:id="rId18"/>
    <p:sldId id="270" r:id="rId19"/>
    <p:sldId id="271" r:id="rId20"/>
    <p:sldId id="282" r:id="rId21"/>
    <p:sldId id="283" r:id="rId22"/>
    <p:sldId id="284" r:id="rId23"/>
    <p:sldId id="285" r:id="rId24"/>
    <p:sldId id="286" r:id="rId25"/>
    <p:sldId id="287" r:id="rId26"/>
    <p:sldId id="288" r:id="rId27"/>
    <p:sldId id="289" r:id="rId28"/>
    <p:sldId id="290"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4" d="100"/>
          <a:sy n="44" d="100"/>
        </p:scale>
        <p:origin x="72"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C1255-198F-4377-AF29-427A341D3E99}" type="datetimeFigureOut">
              <a:rPr lang="tr-TR" smtClean="0"/>
              <a:t>4.01.2021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B4394-F6A9-4DD8-A54D-10B6F4CEDA6C}" type="slidenum">
              <a:rPr lang="tr-TR" smtClean="0"/>
              <a:t>‹#›</a:t>
            </a:fld>
            <a:endParaRPr lang="tr-TR"/>
          </a:p>
        </p:txBody>
      </p:sp>
    </p:spTree>
    <p:extLst>
      <p:ext uri="{BB962C8B-B14F-4D97-AF65-F5344CB8AC3E}">
        <p14:creationId xmlns:p14="http://schemas.microsoft.com/office/powerpoint/2010/main" val="1268721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E5B4394-F6A9-4DD8-A54D-10B6F4CEDA6C}" type="slidenum">
              <a:rPr lang="tr-TR" smtClean="0"/>
              <a:t>12</a:t>
            </a:fld>
            <a:endParaRPr lang="tr-TR"/>
          </a:p>
        </p:txBody>
      </p:sp>
    </p:spTree>
    <p:extLst>
      <p:ext uri="{BB962C8B-B14F-4D97-AF65-F5344CB8AC3E}">
        <p14:creationId xmlns:p14="http://schemas.microsoft.com/office/powerpoint/2010/main" val="2286287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3C567F3D-2CDE-4CC0-90A8-7150B9D8650D}"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3629441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C567F3D-2CDE-4CC0-90A8-7150B9D8650D}"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3074595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3C567F3D-2CDE-4CC0-90A8-7150B9D8650D}"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3915434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3C567F3D-2CDE-4CC0-90A8-7150B9D8650D}"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307006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3C567F3D-2CDE-4CC0-90A8-7150B9D8650D}" type="datetimeFigureOut">
              <a:rPr lang="tr-TR" smtClean="0"/>
              <a:t>4.01.2021</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265245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3C567F3D-2CDE-4CC0-90A8-7150B9D8650D}" type="datetimeFigureOut">
              <a:rPr lang="tr-TR" smtClean="0"/>
              <a:t>4.01.2021</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3804570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567F3D-2CDE-4CC0-90A8-7150B9D8650D}" type="datetimeFigureOut">
              <a:rPr lang="tr-TR" smtClean="0"/>
              <a:t>4.01.2021</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2616925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3C567F3D-2CDE-4CC0-90A8-7150B9D8650D}"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2359642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3C567F3D-2CDE-4CC0-90A8-7150B9D8650D}"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3969859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3C567F3D-2CDE-4CC0-90A8-7150B9D8650D}"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33412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3C567F3D-2CDE-4CC0-90A8-7150B9D8650D}"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7EA3FD-9B7B-4B61-92F6-2B5B87699CD2}"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45867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3C567F3D-2CDE-4CC0-90A8-7150B9D8650D}"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1509410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3C567F3D-2CDE-4CC0-90A8-7150B9D8650D}"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7EA3FD-9B7B-4B61-92F6-2B5B87699CD2}"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23387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3C567F3D-2CDE-4CC0-90A8-7150B9D8650D}"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2432703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C567F3D-2CDE-4CC0-90A8-7150B9D8650D}"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1485804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C567F3D-2CDE-4CC0-90A8-7150B9D8650D}"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7EA3FD-9B7B-4B61-92F6-2B5B87699CD2}" type="slidenum">
              <a:rPr lang="tr-TR" smtClean="0"/>
              <a:t>‹#›</a:t>
            </a:fld>
            <a:endParaRPr lang="tr-TR"/>
          </a:p>
        </p:txBody>
      </p:sp>
    </p:spTree>
    <p:extLst>
      <p:ext uri="{BB962C8B-B14F-4D97-AF65-F5344CB8AC3E}">
        <p14:creationId xmlns:p14="http://schemas.microsoft.com/office/powerpoint/2010/main" val="3880614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3E4349F-ABDA-49D4-A2D0-9F0385FB2D01}"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451992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3E4349F-ABDA-49D4-A2D0-9F0385FB2D01}"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26387972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3E4349F-ABDA-49D4-A2D0-9F0385FB2D01}"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27013564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3E4349F-ABDA-49D4-A2D0-9F0385FB2D01}"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1644692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3E4349F-ABDA-49D4-A2D0-9F0385FB2D01}" type="datetimeFigureOut">
              <a:rPr lang="tr-TR" smtClean="0"/>
              <a:t>4.01.2021</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190178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A3E4349F-ABDA-49D4-A2D0-9F0385FB2D01}" type="datetimeFigureOut">
              <a:rPr lang="tr-TR" smtClean="0"/>
              <a:t>4.01.2021</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2190540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E4349F-ABDA-49D4-A2D0-9F0385FB2D01}" type="datetimeFigureOut">
              <a:rPr lang="tr-TR" smtClean="0"/>
              <a:t>4.01.2021</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423692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A3E4349F-ABDA-49D4-A2D0-9F0385FB2D01}"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14765551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A3E4349F-ABDA-49D4-A2D0-9F0385FB2D01}"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23135522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3E4349F-ABDA-49D4-A2D0-9F0385FB2D01}"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8043178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3E4349F-ABDA-49D4-A2D0-9F0385FB2D01}"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E3F2ED3-9021-4260-9BCF-64956FC22195}"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891580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A3E4349F-ABDA-49D4-A2D0-9F0385FB2D01}"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12079910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A3E4349F-ABDA-49D4-A2D0-9F0385FB2D01}"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E3F2ED3-9021-4260-9BCF-64956FC22195}"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502362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A3E4349F-ABDA-49D4-A2D0-9F0385FB2D01}" type="datetimeFigureOut">
              <a:rPr lang="tr-TR" smtClean="0"/>
              <a:t>4.01.2021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40634078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3E4349F-ABDA-49D4-A2D0-9F0385FB2D01}"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21049804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3E4349F-ABDA-49D4-A2D0-9F0385FB2D01}" type="datetimeFigureOut">
              <a:rPr lang="tr-TR" smtClean="0"/>
              <a:t>4.01.2021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E3F2ED3-9021-4260-9BCF-64956FC22195}" type="slidenum">
              <a:rPr lang="tr-TR" smtClean="0"/>
              <a:t>‹#›</a:t>
            </a:fld>
            <a:endParaRPr lang="tr-TR"/>
          </a:p>
        </p:txBody>
      </p:sp>
    </p:spTree>
    <p:extLst>
      <p:ext uri="{BB962C8B-B14F-4D97-AF65-F5344CB8AC3E}">
        <p14:creationId xmlns:p14="http://schemas.microsoft.com/office/powerpoint/2010/main" val="3324586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CA763-C00B-4BDC-A82A-95D70449FD83}"/>
              </a:ext>
            </a:extLst>
          </p:cNvPr>
          <p:cNvSpPr>
            <a:spLocks noGrp="1"/>
          </p:cNvSpPr>
          <p:nvPr>
            <p:ph type="title"/>
          </p:nvPr>
        </p:nvSpPr>
        <p:spPr>
          <a:xfrm>
            <a:off x="2540000" y="228600"/>
            <a:ext cx="9245600" cy="1066800"/>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190E1C8-FF77-4DF2-8C44-B5BC29FF54DB}"/>
              </a:ext>
            </a:extLst>
          </p:cNvPr>
          <p:cNvSpPr>
            <a:spLocks noGrp="1"/>
          </p:cNvSpPr>
          <p:nvPr>
            <p:ph type="body" sz="half" idx="1"/>
          </p:nvPr>
        </p:nvSpPr>
        <p:spPr>
          <a:xfrm>
            <a:off x="2540000" y="1447800"/>
            <a:ext cx="4521200" cy="46482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56F14EE-324D-4CF3-9003-5BDF43372609}"/>
              </a:ext>
            </a:extLst>
          </p:cNvPr>
          <p:cNvSpPr>
            <a:spLocks noGrp="1"/>
          </p:cNvSpPr>
          <p:nvPr>
            <p:ph sz="half" idx="2"/>
          </p:nvPr>
        </p:nvSpPr>
        <p:spPr>
          <a:xfrm>
            <a:off x="7264400" y="1447800"/>
            <a:ext cx="4521200" cy="46482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AD127EE-C715-4411-9DD8-7E0FDEE26B02}"/>
              </a:ext>
            </a:extLst>
          </p:cNvPr>
          <p:cNvSpPr>
            <a:spLocks noGrp="1"/>
          </p:cNvSpPr>
          <p:nvPr>
            <p:ph type="dt" sz="half" idx="10"/>
          </p:nvPr>
        </p:nvSpPr>
        <p:spPr>
          <a:xfrm>
            <a:off x="4064000" y="6248400"/>
            <a:ext cx="1727200" cy="457200"/>
          </a:xfrm>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6D74D98B-0CB1-4109-AE86-76FCE839CD42}"/>
              </a:ext>
            </a:extLst>
          </p:cNvPr>
          <p:cNvSpPr>
            <a:spLocks noGrp="1"/>
          </p:cNvSpPr>
          <p:nvPr>
            <p:ph type="ftr" sz="quarter" idx="11"/>
          </p:nvPr>
        </p:nvSpPr>
        <p:spPr>
          <a:xfrm>
            <a:off x="5994400" y="6248400"/>
            <a:ext cx="3860800" cy="457200"/>
          </a:xfrm>
        </p:spPr>
        <p:txBody>
          <a:bodyPr/>
          <a:lstStyle>
            <a:lvl1pPr>
              <a:defRPr/>
            </a:lvl1pPr>
          </a:lstStyle>
          <a:p>
            <a:r>
              <a:rPr lang="tr-TR" altLang="tr-TR"/>
              <a:t>BTÖ 212 Öğretim Tasarımı / 2008 - 2009 Bahar</a:t>
            </a:r>
          </a:p>
        </p:txBody>
      </p:sp>
      <p:sp>
        <p:nvSpPr>
          <p:cNvPr id="7" name="Slayt Numarası Yer Tutucusu 6">
            <a:extLst>
              <a:ext uri="{FF2B5EF4-FFF2-40B4-BE49-F238E27FC236}">
                <a16:creationId xmlns:a16="http://schemas.microsoft.com/office/drawing/2014/main" id="{97EAD444-3615-4911-8EBC-ABA29D52386A}"/>
              </a:ext>
            </a:extLst>
          </p:cNvPr>
          <p:cNvSpPr>
            <a:spLocks noGrp="1"/>
          </p:cNvSpPr>
          <p:nvPr>
            <p:ph type="sldNum" sz="quarter" idx="12"/>
          </p:nvPr>
        </p:nvSpPr>
        <p:spPr>
          <a:xfrm>
            <a:off x="10058400" y="6248400"/>
            <a:ext cx="1727200" cy="457200"/>
          </a:xfrm>
        </p:spPr>
        <p:txBody>
          <a:bodyPr/>
          <a:lstStyle>
            <a:lvl1pPr>
              <a:defRPr/>
            </a:lvl1pPr>
          </a:lstStyle>
          <a:p>
            <a:fld id="{4122A9C0-16FE-4568-9899-45E73990EC3A}" type="slidenum">
              <a:rPr lang="tr-TR" altLang="tr-TR"/>
              <a:pPr/>
              <a:t>‹#›</a:t>
            </a:fld>
            <a:endParaRPr lang="tr-TR" altLang="tr-TR"/>
          </a:p>
        </p:txBody>
      </p:sp>
    </p:spTree>
    <p:extLst>
      <p:ext uri="{BB962C8B-B14F-4D97-AF65-F5344CB8AC3E}">
        <p14:creationId xmlns:p14="http://schemas.microsoft.com/office/powerpoint/2010/main" val="1208855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C567F3D-2CDE-4CC0-90A8-7150B9D8650D}" type="datetimeFigureOut">
              <a:rPr lang="tr-TR" smtClean="0"/>
              <a:t>4.01.2021</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67EA3FD-9B7B-4B61-92F6-2B5B87699CD2}" type="slidenum">
              <a:rPr lang="tr-TR" smtClean="0"/>
              <a:t>‹#›</a:t>
            </a:fld>
            <a:endParaRPr lang="tr-TR"/>
          </a:p>
        </p:txBody>
      </p:sp>
    </p:spTree>
    <p:extLst>
      <p:ext uri="{BB962C8B-B14F-4D97-AF65-F5344CB8AC3E}">
        <p14:creationId xmlns:p14="http://schemas.microsoft.com/office/powerpoint/2010/main" val="19159002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3E4349F-ABDA-49D4-A2D0-9F0385FB2D01}" type="datetimeFigureOut">
              <a:rPr lang="tr-TR" smtClean="0"/>
              <a:t>4.01.2021</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E3F2ED3-9021-4260-9BCF-64956FC22195}" type="slidenum">
              <a:rPr lang="tr-TR" smtClean="0"/>
              <a:t>‹#›</a:t>
            </a:fld>
            <a:endParaRPr lang="tr-TR"/>
          </a:p>
        </p:txBody>
      </p:sp>
    </p:spTree>
    <p:extLst>
      <p:ext uri="{BB962C8B-B14F-4D97-AF65-F5344CB8AC3E}">
        <p14:creationId xmlns:p14="http://schemas.microsoft.com/office/powerpoint/2010/main" val="7753758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D2E98AB-4A7F-4298-9210-9F36947F8A41}"/>
              </a:ext>
            </a:extLst>
          </p:cNvPr>
          <p:cNvSpPr>
            <a:spLocks noGrp="1"/>
          </p:cNvSpPr>
          <p:nvPr>
            <p:ph type="ctrTitle"/>
          </p:nvPr>
        </p:nvSpPr>
        <p:spPr/>
        <p:txBody>
          <a:bodyPr/>
          <a:lstStyle/>
          <a:p>
            <a:r>
              <a:rPr lang="tr-TR" dirty="0"/>
              <a:t>Tutum, ikna ve iletişim</a:t>
            </a:r>
          </a:p>
        </p:txBody>
      </p:sp>
      <p:sp>
        <p:nvSpPr>
          <p:cNvPr id="3" name="Alt Başlık 2">
            <a:extLst>
              <a:ext uri="{FF2B5EF4-FFF2-40B4-BE49-F238E27FC236}">
                <a16:creationId xmlns:a16="http://schemas.microsoft.com/office/drawing/2014/main" id="{A9041C0E-FE02-4554-91B1-8D8714C6BB21}"/>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576137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ACC9C71-5E2D-4913-9F36-EE14CA1065A8}"/>
              </a:ext>
            </a:extLst>
          </p:cNvPr>
          <p:cNvSpPr>
            <a:spLocks noGrp="1"/>
          </p:cNvSpPr>
          <p:nvPr>
            <p:ph type="title"/>
          </p:nvPr>
        </p:nvSpPr>
        <p:spPr/>
        <p:txBody>
          <a:bodyPr/>
          <a:lstStyle/>
          <a:p>
            <a:pPr algn="ctr"/>
            <a:r>
              <a:rPr lang="tr-TR" dirty="0"/>
              <a:t>Tanımlar</a:t>
            </a:r>
          </a:p>
        </p:txBody>
      </p:sp>
      <p:sp>
        <p:nvSpPr>
          <p:cNvPr id="3" name="İçerik Yer Tutucusu 2">
            <a:extLst>
              <a:ext uri="{FF2B5EF4-FFF2-40B4-BE49-F238E27FC236}">
                <a16:creationId xmlns:a16="http://schemas.microsoft.com/office/drawing/2014/main" id="{0CEF5A1D-40F9-4885-BE24-0FDCF303E628}"/>
              </a:ext>
            </a:extLst>
          </p:cNvPr>
          <p:cNvSpPr>
            <a:spLocks noGrp="1"/>
          </p:cNvSpPr>
          <p:nvPr>
            <p:ph idx="1"/>
          </p:nvPr>
        </p:nvSpPr>
        <p:spPr>
          <a:xfrm>
            <a:off x="2589212" y="2133600"/>
            <a:ext cx="9283920" cy="3777622"/>
          </a:xfrm>
        </p:spPr>
        <p:txBody>
          <a:bodyPr/>
          <a:lstStyle/>
          <a:p>
            <a:pPr lvl="0">
              <a:buClr>
                <a:srgbClr val="A53010"/>
              </a:buClr>
            </a:pPr>
            <a:r>
              <a:rPr lang="tr-TR" sz="3200" dirty="0">
                <a:solidFill>
                  <a:prstClr val="black">
                    <a:lumMod val="75000"/>
                    <a:lumOff val="25000"/>
                  </a:prstClr>
                </a:solidFill>
              </a:rPr>
              <a:t>İletişimin başarılı olup olmamasını belirleyen faktörlerden en önemlisi ikna kavramı ve sürecidir. </a:t>
            </a:r>
          </a:p>
          <a:p>
            <a:pPr lvl="0">
              <a:buClr>
                <a:srgbClr val="A53010"/>
              </a:buClr>
            </a:pPr>
            <a:endParaRPr lang="tr-TR" sz="3200" dirty="0">
              <a:solidFill>
                <a:prstClr val="black">
                  <a:lumMod val="75000"/>
                  <a:lumOff val="25000"/>
                </a:prstClr>
              </a:solidFill>
            </a:endParaRPr>
          </a:p>
          <a:p>
            <a:pPr>
              <a:buClr>
                <a:srgbClr val="A53010"/>
              </a:buClr>
            </a:pPr>
            <a:r>
              <a:rPr lang="tr-TR" sz="3200" b="1" dirty="0"/>
              <a:t>İkna, tutum ya da davranışları zora dayanmadan etkilemeyi hedefleyen bir iletişim sürecidir.</a:t>
            </a:r>
          </a:p>
          <a:p>
            <a:pPr lvl="0">
              <a:buClr>
                <a:srgbClr val="A53010"/>
              </a:buClr>
            </a:pPr>
            <a:endParaRPr lang="tr-TR" sz="3200" dirty="0">
              <a:solidFill>
                <a:prstClr val="black">
                  <a:lumMod val="75000"/>
                  <a:lumOff val="25000"/>
                </a:prstClr>
              </a:solidFill>
            </a:endParaRPr>
          </a:p>
          <a:p>
            <a:endParaRPr lang="tr-TR" dirty="0"/>
          </a:p>
        </p:txBody>
      </p:sp>
    </p:spTree>
    <p:extLst>
      <p:ext uri="{BB962C8B-B14F-4D97-AF65-F5344CB8AC3E}">
        <p14:creationId xmlns:p14="http://schemas.microsoft.com/office/powerpoint/2010/main" val="209642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19311" y="647114"/>
            <a:ext cx="10550769" cy="5264108"/>
          </a:xfrm>
        </p:spPr>
        <p:txBody>
          <a:bodyPr>
            <a:noAutofit/>
          </a:bodyPr>
          <a:lstStyle/>
          <a:p>
            <a:endParaRPr lang="tr-TR" sz="2800" b="1" dirty="0"/>
          </a:p>
          <a:p>
            <a:r>
              <a:rPr lang="tr-TR" sz="2800" b="1" dirty="0"/>
              <a:t>İkna, bir kimsenin diğerini bilinçli bir niyetle tutarlı fikirler, etkili çekicilikler, güvenilirlik ve kanıt gibi unsurlar kullanarak istenilen yönde etkileme ve yönlendirmesidir.</a:t>
            </a:r>
          </a:p>
          <a:p>
            <a:endParaRPr lang="tr-TR" sz="2800" b="1" dirty="0"/>
          </a:p>
          <a:p>
            <a:r>
              <a:rPr lang="tr-TR" sz="2800" b="1" dirty="0"/>
              <a:t>İkna mesajları genellikle kişilerin inançlarına, duygularına, fikirlerine ve motivasyonlarına hitap ederek tutum, davranış ve düşünce yapılarını değiştirmeyi amaçlamaktadır.</a:t>
            </a:r>
          </a:p>
        </p:txBody>
      </p:sp>
    </p:spTree>
    <p:extLst>
      <p:ext uri="{BB962C8B-B14F-4D97-AF65-F5344CB8AC3E}">
        <p14:creationId xmlns:p14="http://schemas.microsoft.com/office/powerpoint/2010/main" val="426400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86C1F79-F4E9-4C05-9A02-192241107438}"/>
              </a:ext>
            </a:extLst>
          </p:cNvPr>
          <p:cNvSpPr>
            <a:spLocks noGrp="1"/>
          </p:cNvSpPr>
          <p:nvPr>
            <p:ph idx="1"/>
          </p:nvPr>
        </p:nvSpPr>
        <p:spPr>
          <a:xfrm>
            <a:off x="1814732" y="2133600"/>
            <a:ext cx="9689880" cy="3777622"/>
          </a:xfrm>
        </p:spPr>
        <p:txBody>
          <a:bodyPr>
            <a:normAutofit/>
          </a:bodyPr>
          <a:lstStyle/>
          <a:p>
            <a:r>
              <a:rPr lang="tr-TR" sz="2400" b="1" dirty="0"/>
              <a:t>Kişilerarası ilişkiler bağlamında tutum ve davranış değişiminin önemli bir tarzı olarak ikna, tutumu değiştirilmek istenen kişiyi zorlamak ve manipüle etmek yerine çeşitli akıl yürütme ve kanıtlama yoluyla inandırmayı içerir.</a:t>
            </a:r>
          </a:p>
          <a:p>
            <a:endParaRPr lang="tr-TR" sz="2400" b="1" dirty="0"/>
          </a:p>
          <a:p>
            <a:r>
              <a:rPr lang="tr-TR" sz="2400" b="1" dirty="0"/>
              <a:t>Alıcının belirli bir nesneye ilişkin tutumlarını değiştirmeye yönelik iletişime ikna edici iletişim denir.</a:t>
            </a:r>
          </a:p>
        </p:txBody>
      </p:sp>
    </p:spTree>
    <p:extLst>
      <p:ext uri="{BB962C8B-B14F-4D97-AF65-F5344CB8AC3E}">
        <p14:creationId xmlns:p14="http://schemas.microsoft.com/office/powerpoint/2010/main" val="3135790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4E4975-FB40-4ECF-9A08-CBEEDFCBDAE6}"/>
              </a:ext>
            </a:extLst>
          </p:cNvPr>
          <p:cNvSpPr>
            <a:spLocks noGrp="1"/>
          </p:cNvSpPr>
          <p:nvPr>
            <p:ph type="title"/>
          </p:nvPr>
        </p:nvSpPr>
        <p:spPr/>
        <p:txBody>
          <a:bodyPr>
            <a:normAutofit/>
          </a:bodyPr>
          <a:lstStyle/>
          <a:p>
            <a:pPr algn="ctr"/>
            <a:r>
              <a:rPr lang="tr-TR" sz="2800" dirty="0"/>
              <a:t>Tutum değişimini etkileyen faktörler</a:t>
            </a:r>
          </a:p>
        </p:txBody>
      </p:sp>
      <p:sp>
        <p:nvSpPr>
          <p:cNvPr id="3" name="İçerik Yer Tutucusu 2">
            <a:extLst>
              <a:ext uri="{FF2B5EF4-FFF2-40B4-BE49-F238E27FC236}">
                <a16:creationId xmlns:a16="http://schemas.microsoft.com/office/drawing/2014/main" id="{CB7D0AE6-F8F4-4E55-9699-3281E1383F62}"/>
              </a:ext>
            </a:extLst>
          </p:cNvPr>
          <p:cNvSpPr>
            <a:spLocks noGrp="1"/>
          </p:cNvSpPr>
          <p:nvPr>
            <p:ph idx="1"/>
          </p:nvPr>
        </p:nvSpPr>
        <p:spPr>
          <a:xfrm>
            <a:off x="2589212" y="1491175"/>
            <a:ext cx="8915400" cy="4420047"/>
          </a:xfrm>
        </p:spPr>
        <p:txBody>
          <a:bodyPr>
            <a:normAutofit/>
          </a:bodyPr>
          <a:lstStyle/>
          <a:p>
            <a:endParaRPr lang="tr-TR" sz="2400" b="1" dirty="0"/>
          </a:p>
          <a:p>
            <a:r>
              <a:rPr lang="tr-TR" sz="2400" b="1" dirty="0"/>
              <a:t>Kaynak: Kaynak olan bireyin </a:t>
            </a:r>
            <a:r>
              <a:rPr lang="tr-TR" sz="2400" b="1" dirty="0">
                <a:solidFill>
                  <a:srgbClr val="FF0000"/>
                </a:solidFill>
              </a:rPr>
              <a:t>biyolojik özellikleri </a:t>
            </a:r>
            <a:r>
              <a:rPr lang="tr-TR" sz="2400" b="1" dirty="0"/>
              <a:t>(yaş, cinsiyet, boy, ırk vb.), </a:t>
            </a:r>
            <a:r>
              <a:rPr lang="tr-TR" sz="2400" b="1" dirty="0">
                <a:solidFill>
                  <a:srgbClr val="FF0000"/>
                </a:solidFill>
              </a:rPr>
              <a:t>davranışsal özellikleri </a:t>
            </a:r>
            <a:r>
              <a:rPr lang="tr-TR" sz="2400" b="1" dirty="0"/>
              <a:t>(yüz ifadesi, el ve vücut hareketleri, giyimi vb.), </a:t>
            </a:r>
            <a:r>
              <a:rPr lang="tr-TR" sz="2400" b="1" dirty="0">
                <a:solidFill>
                  <a:srgbClr val="FF0000"/>
                </a:solidFill>
              </a:rPr>
              <a:t>psikolojik özellikleri </a:t>
            </a:r>
            <a:r>
              <a:rPr lang="tr-TR" sz="2400" b="1" dirty="0"/>
              <a:t>(güç, statü, dışadönük-içedönük oluşu vb.) ikna sürecinin başlatılmasında önemli rol oynar.</a:t>
            </a:r>
          </a:p>
        </p:txBody>
      </p:sp>
    </p:spTree>
    <p:extLst>
      <p:ext uri="{BB962C8B-B14F-4D97-AF65-F5344CB8AC3E}">
        <p14:creationId xmlns:p14="http://schemas.microsoft.com/office/powerpoint/2010/main" val="241527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1DE57AF-10E1-4C3D-92A9-90D9B0EB57C6}"/>
              </a:ext>
            </a:extLst>
          </p:cNvPr>
          <p:cNvSpPr>
            <a:spLocks noGrp="1"/>
          </p:cNvSpPr>
          <p:nvPr>
            <p:ph idx="1"/>
          </p:nvPr>
        </p:nvSpPr>
        <p:spPr/>
        <p:txBody>
          <a:bodyPr>
            <a:normAutofit/>
          </a:bodyPr>
          <a:lstStyle/>
          <a:p>
            <a:r>
              <a:rPr lang="tr-TR" sz="2400" b="1" dirty="0"/>
              <a:t>Tutum değişiminde etkili olabilecek kaynağa ait özellikler; güvenilirlik, inanılırlık, fiziksel çekicilik, sevilme ve benzerliktir.</a:t>
            </a:r>
          </a:p>
          <a:p>
            <a:endParaRPr lang="tr-TR" sz="2400" b="1" dirty="0"/>
          </a:p>
          <a:p>
            <a:r>
              <a:rPr lang="tr-TR" sz="2400" b="1" dirty="0"/>
              <a:t>İkna sürecinde kaynak başkalarını etkilemeye çalışmayan biri olarak algılanırsa daha dürüst, daha güvenilir ve sonuç olarak daha ikna edici görülür.</a:t>
            </a:r>
          </a:p>
        </p:txBody>
      </p:sp>
    </p:spTree>
    <p:extLst>
      <p:ext uri="{BB962C8B-B14F-4D97-AF65-F5344CB8AC3E}">
        <p14:creationId xmlns:p14="http://schemas.microsoft.com/office/powerpoint/2010/main" val="1943271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51CEE8A-7654-477A-8350-CCB540B17632}"/>
              </a:ext>
            </a:extLst>
          </p:cNvPr>
          <p:cNvSpPr>
            <a:spLocks noGrp="1"/>
          </p:cNvSpPr>
          <p:nvPr>
            <p:ph type="title"/>
          </p:nvPr>
        </p:nvSpPr>
        <p:spPr/>
        <p:txBody>
          <a:bodyPr>
            <a:normAutofit/>
          </a:bodyPr>
          <a:lstStyle/>
          <a:p>
            <a:r>
              <a:rPr lang="tr-TR" sz="2800" b="1" dirty="0"/>
              <a:t>Alıcı</a:t>
            </a:r>
          </a:p>
        </p:txBody>
      </p:sp>
      <p:sp>
        <p:nvSpPr>
          <p:cNvPr id="3" name="İçerik Yer Tutucusu 2">
            <a:extLst>
              <a:ext uri="{FF2B5EF4-FFF2-40B4-BE49-F238E27FC236}">
                <a16:creationId xmlns:a16="http://schemas.microsoft.com/office/drawing/2014/main" id="{423CA960-BE59-4770-BC29-5E93F8DE5E05}"/>
              </a:ext>
            </a:extLst>
          </p:cNvPr>
          <p:cNvSpPr>
            <a:spLocks noGrp="1"/>
          </p:cNvSpPr>
          <p:nvPr>
            <p:ph idx="1"/>
          </p:nvPr>
        </p:nvSpPr>
        <p:spPr/>
        <p:txBody>
          <a:bodyPr/>
          <a:lstStyle/>
          <a:p>
            <a:r>
              <a:rPr lang="tr-TR" sz="2400" b="1" dirty="0"/>
              <a:t>Kaynağın karşısındaki alıcı faktörleri mesajı alan kişinin kişilik özellikleri, cinsiyeti, sosyal statüsü, zeka, bağlılık vb. mesajın bütünlüğünde etkili olmaktadır. </a:t>
            </a:r>
          </a:p>
          <a:p>
            <a:pPr marL="0" indent="0">
              <a:buNone/>
            </a:pPr>
            <a:endParaRPr lang="tr-TR" dirty="0"/>
          </a:p>
          <a:p>
            <a:pPr marL="0" indent="0">
              <a:buNone/>
            </a:pPr>
            <a:r>
              <a:rPr lang="tr-TR" dirty="0"/>
              <a:t>     </a:t>
            </a:r>
            <a:r>
              <a:rPr lang="tr-TR" sz="2400" dirty="0"/>
              <a:t>Güçlü tutumlara sahip bireyler ikna konusunda daha dirençlidir.</a:t>
            </a:r>
          </a:p>
        </p:txBody>
      </p:sp>
    </p:spTree>
    <p:extLst>
      <p:ext uri="{BB962C8B-B14F-4D97-AF65-F5344CB8AC3E}">
        <p14:creationId xmlns:p14="http://schemas.microsoft.com/office/powerpoint/2010/main" val="3577673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15DA22C-306B-4AD0-8C7D-7F283D853584}"/>
              </a:ext>
            </a:extLst>
          </p:cNvPr>
          <p:cNvSpPr>
            <a:spLocks noGrp="1"/>
          </p:cNvSpPr>
          <p:nvPr>
            <p:ph type="title"/>
          </p:nvPr>
        </p:nvSpPr>
        <p:spPr/>
        <p:txBody>
          <a:bodyPr>
            <a:normAutofit/>
          </a:bodyPr>
          <a:lstStyle/>
          <a:p>
            <a:r>
              <a:rPr lang="tr-TR" sz="2800" b="1" dirty="0"/>
              <a:t>Mesaj</a:t>
            </a:r>
          </a:p>
        </p:txBody>
      </p:sp>
      <p:sp>
        <p:nvSpPr>
          <p:cNvPr id="3" name="İçerik Yer Tutucusu 2">
            <a:extLst>
              <a:ext uri="{FF2B5EF4-FFF2-40B4-BE49-F238E27FC236}">
                <a16:creationId xmlns:a16="http://schemas.microsoft.com/office/drawing/2014/main" id="{2355B023-FD5E-458B-96F5-E89EA3047781}"/>
              </a:ext>
            </a:extLst>
          </p:cNvPr>
          <p:cNvSpPr>
            <a:spLocks noGrp="1"/>
          </p:cNvSpPr>
          <p:nvPr>
            <p:ph idx="1"/>
          </p:nvPr>
        </p:nvSpPr>
        <p:spPr/>
        <p:txBody>
          <a:bodyPr>
            <a:normAutofit/>
          </a:bodyPr>
          <a:lstStyle/>
          <a:p>
            <a:r>
              <a:rPr lang="tr-TR" sz="2400" b="1" dirty="0"/>
              <a:t>Mesaj alıcının fizyolojik dürtülerine hitap etmelidir.</a:t>
            </a:r>
          </a:p>
          <a:p>
            <a:r>
              <a:rPr lang="tr-TR" sz="2400" b="1" dirty="0"/>
              <a:t>Mesaj alıcının eğitim düzeyi, mesleği, cinsiyeti, yaşı, ilgi ve alışkanlıklarına yönelik olmalıdır.</a:t>
            </a:r>
          </a:p>
          <a:p>
            <a:r>
              <a:rPr lang="tr-TR" sz="2400" b="1" dirty="0"/>
              <a:t>Mesajın alıcı tarafından kabul edilmesi için teşvik ve motive edici özellikleri olmalıdır.</a:t>
            </a:r>
          </a:p>
        </p:txBody>
      </p:sp>
    </p:spTree>
    <p:extLst>
      <p:ext uri="{BB962C8B-B14F-4D97-AF65-F5344CB8AC3E}">
        <p14:creationId xmlns:p14="http://schemas.microsoft.com/office/powerpoint/2010/main" val="2902192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a:extLst>
              <a:ext uri="{FF2B5EF4-FFF2-40B4-BE49-F238E27FC236}">
                <a16:creationId xmlns:a16="http://schemas.microsoft.com/office/drawing/2014/main" id="{4A8E9F5A-0323-4425-9E56-029A5C5467B9}"/>
              </a:ext>
            </a:extLst>
          </p:cNvPr>
          <p:cNvSpPr>
            <a:spLocks noGrp="1"/>
          </p:cNvSpPr>
          <p:nvPr>
            <p:ph type="sldNum" sz="quarter" idx="12"/>
          </p:nvPr>
        </p:nvSpPr>
        <p:spPr/>
        <p:txBody>
          <a:bodyPr/>
          <a:lstStyle/>
          <a:p>
            <a:fld id="{B5743CFB-0335-42B7-82F2-E8A97CBAD87B}" type="slidenum">
              <a:rPr lang="tr-TR" altLang="tr-TR"/>
              <a:pPr/>
              <a:t>9</a:t>
            </a:fld>
            <a:endParaRPr lang="tr-TR" altLang="tr-TR"/>
          </a:p>
        </p:txBody>
      </p:sp>
      <p:sp>
        <p:nvSpPr>
          <p:cNvPr id="18434" name="Rectangle 2">
            <a:extLst>
              <a:ext uri="{FF2B5EF4-FFF2-40B4-BE49-F238E27FC236}">
                <a16:creationId xmlns:a16="http://schemas.microsoft.com/office/drawing/2014/main" id="{2A3286CA-94AD-4765-8E8A-FCFA926F0D01}"/>
              </a:ext>
            </a:extLst>
          </p:cNvPr>
          <p:cNvSpPr>
            <a:spLocks noGrp="1" noChangeArrowheads="1"/>
          </p:cNvSpPr>
          <p:nvPr>
            <p:ph type="title"/>
          </p:nvPr>
        </p:nvSpPr>
        <p:spPr/>
        <p:txBody>
          <a:bodyPr>
            <a:normAutofit/>
          </a:bodyPr>
          <a:lstStyle/>
          <a:p>
            <a:r>
              <a:rPr lang="tr-TR" altLang="tr-TR" sz="2800" b="1" dirty="0"/>
              <a:t>Tutum nedir?</a:t>
            </a:r>
            <a:endParaRPr lang="en-US" altLang="tr-TR" sz="2800" b="1" dirty="0"/>
          </a:p>
        </p:txBody>
      </p:sp>
      <p:sp>
        <p:nvSpPr>
          <p:cNvPr id="18435" name="Rectangle 3">
            <a:extLst>
              <a:ext uri="{FF2B5EF4-FFF2-40B4-BE49-F238E27FC236}">
                <a16:creationId xmlns:a16="http://schemas.microsoft.com/office/drawing/2014/main" id="{5709BA17-2D1E-48CD-9415-44719ADEAD84}"/>
              </a:ext>
            </a:extLst>
          </p:cNvPr>
          <p:cNvSpPr>
            <a:spLocks noGrp="1" noChangeArrowheads="1"/>
          </p:cNvSpPr>
          <p:nvPr>
            <p:ph type="body" idx="1"/>
          </p:nvPr>
        </p:nvSpPr>
        <p:spPr>
          <a:xfrm>
            <a:off x="2589212" y="2133600"/>
            <a:ext cx="9227650" cy="3777622"/>
          </a:xfrm>
        </p:spPr>
        <p:txBody>
          <a:bodyPr/>
          <a:lstStyle/>
          <a:p>
            <a:pPr>
              <a:buFontTx/>
              <a:buNone/>
            </a:pPr>
            <a:r>
              <a:rPr lang="tr-TR" altLang="tr-TR" dirty="0"/>
              <a:t>	</a:t>
            </a:r>
          </a:p>
          <a:p>
            <a:pPr>
              <a:buFontTx/>
              <a:buNone/>
            </a:pPr>
            <a:r>
              <a:rPr lang="tr-TR" altLang="tr-TR" dirty="0"/>
              <a:t>	</a:t>
            </a:r>
            <a:r>
              <a:rPr lang="tr-TR" altLang="tr-TR" sz="2400" b="1" dirty="0"/>
              <a:t>Bireyin, belli durumlar sırasında, davranış şeklini önceden seçtiği zihinsel durum (Gagne,1985).</a:t>
            </a:r>
          </a:p>
          <a:p>
            <a:pPr>
              <a:buFontTx/>
              <a:buNone/>
            </a:pPr>
            <a:endParaRPr lang="tr-TR" altLang="tr-TR" sz="2400" b="1" dirty="0"/>
          </a:p>
          <a:p>
            <a:pPr>
              <a:buFontTx/>
              <a:buNone/>
            </a:pPr>
            <a:r>
              <a:rPr lang="tr-TR" altLang="tr-TR" sz="2400" b="1" dirty="0"/>
              <a:t>	Belli koşullar altında özel tercih ve kararları seçme eğilimi (Şimşek, 2000).</a:t>
            </a:r>
          </a:p>
          <a:p>
            <a:pPr>
              <a:buFontTx/>
              <a:buNone/>
            </a:pPr>
            <a:endParaRPr lang="tr-TR" altLang="tr-TR" dirty="0"/>
          </a:p>
          <a:p>
            <a:pPr>
              <a:buFontTx/>
              <a:buNone/>
            </a:pPr>
            <a:endParaRPr lang="en-US" altLang="tr-TR" dirty="0"/>
          </a:p>
        </p:txBody>
      </p:sp>
    </p:spTree>
    <p:extLst>
      <p:ext uri="{BB962C8B-B14F-4D97-AF65-F5344CB8AC3E}">
        <p14:creationId xmlns:p14="http://schemas.microsoft.com/office/powerpoint/2010/main" val="14551372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fade">
                                      <p:cBhvr>
                                        <p:cTn id="7" dur="1000"/>
                                        <p:tgtEl>
                                          <p:spTgt spid="184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8435">
                                            <p:txEl>
                                              <p:pRg st="3" end="3"/>
                                            </p:txEl>
                                          </p:spTgt>
                                        </p:tgtEl>
                                        <p:attrNameLst>
                                          <p:attrName>style.visibility</p:attrName>
                                        </p:attrNameLst>
                                      </p:cBhvr>
                                      <p:to>
                                        <p:strVal val="visible"/>
                                      </p:to>
                                    </p:set>
                                    <p:animEffect transition="in" filter="fade">
                                      <p:cBhvr>
                                        <p:cTn id="12" dur="10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a:extLst>
              <a:ext uri="{FF2B5EF4-FFF2-40B4-BE49-F238E27FC236}">
                <a16:creationId xmlns:a16="http://schemas.microsoft.com/office/drawing/2014/main" id="{5A66D870-EAC1-4C2B-AE59-9120C85DA173}"/>
              </a:ext>
            </a:extLst>
          </p:cNvPr>
          <p:cNvSpPr>
            <a:spLocks noGrp="1"/>
          </p:cNvSpPr>
          <p:nvPr>
            <p:ph type="sldNum" sz="quarter" idx="12"/>
          </p:nvPr>
        </p:nvSpPr>
        <p:spPr/>
        <p:txBody>
          <a:bodyPr/>
          <a:lstStyle/>
          <a:p>
            <a:fld id="{7316820E-E7BB-4DD9-94D4-4BAF64976BA1}" type="slidenum">
              <a:rPr lang="tr-TR" altLang="tr-TR"/>
              <a:pPr/>
              <a:t>10</a:t>
            </a:fld>
            <a:endParaRPr lang="tr-TR" altLang="tr-TR"/>
          </a:p>
        </p:txBody>
      </p:sp>
      <p:sp>
        <p:nvSpPr>
          <p:cNvPr id="20482" name="Rectangle 2">
            <a:extLst>
              <a:ext uri="{FF2B5EF4-FFF2-40B4-BE49-F238E27FC236}">
                <a16:creationId xmlns:a16="http://schemas.microsoft.com/office/drawing/2014/main" id="{92204C99-9109-4647-83F1-06D9F6DBA204}"/>
              </a:ext>
            </a:extLst>
          </p:cNvPr>
          <p:cNvSpPr>
            <a:spLocks noGrp="1" noChangeArrowheads="1"/>
          </p:cNvSpPr>
          <p:nvPr>
            <p:ph type="title"/>
          </p:nvPr>
        </p:nvSpPr>
        <p:spPr/>
        <p:txBody>
          <a:bodyPr/>
          <a:lstStyle/>
          <a:p>
            <a:r>
              <a:rPr lang="tr-TR" altLang="tr-TR"/>
              <a:t>Tutumun temel özellikleri</a:t>
            </a:r>
            <a:endParaRPr lang="en-US" altLang="tr-TR"/>
          </a:p>
        </p:txBody>
      </p:sp>
      <p:sp>
        <p:nvSpPr>
          <p:cNvPr id="20483" name="Rectangle 3">
            <a:extLst>
              <a:ext uri="{FF2B5EF4-FFF2-40B4-BE49-F238E27FC236}">
                <a16:creationId xmlns:a16="http://schemas.microsoft.com/office/drawing/2014/main" id="{675E8639-6916-446C-AB58-E34B520624AB}"/>
              </a:ext>
            </a:extLst>
          </p:cNvPr>
          <p:cNvSpPr>
            <a:spLocks noGrp="1" noChangeArrowheads="1"/>
          </p:cNvSpPr>
          <p:nvPr>
            <p:ph type="body" idx="1"/>
          </p:nvPr>
        </p:nvSpPr>
        <p:spPr/>
        <p:txBody>
          <a:bodyPr/>
          <a:lstStyle/>
          <a:p>
            <a:r>
              <a:rPr lang="tr-TR" altLang="tr-TR" sz="2400" b="1" dirty="0"/>
              <a:t>Tutum gizli bir değişkendir.</a:t>
            </a:r>
          </a:p>
          <a:p>
            <a:r>
              <a:rPr lang="tr-TR" altLang="tr-TR" sz="2400" b="1" dirty="0"/>
              <a:t>Tutumların nesneleri vardır.</a:t>
            </a:r>
          </a:p>
          <a:p>
            <a:r>
              <a:rPr lang="tr-TR" altLang="tr-TR" sz="2400" b="1" dirty="0"/>
              <a:t>Tutumlar olumlu ya da olumsuz bir yön alabilir.</a:t>
            </a:r>
          </a:p>
          <a:p>
            <a:r>
              <a:rPr lang="tr-TR" altLang="tr-TR" sz="2400" b="1" dirty="0"/>
              <a:t>Tutumların </a:t>
            </a:r>
            <a:r>
              <a:rPr lang="tr-TR" altLang="tr-TR" sz="2400" b="1" dirty="0" err="1"/>
              <a:t>duyuşsal</a:t>
            </a:r>
            <a:r>
              <a:rPr lang="tr-TR" altLang="tr-TR" sz="2400" b="1" dirty="0"/>
              <a:t>, bilişsel ve davranışsal öğeleri vardır.</a:t>
            </a:r>
          </a:p>
          <a:p>
            <a:r>
              <a:rPr lang="tr-TR" altLang="tr-TR" sz="2400" b="1" dirty="0"/>
              <a:t>Tutumlar görece durağan ve süreklidir. Ancak değiştirilebilir.</a:t>
            </a:r>
          </a:p>
          <a:p>
            <a:endParaRPr lang="en-US" altLang="tr-TR" dirty="0"/>
          </a:p>
        </p:txBody>
      </p:sp>
    </p:spTree>
    <p:extLst>
      <p:ext uri="{BB962C8B-B14F-4D97-AF65-F5344CB8AC3E}">
        <p14:creationId xmlns:p14="http://schemas.microsoft.com/office/powerpoint/2010/main" val="524702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ayt Numarası Yer Tutucusu 6">
            <a:extLst>
              <a:ext uri="{FF2B5EF4-FFF2-40B4-BE49-F238E27FC236}">
                <a16:creationId xmlns:a16="http://schemas.microsoft.com/office/drawing/2014/main" id="{E3E0694F-D4C3-4756-AA54-C8AD808BAEA6}"/>
              </a:ext>
            </a:extLst>
          </p:cNvPr>
          <p:cNvSpPr>
            <a:spLocks noGrp="1"/>
          </p:cNvSpPr>
          <p:nvPr>
            <p:ph type="sldNum" sz="quarter" idx="12"/>
          </p:nvPr>
        </p:nvSpPr>
        <p:spPr/>
        <p:txBody>
          <a:bodyPr/>
          <a:lstStyle/>
          <a:p>
            <a:fld id="{4E38B118-9209-4B30-B86A-DB7AA5B2B07E}" type="slidenum">
              <a:rPr lang="tr-TR" altLang="tr-TR"/>
              <a:pPr/>
              <a:t>11</a:t>
            </a:fld>
            <a:endParaRPr lang="tr-TR" altLang="tr-TR"/>
          </a:p>
        </p:txBody>
      </p:sp>
      <p:sp>
        <p:nvSpPr>
          <p:cNvPr id="21506" name="Rectangle 2">
            <a:extLst>
              <a:ext uri="{FF2B5EF4-FFF2-40B4-BE49-F238E27FC236}">
                <a16:creationId xmlns:a16="http://schemas.microsoft.com/office/drawing/2014/main" id="{9FB1906B-12D3-4149-94D5-494842084C9A}"/>
              </a:ext>
            </a:extLst>
          </p:cNvPr>
          <p:cNvSpPr>
            <a:spLocks noGrp="1" noChangeArrowheads="1"/>
          </p:cNvSpPr>
          <p:nvPr>
            <p:ph type="title"/>
          </p:nvPr>
        </p:nvSpPr>
        <p:spPr/>
        <p:txBody>
          <a:bodyPr/>
          <a:lstStyle/>
          <a:p>
            <a:r>
              <a:rPr lang="tr-TR" altLang="tr-TR"/>
              <a:t>Tutumun bileşenleri</a:t>
            </a:r>
            <a:endParaRPr lang="en-US" altLang="tr-TR"/>
          </a:p>
        </p:txBody>
      </p:sp>
      <p:graphicFrame>
        <p:nvGraphicFramePr>
          <p:cNvPr id="21536" name="Group 32">
            <a:extLst>
              <a:ext uri="{FF2B5EF4-FFF2-40B4-BE49-F238E27FC236}">
                <a16:creationId xmlns:a16="http://schemas.microsoft.com/office/drawing/2014/main" id="{52627120-0E70-453D-957E-4C98528BE85E}"/>
              </a:ext>
            </a:extLst>
          </p:cNvPr>
          <p:cNvGraphicFramePr>
            <a:graphicFrameLocks noGrp="1"/>
          </p:cNvGraphicFramePr>
          <p:nvPr>
            <p:ph sz="half" idx="2"/>
            <p:extLst>
              <p:ext uri="{D42A27DB-BD31-4B8C-83A1-F6EECF244321}">
                <p14:modId xmlns:p14="http://schemas.microsoft.com/office/powerpoint/2010/main" val="1891100197"/>
              </p:ext>
            </p:extLst>
          </p:nvPr>
        </p:nvGraphicFramePr>
        <p:xfrm>
          <a:off x="2391508" y="1295401"/>
          <a:ext cx="7971693" cy="5074386"/>
        </p:xfrm>
        <a:graphic>
          <a:graphicData uri="http://schemas.openxmlformats.org/drawingml/2006/table">
            <a:tbl>
              <a:tblPr/>
              <a:tblGrid>
                <a:gridCol w="3482816">
                  <a:extLst>
                    <a:ext uri="{9D8B030D-6E8A-4147-A177-3AD203B41FA5}">
                      <a16:colId xmlns:a16="http://schemas.microsoft.com/office/drawing/2014/main" val="784951628"/>
                    </a:ext>
                  </a:extLst>
                </a:gridCol>
                <a:gridCol w="4488877">
                  <a:extLst>
                    <a:ext uri="{9D8B030D-6E8A-4147-A177-3AD203B41FA5}">
                      <a16:colId xmlns:a16="http://schemas.microsoft.com/office/drawing/2014/main" val="2087524207"/>
                    </a:ext>
                  </a:extLst>
                </a:gridCol>
              </a:tblGrid>
              <a:tr h="1599666">
                <a:tc>
                  <a:txBody>
                    <a:bodyPr/>
                    <a:lstStyle>
                      <a:lvl1pPr>
                        <a:spcBef>
                          <a:spcPct val="20000"/>
                        </a:spcBef>
                        <a:defRPr sz="2000">
                          <a:solidFill>
                            <a:schemeClr val="tx1"/>
                          </a:solidFill>
                          <a:latin typeface="ZapfEllipt BT" pitchFamily="18" charset="0"/>
                        </a:defRPr>
                      </a:lvl1pPr>
                      <a:lvl2pPr>
                        <a:spcBef>
                          <a:spcPct val="20000"/>
                        </a:spcBef>
                        <a:defRPr>
                          <a:solidFill>
                            <a:schemeClr val="tx1"/>
                          </a:solidFill>
                          <a:latin typeface="ZapfEllipt BT" pitchFamily="18" charset="0"/>
                        </a:defRPr>
                      </a:lvl2pPr>
                      <a:lvl3pPr>
                        <a:spcBef>
                          <a:spcPct val="20000"/>
                        </a:spcBef>
                        <a:defRPr sz="1600">
                          <a:solidFill>
                            <a:schemeClr val="tx1"/>
                          </a:solidFill>
                          <a:latin typeface="ZapfEllipt BT" pitchFamily="18" charset="0"/>
                        </a:defRPr>
                      </a:lvl3pPr>
                      <a:lvl4pPr>
                        <a:spcBef>
                          <a:spcPct val="20000"/>
                        </a:spcBef>
                        <a:defRPr sz="1400">
                          <a:solidFill>
                            <a:schemeClr val="tx1"/>
                          </a:solidFill>
                          <a:latin typeface="ZapfEllipt BT" pitchFamily="18" charset="0"/>
                        </a:defRPr>
                      </a:lvl4pPr>
                      <a:lvl5pPr>
                        <a:spcBef>
                          <a:spcPct val="20000"/>
                        </a:spcBef>
                        <a:defRPr sz="1400">
                          <a:solidFill>
                            <a:schemeClr val="tx1"/>
                          </a:solidFill>
                          <a:latin typeface="ZapfEllipt BT" pitchFamily="18" charset="0"/>
                        </a:defRPr>
                      </a:lvl5pPr>
                      <a:lvl6pPr fontAlgn="base">
                        <a:spcBef>
                          <a:spcPct val="20000"/>
                        </a:spcBef>
                        <a:spcAft>
                          <a:spcPct val="0"/>
                        </a:spcAft>
                        <a:defRPr sz="1400">
                          <a:solidFill>
                            <a:schemeClr val="tx1"/>
                          </a:solidFill>
                          <a:latin typeface="ZapfEllipt BT" pitchFamily="18" charset="0"/>
                        </a:defRPr>
                      </a:lvl6pPr>
                      <a:lvl7pPr fontAlgn="base">
                        <a:spcBef>
                          <a:spcPct val="20000"/>
                        </a:spcBef>
                        <a:spcAft>
                          <a:spcPct val="0"/>
                        </a:spcAft>
                        <a:defRPr sz="1400">
                          <a:solidFill>
                            <a:schemeClr val="tx1"/>
                          </a:solidFill>
                          <a:latin typeface="ZapfEllipt BT" pitchFamily="18" charset="0"/>
                        </a:defRPr>
                      </a:lvl7pPr>
                      <a:lvl8pPr fontAlgn="base">
                        <a:spcBef>
                          <a:spcPct val="20000"/>
                        </a:spcBef>
                        <a:spcAft>
                          <a:spcPct val="0"/>
                        </a:spcAft>
                        <a:defRPr sz="1400">
                          <a:solidFill>
                            <a:schemeClr val="tx1"/>
                          </a:solidFill>
                          <a:latin typeface="ZapfEllipt BT" pitchFamily="18" charset="0"/>
                        </a:defRPr>
                      </a:lvl8pPr>
                      <a:lvl9pPr fontAlgn="base">
                        <a:spcBef>
                          <a:spcPct val="20000"/>
                        </a:spcBef>
                        <a:spcAft>
                          <a:spcPct val="0"/>
                        </a:spcAft>
                        <a:defRPr sz="1400">
                          <a:solidFill>
                            <a:schemeClr val="tx1"/>
                          </a:solidFill>
                          <a:latin typeface="ZapfEllipt BT"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a:ln>
                            <a:noFill/>
                          </a:ln>
                          <a:solidFill>
                            <a:srgbClr val="00FFFF"/>
                          </a:solidFill>
                          <a:effectLst/>
                          <a:latin typeface="+mn-lt"/>
                        </a:rPr>
                        <a:t>Bilişsel bileşen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1800" b="1" i="0" u="none" strike="noStrike" cap="none" normalizeH="0" baseline="0">
                        <a:ln>
                          <a:noFill/>
                        </a:ln>
                        <a:solidFill>
                          <a:srgbClr val="00FFFF"/>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a:ln>
                            <a:noFill/>
                          </a:ln>
                          <a:solidFill>
                            <a:schemeClr val="tx1"/>
                          </a:solidFill>
                          <a:effectLst/>
                          <a:latin typeface="+mn-lt"/>
                        </a:rPr>
                        <a:t>(Araba kullanmayı bilmeden güvenli araba sürmeye ilişkin tutum geliştiremeyiz.)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ZapfEllipt BT" pitchFamily="18" charset="0"/>
                        </a:defRPr>
                      </a:lvl1pPr>
                      <a:lvl2pPr>
                        <a:spcBef>
                          <a:spcPct val="20000"/>
                        </a:spcBef>
                        <a:defRPr>
                          <a:solidFill>
                            <a:schemeClr val="tx1"/>
                          </a:solidFill>
                          <a:latin typeface="ZapfEllipt BT" pitchFamily="18" charset="0"/>
                        </a:defRPr>
                      </a:lvl2pPr>
                      <a:lvl3pPr>
                        <a:spcBef>
                          <a:spcPct val="20000"/>
                        </a:spcBef>
                        <a:defRPr sz="1600">
                          <a:solidFill>
                            <a:schemeClr val="tx1"/>
                          </a:solidFill>
                          <a:latin typeface="ZapfEllipt BT" pitchFamily="18" charset="0"/>
                        </a:defRPr>
                      </a:lvl3pPr>
                      <a:lvl4pPr>
                        <a:spcBef>
                          <a:spcPct val="20000"/>
                        </a:spcBef>
                        <a:defRPr sz="1400">
                          <a:solidFill>
                            <a:schemeClr val="tx1"/>
                          </a:solidFill>
                          <a:latin typeface="ZapfEllipt BT" pitchFamily="18" charset="0"/>
                        </a:defRPr>
                      </a:lvl4pPr>
                      <a:lvl5pPr>
                        <a:spcBef>
                          <a:spcPct val="20000"/>
                        </a:spcBef>
                        <a:defRPr sz="1400">
                          <a:solidFill>
                            <a:schemeClr val="tx1"/>
                          </a:solidFill>
                          <a:latin typeface="ZapfEllipt BT" pitchFamily="18" charset="0"/>
                        </a:defRPr>
                      </a:lvl5pPr>
                      <a:lvl6pPr fontAlgn="base">
                        <a:spcBef>
                          <a:spcPct val="20000"/>
                        </a:spcBef>
                        <a:spcAft>
                          <a:spcPct val="0"/>
                        </a:spcAft>
                        <a:defRPr sz="1400">
                          <a:solidFill>
                            <a:schemeClr val="tx1"/>
                          </a:solidFill>
                          <a:latin typeface="ZapfEllipt BT" pitchFamily="18" charset="0"/>
                        </a:defRPr>
                      </a:lvl6pPr>
                      <a:lvl7pPr fontAlgn="base">
                        <a:spcBef>
                          <a:spcPct val="20000"/>
                        </a:spcBef>
                        <a:spcAft>
                          <a:spcPct val="0"/>
                        </a:spcAft>
                        <a:defRPr sz="1400">
                          <a:solidFill>
                            <a:schemeClr val="tx1"/>
                          </a:solidFill>
                          <a:latin typeface="ZapfEllipt BT" pitchFamily="18" charset="0"/>
                        </a:defRPr>
                      </a:lvl7pPr>
                      <a:lvl8pPr fontAlgn="base">
                        <a:spcBef>
                          <a:spcPct val="20000"/>
                        </a:spcBef>
                        <a:spcAft>
                          <a:spcPct val="0"/>
                        </a:spcAft>
                        <a:defRPr sz="1400">
                          <a:solidFill>
                            <a:schemeClr val="tx1"/>
                          </a:solidFill>
                          <a:latin typeface="ZapfEllipt BT" pitchFamily="18" charset="0"/>
                        </a:defRPr>
                      </a:lvl8pPr>
                      <a:lvl9pPr fontAlgn="base">
                        <a:spcBef>
                          <a:spcPct val="20000"/>
                        </a:spcBef>
                        <a:spcAft>
                          <a:spcPct val="0"/>
                        </a:spcAft>
                        <a:defRPr sz="1400">
                          <a:solidFill>
                            <a:schemeClr val="tx1"/>
                          </a:solidFill>
                          <a:latin typeface="ZapfEllipt BT"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a:ln>
                            <a:noFill/>
                          </a:ln>
                          <a:solidFill>
                            <a:schemeClr val="tx1"/>
                          </a:solidFill>
                          <a:effectLst/>
                          <a:latin typeface="+mn-lt"/>
                          <a:sym typeface="Wingdings" panose="05000000000000000000" pitchFamily="2" charset="2"/>
                        </a:rPr>
                        <a:t>Bilgi değiştiğinde tutum da değişebilir.</a:t>
                      </a:r>
                      <a:endParaRPr kumimoji="0" lang="en-US" altLang="tr-TR" sz="1800" b="1" i="0" u="none" strike="noStrike" cap="none" normalizeH="0" baseline="0">
                        <a:ln>
                          <a:noFill/>
                        </a:ln>
                        <a:solidFill>
                          <a:schemeClr val="tx1"/>
                        </a:solidFill>
                        <a:effectLst/>
                        <a:latin typeface="+mn-lt"/>
                        <a:sym typeface="Wingdings" panose="05000000000000000000" pitchFamily="2"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88674137"/>
                  </a:ext>
                </a:extLst>
              </a:tr>
              <a:tr h="1601270">
                <a:tc>
                  <a:txBody>
                    <a:bodyPr/>
                    <a:lstStyle>
                      <a:lvl1pPr>
                        <a:spcBef>
                          <a:spcPct val="20000"/>
                        </a:spcBef>
                        <a:defRPr sz="2000">
                          <a:solidFill>
                            <a:schemeClr val="tx1"/>
                          </a:solidFill>
                          <a:latin typeface="ZapfEllipt BT" pitchFamily="18" charset="0"/>
                        </a:defRPr>
                      </a:lvl1pPr>
                      <a:lvl2pPr>
                        <a:spcBef>
                          <a:spcPct val="20000"/>
                        </a:spcBef>
                        <a:defRPr>
                          <a:solidFill>
                            <a:schemeClr val="tx1"/>
                          </a:solidFill>
                          <a:latin typeface="ZapfEllipt BT" pitchFamily="18" charset="0"/>
                        </a:defRPr>
                      </a:lvl2pPr>
                      <a:lvl3pPr>
                        <a:spcBef>
                          <a:spcPct val="20000"/>
                        </a:spcBef>
                        <a:defRPr sz="1600">
                          <a:solidFill>
                            <a:schemeClr val="tx1"/>
                          </a:solidFill>
                          <a:latin typeface="ZapfEllipt BT" pitchFamily="18" charset="0"/>
                        </a:defRPr>
                      </a:lvl3pPr>
                      <a:lvl4pPr>
                        <a:spcBef>
                          <a:spcPct val="20000"/>
                        </a:spcBef>
                        <a:defRPr sz="1400">
                          <a:solidFill>
                            <a:schemeClr val="tx1"/>
                          </a:solidFill>
                          <a:latin typeface="ZapfEllipt BT" pitchFamily="18" charset="0"/>
                        </a:defRPr>
                      </a:lvl4pPr>
                      <a:lvl5pPr>
                        <a:spcBef>
                          <a:spcPct val="20000"/>
                        </a:spcBef>
                        <a:defRPr sz="1400">
                          <a:solidFill>
                            <a:schemeClr val="tx1"/>
                          </a:solidFill>
                          <a:latin typeface="ZapfEllipt BT" pitchFamily="18" charset="0"/>
                        </a:defRPr>
                      </a:lvl5pPr>
                      <a:lvl6pPr fontAlgn="base">
                        <a:spcBef>
                          <a:spcPct val="20000"/>
                        </a:spcBef>
                        <a:spcAft>
                          <a:spcPct val="0"/>
                        </a:spcAft>
                        <a:defRPr sz="1400">
                          <a:solidFill>
                            <a:schemeClr val="tx1"/>
                          </a:solidFill>
                          <a:latin typeface="ZapfEllipt BT" pitchFamily="18" charset="0"/>
                        </a:defRPr>
                      </a:lvl6pPr>
                      <a:lvl7pPr fontAlgn="base">
                        <a:spcBef>
                          <a:spcPct val="20000"/>
                        </a:spcBef>
                        <a:spcAft>
                          <a:spcPct val="0"/>
                        </a:spcAft>
                        <a:defRPr sz="1400">
                          <a:solidFill>
                            <a:schemeClr val="tx1"/>
                          </a:solidFill>
                          <a:latin typeface="ZapfEllipt BT" pitchFamily="18" charset="0"/>
                        </a:defRPr>
                      </a:lvl7pPr>
                      <a:lvl8pPr fontAlgn="base">
                        <a:spcBef>
                          <a:spcPct val="20000"/>
                        </a:spcBef>
                        <a:spcAft>
                          <a:spcPct val="0"/>
                        </a:spcAft>
                        <a:defRPr sz="1400">
                          <a:solidFill>
                            <a:schemeClr val="tx1"/>
                          </a:solidFill>
                          <a:latin typeface="ZapfEllipt BT" pitchFamily="18" charset="0"/>
                        </a:defRPr>
                      </a:lvl8pPr>
                      <a:lvl9pPr fontAlgn="base">
                        <a:spcBef>
                          <a:spcPct val="20000"/>
                        </a:spcBef>
                        <a:spcAft>
                          <a:spcPct val="0"/>
                        </a:spcAft>
                        <a:defRPr sz="1400">
                          <a:solidFill>
                            <a:schemeClr val="tx1"/>
                          </a:solidFill>
                          <a:latin typeface="ZapfEllipt BT"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dirty="0">
                          <a:ln>
                            <a:noFill/>
                          </a:ln>
                          <a:solidFill>
                            <a:srgbClr val="00FFFF"/>
                          </a:solidFill>
                          <a:effectLst/>
                          <a:latin typeface="+mn-lt"/>
                          <a:sym typeface="Wingdings" panose="05000000000000000000" pitchFamily="2" charset="2"/>
                        </a:rPr>
                        <a:t>Davranışsal bileşen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1800" b="1" i="0" u="none" strike="noStrike" cap="none" normalizeH="0" baseline="0" dirty="0">
                        <a:ln>
                          <a:noFill/>
                        </a:ln>
                        <a:solidFill>
                          <a:srgbClr val="00FFFF"/>
                        </a:solidFill>
                        <a:effectLst/>
                        <a:latin typeface="+mn-lt"/>
                        <a:sym typeface="Wingdings" panose="05000000000000000000" pitchFamily="2" charset="2"/>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dirty="0">
                          <a:ln>
                            <a:noFill/>
                          </a:ln>
                          <a:solidFill>
                            <a:schemeClr val="tx1"/>
                          </a:solidFill>
                          <a:effectLst/>
                          <a:latin typeface="+mn-lt"/>
                          <a:sym typeface="Wingdings" panose="05000000000000000000" pitchFamily="2" charset="2"/>
                        </a:rPr>
                        <a:t>(Güvenli araba kullanmaya karşı olumlu tutum geliştirmiş bir kişinin güvenli araba kullanması beklenir.)</a:t>
                      </a:r>
                      <a:endParaRPr kumimoji="0" lang="en-US" altLang="tr-TR" sz="1800" b="1" i="0" u="none" strike="noStrike" cap="none" normalizeH="0" baseline="0" dirty="0">
                        <a:ln>
                          <a:noFill/>
                        </a:ln>
                        <a:solidFill>
                          <a:schemeClr val="tx1"/>
                        </a:solidFill>
                        <a:effectLst/>
                        <a:latin typeface="+mn-lt"/>
                        <a:sym typeface="Wingdings" panose="05000000000000000000" pitchFamily="2" charset="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ZapfEllipt BT" pitchFamily="18" charset="0"/>
                        </a:defRPr>
                      </a:lvl1pPr>
                      <a:lvl2pPr>
                        <a:spcBef>
                          <a:spcPct val="20000"/>
                        </a:spcBef>
                        <a:defRPr>
                          <a:solidFill>
                            <a:schemeClr val="tx1"/>
                          </a:solidFill>
                          <a:latin typeface="ZapfEllipt BT" pitchFamily="18" charset="0"/>
                        </a:defRPr>
                      </a:lvl2pPr>
                      <a:lvl3pPr>
                        <a:spcBef>
                          <a:spcPct val="20000"/>
                        </a:spcBef>
                        <a:defRPr sz="1600">
                          <a:solidFill>
                            <a:schemeClr val="tx1"/>
                          </a:solidFill>
                          <a:latin typeface="ZapfEllipt BT" pitchFamily="18" charset="0"/>
                        </a:defRPr>
                      </a:lvl3pPr>
                      <a:lvl4pPr>
                        <a:spcBef>
                          <a:spcPct val="20000"/>
                        </a:spcBef>
                        <a:defRPr sz="1400">
                          <a:solidFill>
                            <a:schemeClr val="tx1"/>
                          </a:solidFill>
                          <a:latin typeface="ZapfEllipt BT" pitchFamily="18" charset="0"/>
                        </a:defRPr>
                      </a:lvl4pPr>
                      <a:lvl5pPr>
                        <a:spcBef>
                          <a:spcPct val="20000"/>
                        </a:spcBef>
                        <a:defRPr sz="1400">
                          <a:solidFill>
                            <a:schemeClr val="tx1"/>
                          </a:solidFill>
                          <a:latin typeface="ZapfEllipt BT" pitchFamily="18" charset="0"/>
                        </a:defRPr>
                      </a:lvl5pPr>
                      <a:lvl6pPr fontAlgn="base">
                        <a:spcBef>
                          <a:spcPct val="20000"/>
                        </a:spcBef>
                        <a:spcAft>
                          <a:spcPct val="0"/>
                        </a:spcAft>
                        <a:defRPr sz="1400">
                          <a:solidFill>
                            <a:schemeClr val="tx1"/>
                          </a:solidFill>
                          <a:latin typeface="ZapfEllipt BT" pitchFamily="18" charset="0"/>
                        </a:defRPr>
                      </a:lvl6pPr>
                      <a:lvl7pPr fontAlgn="base">
                        <a:spcBef>
                          <a:spcPct val="20000"/>
                        </a:spcBef>
                        <a:spcAft>
                          <a:spcPct val="0"/>
                        </a:spcAft>
                        <a:defRPr sz="1400">
                          <a:solidFill>
                            <a:schemeClr val="tx1"/>
                          </a:solidFill>
                          <a:latin typeface="ZapfEllipt BT" pitchFamily="18" charset="0"/>
                        </a:defRPr>
                      </a:lvl7pPr>
                      <a:lvl8pPr fontAlgn="base">
                        <a:spcBef>
                          <a:spcPct val="20000"/>
                        </a:spcBef>
                        <a:spcAft>
                          <a:spcPct val="0"/>
                        </a:spcAft>
                        <a:defRPr sz="1400">
                          <a:solidFill>
                            <a:schemeClr val="tx1"/>
                          </a:solidFill>
                          <a:latin typeface="ZapfEllipt BT" pitchFamily="18" charset="0"/>
                        </a:defRPr>
                      </a:lvl8pPr>
                      <a:lvl9pPr fontAlgn="base">
                        <a:spcBef>
                          <a:spcPct val="20000"/>
                        </a:spcBef>
                        <a:spcAft>
                          <a:spcPct val="0"/>
                        </a:spcAft>
                        <a:defRPr sz="1400">
                          <a:solidFill>
                            <a:schemeClr val="tx1"/>
                          </a:solidFill>
                          <a:latin typeface="ZapfEllipt BT"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a:ln>
                            <a:noFill/>
                          </a:ln>
                          <a:solidFill>
                            <a:schemeClr val="tx1"/>
                          </a:solidFill>
                          <a:effectLst/>
                          <a:latin typeface="+mn-lt"/>
                        </a:rPr>
                        <a:t>Tutumların gözlenmesi davranışlara yansımaları ile gerçekleşir.</a:t>
                      </a:r>
                      <a:endParaRPr kumimoji="0" lang="en-US" altLang="tr-TR" sz="1800" b="1"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53042842"/>
                  </a:ext>
                </a:extLst>
              </a:tr>
              <a:tr h="1599666">
                <a:tc>
                  <a:txBody>
                    <a:bodyPr/>
                    <a:lstStyle>
                      <a:lvl1pPr>
                        <a:spcBef>
                          <a:spcPct val="20000"/>
                        </a:spcBef>
                        <a:defRPr sz="2000">
                          <a:solidFill>
                            <a:schemeClr val="tx1"/>
                          </a:solidFill>
                          <a:latin typeface="ZapfEllipt BT" pitchFamily="18" charset="0"/>
                        </a:defRPr>
                      </a:lvl1pPr>
                      <a:lvl2pPr>
                        <a:spcBef>
                          <a:spcPct val="20000"/>
                        </a:spcBef>
                        <a:defRPr>
                          <a:solidFill>
                            <a:schemeClr val="tx1"/>
                          </a:solidFill>
                          <a:latin typeface="ZapfEllipt BT" pitchFamily="18" charset="0"/>
                        </a:defRPr>
                      </a:lvl2pPr>
                      <a:lvl3pPr>
                        <a:spcBef>
                          <a:spcPct val="20000"/>
                        </a:spcBef>
                        <a:defRPr sz="1600">
                          <a:solidFill>
                            <a:schemeClr val="tx1"/>
                          </a:solidFill>
                          <a:latin typeface="ZapfEllipt BT" pitchFamily="18" charset="0"/>
                        </a:defRPr>
                      </a:lvl3pPr>
                      <a:lvl4pPr>
                        <a:spcBef>
                          <a:spcPct val="20000"/>
                        </a:spcBef>
                        <a:defRPr sz="1400">
                          <a:solidFill>
                            <a:schemeClr val="tx1"/>
                          </a:solidFill>
                          <a:latin typeface="ZapfEllipt BT" pitchFamily="18" charset="0"/>
                        </a:defRPr>
                      </a:lvl4pPr>
                      <a:lvl5pPr>
                        <a:spcBef>
                          <a:spcPct val="20000"/>
                        </a:spcBef>
                        <a:defRPr sz="1400">
                          <a:solidFill>
                            <a:schemeClr val="tx1"/>
                          </a:solidFill>
                          <a:latin typeface="ZapfEllipt BT" pitchFamily="18" charset="0"/>
                        </a:defRPr>
                      </a:lvl5pPr>
                      <a:lvl6pPr fontAlgn="base">
                        <a:spcBef>
                          <a:spcPct val="20000"/>
                        </a:spcBef>
                        <a:spcAft>
                          <a:spcPct val="0"/>
                        </a:spcAft>
                        <a:defRPr sz="1400">
                          <a:solidFill>
                            <a:schemeClr val="tx1"/>
                          </a:solidFill>
                          <a:latin typeface="ZapfEllipt BT" pitchFamily="18" charset="0"/>
                        </a:defRPr>
                      </a:lvl6pPr>
                      <a:lvl7pPr fontAlgn="base">
                        <a:spcBef>
                          <a:spcPct val="20000"/>
                        </a:spcBef>
                        <a:spcAft>
                          <a:spcPct val="0"/>
                        </a:spcAft>
                        <a:defRPr sz="1400">
                          <a:solidFill>
                            <a:schemeClr val="tx1"/>
                          </a:solidFill>
                          <a:latin typeface="ZapfEllipt BT" pitchFamily="18" charset="0"/>
                        </a:defRPr>
                      </a:lvl7pPr>
                      <a:lvl8pPr fontAlgn="base">
                        <a:spcBef>
                          <a:spcPct val="20000"/>
                        </a:spcBef>
                        <a:spcAft>
                          <a:spcPct val="0"/>
                        </a:spcAft>
                        <a:defRPr sz="1400">
                          <a:solidFill>
                            <a:schemeClr val="tx1"/>
                          </a:solidFill>
                          <a:latin typeface="ZapfEllipt BT" pitchFamily="18" charset="0"/>
                        </a:defRPr>
                      </a:lvl8pPr>
                      <a:lvl9pPr fontAlgn="base">
                        <a:spcBef>
                          <a:spcPct val="20000"/>
                        </a:spcBef>
                        <a:spcAft>
                          <a:spcPct val="0"/>
                        </a:spcAft>
                        <a:defRPr sz="1400">
                          <a:solidFill>
                            <a:schemeClr val="tx1"/>
                          </a:solidFill>
                          <a:latin typeface="ZapfEllipt BT"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a:ln>
                            <a:noFill/>
                          </a:ln>
                          <a:solidFill>
                            <a:srgbClr val="00FFFF"/>
                          </a:solidFill>
                          <a:effectLst/>
                          <a:latin typeface="+mn-lt"/>
                        </a:rPr>
                        <a:t>Duyuşsal bileşen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1800" b="1" i="0" u="none" strike="noStrike" cap="none" normalizeH="0" baseline="0">
                        <a:ln>
                          <a:noFill/>
                        </a:ln>
                        <a:solidFill>
                          <a:srgbClr val="00FFFF"/>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a:ln>
                            <a:noFill/>
                          </a:ln>
                          <a:solidFill>
                            <a:schemeClr val="tx1"/>
                          </a:solidFill>
                          <a:effectLst/>
                          <a:latin typeface="+mn-lt"/>
                        </a:rPr>
                        <a:t>(Güvenli araba kullanmayı isteme.)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tr-TR" sz="1800" b="1" i="0" u="none" strike="noStrike" cap="none" normalizeH="0" baseline="0">
                        <a:ln>
                          <a:noFill/>
                        </a:ln>
                        <a:solidFill>
                          <a:schemeClr val="tx1"/>
                        </a:solidFill>
                        <a:effectLst/>
                        <a:latin typeface="+mn-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ZapfEllipt BT" pitchFamily="18" charset="0"/>
                        </a:defRPr>
                      </a:lvl1pPr>
                      <a:lvl2pPr>
                        <a:spcBef>
                          <a:spcPct val="20000"/>
                        </a:spcBef>
                        <a:defRPr>
                          <a:solidFill>
                            <a:schemeClr val="tx1"/>
                          </a:solidFill>
                          <a:latin typeface="ZapfEllipt BT" pitchFamily="18" charset="0"/>
                        </a:defRPr>
                      </a:lvl2pPr>
                      <a:lvl3pPr>
                        <a:spcBef>
                          <a:spcPct val="20000"/>
                        </a:spcBef>
                        <a:defRPr sz="1600">
                          <a:solidFill>
                            <a:schemeClr val="tx1"/>
                          </a:solidFill>
                          <a:latin typeface="ZapfEllipt BT" pitchFamily="18" charset="0"/>
                        </a:defRPr>
                      </a:lvl3pPr>
                      <a:lvl4pPr>
                        <a:spcBef>
                          <a:spcPct val="20000"/>
                        </a:spcBef>
                        <a:defRPr sz="1400">
                          <a:solidFill>
                            <a:schemeClr val="tx1"/>
                          </a:solidFill>
                          <a:latin typeface="ZapfEllipt BT" pitchFamily="18" charset="0"/>
                        </a:defRPr>
                      </a:lvl4pPr>
                      <a:lvl5pPr>
                        <a:spcBef>
                          <a:spcPct val="20000"/>
                        </a:spcBef>
                        <a:defRPr sz="1400">
                          <a:solidFill>
                            <a:schemeClr val="tx1"/>
                          </a:solidFill>
                          <a:latin typeface="ZapfEllipt BT" pitchFamily="18" charset="0"/>
                        </a:defRPr>
                      </a:lvl5pPr>
                      <a:lvl6pPr fontAlgn="base">
                        <a:spcBef>
                          <a:spcPct val="20000"/>
                        </a:spcBef>
                        <a:spcAft>
                          <a:spcPct val="0"/>
                        </a:spcAft>
                        <a:defRPr sz="1400">
                          <a:solidFill>
                            <a:schemeClr val="tx1"/>
                          </a:solidFill>
                          <a:latin typeface="ZapfEllipt BT" pitchFamily="18" charset="0"/>
                        </a:defRPr>
                      </a:lvl6pPr>
                      <a:lvl7pPr fontAlgn="base">
                        <a:spcBef>
                          <a:spcPct val="20000"/>
                        </a:spcBef>
                        <a:spcAft>
                          <a:spcPct val="0"/>
                        </a:spcAft>
                        <a:defRPr sz="1400">
                          <a:solidFill>
                            <a:schemeClr val="tx1"/>
                          </a:solidFill>
                          <a:latin typeface="ZapfEllipt BT" pitchFamily="18" charset="0"/>
                        </a:defRPr>
                      </a:lvl7pPr>
                      <a:lvl8pPr fontAlgn="base">
                        <a:spcBef>
                          <a:spcPct val="20000"/>
                        </a:spcBef>
                        <a:spcAft>
                          <a:spcPct val="0"/>
                        </a:spcAft>
                        <a:defRPr sz="1400">
                          <a:solidFill>
                            <a:schemeClr val="tx1"/>
                          </a:solidFill>
                          <a:latin typeface="ZapfEllipt BT" pitchFamily="18" charset="0"/>
                        </a:defRPr>
                      </a:lvl8pPr>
                      <a:lvl9pPr fontAlgn="base">
                        <a:spcBef>
                          <a:spcPct val="20000"/>
                        </a:spcBef>
                        <a:spcAft>
                          <a:spcPct val="0"/>
                        </a:spcAft>
                        <a:defRPr sz="1400">
                          <a:solidFill>
                            <a:schemeClr val="tx1"/>
                          </a:solidFill>
                          <a:latin typeface="ZapfEllipt BT"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altLang="tr-TR" sz="1800" b="1" i="0" u="none" strike="noStrike" cap="none" normalizeH="0" baseline="0" dirty="0" err="1">
                          <a:ln>
                            <a:noFill/>
                          </a:ln>
                          <a:solidFill>
                            <a:schemeClr val="tx1"/>
                          </a:solidFill>
                          <a:effectLst/>
                          <a:latin typeface="+mn-lt"/>
                        </a:rPr>
                        <a:t>Duyuşsal</a:t>
                      </a:r>
                      <a:r>
                        <a:rPr kumimoji="0" lang="tr-TR" altLang="tr-TR" sz="1800" b="1" i="0" u="none" strike="noStrike" cap="none" normalizeH="0" baseline="0" dirty="0">
                          <a:ln>
                            <a:noFill/>
                          </a:ln>
                          <a:solidFill>
                            <a:schemeClr val="tx1"/>
                          </a:solidFill>
                          <a:effectLst/>
                          <a:latin typeface="+mn-lt"/>
                        </a:rPr>
                        <a:t> tepkiler davranış için güdü oluşturan içsel tepki yaratır.</a:t>
                      </a:r>
                      <a:endParaRPr kumimoji="0" lang="en-US" altLang="tr-TR" sz="1800" b="1"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56701610"/>
                  </a:ext>
                </a:extLst>
              </a:tr>
            </a:tbl>
          </a:graphicData>
        </a:graphic>
      </p:graphicFrame>
    </p:spTree>
    <p:extLst>
      <p:ext uri="{BB962C8B-B14F-4D97-AF65-F5344CB8AC3E}">
        <p14:creationId xmlns:p14="http://schemas.microsoft.com/office/powerpoint/2010/main" val="955965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13002E9D-9E9A-41C6-8199-3351B84D7E45}"/>
              </a:ext>
            </a:extLst>
          </p:cNvPr>
          <p:cNvSpPr>
            <a:spLocks noGrp="1"/>
          </p:cNvSpPr>
          <p:nvPr>
            <p:ph type="ctrTitle"/>
          </p:nvPr>
        </p:nvSpPr>
        <p:spPr/>
        <p:txBody>
          <a:bodyPr>
            <a:normAutofit/>
          </a:bodyPr>
          <a:lstStyle/>
          <a:p>
            <a:r>
              <a:rPr lang="tr-TR" sz="3200" dirty="0"/>
              <a:t>Tutum Değişimi ve İkna Kuramları</a:t>
            </a:r>
          </a:p>
        </p:txBody>
      </p:sp>
    </p:spTree>
    <p:extLst>
      <p:ext uri="{BB962C8B-B14F-4D97-AF65-F5344CB8AC3E}">
        <p14:creationId xmlns:p14="http://schemas.microsoft.com/office/powerpoint/2010/main" val="1749799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4E6E30D-81DB-4702-9298-D6BBB0D6B632}"/>
              </a:ext>
            </a:extLst>
          </p:cNvPr>
          <p:cNvSpPr>
            <a:spLocks noGrp="1"/>
          </p:cNvSpPr>
          <p:nvPr>
            <p:ph idx="1"/>
          </p:nvPr>
        </p:nvSpPr>
        <p:spPr>
          <a:xfrm>
            <a:off x="1491175" y="1308294"/>
            <a:ext cx="10013437" cy="4602927"/>
          </a:xfrm>
        </p:spPr>
        <p:txBody>
          <a:bodyPr>
            <a:normAutofit/>
          </a:bodyPr>
          <a:lstStyle/>
          <a:p>
            <a:r>
              <a:rPr lang="tr-TR" sz="2400" b="1" dirty="0" err="1"/>
              <a:t>İnceoğlu</a:t>
            </a:r>
            <a:r>
              <a:rPr lang="tr-TR" sz="2400" b="1" dirty="0"/>
              <a:t> (1985) tutumların başlıca iki şekilde değiştiğini belirtmektedir. Bunlar aynı yönlü ve ters yönlü değişmedir. -Aynı yönlü değişmede kişinin var olan olumlu ya da olumsuz tutumlarının şiddetinde değişme olur. -Ters yönlü değişmede ise konuyla ilgili olumlu bir tutum olumsuza, olumsuz bir tutum olumluya dönüşür.</a:t>
            </a:r>
          </a:p>
          <a:p>
            <a:r>
              <a:rPr lang="tr-TR" sz="2400" b="1" dirty="0" err="1"/>
              <a:t>Kağıtçıbaşı</a:t>
            </a:r>
            <a:r>
              <a:rPr lang="tr-TR" sz="2400" b="1" dirty="0"/>
              <a:t> (1999) da etkili bir iletişimin sonunda dinleyicilerde yeni bir tutum gelişebileceğini, var olan tutumun şiddetinin değişebileceğini ve var olan tutumun değişebileceğini ifade etmiştir.</a:t>
            </a:r>
          </a:p>
        </p:txBody>
      </p:sp>
    </p:spTree>
    <p:extLst>
      <p:ext uri="{BB962C8B-B14F-4D97-AF65-F5344CB8AC3E}">
        <p14:creationId xmlns:p14="http://schemas.microsoft.com/office/powerpoint/2010/main" val="221430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97BA502-70FD-445B-9F8E-4902EE3E7E31}"/>
              </a:ext>
            </a:extLst>
          </p:cNvPr>
          <p:cNvSpPr>
            <a:spLocks noGrp="1"/>
          </p:cNvSpPr>
          <p:nvPr>
            <p:ph type="title"/>
          </p:nvPr>
        </p:nvSpPr>
        <p:spPr/>
        <p:txBody>
          <a:bodyPr/>
          <a:lstStyle/>
          <a:p>
            <a:r>
              <a:rPr lang="tr-TR" dirty="0"/>
              <a:t>İKNA KURAMLARI</a:t>
            </a:r>
          </a:p>
        </p:txBody>
      </p:sp>
      <p:sp>
        <p:nvSpPr>
          <p:cNvPr id="3" name="İçerik Yer Tutucusu 2">
            <a:extLst>
              <a:ext uri="{FF2B5EF4-FFF2-40B4-BE49-F238E27FC236}">
                <a16:creationId xmlns:a16="http://schemas.microsoft.com/office/drawing/2014/main" id="{2619B382-6BB7-43B0-9E5F-363AE304754B}"/>
              </a:ext>
            </a:extLst>
          </p:cNvPr>
          <p:cNvSpPr>
            <a:spLocks noGrp="1"/>
          </p:cNvSpPr>
          <p:nvPr>
            <p:ph idx="1"/>
          </p:nvPr>
        </p:nvSpPr>
        <p:spPr/>
        <p:txBody>
          <a:bodyPr>
            <a:normAutofit/>
          </a:bodyPr>
          <a:lstStyle/>
          <a:p>
            <a:r>
              <a:rPr lang="tr-TR" sz="2400" dirty="0"/>
              <a:t>Aristo’nun İkna Kuramı</a:t>
            </a:r>
          </a:p>
          <a:p>
            <a:r>
              <a:rPr lang="tr-TR" sz="2400" dirty="0"/>
              <a:t>İknada Tutarlılık Kuramları</a:t>
            </a:r>
          </a:p>
          <a:p>
            <a:r>
              <a:rPr lang="tr-TR" sz="2400" dirty="0"/>
              <a:t>Yale Etkileme Kuramı</a:t>
            </a:r>
          </a:p>
          <a:p>
            <a:r>
              <a:rPr lang="tr-TR" sz="2400" dirty="0" err="1"/>
              <a:t>Ayrıntılandırma</a:t>
            </a:r>
            <a:r>
              <a:rPr lang="tr-TR" sz="2400" dirty="0"/>
              <a:t> Olasılığı Kuramı</a:t>
            </a:r>
          </a:p>
          <a:p>
            <a:r>
              <a:rPr lang="tr-TR" sz="2400" dirty="0"/>
              <a:t>Sosyal Yargı Kuramı</a:t>
            </a:r>
          </a:p>
          <a:p>
            <a:r>
              <a:rPr lang="tr-TR" sz="2400" dirty="0"/>
              <a:t>Aşılama Kuramı</a:t>
            </a:r>
          </a:p>
        </p:txBody>
      </p:sp>
    </p:spTree>
    <p:extLst>
      <p:ext uri="{BB962C8B-B14F-4D97-AF65-F5344CB8AC3E}">
        <p14:creationId xmlns:p14="http://schemas.microsoft.com/office/powerpoint/2010/main" val="3212232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BC85E31-5D91-4BB7-A8F2-57AAB2D7F482}"/>
              </a:ext>
            </a:extLst>
          </p:cNvPr>
          <p:cNvSpPr>
            <a:spLocks noGrp="1"/>
          </p:cNvSpPr>
          <p:nvPr>
            <p:ph type="title"/>
          </p:nvPr>
        </p:nvSpPr>
        <p:spPr/>
        <p:txBody>
          <a:bodyPr/>
          <a:lstStyle/>
          <a:p>
            <a:r>
              <a:rPr lang="tr-TR" dirty="0"/>
              <a:t>Aristo ve Retorik</a:t>
            </a:r>
          </a:p>
        </p:txBody>
      </p:sp>
      <p:sp>
        <p:nvSpPr>
          <p:cNvPr id="3" name="İçerik Yer Tutucusu 2">
            <a:extLst>
              <a:ext uri="{FF2B5EF4-FFF2-40B4-BE49-F238E27FC236}">
                <a16:creationId xmlns:a16="http://schemas.microsoft.com/office/drawing/2014/main" id="{53C124B6-8B0F-4783-AA5A-FB210C9271D9}"/>
              </a:ext>
            </a:extLst>
          </p:cNvPr>
          <p:cNvSpPr>
            <a:spLocks noGrp="1"/>
          </p:cNvSpPr>
          <p:nvPr>
            <p:ph idx="1"/>
          </p:nvPr>
        </p:nvSpPr>
        <p:spPr>
          <a:xfrm>
            <a:off x="2096086" y="2133600"/>
            <a:ext cx="9408526" cy="3777622"/>
          </a:xfrm>
        </p:spPr>
        <p:txBody>
          <a:bodyPr>
            <a:normAutofit/>
          </a:bodyPr>
          <a:lstStyle/>
          <a:p>
            <a:r>
              <a:rPr lang="tr-TR" sz="2400" b="1" dirty="0"/>
              <a:t>Aristo'ya göre, konuşmacı ikna edici bir mesaj yaratmak istiyorsa mesajını etkili kılabilmek için üç ikna edici </a:t>
            </a:r>
            <a:r>
              <a:rPr lang="tr-TR" sz="2400" b="1" dirty="0" err="1"/>
              <a:t>mod</a:t>
            </a:r>
            <a:r>
              <a:rPr lang="tr-TR" sz="2400" b="1" dirty="0"/>
              <a:t>/çekicilik unsuru kullanır. </a:t>
            </a:r>
            <a:r>
              <a:rPr lang="tr-TR" sz="2400" b="1" dirty="0" err="1"/>
              <a:t>Aristotales</a:t>
            </a:r>
            <a:r>
              <a:rPr lang="tr-TR" sz="2400" b="1" dirty="0"/>
              <a:t> bunları logos, </a:t>
            </a:r>
            <a:r>
              <a:rPr lang="tr-TR" sz="2400" b="1" dirty="0" err="1"/>
              <a:t>pathos</a:t>
            </a:r>
            <a:r>
              <a:rPr lang="tr-TR" sz="2400" b="1" dirty="0"/>
              <a:t> ve </a:t>
            </a:r>
            <a:r>
              <a:rPr lang="tr-TR" sz="2400" b="1" dirty="0" err="1"/>
              <a:t>ethos</a:t>
            </a:r>
            <a:r>
              <a:rPr lang="tr-TR" sz="2400" b="1" dirty="0"/>
              <a:t> olarak ifade etmektedir. </a:t>
            </a:r>
          </a:p>
        </p:txBody>
      </p:sp>
    </p:spTree>
    <p:extLst>
      <p:ext uri="{BB962C8B-B14F-4D97-AF65-F5344CB8AC3E}">
        <p14:creationId xmlns:p14="http://schemas.microsoft.com/office/powerpoint/2010/main" val="1103766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676579C-EFE0-4B06-A24E-9E4529C4ABF9}"/>
              </a:ext>
            </a:extLst>
          </p:cNvPr>
          <p:cNvSpPr>
            <a:spLocks noGrp="1"/>
          </p:cNvSpPr>
          <p:nvPr>
            <p:ph type="title"/>
          </p:nvPr>
        </p:nvSpPr>
        <p:spPr/>
        <p:txBody>
          <a:bodyPr/>
          <a:lstStyle/>
          <a:p>
            <a:r>
              <a:rPr lang="tr-TR" dirty="0"/>
              <a:t>Logos</a:t>
            </a:r>
          </a:p>
        </p:txBody>
      </p:sp>
      <p:sp>
        <p:nvSpPr>
          <p:cNvPr id="3" name="İçerik Yer Tutucusu 2">
            <a:extLst>
              <a:ext uri="{FF2B5EF4-FFF2-40B4-BE49-F238E27FC236}">
                <a16:creationId xmlns:a16="http://schemas.microsoft.com/office/drawing/2014/main" id="{E4E40C29-43AF-420B-A899-103E7CF00B12}"/>
              </a:ext>
            </a:extLst>
          </p:cNvPr>
          <p:cNvSpPr>
            <a:spLocks noGrp="1"/>
          </p:cNvSpPr>
          <p:nvPr>
            <p:ph idx="1"/>
          </p:nvPr>
        </p:nvSpPr>
        <p:spPr>
          <a:xfrm>
            <a:off x="1519311" y="1730326"/>
            <a:ext cx="9985301" cy="4180896"/>
          </a:xfrm>
        </p:spPr>
        <p:txBody>
          <a:bodyPr>
            <a:normAutofit/>
          </a:bodyPr>
          <a:lstStyle/>
          <a:p>
            <a:r>
              <a:rPr lang="tr-TR" sz="2400" b="1" dirty="0"/>
              <a:t>Logos, ikna için mantıksal bir yaklaşımdır. Mantık ve argüman temeline dayanan logos kişinin neden duyusunu çekici kılmayı amaçlamaktadır. </a:t>
            </a:r>
          </a:p>
          <a:p>
            <a:r>
              <a:rPr lang="tr-TR" sz="2400" b="1" dirty="0"/>
              <a:t>Örneğin, bir doktor yeni bulduğu bir tedavi yöntemini kabul etmeleri için doktor arkadaşlarına konuşma yaparken mantıksal bir yaklaşım kullanır. </a:t>
            </a:r>
          </a:p>
          <a:p>
            <a:r>
              <a:rPr lang="tr-TR" sz="2400" b="1" dirty="0"/>
              <a:t>İş yaşamında genellikle projelerin onaylanması için de mantıksal ikna yönteminin uygulanması gerekir.</a:t>
            </a:r>
          </a:p>
          <a:p>
            <a:r>
              <a:rPr lang="tr-TR" sz="2400" b="1" dirty="0"/>
              <a:t> Logos gerçeklerden ve rakamlardan yararlanır. Akıl yürütmeyi etkili kılar.</a:t>
            </a:r>
          </a:p>
        </p:txBody>
      </p:sp>
    </p:spTree>
    <p:extLst>
      <p:ext uri="{BB962C8B-B14F-4D97-AF65-F5344CB8AC3E}">
        <p14:creationId xmlns:p14="http://schemas.microsoft.com/office/powerpoint/2010/main" val="3259195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434C083-9E41-4D2F-B0B3-DA3110AFE716}"/>
              </a:ext>
            </a:extLst>
          </p:cNvPr>
          <p:cNvSpPr>
            <a:spLocks noGrp="1"/>
          </p:cNvSpPr>
          <p:nvPr>
            <p:ph type="title"/>
          </p:nvPr>
        </p:nvSpPr>
        <p:spPr>
          <a:xfrm>
            <a:off x="2592925" y="624110"/>
            <a:ext cx="8911687" cy="515373"/>
          </a:xfrm>
        </p:spPr>
        <p:txBody>
          <a:bodyPr>
            <a:normAutofit fontScale="90000"/>
          </a:bodyPr>
          <a:lstStyle/>
          <a:p>
            <a:r>
              <a:rPr lang="tr-TR" dirty="0" err="1"/>
              <a:t>Pathos</a:t>
            </a:r>
            <a:endParaRPr lang="tr-TR" dirty="0"/>
          </a:p>
        </p:txBody>
      </p:sp>
      <p:sp>
        <p:nvSpPr>
          <p:cNvPr id="3" name="İçerik Yer Tutucusu 2">
            <a:extLst>
              <a:ext uri="{FF2B5EF4-FFF2-40B4-BE49-F238E27FC236}">
                <a16:creationId xmlns:a16="http://schemas.microsoft.com/office/drawing/2014/main" id="{95A17A6C-7139-4209-B91F-90FBB0B67028}"/>
              </a:ext>
            </a:extLst>
          </p:cNvPr>
          <p:cNvSpPr>
            <a:spLocks noGrp="1"/>
          </p:cNvSpPr>
          <p:nvPr>
            <p:ph idx="1"/>
          </p:nvPr>
        </p:nvSpPr>
        <p:spPr>
          <a:xfrm>
            <a:off x="1491175" y="1603717"/>
            <a:ext cx="10013437" cy="4740812"/>
          </a:xfrm>
        </p:spPr>
        <p:txBody>
          <a:bodyPr>
            <a:normAutofit fontScale="92500" lnSpcReduction="20000"/>
          </a:bodyPr>
          <a:lstStyle/>
          <a:p>
            <a:r>
              <a:rPr lang="tr-TR" sz="2600" b="1" dirty="0"/>
              <a:t>Konuşmacı duygulara ya da hislere hitap etmeyi tercih ettiğinde, mantıktan daha etkili olan duyguları çekici kılmayı amaçlamaktadır. </a:t>
            </a:r>
          </a:p>
          <a:p>
            <a:r>
              <a:rPr lang="tr-TR" sz="2600" b="1" dirty="0"/>
              <a:t>Etkili bir duygusal çekicilik dinleyicinin ruh durumuna, mesaj yaratmak amacı ile seçilen konuya göre değişir.</a:t>
            </a:r>
          </a:p>
          <a:p>
            <a:r>
              <a:rPr lang="tr-TR" sz="2600" b="1" dirty="0"/>
              <a:t> </a:t>
            </a:r>
            <a:r>
              <a:rPr lang="tr-TR" sz="2600" b="1" dirty="0" err="1"/>
              <a:t>Pathos</a:t>
            </a:r>
            <a:r>
              <a:rPr lang="tr-TR" sz="2600" b="1" dirty="0"/>
              <a:t> özellikle ödüllendirici çekicilik, korkuyu harekete geçiren çekicilik, gereksinim, istek ve değerlerin çekiciliği olmak üzere farklı şekillerde uygulanabilmektedir.</a:t>
            </a:r>
          </a:p>
          <a:p>
            <a:pPr fontAlgn="base"/>
            <a:r>
              <a:rPr lang="tr-TR" sz="2600" b="1" dirty="0"/>
              <a:t> Duygusal çekicilik unsurlarından birisi de değerlerdir. Örneğin büyük arabalara, güzel giysilere, paraya vb. değer veren birisi ile eğitime değer veren birisi arasında ikna açısından farklılık olacaktır.</a:t>
            </a:r>
          </a:p>
          <a:p>
            <a:pPr marL="0" indent="0">
              <a:buNone/>
            </a:pPr>
            <a:r>
              <a:rPr lang="tr-TR" sz="2400" dirty="0"/>
              <a:t/>
            </a:r>
            <a:br>
              <a:rPr lang="tr-TR" sz="2400" dirty="0"/>
            </a:br>
            <a:endParaRPr lang="tr-TR" sz="2400" dirty="0"/>
          </a:p>
        </p:txBody>
      </p:sp>
    </p:spTree>
    <p:extLst>
      <p:ext uri="{BB962C8B-B14F-4D97-AF65-F5344CB8AC3E}">
        <p14:creationId xmlns:p14="http://schemas.microsoft.com/office/powerpoint/2010/main" val="3252183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99CFD0-A835-4900-B8A1-DD09EDDFAEF7}"/>
              </a:ext>
            </a:extLst>
          </p:cNvPr>
          <p:cNvSpPr>
            <a:spLocks noGrp="1"/>
          </p:cNvSpPr>
          <p:nvPr>
            <p:ph type="title"/>
          </p:nvPr>
        </p:nvSpPr>
        <p:spPr>
          <a:xfrm>
            <a:off x="2592925" y="624110"/>
            <a:ext cx="8911687" cy="529441"/>
          </a:xfrm>
        </p:spPr>
        <p:txBody>
          <a:bodyPr>
            <a:normAutofit fontScale="90000"/>
          </a:bodyPr>
          <a:lstStyle/>
          <a:p>
            <a:r>
              <a:rPr lang="tr-TR" dirty="0" err="1"/>
              <a:t>Ethos</a:t>
            </a:r>
            <a:endParaRPr lang="tr-TR" dirty="0"/>
          </a:p>
        </p:txBody>
      </p:sp>
      <p:sp>
        <p:nvSpPr>
          <p:cNvPr id="3" name="İçerik Yer Tutucusu 2">
            <a:extLst>
              <a:ext uri="{FF2B5EF4-FFF2-40B4-BE49-F238E27FC236}">
                <a16:creationId xmlns:a16="http://schemas.microsoft.com/office/drawing/2014/main" id="{0A199E23-F8EC-489C-A654-6C63E0765C99}"/>
              </a:ext>
            </a:extLst>
          </p:cNvPr>
          <p:cNvSpPr>
            <a:spLocks noGrp="1"/>
          </p:cNvSpPr>
          <p:nvPr>
            <p:ph idx="1"/>
          </p:nvPr>
        </p:nvSpPr>
        <p:spPr>
          <a:xfrm>
            <a:off x="1603717" y="1434905"/>
            <a:ext cx="9900895" cy="4798985"/>
          </a:xfrm>
        </p:spPr>
        <p:txBody>
          <a:bodyPr>
            <a:normAutofit lnSpcReduction="10000"/>
          </a:bodyPr>
          <a:lstStyle/>
          <a:p>
            <a:r>
              <a:rPr lang="tr-TR" sz="2400" b="1" dirty="0" err="1"/>
              <a:t>Ethos</a:t>
            </a:r>
            <a:r>
              <a:rPr lang="tr-TR" sz="2400" b="1" dirty="0"/>
              <a:t>, kaynağın güvenilirliği anlamına gelmektedir. Konuşmacı dinleyici tarafından güvenilir biri olarak algılanır.</a:t>
            </a:r>
          </a:p>
          <a:p>
            <a:r>
              <a:rPr lang="tr-TR" sz="2400" b="1" dirty="0"/>
              <a:t> Aristo'ya göre, konuşmacının zeki olması, etik olması, mesleği ile ilgili iyi özelliklere sahip olması gibi nedenlerle yüksek düzeyde güvenilir biri olarak algılanır.</a:t>
            </a:r>
          </a:p>
          <a:p>
            <a:r>
              <a:rPr lang="tr-TR" sz="2400" b="1" dirty="0"/>
              <a:t> Aristo yeterli düzeyde güvenilir özelliklere sahip olan bir kaynağın ikna edicilik özelliğinin de yüksek olacağını ifade etmektedir. </a:t>
            </a:r>
          </a:p>
          <a:p>
            <a:r>
              <a:rPr lang="tr-TR" sz="2400" b="1" dirty="0"/>
              <a:t>Kaynağın güvenilirliği söz konusu olan konuya bir katkıda bulunmamakta ancak mesajı ikna edici kılmaktadır. Örneğin, Nobel Ödülü almış bir yazarın yaptığı konuşma ile henüz ilk kitabı çıkmış bir yazarın yaptığı konuşmanın ikna ediciliği arasında bir fark bulunmaktadır.</a:t>
            </a:r>
            <a:r>
              <a:rPr lang="tr-TR" b="1" dirty="0"/>
              <a:t> </a:t>
            </a:r>
          </a:p>
        </p:txBody>
      </p:sp>
    </p:spTree>
    <p:extLst>
      <p:ext uri="{BB962C8B-B14F-4D97-AF65-F5344CB8AC3E}">
        <p14:creationId xmlns:p14="http://schemas.microsoft.com/office/powerpoint/2010/main" val="3526032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C0F4EED-FEDF-4938-B20F-03DC9B94BAAD}"/>
              </a:ext>
            </a:extLst>
          </p:cNvPr>
          <p:cNvSpPr>
            <a:spLocks noGrp="1"/>
          </p:cNvSpPr>
          <p:nvPr>
            <p:ph type="title"/>
          </p:nvPr>
        </p:nvSpPr>
        <p:spPr>
          <a:xfrm>
            <a:off x="2592925" y="624110"/>
            <a:ext cx="8911687" cy="698253"/>
          </a:xfrm>
        </p:spPr>
        <p:txBody>
          <a:bodyPr/>
          <a:lstStyle/>
          <a:p>
            <a:r>
              <a:rPr lang="tr-TR" dirty="0"/>
              <a:t>Tutarlılık Kuramları</a:t>
            </a:r>
          </a:p>
        </p:txBody>
      </p:sp>
      <p:sp>
        <p:nvSpPr>
          <p:cNvPr id="3" name="İçerik Yer Tutucusu 2">
            <a:extLst>
              <a:ext uri="{FF2B5EF4-FFF2-40B4-BE49-F238E27FC236}">
                <a16:creationId xmlns:a16="http://schemas.microsoft.com/office/drawing/2014/main" id="{EB1D0785-5745-4BD6-9EA3-86102B0E89E8}"/>
              </a:ext>
            </a:extLst>
          </p:cNvPr>
          <p:cNvSpPr>
            <a:spLocks noGrp="1"/>
          </p:cNvSpPr>
          <p:nvPr>
            <p:ph idx="1"/>
          </p:nvPr>
        </p:nvSpPr>
        <p:spPr>
          <a:xfrm>
            <a:off x="2589212" y="1659988"/>
            <a:ext cx="8915400" cy="4251234"/>
          </a:xfrm>
        </p:spPr>
        <p:txBody>
          <a:bodyPr>
            <a:normAutofit fontScale="92500" lnSpcReduction="10000"/>
          </a:bodyPr>
          <a:lstStyle/>
          <a:p>
            <a:r>
              <a:rPr lang="tr-TR" sz="2400" b="1" dirty="0"/>
              <a:t>Denge Kuramı: </a:t>
            </a:r>
            <a:r>
              <a:rPr lang="tr-TR" sz="2400" dirty="0" err="1"/>
              <a:t>Heider</a:t>
            </a:r>
            <a:r>
              <a:rPr lang="tr-TR" sz="2400" dirty="0"/>
              <a:t> kişilerarası algı olayını basite indirgeyerek bir kişinin (k) diğer bir kişi (d) ve bir tutum objesiyle (o) ilişkisini incelemiştir. </a:t>
            </a:r>
            <a:endParaRPr lang="tr-TR" sz="2400" dirty="0" smtClean="0"/>
          </a:p>
          <a:p>
            <a:r>
              <a:rPr lang="tr-TR" sz="2400" dirty="0" err="1" smtClean="0"/>
              <a:t>Heider</a:t>
            </a:r>
            <a:r>
              <a:rPr lang="tr-TR" sz="2400" dirty="0"/>
              <a:t>, bu üç birim arasında iki tür ilişki önermiştir. a) Sevme sevmeme (tutum) ilişkisi ve b) birlikte olma (ait olma) olmama ilişkisi. Her iki ilişki de olumlu (+) ya da olumsuz (-) olabilir, ancak ilişkinin derecesi üstünde durulmamıştır. </a:t>
            </a:r>
          </a:p>
          <a:p>
            <a:pPr marL="0" indent="0">
              <a:buNone/>
            </a:pPr>
            <a:endParaRPr lang="tr-TR" sz="2400" b="1" dirty="0"/>
          </a:p>
          <a:p>
            <a:r>
              <a:rPr lang="tr-TR" sz="2400" b="1" dirty="0"/>
              <a:t>Negatif ve pozitif değerlendirmeler sonucu bireylerin dengeli veya dengesiz olma durumu belirlenir</a:t>
            </a:r>
            <a:r>
              <a:rPr lang="tr-TR" sz="2400" b="1" dirty="0" smtClean="0"/>
              <a:t>.</a:t>
            </a:r>
          </a:p>
          <a:p>
            <a:pPr algn="r"/>
            <a:r>
              <a:rPr lang="tr-TR" sz="2400" b="1" dirty="0" smtClean="0"/>
              <a:t>Sayfa 117</a:t>
            </a:r>
          </a:p>
          <a:p>
            <a:endParaRPr lang="tr-TR" sz="2400" b="1" dirty="0"/>
          </a:p>
        </p:txBody>
      </p:sp>
    </p:spTree>
    <p:extLst>
      <p:ext uri="{BB962C8B-B14F-4D97-AF65-F5344CB8AC3E}">
        <p14:creationId xmlns:p14="http://schemas.microsoft.com/office/powerpoint/2010/main" val="4043387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71D0E7D-D8FF-466D-B3B7-3C43FC5818E1}"/>
              </a:ext>
            </a:extLst>
          </p:cNvPr>
          <p:cNvSpPr>
            <a:spLocks noGrp="1"/>
          </p:cNvSpPr>
          <p:nvPr>
            <p:ph idx="1"/>
          </p:nvPr>
        </p:nvSpPr>
        <p:spPr>
          <a:xfrm>
            <a:off x="2589212" y="1730326"/>
            <a:ext cx="8915400" cy="4180896"/>
          </a:xfrm>
        </p:spPr>
        <p:txBody>
          <a:bodyPr>
            <a:normAutofit/>
          </a:bodyPr>
          <a:lstStyle/>
          <a:p>
            <a:r>
              <a:rPr lang="tr-TR" sz="2400" b="1" dirty="0"/>
              <a:t>Bilişsel Çelişki Kuramı: </a:t>
            </a:r>
            <a:r>
              <a:rPr lang="tr-TR" sz="2400" dirty="0" err="1"/>
              <a:t>Festinger’e</a:t>
            </a:r>
            <a:r>
              <a:rPr lang="tr-TR" sz="2400" dirty="0"/>
              <a:t> göre, eğer kişinin sahip olduğu bir inanç, bilgi ya da tutum onun sahip olduğu bir başka inanç, bilgi ya da tutumun tersini gerektirirse kişinin bu iki inanç, bilgi ya da tutumu arasında bilişsel çelişki vardır.</a:t>
            </a:r>
          </a:p>
          <a:p>
            <a:r>
              <a:rPr lang="tr-TR" sz="2400" dirty="0"/>
              <a:t>Bu çelişki durumu kişiye sıkıntı verir. Bu sıkıntı, kişiyi içinde bulunduğu çelişkiden kurtarmak için güdüleyen (motive eden) en önemli faktördür. </a:t>
            </a:r>
            <a:endParaRPr lang="tr-TR" sz="2400" b="1" dirty="0"/>
          </a:p>
        </p:txBody>
      </p:sp>
    </p:spTree>
    <p:extLst>
      <p:ext uri="{BB962C8B-B14F-4D97-AF65-F5344CB8AC3E}">
        <p14:creationId xmlns:p14="http://schemas.microsoft.com/office/powerpoint/2010/main" val="581047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07B32F6-30FC-4469-8405-7D47D2A6D2B9}"/>
              </a:ext>
            </a:extLst>
          </p:cNvPr>
          <p:cNvSpPr>
            <a:spLocks noGrp="1"/>
          </p:cNvSpPr>
          <p:nvPr>
            <p:ph idx="1"/>
          </p:nvPr>
        </p:nvSpPr>
        <p:spPr>
          <a:xfrm>
            <a:off x="2589212" y="1505243"/>
            <a:ext cx="8915400" cy="4405979"/>
          </a:xfrm>
        </p:spPr>
        <p:txBody>
          <a:bodyPr>
            <a:noAutofit/>
          </a:bodyPr>
          <a:lstStyle/>
          <a:p>
            <a:pPr marL="0" indent="0">
              <a:buNone/>
            </a:pPr>
            <a:r>
              <a:rPr lang="tr-TR" sz="2400" dirty="0"/>
              <a:t>Çelişkiyi azaltmak için birey şu yollardan birine başvurur:</a:t>
            </a:r>
          </a:p>
          <a:p>
            <a:r>
              <a:rPr lang="tr-TR" sz="2400" dirty="0"/>
              <a:t> Davranışı değiştirir (sigarayı bırakır), </a:t>
            </a:r>
          </a:p>
          <a:p>
            <a:r>
              <a:rPr lang="tr-TR" sz="2400" dirty="0"/>
              <a:t> Davranışla ilgili bilişi (zihniyeti) değiştirir (az içtiğini düşünür), </a:t>
            </a:r>
          </a:p>
          <a:p>
            <a:r>
              <a:rPr lang="tr-TR" sz="2400" dirty="0"/>
              <a:t> Çelişkili unsurlardan birini desteklemek için yeni bilgiler ekler (“zarara dair kesin araştırma sonuçları yok”), </a:t>
            </a:r>
          </a:p>
          <a:p>
            <a:r>
              <a:rPr lang="tr-TR" sz="2400" dirty="0"/>
              <a:t>Bilişlerden birinin daha az önemli olduğu kanaatini edinir (“sağlık önemli değil, önemli olan hızlı yaşayıp genç ölmektir”). </a:t>
            </a:r>
          </a:p>
        </p:txBody>
      </p:sp>
    </p:spTree>
    <p:extLst>
      <p:ext uri="{BB962C8B-B14F-4D97-AF65-F5344CB8AC3E}">
        <p14:creationId xmlns:p14="http://schemas.microsoft.com/office/powerpoint/2010/main" val="4228284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EE70960-CC13-41B2-9A39-39DEAE7734C0}"/>
              </a:ext>
            </a:extLst>
          </p:cNvPr>
          <p:cNvSpPr>
            <a:spLocks noGrp="1"/>
          </p:cNvSpPr>
          <p:nvPr>
            <p:ph type="title"/>
          </p:nvPr>
        </p:nvSpPr>
        <p:spPr>
          <a:xfrm>
            <a:off x="2592925" y="624110"/>
            <a:ext cx="8911687" cy="684185"/>
          </a:xfrm>
        </p:spPr>
        <p:txBody>
          <a:bodyPr/>
          <a:lstStyle/>
          <a:p>
            <a:r>
              <a:rPr lang="tr-TR" dirty="0"/>
              <a:t>Yale Etkileme Kuramı</a:t>
            </a:r>
          </a:p>
        </p:txBody>
      </p:sp>
      <p:sp>
        <p:nvSpPr>
          <p:cNvPr id="3" name="İçerik Yer Tutucusu 2">
            <a:extLst>
              <a:ext uri="{FF2B5EF4-FFF2-40B4-BE49-F238E27FC236}">
                <a16:creationId xmlns:a16="http://schemas.microsoft.com/office/drawing/2014/main" id="{D001C82F-CEEE-4095-A65C-D918B81F2BBA}"/>
              </a:ext>
            </a:extLst>
          </p:cNvPr>
          <p:cNvSpPr>
            <a:spLocks noGrp="1"/>
          </p:cNvSpPr>
          <p:nvPr>
            <p:ph idx="1"/>
          </p:nvPr>
        </p:nvSpPr>
        <p:spPr>
          <a:xfrm>
            <a:off x="1392702" y="1575582"/>
            <a:ext cx="10224452" cy="4658308"/>
          </a:xfrm>
        </p:spPr>
        <p:txBody>
          <a:bodyPr>
            <a:normAutofit/>
          </a:bodyPr>
          <a:lstStyle/>
          <a:p>
            <a:r>
              <a:rPr lang="tr-TR" sz="2400" b="1" dirty="0"/>
              <a:t>Yaklaşımın kökünde “tutumlar öğrenme yoluyla kazanılır, o halde aynı yolla da değiştirilebilir” görüşü yatmaktadır.</a:t>
            </a:r>
          </a:p>
          <a:p>
            <a:r>
              <a:rPr lang="tr-TR" sz="2400" b="1" dirty="0" err="1"/>
              <a:t>Laswell’in</a:t>
            </a:r>
            <a:r>
              <a:rPr lang="tr-TR" sz="2400" b="1" dirty="0"/>
              <a:t> ‘kim, neyi, kime, hangi etkiyle söylemektedir?’ sorusu ile temellenen iletişim araştırması doğrultusunda ikna edici iletişim için bu  soruların önemli olduğu belirtilmektedir.</a:t>
            </a:r>
          </a:p>
          <a:p>
            <a:r>
              <a:rPr lang="tr-TR" sz="2400" b="1" dirty="0"/>
              <a:t>Mesaj tekrar edilerek kişi tarafından içselleştirilmektedir.</a:t>
            </a:r>
          </a:p>
          <a:p>
            <a:r>
              <a:rPr lang="tr-TR" sz="2400" b="1" dirty="0"/>
              <a:t>İçselleştirme süreci , mesaja dikkat edilmesi, içeriğin anlaşılması, argümanların tekrar edilmesi, mesajın yumuşak bir şekilde verilmesinden oluşur.</a:t>
            </a:r>
          </a:p>
          <a:p>
            <a:r>
              <a:rPr lang="tr-TR" sz="2400" b="1" dirty="0"/>
              <a:t>Mesajın çok sayıda tekrar edilmesi </a:t>
            </a:r>
            <a:r>
              <a:rPr lang="tr-TR" sz="2400" b="1" dirty="0" err="1"/>
              <a:t>iknayı</a:t>
            </a:r>
            <a:r>
              <a:rPr lang="tr-TR" sz="2400" b="1" dirty="0"/>
              <a:t> arttırır. </a:t>
            </a:r>
          </a:p>
        </p:txBody>
      </p:sp>
    </p:spTree>
    <p:extLst>
      <p:ext uri="{BB962C8B-B14F-4D97-AF65-F5344CB8AC3E}">
        <p14:creationId xmlns:p14="http://schemas.microsoft.com/office/powerpoint/2010/main" val="2776670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1CBA1A9-ED99-4EFF-BB28-B736779BC810}"/>
              </a:ext>
            </a:extLst>
          </p:cNvPr>
          <p:cNvSpPr>
            <a:spLocks noGrp="1"/>
          </p:cNvSpPr>
          <p:nvPr>
            <p:ph type="title"/>
          </p:nvPr>
        </p:nvSpPr>
        <p:spPr>
          <a:xfrm>
            <a:off x="2592925" y="267287"/>
            <a:ext cx="8911687" cy="844062"/>
          </a:xfrm>
        </p:spPr>
        <p:txBody>
          <a:bodyPr>
            <a:normAutofit/>
          </a:bodyPr>
          <a:lstStyle/>
          <a:p>
            <a:r>
              <a:rPr lang="tr-TR" dirty="0" err="1"/>
              <a:t>Ayrıntılandırma</a:t>
            </a:r>
            <a:r>
              <a:rPr lang="tr-TR" dirty="0"/>
              <a:t> Olasılığı Modeli</a:t>
            </a:r>
          </a:p>
        </p:txBody>
      </p:sp>
      <p:sp>
        <p:nvSpPr>
          <p:cNvPr id="3" name="İçerik Yer Tutucusu 2">
            <a:extLst>
              <a:ext uri="{FF2B5EF4-FFF2-40B4-BE49-F238E27FC236}">
                <a16:creationId xmlns:a16="http://schemas.microsoft.com/office/drawing/2014/main" id="{844D6FCC-E499-49A4-9ABA-3F97455C3697}"/>
              </a:ext>
            </a:extLst>
          </p:cNvPr>
          <p:cNvSpPr>
            <a:spLocks noGrp="1"/>
          </p:cNvSpPr>
          <p:nvPr>
            <p:ph idx="1"/>
          </p:nvPr>
        </p:nvSpPr>
        <p:spPr>
          <a:xfrm>
            <a:off x="1547446" y="1111348"/>
            <a:ext cx="10269416" cy="5635815"/>
          </a:xfrm>
        </p:spPr>
        <p:txBody>
          <a:bodyPr>
            <a:normAutofit lnSpcReduction="10000"/>
          </a:bodyPr>
          <a:lstStyle/>
          <a:p>
            <a:r>
              <a:rPr lang="tr-TR" sz="2400" b="1" dirty="0" err="1"/>
              <a:t>Ayrıntılandırma</a:t>
            </a:r>
            <a:r>
              <a:rPr lang="tr-TR" sz="2400" b="1" dirty="0"/>
              <a:t> Olasılığı Modeli , tutum değişimine neden olan süreçler ve bu süreçlerin sonucunda oluşan tutumların gücüyle ilgili bir modeldir. </a:t>
            </a:r>
          </a:p>
          <a:p>
            <a:r>
              <a:rPr lang="tr-TR" sz="2400" b="1" dirty="0"/>
              <a:t>Bu model, 1980 öncesinde, </a:t>
            </a:r>
            <a:r>
              <a:rPr lang="tr-TR" sz="2400" b="1" dirty="0" err="1"/>
              <a:t>iknanın</a:t>
            </a:r>
            <a:r>
              <a:rPr lang="tr-TR" sz="2400" b="1" dirty="0"/>
              <a:t> gerçekleşmesinde tek bir sürecin etkili olduğunun savunulduğu dönemde geliştirilmiş ve iknada etkili olan birden fazla süreç olduğunu ileri sürmüştür.</a:t>
            </a:r>
          </a:p>
          <a:p>
            <a:r>
              <a:rPr lang="tr-TR" sz="2400" b="1" dirty="0"/>
              <a:t>Modele göre tüm insanlar doğru tutumlar geliştirmeye güdülenmişlerdir, ancak düşünme yetileri, istekleri, yetenekleri bakımından farklılıklar gösterirler. Bireyin içinde bulunduğu koşullar ve durumun özellikleri konuyla ilgili düşünme biçimini etkilemektedir. </a:t>
            </a:r>
          </a:p>
          <a:p>
            <a:r>
              <a:rPr lang="tr-TR" sz="2400" b="1" dirty="0"/>
              <a:t>Modele göre ikna, düşünme faaliyetini içeren bir süreçtir ve farklı değişkenler, düşünme düzeyi üzerinde etkili olarak ikna sürecini şekillendirmektedir</a:t>
            </a:r>
            <a:r>
              <a:rPr lang="tr-TR" sz="2400" b="1" dirty="0" smtClean="0"/>
              <a:t>.    </a:t>
            </a:r>
          </a:p>
          <a:p>
            <a:pPr algn="r"/>
            <a:r>
              <a:rPr lang="tr-TR" sz="2400" b="1" dirty="0" smtClean="0"/>
              <a:t>Sayfa 114</a:t>
            </a:r>
          </a:p>
          <a:p>
            <a:endParaRPr lang="tr-TR" sz="2400" b="1" dirty="0"/>
          </a:p>
          <a:p>
            <a:pPr marL="0" indent="0">
              <a:buNone/>
            </a:pPr>
            <a:endParaRPr lang="tr-TR" dirty="0"/>
          </a:p>
        </p:txBody>
      </p:sp>
    </p:spTree>
    <p:extLst>
      <p:ext uri="{BB962C8B-B14F-4D97-AF65-F5344CB8AC3E}">
        <p14:creationId xmlns:p14="http://schemas.microsoft.com/office/powerpoint/2010/main" val="4143405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A428F3E-A19B-4509-A6C7-97CE5FE793F3}"/>
              </a:ext>
            </a:extLst>
          </p:cNvPr>
          <p:cNvSpPr>
            <a:spLocks noGrp="1"/>
          </p:cNvSpPr>
          <p:nvPr>
            <p:ph idx="1"/>
          </p:nvPr>
        </p:nvSpPr>
        <p:spPr>
          <a:xfrm>
            <a:off x="1702191" y="1364566"/>
            <a:ext cx="9802421" cy="4546656"/>
          </a:xfrm>
        </p:spPr>
        <p:txBody>
          <a:bodyPr>
            <a:normAutofit/>
          </a:bodyPr>
          <a:lstStyle/>
          <a:p>
            <a:r>
              <a:rPr lang="tr-TR" sz="2400" b="1" dirty="0"/>
              <a:t>kaynak, mesaj, alıcı ve ortamla ilgili klasik değişkenlerin çeşitli nesneler, konular ve kişilerle ilgili tutumlar üzerindeki etkisini incelemek üzere geliştirilen </a:t>
            </a:r>
            <a:r>
              <a:rPr lang="tr-TR" sz="2400" b="1" dirty="0" err="1"/>
              <a:t>Ayrıntılandırma</a:t>
            </a:r>
            <a:r>
              <a:rPr lang="tr-TR" sz="2400" b="1" dirty="0"/>
              <a:t> Olasılığı Modeli; içsel veya dışsal bir değişkenin yargısal olan veya olmayan kararlar üzerindeki etkisini anlamayı amaçlamaktadır. </a:t>
            </a:r>
          </a:p>
          <a:p>
            <a:r>
              <a:rPr lang="tr-TR" sz="2400" b="1" dirty="0"/>
              <a:t>Bir başka ifadeyle model, nesnelerle ilgili yargılardaki değişimin altında yatan süreçler, bu süreçleri etkileyen değişkenler ve bu süreçlerin sonucunda ortaya çıkan yargıların gücü ile ilgili bir modeldir .</a:t>
            </a:r>
          </a:p>
          <a:p>
            <a:endParaRPr lang="tr-TR" dirty="0"/>
          </a:p>
        </p:txBody>
      </p:sp>
    </p:spTree>
    <p:extLst>
      <p:ext uri="{BB962C8B-B14F-4D97-AF65-F5344CB8AC3E}">
        <p14:creationId xmlns:p14="http://schemas.microsoft.com/office/powerpoint/2010/main" val="1638816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9186EE2-1346-4990-9A44-A9A939A4EA92}"/>
              </a:ext>
            </a:extLst>
          </p:cNvPr>
          <p:cNvSpPr>
            <a:spLocks noGrp="1"/>
          </p:cNvSpPr>
          <p:nvPr>
            <p:ph type="title"/>
          </p:nvPr>
        </p:nvSpPr>
        <p:spPr>
          <a:xfrm>
            <a:off x="2592925" y="624110"/>
            <a:ext cx="8911687" cy="627915"/>
          </a:xfrm>
        </p:spPr>
        <p:txBody>
          <a:bodyPr>
            <a:normAutofit/>
          </a:bodyPr>
          <a:lstStyle/>
          <a:p>
            <a:r>
              <a:rPr lang="tr-TR" sz="2800" b="1" dirty="0"/>
              <a:t>Sosyal Yargı Kuramı</a:t>
            </a:r>
          </a:p>
        </p:txBody>
      </p:sp>
      <p:sp>
        <p:nvSpPr>
          <p:cNvPr id="3" name="İçerik Yer Tutucusu 2">
            <a:extLst>
              <a:ext uri="{FF2B5EF4-FFF2-40B4-BE49-F238E27FC236}">
                <a16:creationId xmlns:a16="http://schemas.microsoft.com/office/drawing/2014/main" id="{C3E6F44B-D261-420F-A629-C1B0CAF5C245}"/>
              </a:ext>
            </a:extLst>
          </p:cNvPr>
          <p:cNvSpPr>
            <a:spLocks noGrp="1"/>
          </p:cNvSpPr>
          <p:nvPr>
            <p:ph idx="1"/>
          </p:nvPr>
        </p:nvSpPr>
        <p:spPr>
          <a:xfrm>
            <a:off x="1308295" y="2133600"/>
            <a:ext cx="10196317" cy="3777622"/>
          </a:xfrm>
        </p:spPr>
        <p:txBody>
          <a:bodyPr>
            <a:normAutofit fontScale="92500"/>
          </a:bodyPr>
          <a:lstStyle/>
          <a:p>
            <a:pPr lvl="0" defTabSz="914400">
              <a:spcBef>
                <a:spcPct val="20000"/>
              </a:spcBef>
              <a:buClrTx/>
              <a:buFont typeface="Arial" pitchFamily="34" charset="0"/>
              <a:buChar char="•"/>
            </a:pPr>
            <a:r>
              <a:rPr lang="tr-TR" altLang="tr-TR" sz="3200" dirty="0">
                <a:solidFill>
                  <a:prstClr val="black"/>
                </a:solidFill>
                <a:latin typeface="Candara" pitchFamily="34" charset="0"/>
              </a:rPr>
              <a:t>Algılama çalışmaları, bireylerin çevrelerindeki insan ve konuları, nesneleri nasıl algıladıkları ve yorumladıklarını inceler. </a:t>
            </a:r>
          </a:p>
          <a:p>
            <a:pPr lvl="0" defTabSz="914400">
              <a:spcBef>
                <a:spcPct val="20000"/>
              </a:spcBef>
              <a:buClrTx/>
              <a:buFont typeface="Arial" pitchFamily="34" charset="0"/>
              <a:buChar char="•"/>
            </a:pPr>
            <a:r>
              <a:rPr lang="tr-TR" altLang="tr-TR" sz="3200" dirty="0">
                <a:solidFill>
                  <a:prstClr val="black"/>
                </a:solidFill>
                <a:latin typeface="Candara" pitchFamily="34" charset="0"/>
              </a:rPr>
              <a:t>Genel olarak, algısal yaklaşımlar, tutum değişimi sürecini, inanç ya da kanılarda bir değişim değil, </a:t>
            </a:r>
            <a:r>
              <a:rPr lang="tr-TR" altLang="tr-TR" sz="3200" b="1" dirty="0">
                <a:solidFill>
                  <a:prstClr val="black"/>
                </a:solidFill>
                <a:latin typeface="Candara" pitchFamily="34" charset="0"/>
              </a:rPr>
              <a:t>tutum konusunun algılanmasında bir değişim olarak ele almaktadır</a:t>
            </a:r>
            <a:r>
              <a:rPr lang="tr-TR" altLang="tr-TR" sz="3200" b="1" dirty="0" smtClean="0">
                <a:solidFill>
                  <a:prstClr val="black"/>
                </a:solidFill>
                <a:latin typeface="Candara" pitchFamily="34" charset="0"/>
              </a:rPr>
              <a:t>.</a:t>
            </a:r>
          </a:p>
          <a:p>
            <a:pPr marL="0" lvl="0" indent="0" algn="r" defTabSz="914400">
              <a:spcBef>
                <a:spcPct val="20000"/>
              </a:spcBef>
              <a:buClrTx/>
              <a:buNone/>
            </a:pPr>
            <a:r>
              <a:rPr lang="tr-TR" altLang="tr-TR" sz="3200" b="1" dirty="0" smtClean="0">
                <a:solidFill>
                  <a:prstClr val="black"/>
                </a:solidFill>
                <a:latin typeface="Candara" pitchFamily="34" charset="0"/>
                <a:ea typeface="Ebrima" pitchFamily="2" charset="0"/>
                <a:cs typeface="Ebrima" pitchFamily="2" charset="0"/>
              </a:rPr>
              <a:t>Sayfa 116</a:t>
            </a:r>
            <a:endParaRPr lang="tr-TR" altLang="tr-TR" sz="3200" b="1" dirty="0">
              <a:solidFill>
                <a:prstClr val="black"/>
              </a:solidFill>
              <a:latin typeface="Candara" pitchFamily="34" charset="0"/>
              <a:ea typeface="Ebrima" pitchFamily="2" charset="0"/>
              <a:cs typeface="Ebrima" pitchFamily="2" charset="0"/>
            </a:endParaRPr>
          </a:p>
          <a:p>
            <a:endParaRPr lang="tr-TR" dirty="0"/>
          </a:p>
        </p:txBody>
      </p:sp>
    </p:spTree>
    <p:extLst>
      <p:ext uri="{BB962C8B-B14F-4D97-AF65-F5344CB8AC3E}">
        <p14:creationId xmlns:p14="http://schemas.microsoft.com/office/powerpoint/2010/main" val="46573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40FBF43-5DFD-4A5D-9B8F-C09F6FF3123B}"/>
              </a:ext>
            </a:extLst>
          </p:cNvPr>
          <p:cNvSpPr>
            <a:spLocks noGrp="1"/>
          </p:cNvSpPr>
          <p:nvPr>
            <p:ph type="title"/>
          </p:nvPr>
        </p:nvSpPr>
        <p:spPr>
          <a:xfrm>
            <a:off x="2592925" y="624110"/>
            <a:ext cx="8911687" cy="501305"/>
          </a:xfrm>
        </p:spPr>
        <p:txBody>
          <a:bodyPr>
            <a:normAutofit fontScale="90000"/>
          </a:bodyPr>
          <a:lstStyle/>
          <a:p>
            <a:r>
              <a:rPr lang="tr-TR" sz="2800" b="1" dirty="0"/>
              <a:t>Aşılama Kuramı </a:t>
            </a:r>
            <a:endParaRPr lang="tr-TR" sz="2800" dirty="0"/>
          </a:p>
        </p:txBody>
      </p:sp>
      <p:sp>
        <p:nvSpPr>
          <p:cNvPr id="3" name="İçerik Yer Tutucusu 2">
            <a:extLst>
              <a:ext uri="{FF2B5EF4-FFF2-40B4-BE49-F238E27FC236}">
                <a16:creationId xmlns:a16="http://schemas.microsoft.com/office/drawing/2014/main" id="{A41132C9-CF90-4EAB-AA5A-7348280DEF51}"/>
              </a:ext>
            </a:extLst>
          </p:cNvPr>
          <p:cNvSpPr>
            <a:spLocks noGrp="1"/>
          </p:cNvSpPr>
          <p:nvPr>
            <p:ph idx="1"/>
          </p:nvPr>
        </p:nvSpPr>
        <p:spPr>
          <a:xfrm>
            <a:off x="1589649" y="1378634"/>
            <a:ext cx="9914963" cy="5106572"/>
          </a:xfrm>
        </p:spPr>
        <p:txBody>
          <a:bodyPr>
            <a:normAutofit/>
          </a:bodyPr>
          <a:lstStyle/>
          <a:p>
            <a:r>
              <a:rPr lang="tr-TR" sz="2400" b="1" i="1" dirty="0"/>
              <a:t>K</a:t>
            </a:r>
            <a:r>
              <a:rPr lang="tr-TR" sz="2400" b="1" dirty="0"/>
              <a:t>uram, bir bireyin, kendi inançlarına ters düşen, tutumları ile uyuşmayan zayıf bir görüşe/mesaja maruz kaldığında, bu görüşle savaşabileceğini ve bu sayede, daha sonra bu yönde gelecek olan tutum değişimi çabalarına da hazırlıklı yakalanacağını vurgulamaktadır.</a:t>
            </a:r>
          </a:p>
          <a:p>
            <a:r>
              <a:rPr lang="tr-TR" sz="2400" b="1" dirty="0" err="1"/>
              <a:t>McGuire’a</a:t>
            </a:r>
            <a:r>
              <a:rPr lang="tr-TR" sz="2400" b="1" dirty="0"/>
              <a:t> göre, kültürel değerlere saldırmanın yasaklandığı toplumlarda bireyler propagandaya karşı daha zayıf olurlar. Bu bireylerin dışarıdan gelen virüslere (propaganda) dayanacak bir bağışıklık sistemleri yoktur. Ancak, küçük bir doz virüs aşılamak, bu bireylere antikor üretme gücü vermekte ve bağışıklık sistemini güçlendirmektedir. Yani bireye karşı saldırıda bulunma savunma gücü sağlamaktadır.</a:t>
            </a:r>
          </a:p>
          <a:p>
            <a:endParaRPr lang="tr-TR" dirty="0"/>
          </a:p>
        </p:txBody>
      </p:sp>
    </p:spTree>
    <p:extLst>
      <p:ext uri="{BB962C8B-B14F-4D97-AF65-F5344CB8AC3E}">
        <p14:creationId xmlns:p14="http://schemas.microsoft.com/office/powerpoint/2010/main" val="2190763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A6C150-8EC8-4758-92D0-58672CC64704}"/>
              </a:ext>
            </a:extLst>
          </p:cNvPr>
          <p:cNvSpPr>
            <a:spLocks noGrp="1"/>
          </p:cNvSpPr>
          <p:nvPr>
            <p:ph idx="1"/>
          </p:nvPr>
        </p:nvSpPr>
        <p:spPr>
          <a:xfrm>
            <a:off x="1786597" y="689317"/>
            <a:ext cx="9718015" cy="5221905"/>
          </a:xfrm>
        </p:spPr>
        <p:txBody>
          <a:bodyPr>
            <a:normAutofit lnSpcReduction="10000"/>
          </a:bodyPr>
          <a:lstStyle/>
          <a:p>
            <a:pPr>
              <a:lnSpc>
                <a:spcPct val="115000"/>
              </a:lnSpc>
              <a:spcAft>
                <a:spcPts val="1000"/>
              </a:spcAft>
            </a:pPr>
            <a:r>
              <a:rPr lang="tr-TR" sz="2400" b="1" dirty="0">
                <a:latin typeface="Century Gothic" panose="020B0502020202020204" pitchFamily="34" charset="0"/>
                <a:ea typeface="Calibri" panose="020F0502020204030204" pitchFamily="34" charset="0"/>
                <a:cs typeface="Times New Roman" panose="02020603050405020304" pitchFamily="18" charset="0"/>
              </a:rPr>
              <a:t>Etkili ve uzun süreli bir tutum değişimi yaratmaya çalışan bir birey, ikna edici olabilmek için, hedefin/hedef kitlenin benlik kavramında bir tür çelişki yaşamasına yol açmaktadır.</a:t>
            </a:r>
          </a:p>
          <a:p>
            <a:pPr>
              <a:lnSpc>
                <a:spcPct val="115000"/>
              </a:lnSpc>
              <a:spcAft>
                <a:spcPts val="1000"/>
              </a:spcAft>
            </a:pPr>
            <a:r>
              <a:rPr lang="tr-TR" sz="2400" b="1" dirty="0">
                <a:latin typeface="Century Gothic" panose="020B0502020202020204" pitchFamily="34" charset="0"/>
                <a:ea typeface="Calibri" panose="020F0502020204030204" pitchFamily="34" charset="0"/>
                <a:cs typeface="Times New Roman" panose="02020603050405020304" pitchFamily="18" charset="0"/>
              </a:rPr>
              <a:t> Örneğin, bir birey, kendisinde var olan bir eksikliği ve bu eksikliğin yarattığı çelişkiyi fark ederse, ancak o zaman kendisine bu eksikliği gidereceği vaat edilen ürünü satın alma yoluna gider. Bir çocuğa, ancak, sahip olduğu ‘’başarılı bir insan olma’’ değeriyle ‘’yeterince ders çalışmama’’ davranışının uyuşmazlığını fark ettirerek etkili ders çalıma alışkanlıkları kazandırılabilir</a:t>
            </a:r>
            <a:r>
              <a:rPr lang="tr-TR" sz="2400" b="1" dirty="0" smtClean="0">
                <a:latin typeface="Century Gothic" panose="020B0502020202020204" pitchFamily="34" charset="0"/>
                <a:ea typeface="Calibri" panose="020F0502020204030204" pitchFamily="34" charset="0"/>
                <a:cs typeface="Times New Roman" panose="02020603050405020304" pitchFamily="18" charset="0"/>
              </a:rPr>
              <a:t>.</a:t>
            </a:r>
          </a:p>
          <a:p>
            <a:pPr algn="r">
              <a:lnSpc>
                <a:spcPct val="115000"/>
              </a:lnSpc>
              <a:spcAft>
                <a:spcPts val="1000"/>
              </a:spcAft>
            </a:pPr>
            <a:r>
              <a:rPr lang="tr-TR" sz="2400" b="1" smtClean="0">
                <a:latin typeface="Century Gothic" panose="020B0502020202020204" pitchFamily="34" charset="0"/>
                <a:ea typeface="Calibri" panose="020F0502020204030204" pitchFamily="34" charset="0"/>
                <a:cs typeface="Times New Roman" panose="02020603050405020304" pitchFamily="18" charset="0"/>
              </a:rPr>
              <a:t>Sayfa 120</a:t>
            </a:r>
            <a:endParaRPr lang="tr-TR" sz="2400" b="1" dirty="0">
              <a:latin typeface="Century Gothic" panose="020B050202020202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948843462"/>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1_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438</TotalTime>
  <Words>1502</Words>
  <Application>Microsoft Office PowerPoint</Application>
  <PresentationFormat>Geniş ekran</PresentationFormat>
  <Paragraphs>119</Paragraphs>
  <Slides>27</Slides>
  <Notes>1</Notes>
  <HiddenSlides>0</HiddenSlides>
  <MMClips>0</MMClips>
  <ScaleCrop>false</ScaleCrop>
  <HeadingPairs>
    <vt:vector size="6" baseType="variant">
      <vt:variant>
        <vt:lpstr>Kullanılan Yazı Tipleri</vt:lpstr>
      </vt:variant>
      <vt:variant>
        <vt:i4>8</vt:i4>
      </vt:variant>
      <vt:variant>
        <vt:lpstr>Tema</vt:lpstr>
      </vt:variant>
      <vt:variant>
        <vt:i4>2</vt:i4>
      </vt:variant>
      <vt:variant>
        <vt:lpstr>Slayt Başlıkları</vt:lpstr>
      </vt:variant>
      <vt:variant>
        <vt:i4>27</vt:i4>
      </vt:variant>
    </vt:vector>
  </HeadingPairs>
  <TitlesOfParts>
    <vt:vector size="37" baseType="lpstr">
      <vt:lpstr>Arial</vt:lpstr>
      <vt:lpstr>Calibri</vt:lpstr>
      <vt:lpstr>Candara</vt:lpstr>
      <vt:lpstr>Century Gothic</vt:lpstr>
      <vt:lpstr>Ebrima</vt:lpstr>
      <vt:lpstr>Times New Roman</vt:lpstr>
      <vt:lpstr>Wingdings</vt:lpstr>
      <vt:lpstr>Wingdings 3</vt:lpstr>
      <vt:lpstr>Duman</vt:lpstr>
      <vt:lpstr>1_Duman</vt:lpstr>
      <vt:lpstr>Tutum, ikna ve iletişim</vt:lpstr>
      <vt:lpstr>Tanımlar</vt:lpstr>
      <vt:lpstr>PowerPoint Sunusu</vt:lpstr>
      <vt:lpstr>PowerPoint Sunusu</vt:lpstr>
      <vt:lpstr>Tutum değişimini etkileyen faktörler</vt:lpstr>
      <vt:lpstr>PowerPoint Sunusu</vt:lpstr>
      <vt:lpstr>Alıcı</vt:lpstr>
      <vt:lpstr>Mesaj</vt:lpstr>
      <vt:lpstr>Tutum nedir?</vt:lpstr>
      <vt:lpstr>Tutumun temel özellikleri</vt:lpstr>
      <vt:lpstr>Tutumun bileşenleri</vt:lpstr>
      <vt:lpstr>Tutum Değişimi ve İkna Kuramları</vt:lpstr>
      <vt:lpstr>PowerPoint Sunusu</vt:lpstr>
      <vt:lpstr>İKNA KURAMLARI</vt:lpstr>
      <vt:lpstr>Aristo ve Retorik</vt:lpstr>
      <vt:lpstr>Logos</vt:lpstr>
      <vt:lpstr>Pathos</vt:lpstr>
      <vt:lpstr>Ethos</vt:lpstr>
      <vt:lpstr>Tutarlılık Kuramları</vt:lpstr>
      <vt:lpstr>PowerPoint Sunusu</vt:lpstr>
      <vt:lpstr>PowerPoint Sunusu</vt:lpstr>
      <vt:lpstr>Yale Etkileme Kuramı</vt:lpstr>
      <vt:lpstr>Ayrıntılandırma Olasılığı Modeli</vt:lpstr>
      <vt:lpstr>PowerPoint Sunusu</vt:lpstr>
      <vt:lpstr>Sosyal Yargı Kuramı</vt:lpstr>
      <vt:lpstr>Aşılama Kuramı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Tutum, ikna ve iletişim</dc:title>
  <dc:creator>Burcu</dc:creator>
  <cp:lastModifiedBy>Burcu</cp:lastModifiedBy>
  <cp:revision>24</cp:revision>
  <dcterms:created xsi:type="dcterms:W3CDTF">2017-11-27T07:32:52Z</dcterms:created>
  <dcterms:modified xsi:type="dcterms:W3CDTF">2021-01-04T07:07:32Z</dcterms:modified>
</cp:coreProperties>
</file>