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3876" r:id="rId2"/>
  </p:sldMasterIdLst>
  <p:notesMasterIdLst>
    <p:notesMasterId r:id="rId7"/>
  </p:notesMasterIdLst>
  <p:sldIdLst>
    <p:sldId id="262" r:id="rId3"/>
    <p:sldId id="257" r:id="rId4"/>
    <p:sldId id="259"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B7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33" autoAdjust="0"/>
    <p:restoredTop sz="89609" autoAdjust="0"/>
  </p:normalViewPr>
  <p:slideViewPr>
    <p:cSldViewPr snapToGrid="0">
      <p:cViewPr varScale="1">
        <p:scale>
          <a:sx n="88" d="100"/>
          <a:sy n="88" d="100"/>
        </p:scale>
        <p:origin x="231" y="5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0C2AD3-E517-4DAA-9EB8-949E988327B8}" type="datetimeFigureOut">
              <a:rPr lang="tr-TR" smtClean="0"/>
              <a:t>16.04.2023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8E32DD-EDD6-4E31-B7CD-A860282D0D2B}" type="slidenum">
              <a:rPr lang="tr-TR" smtClean="0"/>
              <a:t>‹#›</a:t>
            </a:fld>
            <a:endParaRPr lang="tr-TR"/>
          </a:p>
        </p:txBody>
      </p:sp>
    </p:spTree>
    <p:extLst>
      <p:ext uri="{BB962C8B-B14F-4D97-AF65-F5344CB8AC3E}">
        <p14:creationId xmlns:p14="http://schemas.microsoft.com/office/powerpoint/2010/main" val="1743561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kronos34.news/tr/doviz-kurlari-rekora-doymuyor-dolar-euro-ve-sterlin-kuru-son-20-yilda-nasil-degisti/"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latin typeface="Franklin Gothic Book" panose="020B0503020102020204" pitchFamily="34" charset="0"/>
              </a:rPr>
              <a:t>Geçen haftadan birkaç konuyu</a:t>
            </a:r>
            <a:r>
              <a:rPr lang="tr-TR" baseline="0" dirty="0">
                <a:latin typeface="Franklin Gothic Book" panose="020B0503020102020204" pitchFamily="34" charset="0"/>
              </a:rPr>
              <a:t> tekrar ederek başlayalım..</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a:latin typeface="Franklin Gothic Book" panose="020B0503020102020204" pitchFamily="34" charset="0"/>
              </a:rPr>
              <a:t>Ekonomik büyümenin temelde, bir ekonominin üretim hacminde dönemler itibarıyla meydana gelen artışlar olarak tanımlandığını söylemiştik</a:t>
            </a:r>
            <a:r>
              <a:rPr lang="tr-TR" baseline="0" dirty="0">
                <a:latin typeface="Franklin Gothic Book" panose="020B0503020102020204" pitchFamily="34" charset="0"/>
              </a:rPr>
              <a:t> geçen ders.</a:t>
            </a:r>
            <a:r>
              <a:rPr lang="tr-TR" dirty="0">
                <a:latin typeface="Franklin Gothic Book" panose="020B0503020102020204" pitchFamily="34" charset="0"/>
              </a:rPr>
              <a:t> Bir ülkedeki üretim hacmindeki artış göstergelerinden bir tanesi de Gayri Safi Yurtiçi Hasıla’daki (GSYH*) yani milli</a:t>
            </a:r>
            <a:r>
              <a:rPr lang="tr-TR" baseline="0" dirty="0">
                <a:latin typeface="Franklin Gothic Book" panose="020B0503020102020204" pitchFamily="34" charset="0"/>
              </a:rPr>
              <a:t> gelirdeki</a:t>
            </a:r>
            <a:r>
              <a:rPr lang="tr-TR" dirty="0">
                <a:latin typeface="Franklin Gothic Book" panose="020B0503020102020204" pitchFamily="34" charset="0"/>
              </a:rPr>
              <a:t> değişmelerdir. Ekonomik büyüme hem gelişmiş ülkeler hem de</a:t>
            </a:r>
            <a:r>
              <a:rPr lang="tr-TR" baseline="0" dirty="0">
                <a:latin typeface="Franklin Gothic Book" panose="020B0503020102020204" pitchFamily="34" charset="0"/>
              </a:rPr>
              <a:t> </a:t>
            </a:r>
            <a:r>
              <a:rPr lang="tr-TR" dirty="0">
                <a:latin typeface="Franklin Gothic Book" panose="020B0503020102020204" pitchFamily="34" charset="0"/>
              </a:rPr>
              <a:t>gelişmekte olan ülkeler açısından önem taşıyan bir konu.. Ancak gelişmiş ülkeler ekonomik büyümeye, diğer bir ifadeyle reel </a:t>
            </a:r>
            <a:r>
              <a:rPr lang="tr-TR" dirty="0" err="1">
                <a:latin typeface="Franklin Gothic Book" panose="020B0503020102020204" pitchFamily="34" charset="0"/>
              </a:rPr>
              <a:t>GSYH’nın</a:t>
            </a:r>
            <a:r>
              <a:rPr lang="tr-TR" dirty="0">
                <a:latin typeface="Franklin Gothic Book" panose="020B0503020102020204" pitchFamily="34" charset="0"/>
              </a:rPr>
              <a:t> yıllar itibariyle değişimine önem verirken, gelişmekte olan ülkeler ekonomik büyüme kavramından ziyade, ekonomik kalkınma kavramına önem verir..</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a:latin typeface="Franklin Gothic Book" panose="020B0503020102020204" pitchFamily="34" charset="0"/>
              </a:rPr>
              <a:t>Ekonomik kalkınma, hatırlarsanız,</a:t>
            </a:r>
            <a:r>
              <a:rPr lang="tr-TR" baseline="0" dirty="0">
                <a:latin typeface="Franklin Gothic Book" panose="020B0503020102020204" pitchFamily="34" charset="0"/>
              </a:rPr>
              <a:t> </a:t>
            </a:r>
            <a:r>
              <a:rPr lang="tr-TR" dirty="0">
                <a:latin typeface="Franklin Gothic Book" panose="020B0503020102020204" pitchFamily="34" charset="0"/>
              </a:rPr>
              <a:t>ekonomik büyümeyi de kapsayan bir kavram olmasının yanında, ekonomik büyümeye ek olarak toplumdaki gelir dengesizliklerinin azaltılması, işsizliğin azaltılması, ekonomik ve sosyal kurumların modernleştirilmesi gibi; ekonomik olduğu kadar sosyal ve siyasal alanları da kapsıyor demiştik.. </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a:latin typeface="Franklin Gothic Book" panose="020B0503020102020204" pitchFamily="34" charset="0"/>
              </a:rPr>
              <a:t>(*2018’e ait</a:t>
            </a:r>
            <a:r>
              <a:rPr lang="tr-TR" baseline="0" dirty="0">
                <a:latin typeface="Franklin Gothic Book" panose="020B0503020102020204" pitchFamily="34" charset="0"/>
              </a:rPr>
              <a:t> verilere göre,</a:t>
            </a:r>
            <a:r>
              <a:rPr lang="tr-TR" dirty="0">
                <a:latin typeface="Franklin Gothic Book" panose="020B0503020102020204" pitchFamily="34" charset="0"/>
              </a:rPr>
              <a:t> 12</a:t>
            </a:r>
            <a:r>
              <a:rPr lang="tr-TR" baseline="0" dirty="0">
                <a:latin typeface="Franklin Gothic Book" panose="020B0503020102020204" pitchFamily="34" charset="0"/>
              </a:rPr>
              <a:t> aylık milli gelir (GSYİH) 747 milyar dolar, </a:t>
            </a:r>
            <a:r>
              <a:rPr lang="tr-TR" baseline="0" dirty="0" err="1">
                <a:latin typeface="Franklin Gothic Book" panose="020B0503020102020204" pitchFamily="34" charset="0"/>
              </a:rPr>
              <a:t>kişibaşı</a:t>
            </a:r>
            <a:r>
              <a:rPr lang="tr-TR" baseline="0" dirty="0">
                <a:latin typeface="Franklin Gothic Book" panose="020B0503020102020204" pitchFamily="34" charset="0"/>
              </a:rPr>
              <a:t> milli gelir ise yaklaşık 9000 dolar)</a:t>
            </a:r>
          </a:p>
          <a:p>
            <a:pPr marL="0" marR="0" indent="0" algn="l" defTabSz="914400" rtl="0" eaLnBrk="1" fontAlgn="auto" latinLnBrk="0" hangingPunct="1">
              <a:lnSpc>
                <a:spcPct val="100000"/>
              </a:lnSpc>
              <a:spcBef>
                <a:spcPts val="0"/>
              </a:spcBef>
              <a:spcAft>
                <a:spcPts val="0"/>
              </a:spcAft>
              <a:buClrTx/>
              <a:buSzTx/>
              <a:buFontTx/>
              <a:buNone/>
              <a:tabLst/>
              <a:defRPr/>
            </a:pPr>
            <a:r>
              <a:rPr lang="tr-TR" b="0" i="0" dirty="0">
                <a:solidFill>
                  <a:srgbClr val="000000"/>
                </a:solidFill>
                <a:effectLst/>
                <a:latin typeface="Arial" panose="020B0604020202020204" pitchFamily="34" charset="0"/>
              </a:rPr>
              <a:t>Kişi başına GSYH, 2019 yılında cari fiyatlarla 52 bin 316 TL, ABD doları cinsinden 9 bin 213 dolar oldu, 2020’de ise 7700 dolara geriledi)</a:t>
            </a:r>
            <a:endParaRPr lang="tr-TR" dirty="0">
              <a:latin typeface="Franklin Gothic Book" panose="020B05030201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a:latin typeface="Franklin Gothic Book" panose="020B05030201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dirty="0">
                <a:latin typeface="Franklin Gothic Book" panose="020B0503020102020204" pitchFamily="34" charset="0"/>
              </a:rPr>
              <a:t>Ekonomik büyüme Teorileri, dışsal ekonomik büyüme teorileri ve içsel ekonomik büyüme teorileri olarak iki temel gruba ayrılıyor. </a:t>
            </a:r>
          </a:p>
          <a:p>
            <a:pPr marL="0" marR="0" indent="0" algn="l" defTabSz="914400" rtl="0" eaLnBrk="1" fontAlgn="auto" latinLnBrk="0" hangingPunct="1">
              <a:lnSpc>
                <a:spcPct val="100000"/>
              </a:lnSpc>
              <a:spcBef>
                <a:spcPts val="0"/>
              </a:spcBef>
              <a:spcAft>
                <a:spcPts val="0"/>
              </a:spcAft>
              <a:buClrTx/>
              <a:buSzTx/>
              <a:buFontTx/>
              <a:buNone/>
              <a:tabLst/>
              <a:defRPr/>
            </a:pPr>
            <a:r>
              <a:rPr lang="tr-TR" dirty="0" err="1">
                <a:latin typeface="Franklin Gothic Book" panose="020B0503020102020204" pitchFamily="34" charset="0"/>
              </a:rPr>
              <a:t>Neoklasik</a:t>
            </a:r>
            <a:r>
              <a:rPr lang="tr-TR" dirty="0">
                <a:latin typeface="Franklin Gothic Book" panose="020B0503020102020204" pitchFamily="34" charset="0"/>
              </a:rPr>
              <a:t>(dışsal) model; teknolojik gelişmeyi</a:t>
            </a:r>
            <a:r>
              <a:rPr lang="tr-TR" baseline="0" dirty="0">
                <a:latin typeface="Franklin Gothic Book" panose="020B0503020102020204" pitchFamily="34" charset="0"/>
              </a:rPr>
              <a:t> ölçmeyi hedefliyor ve bunu ölçmenin yolu olarak da;</a:t>
            </a:r>
            <a:r>
              <a:rPr lang="tr-TR" dirty="0">
                <a:latin typeface="Franklin Gothic Book" panose="020B0503020102020204" pitchFamily="34" charset="0"/>
              </a:rPr>
              <a:t> üretimdeki artışın,</a:t>
            </a:r>
            <a:r>
              <a:rPr lang="tr-TR" baseline="0" dirty="0">
                <a:latin typeface="Franklin Gothic Book" panose="020B0503020102020204" pitchFamily="34" charset="0"/>
              </a:rPr>
              <a:t> </a:t>
            </a:r>
            <a:r>
              <a:rPr lang="tr-TR" dirty="0">
                <a:latin typeface="Franklin Gothic Book" panose="020B0503020102020204" pitchFamily="34" charset="0"/>
              </a:rPr>
              <a:t>üretim faktörleri(neydi üretim faktörleri?) tarafından açıklanamayan etkenlerin</a:t>
            </a:r>
            <a:r>
              <a:rPr lang="tr-TR" baseline="0" dirty="0">
                <a:latin typeface="Franklin Gothic Book" panose="020B0503020102020204" pitchFamily="34" charset="0"/>
              </a:rPr>
              <a:t> pay</a:t>
            </a:r>
            <a:r>
              <a:rPr lang="tr-TR" dirty="0">
                <a:latin typeface="Franklin Gothic Book" panose="020B0503020102020204" pitchFamily="34" charset="0"/>
              </a:rPr>
              <a:t>ının ölçülmesi olarak tanımlıyor. Bu nedenle de, teknolojik gelişmenin dışsal bir etken olduğunu kabul ediyor.. Bu durumun nedeni GSYH üzerinde önemli etkisi olmasına rağmen; teknolojik gelişmenin, ekonomik faktörlerden de aslında çok da fazla etkilenmediğinin varsayılmasıdır. </a:t>
            </a:r>
            <a:r>
              <a:rPr lang="tr-TR" strike="sngStrike" dirty="0">
                <a:latin typeface="Franklin Gothic Book" panose="020B0503020102020204" pitchFamily="34" charset="0"/>
              </a:rPr>
              <a:t>Yakın geçmişte yapılan çalışmalar da teknolojik gelişmenin ekonomideki fiyat, kar gibi ekonomik sinyallere bir tepki sonucunda ortaya çıktığına yöneliktir. Diğer bir ifadeyle, teknolojik gelişme ekonomik sistem açısından içsel bir süreçtir (Seyidoğlu, 2006, s. 844-845). </a:t>
            </a:r>
            <a:r>
              <a:rPr lang="tr-TR" dirty="0">
                <a:latin typeface="Franklin Gothic Book" panose="020B0503020102020204" pitchFamily="34" charset="0"/>
              </a:rPr>
              <a:t> (kaynak: </a:t>
            </a:r>
            <a:r>
              <a:rPr lang="tr-TR" dirty="0"/>
              <a:t>Ekonomik Büyümenin Teorik Temelleri_içsel_dışsal.pdf)</a:t>
            </a:r>
            <a:endParaRPr lang="tr-TR" dirty="0">
              <a:latin typeface="Franklin Gothic Book" panose="020B0503020102020204" pitchFamily="34" charset="0"/>
            </a:endParaRPr>
          </a:p>
          <a:p>
            <a:endParaRPr lang="tr-TR" dirty="0"/>
          </a:p>
          <a:p>
            <a:r>
              <a:rPr lang="tr-TR" dirty="0"/>
              <a:t>**Üretim faktörleri: emek,</a:t>
            </a:r>
            <a:r>
              <a:rPr lang="tr-TR" baseline="0" dirty="0"/>
              <a:t> sermaye ve doğal kaynaklar. Temel ekonomide bu 3 faktör, işletme biliminde buna müteşebbis ve sonradan teknolojik gelişme de ekleniyor. </a:t>
            </a:r>
          </a:p>
          <a:p>
            <a:endParaRPr lang="tr-TR" baseline="0" dirty="0"/>
          </a:p>
          <a:p>
            <a:r>
              <a:rPr lang="tr-TR" b="0" i="0" dirty="0">
                <a:solidFill>
                  <a:srgbClr val="222222"/>
                </a:solidFill>
                <a:effectLst/>
                <a:latin typeface="PalatinoLightT"/>
              </a:rPr>
              <a:t>((«Ekonomik istikrarsızlığın devam ettiği Türkiye’de kişi başına düşen milli gelir 2006 seviyesinin de altına indi. IMF’in verilerine göre 2006 yılında Türkiye’de 7 bin 961 Dolar olan kişi başına düşen milli gelir, 2020 yılında 7 bin 715 Dolar’a geriledi. Böylece Türkiye’de vatandaşlar artık 14 yıl öncesine göre daha fakir hale geldi. Öte yandan, 2006 yılının Ekim ayında 1.45 TL olarak değer </a:t>
            </a:r>
            <a:r>
              <a:rPr lang="tr-TR" b="0" i="0" u="none" strike="noStrike" dirty="0">
                <a:solidFill>
                  <a:srgbClr val="007BFF"/>
                </a:solidFill>
                <a:effectLst/>
                <a:latin typeface="PalatinoLightT"/>
                <a:hlinkClick r:id="rId3"/>
              </a:rPr>
              <a:t>gören</a:t>
            </a:r>
            <a:r>
              <a:rPr lang="tr-TR" b="0" i="0" dirty="0">
                <a:solidFill>
                  <a:srgbClr val="222222"/>
                </a:solidFill>
                <a:effectLst/>
                <a:latin typeface="PalatinoLightT"/>
              </a:rPr>
              <a:t> Amerikan Doları, 20 Ekim itibariyle 7.88 TL olarak işlem görüyor.</a:t>
            </a:r>
            <a:r>
              <a:rPr lang="tr-TR" b="0" i="0" baseline="0" dirty="0">
                <a:solidFill>
                  <a:srgbClr val="222222"/>
                </a:solidFill>
                <a:effectLst/>
                <a:latin typeface="PalatinoLightT"/>
              </a:rPr>
              <a:t>»))</a:t>
            </a:r>
            <a:endParaRPr lang="tr-TR" dirty="0"/>
          </a:p>
        </p:txBody>
      </p:sp>
      <p:sp>
        <p:nvSpPr>
          <p:cNvPr id="4" name="Slayt Numarası Yer Tutucusu 3"/>
          <p:cNvSpPr>
            <a:spLocks noGrp="1"/>
          </p:cNvSpPr>
          <p:nvPr>
            <p:ph type="sldNum" sz="quarter" idx="10"/>
          </p:nvPr>
        </p:nvSpPr>
        <p:spPr/>
        <p:txBody>
          <a:bodyPr/>
          <a:lstStyle/>
          <a:p>
            <a:fld id="{558E32DD-EDD6-4E31-B7CD-A860282D0D2B}" type="slidenum">
              <a:rPr lang="tr-TR" smtClean="0"/>
              <a:t>2</a:t>
            </a:fld>
            <a:endParaRPr lang="tr-TR"/>
          </a:p>
        </p:txBody>
      </p:sp>
    </p:spTree>
    <p:extLst>
      <p:ext uri="{BB962C8B-B14F-4D97-AF65-F5344CB8AC3E}">
        <p14:creationId xmlns:p14="http://schemas.microsoft.com/office/powerpoint/2010/main" val="163993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b="0" i="0" u="none" strike="noStrike" kern="1200" baseline="0" dirty="0" err="1">
                <a:solidFill>
                  <a:schemeClr val="tx1"/>
                </a:solidFill>
                <a:latin typeface="+mn-lt"/>
                <a:ea typeface="+mn-ea"/>
                <a:cs typeface="+mn-cs"/>
              </a:rPr>
              <a:t>Neoklasik</a:t>
            </a:r>
            <a:r>
              <a:rPr lang="tr-TR" sz="1200" b="0" i="0" u="none" strike="noStrike" kern="1200" baseline="0" dirty="0">
                <a:solidFill>
                  <a:schemeClr val="tx1"/>
                </a:solidFill>
                <a:latin typeface="+mn-lt"/>
                <a:ea typeface="+mn-ea"/>
                <a:cs typeface="+mn-cs"/>
              </a:rPr>
              <a:t> büyüme modeli, 1956 yılında Robert M. </a:t>
            </a:r>
            <a:r>
              <a:rPr lang="tr-TR" sz="1200" b="0" i="0" u="none" strike="noStrike" kern="1200" baseline="0" dirty="0" err="1">
                <a:solidFill>
                  <a:schemeClr val="tx1"/>
                </a:solidFill>
                <a:latin typeface="+mn-lt"/>
                <a:ea typeface="+mn-ea"/>
                <a:cs typeface="+mn-cs"/>
              </a:rPr>
              <a:t>Solow</a:t>
            </a:r>
            <a:r>
              <a:rPr lang="tr-TR" sz="1200" b="0" i="0" u="none" strike="noStrike" kern="1200" baseline="0" dirty="0">
                <a:solidFill>
                  <a:schemeClr val="tx1"/>
                </a:solidFill>
                <a:latin typeface="+mn-lt"/>
                <a:ea typeface="+mn-ea"/>
                <a:cs typeface="+mn-cs"/>
              </a:rPr>
              <a:t> tarafından geliştirilmiş bir model. Kendisi aynı zamanda eğitimin önemine önem veren bir ekonomist. Eğitim şart söylemi aslında klişe oldu günümüzde ama, kalkınma yazınında çok önemli bir yeri var hala bu söylemin. Neo-klasik Büyüme </a:t>
            </a:r>
            <a:r>
              <a:rPr lang="tr-TR" sz="1200" b="0" i="0" u="none" strike="noStrike" kern="1200" baseline="0" dirty="0" err="1">
                <a:solidFill>
                  <a:schemeClr val="tx1"/>
                </a:solidFill>
                <a:latin typeface="+mn-lt"/>
                <a:ea typeface="+mn-ea"/>
                <a:cs typeface="+mn-cs"/>
              </a:rPr>
              <a:t>Modeli'nde</a:t>
            </a:r>
            <a:r>
              <a:rPr lang="tr-TR" sz="1200" b="0" i="0" u="none" strike="noStrike" kern="1200" baseline="0" dirty="0">
                <a:solidFill>
                  <a:schemeClr val="tx1"/>
                </a:solidFill>
                <a:latin typeface="+mn-lt"/>
                <a:ea typeface="+mn-ea"/>
                <a:cs typeface="+mn-cs"/>
              </a:rPr>
              <a:t>, kısa vadede kişi başına düşen gelirdeki artış, yani kişi başı GSYİH (milli gelir), sermaye birikimi ve teknolojik gelişmeye bağlı. Modelde, büyümenin uzun vadede ancak teknolojik gelişmeyle olacağını söylüyor çünkü,  sermayenin getirisinin azalıyor olması yani sermaye arttıkça, üretime katkısının azalıyor olması gibi bir durum söz konusu. Yani sermaye artışı ve üretim artışı arasında doğrusal bir ilişkinin olmadığını söylüyor. Bu yapısı nedeniyle, bu varsayım, teknolojiyi dışardan bir faktör olarak ele alıyor ve, her bölgenin aynı teknolojik büyüme hızına sahip olduğunu; bölgeler arasında görülen farkların ise geçici olduğunu söylüyor. Dolayısıyla da, model uzun dönemde bütün bölgelerde kişi başına gelir seviyelerinin eşitlenmesini öngörüyor. </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b="0" i="0" u="none" strike="noStrike"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b="0" i="0" u="none" strike="noStrike" kern="1200" baseline="0" dirty="0">
                <a:solidFill>
                  <a:schemeClr val="tx1"/>
                </a:solidFill>
                <a:latin typeface="+mn-lt"/>
                <a:ea typeface="+mn-ea"/>
                <a:cs typeface="+mn-cs"/>
              </a:rPr>
              <a:t>Literatürde, dışsal büyüme, </a:t>
            </a:r>
            <a:r>
              <a:rPr lang="tr-TR" sz="1200" b="0" i="0" u="none" strike="noStrike" kern="1200" baseline="0" dirty="0" err="1">
                <a:solidFill>
                  <a:schemeClr val="tx1"/>
                </a:solidFill>
                <a:latin typeface="+mn-lt"/>
                <a:ea typeface="+mn-ea"/>
                <a:cs typeface="+mn-cs"/>
              </a:rPr>
              <a:t>neoklasik</a:t>
            </a:r>
            <a:r>
              <a:rPr lang="tr-TR" sz="1200" b="0" i="0" u="none" strike="noStrike" kern="1200" baseline="0" dirty="0">
                <a:solidFill>
                  <a:schemeClr val="tx1"/>
                </a:solidFill>
                <a:latin typeface="+mn-lt"/>
                <a:ea typeface="+mn-ea"/>
                <a:cs typeface="+mn-cs"/>
              </a:rPr>
              <a:t> büyüme teorisi ya da </a:t>
            </a:r>
            <a:r>
              <a:rPr lang="tr-TR" sz="1200" b="0" i="0" u="none" strike="noStrike" kern="1200" baseline="0" dirty="0" err="1">
                <a:solidFill>
                  <a:schemeClr val="tx1"/>
                </a:solidFill>
                <a:latin typeface="+mn-lt"/>
                <a:ea typeface="+mn-ea"/>
                <a:cs typeface="+mn-cs"/>
              </a:rPr>
              <a:t>solow</a:t>
            </a:r>
            <a:r>
              <a:rPr lang="tr-TR" sz="1200" b="0" i="0" u="none" strike="noStrike" kern="1200" baseline="0" dirty="0">
                <a:solidFill>
                  <a:schemeClr val="tx1"/>
                </a:solidFill>
                <a:latin typeface="+mn-lt"/>
                <a:ea typeface="+mn-ea"/>
                <a:cs typeface="+mn-cs"/>
              </a:rPr>
              <a:t> büyüme teorisi olarak isimlendirildiğini de görüyoruz..</a:t>
            </a:r>
          </a:p>
          <a:p>
            <a:endParaRPr lang="tr-TR" sz="1200" b="0" i="0" u="none" strike="noStrike" kern="1200" baseline="0" dirty="0">
              <a:solidFill>
                <a:schemeClr val="tx1"/>
              </a:solidFill>
              <a:latin typeface="+mn-lt"/>
              <a:ea typeface="+mn-ea"/>
              <a:cs typeface="+mn-cs"/>
            </a:endParaRPr>
          </a:p>
        </p:txBody>
      </p:sp>
      <p:sp>
        <p:nvSpPr>
          <p:cNvPr id="4" name="Slayt Numarası Yer Tutucusu 3"/>
          <p:cNvSpPr>
            <a:spLocks noGrp="1"/>
          </p:cNvSpPr>
          <p:nvPr>
            <p:ph type="sldNum" sz="quarter" idx="10"/>
          </p:nvPr>
        </p:nvSpPr>
        <p:spPr/>
        <p:txBody>
          <a:bodyPr/>
          <a:lstStyle/>
          <a:p>
            <a:fld id="{558E32DD-EDD6-4E31-B7CD-A860282D0D2B}" type="slidenum">
              <a:rPr lang="tr-TR" smtClean="0"/>
              <a:t>3</a:t>
            </a:fld>
            <a:endParaRPr lang="tr-TR"/>
          </a:p>
        </p:txBody>
      </p:sp>
    </p:spTree>
    <p:extLst>
      <p:ext uri="{BB962C8B-B14F-4D97-AF65-F5344CB8AC3E}">
        <p14:creationId xmlns:p14="http://schemas.microsoft.com/office/powerpoint/2010/main" val="2919279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u="none" strike="noStrike" kern="1200" baseline="0" dirty="0">
                <a:solidFill>
                  <a:schemeClr val="tx1"/>
                </a:solidFill>
                <a:latin typeface="+mn-lt"/>
                <a:ea typeface="+mn-ea"/>
                <a:cs typeface="+mn-cs"/>
              </a:rPr>
              <a:t>Bu teori de tabi bir takım varsayımlara dayanıyor: </a:t>
            </a:r>
          </a:p>
          <a:p>
            <a:r>
              <a:rPr lang="tr-TR" sz="1200" b="0" i="0" u="none" strike="noStrike" kern="1200" baseline="0" dirty="0">
                <a:solidFill>
                  <a:schemeClr val="tx1"/>
                </a:solidFill>
                <a:latin typeface="+mn-lt"/>
                <a:ea typeface="+mn-ea"/>
                <a:cs typeface="+mn-cs"/>
              </a:rPr>
              <a:t>-Tam rekabet koşulları altında, yani devlet müdahalesinin olmadığı durumlarda büyümenin gerçekleşeceğini söylüyor. Yani aslında, devlet müdahalesini, kalkınmayı engelleyen bir olgu olarak görüyor. Kalkınma için devlet, ekonomideki </a:t>
            </a:r>
            <a:r>
              <a:rPr lang="tr-TR" sz="1200" b="0" i="0" u="none" strike="noStrike" kern="1200" baseline="0" dirty="0" err="1">
                <a:solidFill>
                  <a:schemeClr val="tx1"/>
                </a:solidFill>
                <a:latin typeface="+mn-lt"/>
                <a:ea typeface="+mn-ea"/>
                <a:cs typeface="+mn-cs"/>
              </a:rPr>
              <a:t>aktivist</a:t>
            </a:r>
            <a:r>
              <a:rPr lang="tr-TR" sz="1200" b="0" i="0" u="none" strike="noStrike" kern="1200" baseline="0" dirty="0">
                <a:solidFill>
                  <a:schemeClr val="tx1"/>
                </a:solidFill>
                <a:latin typeface="+mn-lt"/>
                <a:ea typeface="+mn-ea"/>
                <a:cs typeface="+mn-cs"/>
              </a:rPr>
              <a:t> rolünden vazgeçerek piyasayı kendi iç dinamiklerinin işleyişine bırakmalıdır deniyor. Bu açıdan küreselleşme ve liberal politikaları benimseyen bir tutumu var*, çağımıza oldukça uygun.. Gelişmekte olan ülkelerin dünya ekonomisine entegre olabildiği sürece, dışa açık serbest ekonomik yapı ile kalkınma hamlesini daha kolay bir süreç haline getirebileceklerini söylüyor. </a:t>
            </a:r>
          </a:p>
          <a:p>
            <a:r>
              <a:rPr lang="tr-TR" sz="1200" b="0" i="0" u="none" strike="noStrike" kern="1200" baseline="0" dirty="0">
                <a:solidFill>
                  <a:schemeClr val="tx1"/>
                </a:solidFill>
                <a:latin typeface="+mn-lt"/>
                <a:ea typeface="+mn-ea"/>
                <a:cs typeface="+mn-cs"/>
              </a:rPr>
              <a:t>-Bunun dışında, üretim düzeyinin, sermaye ve emek girdisi tarafından belirlendiğini varsayıyor. Teknoloji evet kalkınmanın nedeni, ama üretim artışında bir yandan da emek ve sermaye de bağlayıcı bir unsur olarak modelde yer alıyor..</a:t>
            </a:r>
          </a:p>
          <a:p>
            <a:r>
              <a:rPr lang="tr-TR" sz="1200" b="0" i="0" u="none" strike="noStrike" kern="1200" baseline="0" dirty="0">
                <a:solidFill>
                  <a:schemeClr val="tx1"/>
                </a:solidFill>
                <a:latin typeface="+mn-lt"/>
                <a:ea typeface="+mn-ea"/>
                <a:cs typeface="+mn-cs"/>
              </a:rPr>
              <a:t>-Azalan verimler yasasının işlediğini varsayıyor (yani üretim faktörleri olan sermaye ve işgücünün her birindeki verim artışının, çıktıdaki marjinal verim artışını önce arttıracağı, sonra da azaltacağını varsayıyor) </a:t>
            </a:r>
          </a:p>
          <a:p>
            <a:r>
              <a:rPr lang="tr-TR" sz="1200" b="0" i="0" u="none" strike="noStrike" kern="1200" baseline="0" dirty="0">
                <a:solidFill>
                  <a:schemeClr val="tx1"/>
                </a:solidFill>
                <a:latin typeface="+mn-lt"/>
                <a:ea typeface="+mn-ea"/>
                <a:cs typeface="+mn-cs"/>
              </a:rPr>
              <a:t>-son olarak da ölçeğe göre sabit getirinin (yani girdi miktarındaki oransal artışın, çıktı miktarındaki oransal artışla aynı olduğunu) olduğunu varsayıyor. Yani girdileri yine emek sermaye üzerinden düşünürsek, yatırımı arttırdıkça, üretim de aynı oranda artacak varsayımına dayanıyor. </a:t>
            </a:r>
          </a:p>
          <a:p>
            <a:endParaRPr lang="tr-TR" sz="1200" b="0" i="0" u="none" strike="noStrike" kern="1200" baseline="0" dirty="0">
              <a:solidFill>
                <a:schemeClr val="tx1"/>
              </a:solidFill>
              <a:latin typeface="+mn-lt"/>
              <a:ea typeface="+mn-ea"/>
              <a:cs typeface="+mn-cs"/>
            </a:endParaRPr>
          </a:p>
          <a:p>
            <a:r>
              <a:rPr lang="tr-TR" sz="1200" b="0" i="0" u="none" strike="noStrike" kern="1200" baseline="0" dirty="0">
                <a:solidFill>
                  <a:schemeClr val="tx1"/>
                </a:solidFill>
                <a:latin typeface="+mn-lt"/>
                <a:ea typeface="+mn-ea"/>
                <a:cs typeface="+mn-cs"/>
              </a:rPr>
              <a:t>Formülüne bakarsak, klasik üretim faktörlerinin(yani </a:t>
            </a:r>
            <a:r>
              <a:rPr lang="tr-TR" sz="1200" b="0" i="0" u="none" strike="noStrike" kern="1200" baseline="0" dirty="0" err="1">
                <a:solidFill>
                  <a:schemeClr val="tx1"/>
                </a:solidFill>
                <a:latin typeface="+mn-lt"/>
                <a:ea typeface="+mn-ea"/>
                <a:cs typeface="+mn-cs"/>
              </a:rPr>
              <a:t>emek,sermaye</a:t>
            </a:r>
            <a:r>
              <a:rPr lang="tr-TR" sz="1200" b="0" i="0" u="none" strike="noStrike" kern="1200" baseline="0" dirty="0">
                <a:solidFill>
                  <a:schemeClr val="tx1"/>
                </a:solidFill>
                <a:latin typeface="+mn-lt"/>
                <a:ea typeface="+mn-ea"/>
                <a:cs typeface="+mn-cs"/>
              </a:rPr>
              <a:t> ve doğal kaynaklar) yanında, teknolojinin de olduğunu görüyoruz. Bu fonksiyonel ilişki Y’nin(yani üretim seviyesinin); kullanılan emek, sermaye ve doğal kaynak miktarıyla doğru yönlü olarak değiştiğini gösteriyor. Teknoloji (</a:t>
            </a:r>
            <a:r>
              <a:rPr lang="tr-TR" sz="1200" b="0" i="0" u="none" strike="noStrike" kern="1200" baseline="0" dirty="0" err="1">
                <a:solidFill>
                  <a:schemeClr val="tx1"/>
                </a:solidFill>
                <a:latin typeface="+mn-lt"/>
                <a:ea typeface="+mn-ea"/>
                <a:cs typeface="+mn-cs"/>
              </a:rPr>
              <a:t>ft</a:t>
            </a:r>
            <a:r>
              <a:rPr lang="tr-TR" sz="1200" b="0" i="0" u="none" strike="noStrike" kern="1200" baseline="0" dirty="0">
                <a:solidFill>
                  <a:schemeClr val="tx1"/>
                </a:solidFill>
                <a:latin typeface="+mn-lt"/>
                <a:ea typeface="+mn-ea"/>
                <a:cs typeface="+mn-cs"/>
              </a:rPr>
              <a:t>) ise diğer üç faktörün üretime katkısını değiştiren, etkileyen bir katsayı olarak denkleme eklenmiş. Bu bağlamda; teknolojik ilerleme, bu katsayının büyümesine ve diğer faktörlerin üretime yaptıkları katkının da aynı derecede artmasına neden oluyor.</a:t>
            </a:r>
          </a:p>
          <a:p>
            <a:endParaRPr lang="tr-TR" sz="1200" b="0" i="0" u="none" strike="noStrike" kern="1200" baseline="0" dirty="0">
              <a:solidFill>
                <a:schemeClr val="tx1"/>
              </a:solidFill>
              <a:latin typeface="+mn-lt"/>
              <a:ea typeface="+mn-ea"/>
              <a:cs typeface="+mn-cs"/>
            </a:endParaRPr>
          </a:p>
          <a:p>
            <a:r>
              <a:rPr lang="tr-TR" sz="1200" b="0" i="0" u="none" strike="noStrike" kern="1200" baseline="0" dirty="0">
                <a:solidFill>
                  <a:schemeClr val="tx1"/>
                </a:solidFill>
                <a:latin typeface="+mn-lt"/>
                <a:ea typeface="+mn-ea"/>
                <a:cs typeface="+mn-cs"/>
              </a:rPr>
              <a:t>Modele göre ekonomik büyüme üç şekilde meydana geliyor. (Parasız, 2003, s. 840). </a:t>
            </a:r>
          </a:p>
          <a:p>
            <a:r>
              <a:rPr lang="tr-TR" sz="1200" b="0" i="0" u="none" strike="noStrike" kern="1200" baseline="0" dirty="0">
                <a:solidFill>
                  <a:schemeClr val="tx1"/>
                </a:solidFill>
                <a:latin typeface="+mn-lt"/>
                <a:ea typeface="+mn-ea"/>
                <a:cs typeface="+mn-cs"/>
              </a:rPr>
              <a:t>- Teknoloji sabitken üretim faktörlerinin miktarının artması, </a:t>
            </a:r>
          </a:p>
          <a:p>
            <a:r>
              <a:rPr lang="tr-TR" sz="1200" b="0" i="0" u="none" strike="noStrike" kern="1200" baseline="0" dirty="0">
                <a:solidFill>
                  <a:schemeClr val="tx1"/>
                </a:solidFill>
                <a:latin typeface="+mn-lt"/>
                <a:ea typeface="+mn-ea"/>
                <a:cs typeface="+mn-cs"/>
              </a:rPr>
              <a:t>- Üretimde kullanılan faktörler sabitken teknolojinin ilerlemesi, </a:t>
            </a:r>
          </a:p>
          <a:p>
            <a:pPr marL="0" indent="0">
              <a:buFontTx/>
              <a:buNone/>
            </a:pPr>
            <a:r>
              <a:rPr lang="tr-TR" sz="1200" b="0" i="0" u="none" strike="noStrike" kern="1200" baseline="0" dirty="0">
                <a:solidFill>
                  <a:schemeClr val="tx1"/>
                </a:solidFill>
                <a:latin typeface="+mn-lt"/>
                <a:ea typeface="+mn-ea"/>
                <a:cs typeface="+mn-cs"/>
              </a:rPr>
              <a:t>- Hem üretim faktörlerinin miktarının (arzının) artması, hem de teknolojinin ilerlemesi.  Yani formülde ya L,C,N </a:t>
            </a:r>
            <a:r>
              <a:rPr lang="tr-TR" sz="1200" b="0" i="0" u="none" strike="noStrike" kern="1200" baseline="0" dirty="0" err="1">
                <a:solidFill>
                  <a:schemeClr val="tx1"/>
                </a:solidFill>
                <a:latin typeface="+mn-lt"/>
                <a:ea typeface="+mn-ea"/>
                <a:cs typeface="+mn-cs"/>
              </a:rPr>
              <a:t>yi</a:t>
            </a:r>
            <a:r>
              <a:rPr lang="tr-TR" sz="1200" b="0" i="0" u="none" strike="noStrike" kern="1200" baseline="0" dirty="0">
                <a:solidFill>
                  <a:schemeClr val="tx1"/>
                </a:solidFill>
                <a:latin typeface="+mn-lt"/>
                <a:ea typeface="+mn-ea"/>
                <a:cs typeface="+mn-cs"/>
              </a:rPr>
              <a:t> sabit kabul ediyor, ya </a:t>
            </a:r>
            <a:r>
              <a:rPr lang="tr-TR" sz="1200" b="0" i="0" u="none" strike="noStrike" kern="1200" baseline="0" dirty="0" err="1">
                <a:solidFill>
                  <a:schemeClr val="tx1"/>
                </a:solidFill>
                <a:latin typeface="+mn-lt"/>
                <a:ea typeface="+mn-ea"/>
                <a:cs typeface="+mn-cs"/>
              </a:rPr>
              <a:t>ft’yi</a:t>
            </a:r>
            <a:r>
              <a:rPr lang="tr-TR" sz="1200" b="0" i="0" u="none" strike="noStrike" kern="1200" baseline="0" dirty="0">
                <a:solidFill>
                  <a:schemeClr val="tx1"/>
                </a:solidFill>
                <a:latin typeface="+mn-lt"/>
                <a:ea typeface="+mn-ea"/>
                <a:cs typeface="+mn-cs"/>
              </a:rPr>
              <a:t> sabit kabul ediyor, ya da her ikisinin de arttığını kabul ediyor. Zaten basit bir doğrusal fonksiyon denklemi olduğu için, her üç durumda sonucun büyüyeceğini kolaylıkla görebilirsiniz..</a:t>
            </a:r>
          </a:p>
          <a:p>
            <a:endParaRPr lang="tr-TR" sz="1200" b="0" i="0" u="none" strike="noStrike" kern="1200" baseline="0" dirty="0">
              <a:solidFill>
                <a:schemeClr val="tx1"/>
              </a:solidFill>
              <a:latin typeface="+mn-lt"/>
              <a:ea typeface="+mn-ea"/>
              <a:cs typeface="+mn-cs"/>
            </a:endParaRPr>
          </a:p>
        </p:txBody>
      </p:sp>
      <p:sp>
        <p:nvSpPr>
          <p:cNvPr id="4" name="Slayt Numarası Yer Tutucusu 3"/>
          <p:cNvSpPr>
            <a:spLocks noGrp="1"/>
          </p:cNvSpPr>
          <p:nvPr>
            <p:ph type="sldNum" sz="quarter" idx="10"/>
          </p:nvPr>
        </p:nvSpPr>
        <p:spPr/>
        <p:txBody>
          <a:bodyPr/>
          <a:lstStyle/>
          <a:p>
            <a:fld id="{558E32DD-EDD6-4E31-B7CD-A860282D0D2B}" type="slidenum">
              <a:rPr lang="tr-TR" smtClean="0"/>
              <a:t>4</a:t>
            </a:fld>
            <a:endParaRPr lang="tr-TR"/>
          </a:p>
        </p:txBody>
      </p:sp>
    </p:spTree>
    <p:extLst>
      <p:ext uri="{BB962C8B-B14F-4D97-AF65-F5344CB8AC3E}">
        <p14:creationId xmlns:p14="http://schemas.microsoft.com/office/powerpoint/2010/main" val="1121380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tr-TR"/>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8224893-DBDA-4BFA-9CE1-4BFE7CD0F8CF}" type="datetime1">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4E5243-F52A-4D37-9694-EB26C6C31910}" type="datetime1">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A77B6E1-634A-48DC-9E8B-D894023267EF}" type="datetime1">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A8224893-DBDA-4BFA-9CE1-4BFE7CD0F8CF}" type="datetime1">
              <a:rPr lang="en-US" smtClean="0"/>
              <a:t>4/16/2023</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smtClean="0"/>
              <a:t>‹#›</a:t>
            </a:fld>
            <a:endParaRPr lang="en-US"/>
          </a:p>
        </p:txBody>
      </p:sp>
    </p:spTree>
    <p:extLst>
      <p:ext uri="{BB962C8B-B14F-4D97-AF65-F5344CB8AC3E}">
        <p14:creationId xmlns:p14="http://schemas.microsoft.com/office/powerpoint/2010/main" val="3126582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B2D3E9E-A95C-48F2-B4BF-A71542E0BE9A}" type="datetime1">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555265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50F84E2-2D7A-43CF-AC90-352A289A783A}" type="datetime1">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6868805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12952B5-7A2F-4CC8-B7CE-9234E21C2837}" type="datetime1">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61526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E1DA07A-9201-4B4B-BAF2-015AFA30F520}" type="datetime1">
              <a:rPr lang="en-US" smtClean="0"/>
              <a:t>4/16/2023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663823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73D7E00A-486F-4252-8B1D-E32645521F49}" type="datetime1">
              <a:rPr lang="en-US" smtClean="0"/>
              <a:t>4/16/2023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6875148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1">
              <a:rPr lang="en-US" smtClean="0"/>
              <a:t>4/16/2023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8969831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tr-TR"/>
              <a:t>Asıl başlık stili için tıklatın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tr-TR"/>
              <a:t>Asıl metin stillerini düzenle</a:t>
            </a:r>
          </a:p>
        </p:txBody>
      </p:sp>
      <p:sp>
        <p:nvSpPr>
          <p:cNvPr id="5" name="Date Placeholder 4"/>
          <p:cNvSpPr>
            <a:spLocks noGrp="1"/>
          </p:cNvSpPr>
          <p:nvPr>
            <p:ph type="dt" sz="half" idx="10"/>
          </p:nvPr>
        </p:nvSpPr>
        <p:spPr/>
        <p:txBody>
          <a:bodyPr/>
          <a:lstStyle/>
          <a:p>
            <a:fld id="{AF6E2C9B-5FA2-460D-9BE7-B0812FC2A6FF}" type="datetime1">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smtClean="0"/>
              <a:t>‹#›</a:t>
            </a:fld>
            <a:endParaRPr lang="en-US"/>
          </a:p>
        </p:txBody>
      </p:sp>
    </p:spTree>
    <p:extLst>
      <p:ext uri="{BB962C8B-B14F-4D97-AF65-F5344CB8AC3E}">
        <p14:creationId xmlns:p14="http://schemas.microsoft.com/office/powerpoint/2010/main" val="203983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B2D3E9E-A95C-48F2-B4BF-A71542E0BE9A}" type="datetime1">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1D374940-A916-4C8B-9648-02A2D3898F9E}" type="datetime1">
              <a:rPr lang="en-US" smtClean="0"/>
              <a:t>4/16/2023</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smtClean="0"/>
              <a:t>‹#›</a:t>
            </a:fld>
            <a:endParaRPr lang="en-US"/>
          </a:p>
        </p:txBody>
      </p:sp>
    </p:spTree>
    <p:extLst>
      <p:ext uri="{BB962C8B-B14F-4D97-AF65-F5344CB8AC3E}">
        <p14:creationId xmlns:p14="http://schemas.microsoft.com/office/powerpoint/2010/main" val="1713201652"/>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4E5243-F52A-4D37-9694-EB26C6C31910}" type="datetime1">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7389652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77B6E1-634A-48DC-9E8B-D894023267EF}" type="datetime1">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468026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tr-TR"/>
              <a:t>Asıl başlık stili için tıklatın</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50F84E2-2D7A-43CF-AC90-352A289A783A}" type="datetime1">
              <a:rPr lang="en-US" smtClean="0"/>
              <a:t>4/16/2023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12952B5-7A2F-4CC8-B7CE-9234E21C2837}" type="datetime1">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45127" y="2507550"/>
            <a:ext cx="5156200" cy="36805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2507550"/>
            <a:ext cx="5181601" cy="36805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CE1DA07A-9201-4B4B-BAF2-015AFA30F520}" type="datetime1">
              <a:rPr lang="en-US" smtClean="0"/>
              <a:t>4/16/2023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tr-TR"/>
              <a:t>Asıl başlık stili için tıklatın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smtClean="0"/>
              <a:t>4/16/2023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1">
              <a:rPr lang="en-US" smtClean="0"/>
              <a:t>4/16/2023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tr-TR"/>
              <a:t>Asıl başlık stili için tıklatın</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F6E2C9B-5FA2-460D-9BE7-B0812FC2A6FF}" type="datetime1">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tr-TR"/>
              <a:t>Asıl başlık stili için tıklatın</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D374940-A916-4C8B-9648-02A2D3898F9E}" type="datetime1">
              <a:rPr lang="en-US" smtClean="0"/>
              <a:t>4/16/2023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smtClean="0"/>
              <a:t>4/16/2023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1">
              <a:rPr lang="en-US" smtClean="0"/>
              <a:t>4/16/2023</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smtClean="0"/>
              <a:t>‹#›</a:t>
            </a:fld>
            <a:endParaRPr lang="en-US"/>
          </a:p>
        </p:txBody>
      </p:sp>
    </p:spTree>
    <p:extLst>
      <p:ext uri="{BB962C8B-B14F-4D97-AF65-F5344CB8AC3E}">
        <p14:creationId xmlns:p14="http://schemas.microsoft.com/office/powerpoint/2010/main" val="2171468598"/>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a:extLst>
              <a:ext uri="{FF2B5EF4-FFF2-40B4-BE49-F238E27FC236}">
                <a16:creationId xmlns:a16="http://schemas.microsoft.com/office/drawing/2014/main" id="{139110ED-5F98-919A-A24A-18E179E056F2}"/>
              </a:ext>
            </a:extLst>
          </p:cNvPr>
          <p:cNvSpPr txBox="1">
            <a:spLocks/>
          </p:cNvSpPr>
          <p:nvPr/>
        </p:nvSpPr>
        <p:spPr>
          <a:xfrm>
            <a:off x="603504" y="770467"/>
            <a:ext cx="10782300" cy="3352800"/>
          </a:xfrm>
          <a:prstGeom prst="rect">
            <a:avLst/>
          </a:prstGeom>
        </p:spPr>
        <p:txBody>
          <a:bodyPr vert="horz" lIns="91440" tIns="45720" rIns="91440" bIns="45720" rtlCol="0" anchor="b">
            <a:normAutofit/>
          </a:bodyPr>
          <a:lstStyle>
            <a:lvl1pPr algn="l" defTabSz="914400" rtl="0" eaLnBrk="1" latinLnBrk="0" hangingPunct="1">
              <a:lnSpc>
                <a:spcPct val="80000"/>
              </a:lnSpc>
              <a:spcBef>
                <a:spcPct val="0"/>
              </a:spcBef>
              <a:buNone/>
              <a:defRPr sz="8800" kern="1200" spc="-120" baseline="0">
                <a:solidFill>
                  <a:srgbClr val="FFFFFF"/>
                </a:solidFill>
                <a:latin typeface="+mj-lt"/>
                <a:ea typeface="+mj-ea"/>
                <a:cs typeface="+mj-cs"/>
              </a:defRPr>
            </a:lvl1pPr>
          </a:lstStyle>
          <a:p>
            <a:r>
              <a:rPr lang="tr-TR" sz="4600" b="1" dirty="0">
                <a:solidFill>
                  <a:schemeClr val="tx1"/>
                </a:solidFill>
                <a:effectLst>
                  <a:outerShdw blurRad="38100" dist="38100" dir="2700000" algn="tl">
                    <a:srgbClr val="000000">
                      <a:alpha val="43137"/>
                    </a:srgbClr>
                  </a:outerShdw>
                </a:effectLst>
                <a:latin typeface="Candara" panose="020E0502030303020204" pitchFamily="34" charset="0"/>
              </a:rPr>
              <a:t>Dışsal (</a:t>
            </a:r>
            <a:r>
              <a:rPr lang="tr-TR" sz="4600" b="1" dirty="0" err="1">
                <a:solidFill>
                  <a:schemeClr val="tx1"/>
                </a:solidFill>
                <a:effectLst>
                  <a:outerShdw blurRad="38100" dist="38100" dir="2700000" algn="tl">
                    <a:srgbClr val="000000">
                      <a:alpha val="43137"/>
                    </a:srgbClr>
                  </a:outerShdw>
                </a:effectLst>
                <a:latin typeface="Candara" panose="020E0502030303020204" pitchFamily="34" charset="0"/>
              </a:rPr>
              <a:t>Neoklasik</a:t>
            </a:r>
            <a:r>
              <a:rPr lang="tr-TR" sz="4600" b="1" dirty="0">
                <a:solidFill>
                  <a:schemeClr val="tx1"/>
                </a:solidFill>
                <a:effectLst>
                  <a:outerShdw blurRad="38100" dist="38100" dir="2700000" algn="tl">
                    <a:srgbClr val="000000">
                      <a:alpha val="43137"/>
                    </a:srgbClr>
                  </a:outerShdw>
                </a:effectLst>
                <a:latin typeface="Candara" panose="020E0502030303020204" pitchFamily="34" charset="0"/>
              </a:rPr>
              <a:t>) Büyüme</a:t>
            </a:r>
          </a:p>
          <a:p>
            <a:r>
              <a:rPr lang="tr-TR" sz="4600" b="1" dirty="0">
                <a:solidFill>
                  <a:schemeClr val="tx1"/>
                </a:solidFill>
                <a:effectLst>
                  <a:outerShdw blurRad="38100" dist="38100" dir="2700000" algn="tl">
                    <a:srgbClr val="000000">
                      <a:alpha val="43137"/>
                    </a:srgbClr>
                  </a:outerShdw>
                </a:effectLst>
                <a:latin typeface="Candara" panose="020E0502030303020204" pitchFamily="34" charset="0"/>
              </a:rPr>
              <a:t>İçsel Büyüme </a:t>
            </a:r>
          </a:p>
        </p:txBody>
      </p:sp>
    </p:spTree>
    <p:extLst>
      <p:ext uri="{BB962C8B-B14F-4D97-AF65-F5344CB8AC3E}">
        <p14:creationId xmlns:p14="http://schemas.microsoft.com/office/powerpoint/2010/main" val="671556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406400" y="352697"/>
            <a:ext cx="10785856" cy="652549"/>
          </a:xfrm>
        </p:spPr>
        <p:txBody>
          <a:bodyPr>
            <a:normAutofit/>
          </a:bodyPr>
          <a:lstStyle/>
          <a:p>
            <a:r>
              <a:rPr lang="tr-TR" sz="3000" b="1" spc="300" dirty="0">
                <a:effectLst>
                  <a:outerShdw blurRad="38100" dist="38100" dir="2700000" algn="tl">
                    <a:srgbClr val="000000">
                      <a:alpha val="43137"/>
                    </a:srgbClr>
                  </a:outerShdw>
                </a:effectLst>
                <a:latin typeface="Franklin Gothic Book" panose="020B0503020102020204" pitchFamily="34" charset="0"/>
              </a:rPr>
              <a:t>Ekonomik Büyüme</a:t>
            </a:r>
          </a:p>
        </p:txBody>
      </p:sp>
      <p:sp>
        <p:nvSpPr>
          <p:cNvPr id="6" name="Dikdörtgen 5"/>
          <p:cNvSpPr/>
          <p:nvPr/>
        </p:nvSpPr>
        <p:spPr>
          <a:xfrm>
            <a:off x="406400" y="1113760"/>
            <a:ext cx="11785600" cy="2092881"/>
          </a:xfrm>
          <a:prstGeom prst="rect">
            <a:avLst/>
          </a:prstGeom>
        </p:spPr>
        <p:txBody>
          <a:bodyPr wrap="square">
            <a:spAutoFit/>
          </a:bodyPr>
          <a:lstStyle/>
          <a:p>
            <a:r>
              <a:rPr lang="tr-TR" sz="2600" dirty="0">
                <a:latin typeface="Franklin Gothic Book" panose="020B0503020102020204" pitchFamily="34" charset="0"/>
              </a:rPr>
              <a:t>Ekonomik büyüme temelde, bir ekonominin üretim hacminde dönemler itibariyle meydana gelen artıştır. </a:t>
            </a:r>
          </a:p>
          <a:p>
            <a:endParaRPr lang="tr-TR" sz="2600" dirty="0">
              <a:latin typeface="Franklin Gothic Book" panose="020B0503020102020204" pitchFamily="34" charset="0"/>
            </a:endParaRPr>
          </a:p>
          <a:p>
            <a:r>
              <a:rPr lang="tr-TR" sz="2600" dirty="0">
                <a:latin typeface="Franklin Gothic Book" panose="020B0503020102020204" pitchFamily="34" charset="0"/>
              </a:rPr>
              <a:t>En önemli gösterge</a:t>
            </a:r>
            <a:r>
              <a:rPr lang="tr-TR" sz="2600" b="1" dirty="0">
                <a:solidFill>
                  <a:schemeClr val="tx2">
                    <a:lumMod val="50000"/>
                    <a:lumOff val="50000"/>
                  </a:schemeClr>
                </a:solidFill>
                <a:latin typeface="Franklin Gothic Book" panose="020B0503020102020204" pitchFamily="34" charset="0"/>
              </a:rPr>
              <a:t>, Gayri Safi Yurtiçi Hasıla (GSYİH)</a:t>
            </a:r>
            <a:r>
              <a:rPr lang="tr-TR" sz="2600" dirty="0">
                <a:latin typeface="Franklin Gothic Book" panose="020B0503020102020204" pitchFamily="34" charset="0"/>
              </a:rPr>
              <a:t>’</a:t>
            </a:r>
            <a:r>
              <a:rPr lang="tr-TR" sz="2600" dirty="0" err="1">
                <a:latin typeface="Franklin Gothic Book" panose="020B0503020102020204" pitchFamily="34" charset="0"/>
              </a:rPr>
              <a:t>dır</a:t>
            </a:r>
            <a:r>
              <a:rPr lang="tr-TR" sz="2600" dirty="0">
                <a:latin typeface="Franklin Gothic Book" panose="020B0503020102020204" pitchFamily="34" charset="0"/>
              </a:rPr>
              <a:t>.</a:t>
            </a:r>
          </a:p>
          <a:p>
            <a:endParaRPr lang="tr-TR" sz="2600" dirty="0"/>
          </a:p>
        </p:txBody>
      </p:sp>
      <p:cxnSp>
        <p:nvCxnSpPr>
          <p:cNvPr id="8" name="Düz Ok Bağlayıcısı 7"/>
          <p:cNvCxnSpPr/>
          <p:nvPr/>
        </p:nvCxnSpPr>
        <p:spPr>
          <a:xfrm flipH="1">
            <a:off x="4249964" y="4976428"/>
            <a:ext cx="1474838" cy="67842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6873070" y="4976428"/>
            <a:ext cx="1240971" cy="67842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Dikdörtgen 11"/>
          <p:cNvSpPr/>
          <p:nvPr/>
        </p:nvSpPr>
        <p:spPr>
          <a:xfrm>
            <a:off x="4249964" y="4423089"/>
            <a:ext cx="4098471" cy="892552"/>
          </a:xfrm>
          <a:prstGeom prst="rect">
            <a:avLst/>
          </a:prstGeom>
        </p:spPr>
        <p:txBody>
          <a:bodyPr wrap="square">
            <a:spAutoFit/>
          </a:bodyPr>
          <a:lstStyle/>
          <a:p>
            <a:r>
              <a:rPr lang="tr-TR" sz="2600" b="1" dirty="0">
                <a:solidFill>
                  <a:schemeClr val="tx1">
                    <a:lumMod val="65000"/>
                    <a:lumOff val="35000"/>
                  </a:schemeClr>
                </a:solidFill>
                <a:latin typeface="Franklin Gothic Book" panose="020B0503020102020204" pitchFamily="34" charset="0"/>
              </a:rPr>
              <a:t>Ekonomik Büyüme Teorileri</a:t>
            </a:r>
          </a:p>
          <a:p>
            <a:endParaRPr lang="tr-TR" sz="2600" b="1" dirty="0">
              <a:solidFill>
                <a:schemeClr val="tx1">
                  <a:lumMod val="65000"/>
                  <a:lumOff val="35000"/>
                </a:schemeClr>
              </a:solidFill>
            </a:endParaRPr>
          </a:p>
        </p:txBody>
      </p:sp>
      <p:sp>
        <p:nvSpPr>
          <p:cNvPr id="13" name="Dikdörtgen 12"/>
          <p:cNvSpPr/>
          <p:nvPr/>
        </p:nvSpPr>
        <p:spPr>
          <a:xfrm>
            <a:off x="2558067" y="5654854"/>
            <a:ext cx="3166736" cy="1292662"/>
          </a:xfrm>
          <a:prstGeom prst="rect">
            <a:avLst/>
          </a:prstGeom>
        </p:spPr>
        <p:txBody>
          <a:bodyPr wrap="square">
            <a:spAutoFit/>
          </a:bodyPr>
          <a:lstStyle/>
          <a:p>
            <a:pPr algn="ctr"/>
            <a:r>
              <a:rPr lang="tr-TR" sz="2600" b="1" dirty="0">
                <a:solidFill>
                  <a:schemeClr val="tx1">
                    <a:lumMod val="65000"/>
                    <a:lumOff val="35000"/>
                  </a:schemeClr>
                </a:solidFill>
                <a:latin typeface="Franklin Gothic Book" panose="020B0503020102020204" pitchFamily="34" charset="0"/>
              </a:rPr>
              <a:t>Dışsal Büyüme </a:t>
            </a:r>
          </a:p>
          <a:p>
            <a:pPr algn="ctr"/>
            <a:r>
              <a:rPr lang="tr-TR" sz="2600" b="1" dirty="0">
                <a:solidFill>
                  <a:schemeClr val="tx1">
                    <a:lumMod val="65000"/>
                    <a:lumOff val="35000"/>
                  </a:schemeClr>
                </a:solidFill>
                <a:latin typeface="Franklin Gothic Book" panose="020B0503020102020204" pitchFamily="34" charset="0"/>
              </a:rPr>
              <a:t>(</a:t>
            </a:r>
            <a:r>
              <a:rPr lang="tr-TR" sz="2600" b="1" dirty="0" err="1">
                <a:solidFill>
                  <a:schemeClr val="tx1">
                    <a:lumMod val="65000"/>
                    <a:lumOff val="35000"/>
                  </a:schemeClr>
                </a:solidFill>
                <a:latin typeface="Franklin Gothic Book" panose="020B0503020102020204" pitchFamily="34" charset="0"/>
              </a:rPr>
              <a:t>Neoklasik</a:t>
            </a:r>
            <a:r>
              <a:rPr lang="tr-TR" sz="2600" b="1" dirty="0">
                <a:solidFill>
                  <a:schemeClr val="tx1">
                    <a:lumMod val="65000"/>
                    <a:lumOff val="35000"/>
                  </a:schemeClr>
                </a:solidFill>
                <a:latin typeface="Franklin Gothic Book" panose="020B0503020102020204" pitchFamily="34" charset="0"/>
              </a:rPr>
              <a:t> Büyüme)</a:t>
            </a:r>
          </a:p>
          <a:p>
            <a:pPr algn="ctr"/>
            <a:endParaRPr lang="tr-TR" sz="2600" b="1" dirty="0">
              <a:solidFill>
                <a:schemeClr val="tx1">
                  <a:lumMod val="65000"/>
                  <a:lumOff val="35000"/>
                </a:schemeClr>
              </a:solidFill>
            </a:endParaRPr>
          </a:p>
        </p:txBody>
      </p:sp>
      <p:sp>
        <p:nvSpPr>
          <p:cNvPr id="14" name="Dikdörtgen 13"/>
          <p:cNvSpPr/>
          <p:nvPr/>
        </p:nvSpPr>
        <p:spPr>
          <a:xfrm>
            <a:off x="6765067" y="5666645"/>
            <a:ext cx="3166736" cy="892552"/>
          </a:xfrm>
          <a:prstGeom prst="rect">
            <a:avLst/>
          </a:prstGeom>
        </p:spPr>
        <p:txBody>
          <a:bodyPr wrap="square">
            <a:spAutoFit/>
          </a:bodyPr>
          <a:lstStyle/>
          <a:p>
            <a:pPr algn="ctr"/>
            <a:r>
              <a:rPr lang="tr-TR" sz="2600" b="1" dirty="0">
                <a:solidFill>
                  <a:schemeClr val="tx1">
                    <a:lumMod val="65000"/>
                    <a:lumOff val="35000"/>
                  </a:schemeClr>
                </a:solidFill>
                <a:latin typeface="Franklin Gothic Book" panose="020B0503020102020204" pitchFamily="34" charset="0"/>
              </a:rPr>
              <a:t>İçsel Büyüme </a:t>
            </a:r>
          </a:p>
          <a:p>
            <a:pPr algn="ctr"/>
            <a:endParaRPr lang="tr-TR" sz="2600" b="1" dirty="0">
              <a:solidFill>
                <a:schemeClr val="tx1">
                  <a:lumMod val="65000"/>
                  <a:lumOff val="35000"/>
                </a:schemeClr>
              </a:solidFill>
            </a:endParaRPr>
          </a:p>
        </p:txBody>
      </p:sp>
      <p:sp>
        <p:nvSpPr>
          <p:cNvPr id="15" name="Dikdörtgen 14"/>
          <p:cNvSpPr/>
          <p:nvPr/>
        </p:nvSpPr>
        <p:spPr>
          <a:xfrm>
            <a:off x="1890058" y="3197527"/>
            <a:ext cx="8818282" cy="492443"/>
          </a:xfrm>
          <a:prstGeom prst="rect">
            <a:avLst/>
          </a:prstGeom>
        </p:spPr>
        <p:txBody>
          <a:bodyPr wrap="square">
            <a:spAutoFit/>
          </a:bodyPr>
          <a:lstStyle/>
          <a:p>
            <a:r>
              <a:rPr lang="tr-TR" sz="2600" dirty="0">
                <a:latin typeface="Franklin Gothic Book" panose="020B0503020102020204" pitchFamily="34" charset="0"/>
              </a:rPr>
              <a:t>Üretim Faktörleri 		emek, sermaye, doğal kaynaklar </a:t>
            </a:r>
            <a:endParaRPr lang="tr-TR" sz="2600" dirty="0"/>
          </a:p>
        </p:txBody>
      </p:sp>
      <p:cxnSp>
        <p:nvCxnSpPr>
          <p:cNvPr id="16" name="Düz Ok Bağlayıcısı 15"/>
          <p:cNvCxnSpPr/>
          <p:nvPr/>
        </p:nvCxnSpPr>
        <p:spPr>
          <a:xfrm>
            <a:off x="4455886" y="3455092"/>
            <a:ext cx="110308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414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406400" y="352697"/>
            <a:ext cx="10785856" cy="652549"/>
          </a:xfrm>
        </p:spPr>
        <p:txBody>
          <a:bodyPr vert="horz" lIns="91440" tIns="45720" rIns="91440" bIns="45720" rtlCol="0" anchor="ctr">
            <a:normAutofit/>
          </a:bodyPr>
          <a:lstStyle/>
          <a:p>
            <a:r>
              <a:rPr lang="tr-TR" sz="3000" b="1" spc="300" dirty="0" err="1">
                <a:effectLst>
                  <a:outerShdw blurRad="38100" dist="38100" dir="2700000" algn="tl">
                    <a:srgbClr val="000000">
                      <a:alpha val="43137"/>
                    </a:srgbClr>
                  </a:outerShdw>
                </a:effectLst>
                <a:latin typeface="Franklin Gothic Book" panose="020B0503020102020204" pitchFamily="34" charset="0"/>
              </a:rPr>
              <a:t>Neoklasik</a:t>
            </a:r>
            <a:r>
              <a:rPr lang="tr-TR" sz="3000" b="1" spc="300" dirty="0">
                <a:effectLst>
                  <a:outerShdw blurRad="38100" dist="38100" dir="2700000" algn="tl">
                    <a:srgbClr val="000000">
                      <a:alpha val="43137"/>
                    </a:srgbClr>
                  </a:outerShdw>
                </a:effectLst>
                <a:latin typeface="Franklin Gothic Book" panose="020B0503020102020204" pitchFamily="34" charset="0"/>
              </a:rPr>
              <a:t>(Dışsal) Büyüme (</a:t>
            </a:r>
            <a:r>
              <a:rPr lang="tr-TR" sz="3000" b="1" spc="300" dirty="0" err="1">
                <a:effectLst>
                  <a:outerShdw blurRad="38100" dist="38100" dir="2700000" algn="tl">
                    <a:srgbClr val="000000">
                      <a:alpha val="43137"/>
                    </a:srgbClr>
                  </a:outerShdw>
                </a:effectLst>
                <a:latin typeface="Franklin Gothic Book" panose="020B0503020102020204" pitchFamily="34" charset="0"/>
              </a:rPr>
              <a:t>Exogenous</a:t>
            </a:r>
            <a:r>
              <a:rPr lang="tr-TR" sz="3000" b="1" spc="300" dirty="0">
                <a:effectLst>
                  <a:outerShdw blurRad="38100" dist="38100" dir="2700000" algn="tl">
                    <a:srgbClr val="000000">
                      <a:alpha val="43137"/>
                    </a:srgbClr>
                  </a:outerShdw>
                </a:effectLst>
                <a:latin typeface="Franklin Gothic Book" panose="020B0503020102020204" pitchFamily="34" charset="0"/>
              </a:rPr>
              <a:t> </a:t>
            </a:r>
            <a:r>
              <a:rPr lang="tr-TR" sz="3000" b="1" spc="300" dirty="0" err="1">
                <a:effectLst>
                  <a:outerShdw blurRad="38100" dist="38100" dir="2700000" algn="tl">
                    <a:srgbClr val="000000">
                      <a:alpha val="43137"/>
                    </a:srgbClr>
                  </a:outerShdw>
                </a:effectLst>
                <a:latin typeface="Franklin Gothic Book" panose="020B0503020102020204" pitchFamily="34" charset="0"/>
              </a:rPr>
              <a:t>Growth</a:t>
            </a:r>
            <a:r>
              <a:rPr lang="tr-TR" sz="3000" b="1" spc="300" dirty="0">
                <a:effectLst>
                  <a:outerShdw blurRad="38100" dist="38100" dir="2700000" algn="tl">
                    <a:srgbClr val="000000">
                      <a:alpha val="43137"/>
                    </a:srgbClr>
                  </a:outerShdw>
                </a:effectLst>
                <a:latin typeface="Franklin Gothic Book" panose="020B0503020102020204" pitchFamily="34" charset="0"/>
              </a:rPr>
              <a:t>)</a:t>
            </a:r>
          </a:p>
        </p:txBody>
      </p:sp>
      <p:sp>
        <p:nvSpPr>
          <p:cNvPr id="13" name="Dikdörtgen 12"/>
          <p:cNvSpPr/>
          <p:nvPr/>
        </p:nvSpPr>
        <p:spPr>
          <a:xfrm>
            <a:off x="7072086" y="1484524"/>
            <a:ext cx="5119914" cy="4893647"/>
          </a:xfrm>
          <a:prstGeom prst="rect">
            <a:avLst/>
          </a:prstGeom>
        </p:spPr>
        <p:txBody>
          <a:bodyPr wrap="square">
            <a:spAutoFit/>
          </a:bodyPr>
          <a:lstStyle/>
          <a:p>
            <a:pPr algn="ctr"/>
            <a:r>
              <a:rPr lang="tr-TR" sz="2400" dirty="0">
                <a:latin typeface="Franklin Gothic Book" panose="020B0503020102020204" pitchFamily="34" charset="0"/>
              </a:rPr>
              <a:t>Robert M. </a:t>
            </a:r>
            <a:r>
              <a:rPr lang="tr-TR" sz="2400" dirty="0" err="1">
                <a:latin typeface="Franklin Gothic Book" panose="020B0503020102020204" pitchFamily="34" charset="0"/>
              </a:rPr>
              <a:t>Solow</a:t>
            </a:r>
            <a:r>
              <a:rPr lang="tr-TR" sz="2400" dirty="0">
                <a:latin typeface="Franklin Gothic Book" panose="020B0503020102020204" pitchFamily="34" charset="0"/>
              </a:rPr>
              <a:t> (1956) tarafından geliştirilen </a:t>
            </a:r>
            <a:r>
              <a:rPr lang="tr-TR" sz="2400" dirty="0" err="1">
                <a:latin typeface="Franklin Gothic Book" panose="020B0503020102020204" pitchFamily="34" charset="0"/>
              </a:rPr>
              <a:t>Neoklasik</a:t>
            </a:r>
            <a:r>
              <a:rPr lang="tr-TR" sz="2400" dirty="0">
                <a:latin typeface="Franklin Gothic Book" panose="020B0503020102020204" pitchFamily="34" charset="0"/>
              </a:rPr>
              <a:t> Büyüme </a:t>
            </a:r>
            <a:r>
              <a:rPr lang="tr-TR" sz="2400" dirty="0" err="1">
                <a:latin typeface="Franklin Gothic Book" panose="020B0503020102020204" pitchFamily="34" charset="0"/>
              </a:rPr>
              <a:t>Modeli'nde</a:t>
            </a:r>
            <a:r>
              <a:rPr lang="tr-TR" sz="2400" dirty="0">
                <a:latin typeface="Franklin Gothic Book" panose="020B0503020102020204" pitchFamily="34" charset="0"/>
              </a:rPr>
              <a:t>; </a:t>
            </a:r>
          </a:p>
          <a:p>
            <a:pPr algn="ctr"/>
            <a:endParaRPr lang="tr-TR" sz="2400" dirty="0">
              <a:latin typeface="Franklin Gothic Book" panose="020B0503020102020204" pitchFamily="34" charset="0"/>
            </a:endParaRPr>
          </a:p>
          <a:p>
            <a:pPr algn="ctr"/>
            <a:r>
              <a:rPr lang="tr-TR" sz="2400" dirty="0">
                <a:latin typeface="Franklin Gothic Book" panose="020B0503020102020204" pitchFamily="34" charset="0"/>
              </a:rPr>
              <a:t>"kısa vadede kişi başına düşen gelirdeki artış, sermaye birikimi ve teknolojik gelişmeye bağlıdır. Sermayenin getirisinin azalan olması, bir başka deyişle sermaye miktarı arttıkça sermayenin üretime olan katkısının azalıyor olması, uzun vadede büyümenin ancak </a:t>
            </a:r>
            <a:r>
              <a:rPr lang="tr-TR" sz="2400" dirty="0">
                <a:solidFill>
                  <a:schemeClr val="tx2">
                    <a:lumMod val="50000"/>
                    <a:lumOff val="50000"/>
                  </a:schemeClr>
                </a:solidFill>
                <a:latin typeface="Franklin Gothic Book" panose="020B0503020102020204" pitchFamily="34" charset="0"/>
              </a:rPr>
              <a:t>teknolojik gelişme </a:t>
            </a:r>
            <a:r>
              <a:rPr lang="tr-TR" sz="2400" dirty="0">
                <a:latin typeface="Franklin Gothic Book" panose="020B0503020102020204" pitchFamily="34" charset="0"/>
              </a:rPr>
              <a:t>ile olacağı anlamına gelir." </a:t>
            </a:r>
          </a:p>
        </p:txBody>
      </p:sp>
      <p:pic>
        <p:nvPicPr>
          <p:cNvPr id="1026" name="Picture 2" descr="robert solow nobel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929" y="2097446"/>
            <a:ext cx="6849871" cy="3667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1487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406400" y="352697"/>
            <a:ext cx="10785856" cy="652549"/>
          </a:xfrm>
        </p:spPr>
        <p:txBody>
          <a:bodyPr vert="horz" lIns="91440" tIns="45720" rIns="91440" bIns="45720" rtlCol="0" anchor="ctr">
            <a:normAutofit/>
          </a:bodyPr>
          <a:lstStyle/>
          <a:p>
            <a:r>
              <a:rPr lang="tr-TR" sz="3000" b="1" spc="300" dirty="0" err="1">
                <a:effectLst>
                  <a:outerShdw blurRad="38100" dist="38100" dir="2700000" algn="tl">
                    <a:srgbClr val="000000">
                      <a:alpha val="43137"/>
                    </a:srgbClr>
                  </a:outerShdw>
                </a:effectLst>
                <a:latin typeface="Franklin Gothic Book" panose="020B0503020102020204" pitchFamily="34" charset="0"/>
              </a:rPr>
              <a:t>Neoklasik</a:t>
            </a:r>
            <a:r>
              <a:rPr lang="tr-TR" sz="3000" b="1" spc="300" dirty="0">
                <a:effectLst>
                  <a:outerShdw blurRad="38100" dist="38100" dir="2700000" algn="tl">
                    <a:srgbClr val="000000">
                      <a:alpha val="43137"/>
                    </a:srgbClr>
                  </a:outerShdw>
                </a:effectLst>
                <a:latin typeface="Franklin Gothic Book" panose="020B0503020102020204" pitchFamily="34" charset="0"/>
              </a:rPr>
              <a:t>(Dışsal) Büyüme (</a:t>
            </a:r>
            <a:r>
              <a:rPr lang="tr-TR" sz="3000" b="1" spc="300" dirty="0" err="1">
                <a:effectLst>
                  <a:outerShdw blurRad="38100" dist="38100" dir="2700000" algn="tl">
                    <a:srgbClr val="000000">
                      <a:alpha val="43137"/>
                    </a:srgbClr>
                  </a:outerShdw>
                </a:effectLst>
                <a:latin typeface="Franklin Gothic Book" panose="020B0503020102020204" pitchFamily="34" charset="0"/>
              </a:rPr>
              <a:t>Exogenous</a:t>
            </a:r>
            <a:r>
              <a:rPr lang="tr-TR" sz="3000" b="1" spc="300" dirty="0">
                <a:effectLst>
                  <a:outerShdw blurRad="38100" dist="38100" dir="2700000" algn="tl">
                    <a:srgbClr val="000000">
                      <a:alpha val="43137"/>
                    </a:srgbClr>
                  </a:outerShdw>
                </a:effectLst>
                <a:latin typeface="Franklin Gothic Book" panose="020B0503020102020204" pitchFamily="34" charset="0"/>
              </a:rPr>
              <a:t> </a:t>
            </a:r>
            <a:r>
              <a:rPr lang="tr-TR" sz="3000" b="1" spc="300" dirty="0" err="1">
                <a:effectLst>
                  <a:outerShdw blurRad="38100" dist="38100" dir="2700000" algn="tl">
                    <a:srgbClr val="000000">
                      <a:alpha val="43137"/>
                    </a:srgbClr>
                  </a:outerShdw>
                </a:effectLst>
                <a:latin typeface="Franklin Gothic Book" panose="020B0503020102020204" pitchFamily="34" charset="0"/>
              </a:rPr>
              <a:t>Growth</a:t>
            </a:r>
            <a:r>
              <a:rPr lang="tr-TR" sz="3000" b="1" spc="300" dirty="0">
                <a:effectLst>
                  <a:outerShdw blurRad="38100" dist="38100" dir="2700000" algn="tl">
                    <a:srgbClr val="000000">
                      <a:alpha val="43137"/>
                    </a:srgbClr>
                  </a:outerShdw>
                </a:effectLst>
                <a:latin typeface="Franklin Gothic Book" panose="020B0503020102020204" pitchFamily="34" charset="0"/>
              </a:rPr>
              <a:t>)</a:t>
            </a:r>
          </a:p>
        </p:txBody>
      </p:sp>
      <p:sp>
        <p:nvSpPr>
          <p:cNvPr id="8" name="Dikdörtgen 7"/>
          <p:cNvSpPr/>
          <p:nvPr/>
        </p:nvSpPr>
        <p:spPr>
          <a:xfrm>
            <a:off x="9314212" y="2586974"/>
            <a:ext cx="1782539" cy="492443"/>
          </a:xfrm>
          <a:prstGeom prst="rect">
            <a:avLst/>
          </a:prstGeom>
        </p:spPr>
        <p:txBody>
          <a:bodyPr wrap="none">
            <a:spAutoFit/>
          </a:bodyPr>
          <a:lstStyle/>
          <a:p>
            <a:r>
              <a:rPr lang="tr-TR" sz="2600" i="1" dirty="0">
                <a:latin typeface="Franklin Gothic Book" panose="020B0503020102020204" pitchFamily="34" charset="0"/>
              </a:rPr>
              <a:t>Y=</a:t>
            </a:r>
            <a:r>
              <a:rPr lang="tr-TR" sz="2600" i="1" dirty="0" err="1">
                <a:latin typeface="Franklin Gothic Book" panose="020B0503020102020204" pitchFamily="34" charset="0"/>
              </a:rPr>
              <a:t>ft</a:t>
            </a:r>
            <a:r>
              <a:rPr lang="tr-TR" sz="2600" i="1" dirty="0">
                <a:latin typeface="Franklin Gothic Book" panose="020B0503020102020204" pitchFamily="34" charset="0"/>
              </a:rPr>
              <a:t>(L,C,N)</a:t>
            </a:r>
            <a:r>
              <a:rPr lang="tr-TR" sz="2600" dirty="0">
                <a:latin typeface="Franklin Gothic Book" panose="020B0503020102020204" pitchFamily="34" charset="0"/>
              </a:rPr>
              <a:t> </a:t>
            </a:r>
          </a:p>
        </p:txBody>
      </p:sp>
      <p:sp>
        <p:nvSpPr>
          <p:cNvPr id="9" name="Dikdörtgen 8"/>
          <p:cNvSpPr/>
          <p:nvPr/>
        </p:nvSpPr>
        <p:spPr>
          <a:xfrm>
            <a:off x="8736523" y="3760901"/>
            <a:ext cx="3333413" cy="2492990"/>
          </a:xfrm>
          <a:prstGeom prst="rect">
            <a:avLst/>
          </a:prstGeom>
        </p:spPr>
        <p:txBody>
          <a:bodyPr wrap="none">
            <a:spAutoFit/>
          </a:bodyPr>
          <a:lstStyle/>
          <a:p>
            <a:r>
              <a:rPr lang="tr-TR" sz="2600" dirty="0">
                <a:latin typeface="Franklin Gothic Book" panose="020B0503020102020204" pitchFamily="34" charset="0"/>
              </a:rPr>
              <a:t>Y= reel üretim seviyesi</a:t>
            </a:r>
          </a:p>
          <a:p>
            <a:r>
              <a:rPr lang="tr-TR" sz="2600" dirty="0">
                <a:latin typeface="Franklin Gothic Book" panose="020B0503020102020204" pitchFamily="34" charset="0"/>
              </a:rPr>
              <a:t>L= toplam emek</a:t>
            </a:r>
          </a:p>
          <a:p>
            <a:r>
              <a:rPr lang="tr-TR" sz="2600" dirty="0">
                <a:latin typeface="Franklin Gothic Book" panose="020B0503020102020204" pitchFamily="34" charset="0"/>
              </a:rPr>
              <a:t>C= sermaye</a:t>
            </a:r>
          </a:p>
          <a:p>
            <a:r>
              <a:rPr lang="tr-TR" sz="2600" dirty="0">
                <a:latin typeface="Franklin Gothic Book" panose="020B0503020102020204" pitchFamily="34" charset="0"/>
              </a:rPr>
              <a:t>N= doğal kaynaklar</a:t>
            </a:r>
          </a:p>
          <a:p>
            <a:r>
              <a:rPr lang="tr-TR" sz="2600" dirty="0" err="1">
                <a:latin typeface="Franklin Gothic Book" panose="020B0503020102020204" pitchFamily="34" charset="0"/>
              </a:rPr>
              <a:t>ft</a:t>
            </a:r>
            <a:r>
              <a:rPr lang="tr-TR" sz="2600" dirty="0">
                <a:latin typeface="Franklin Gothic Book" panose="020B0503020102020204" pitchFamily="34" charset="0"/>
              </a:rPr>
              <a:t>= teknoloji</a:t>
            </a:r>
          </a:p>
          <a:p>
            <a:r>
              <a:rPr lang="tr-TR" sz="2600" dirty="0">
                <a:latin typeface="Franklin Gothic Book" panose="020B0503020102020204" pitchFamily="34" charset="0"/>
              </a:rPr>
              <a:t> </a:t>
            </a:r>
          </a:p>
        </p:txBody>
      </p:sp>
      <p:sp>
        <p:nvSpPr>
          <p:cNvPr id="10" name="Dikdörtgen 9"/>
          <p:cNvSpPr/>
          <p:nvPr/>
        </p:nvSpPr>
        <p:spPr>
          <a:xfrm>
            <a:off x="9068569" y="1574688"/>
            <a:ext cx="2669320" cy="892552"/>
          </a:xfrm>
          <a:prstGeom prst="rect">
            <a:avLst/>
          </a:prstGeom>
        </p:spPr>
        <p:txBody>
          <a:bodyPr wrap="none">
            <a:spAutoFit/>
          </a:bodyPr>
          <a:lstStyle/>
          <a:p>
            <a:r>
              <a:rPr lang="tr-TR" sz="2600" u="sng" dirty="0" err="1">
                <a:latin typeface="Franklin Gothic Book" panose="020B0503020102020204" pitchFamily="34" charset="0"/>
              </a:rPr>
              <a:t>Neoklasik</a:t>
            </a:r>
            <a:r>
              <a:rPr lang="tr-TR" sz="2600" u="sng" dirty="0">
                <a:latin typeface="Franklin Gothic Book" panose="020B0503020102020204" pitchFamily="34" charset="0"/>
              </a:rPr>
              <a:t> Üretim </a:t>
            </a:r>
          </a:p>
          <a:p>
            <a:pPr algn="ctr"/>
            <a:r>
              <a:rPr lang="tr-TR" sz="2600" u="sng" dirty="0">
                <a:latin typeface="Franklin Gothic Book" panose="020B0503020102020204" pitchFamily="34" charset="0"/>
              </a:rPr>
              <a:t>Fonksiyonu:  </a:t>
            </a:r>
          </a:p>
        </p:txBody>
      </p:sp>
      <p:sp>
        <p:nvSpPr>
          <p:cNvPr id="11" name="Dikdörtgen 10"/>
          <p:cNvSpPr/>
          <p:nvPr/>
        </p:nvSpPr>
        <p:spPr>
          <a:xfrm>
            <a:off x="204303" y="1267911"/>
            <a:ext cx="5443478" cy="2492990"/>
          </a:xfrm>
          <a:prstGeom prst="rect">
            <a:avLst/>
          </a:prstGeom>
        </p:spPr>
        <p:txBody>
          <a:bodyPr wrap="none">
            <a:spAutoFit/>
          </a:bodyPr>
          <a:lstStyle/>
          <a:p>
            <a:r>
              <a:rPr lang="tr-TR" sz="2600" u="sng" dirty="0">
                <a:latin typeface="Franklin Gothic Book" panose="020B0503020102020204" pitchFamily="34" charset="0"/>
              </a:rPr>
              <a:t>Modelin Varsayımları:</a:t>
            </a:r>
          </a:p>
          <a:p>
            <a:pPr marL="457200" indent="-457200">
              <a:buFontTx/>
              <a:buChar char="-"/>
            </a:pPr>
            <a:r>
              <a:rPr lang="tr-TR" sz="2600" dirty="0">
                <a:latin typeface="Franklin Gothic Book" panose="020B0503020102020204" pitchFamily="34" charset="0"/>
              </a:rPr>
              <a:t>Tam rekabet koşulları</a:t>
            </a:r>
          </a:p>
          <a:p>
            <a:pPr marL="457200" indent="-457200">
              <a:buFontTx/>
              <a:buChar char="-"/>
            </a:pPr>
            <a:r>
              <a:rPr lang="tr-TR" sz="2600" dirty="0">
                <a:latin typeface="Franklin Gothic Book" panose="020B0503020102020204" pitchFamily="34" charset="0"/>
              </a:rPr>
              <a:t>Sermaye ve emek girdisi belirleyici</a:t>
            </a:r>
          </a:p>
          <a:p>
            <a:pPr marL="457200" indent="-457200">
              <a:buFontTx/>
              <a:buChar char="-"/>
            </a:pPr>
            <a:r>
              <a:rPr lang="tr-TR" sz="2600" dirty="0">
                <a:latin typeface="Franklin Gothic Book" panose="020B0503020102020204" pitchFamily="34" charset="0"/>
              </a:rPr>
              <a:t>Azalan verimler</a:t>
            </a:r>
          </a:p>
          <a:p>
            <a:pPr marL="457200" indent="-457200">
              <a:buFontTx/>
              <a:buChar char="-"/>
            </a:pPr>
            <a:r>
              <a:rPr lang="tr-TR" sz="2600" dirty="0">
                <a:latin typeface="Franklin Gothic Book" panose="020B0503020102020204" pitchFamily="34" charset="0"/>
              </a:rPr>
              <a:t>Ölçeğe göre sabit getiri</a:t>
            </a:r>
          </a:p>
          <a:p>
            <a:r>
              <a:rPr lang="tr-TR" sz="2600" dirty="0">
                <a:latin typeface="Franklin Gothic Book" panose="020B0503020102020204" pitchFamily="34" charset="0"/>
              </a:rPr>
              <a:t> </a:t>
            </a:r>
          </a:p>
        </p:txBody>
      </p:sp>
      <p:sp>
        <p:nvSpPr>
          <p:cNvPr id="2" name="Yuvarlatılmış Dikdörtgen 1"/>
          <p:cNvSpPr/>
          <p:nvPr/>
        </p:nvSpPr>
        <p:spPr>
          <a:xfrm>
            <a:off x="8752229" y="1406770"/>
            <a:ext cx="3302000" cy="5098533"/>
          </a:xfrm>
          <a:prstGeom prst="roundRect">
            <a:avLst/>
          </a:prstGeom>
          <a:solidFill>
            <a:schemeClr val="accent5">
              <a:lumMod val="60000"/>
              <a:lumOff val="40000"/>
              <a:alpha val="21176"/>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2" name="Dikdörtgen 11"/>
          <p:cNvSpPr/>
          <p:nvPr/>
        </p:nvSpPr>
        <p:spPr>
          <a:xfrm>
            <a:off x="204303" y="3773518"/>
            <a:ext cx="8062656" cy="3293209"/>
          </a:xfrm>
          <a:prstGeom prst="rect">
            <a:avLst/>
          </a:prstGeom>
        </p:spPr>
        <p:txBody>
          <a:bodyPr wrap="none">
            <a:spAutoFit/>
          </a:bodyPr>
          <a:lstStyle/>
          <a:p>
            <a:r>
              <a:rPr lang="tr-TR" sz="2600" u="sng" dirty="0">
                <a:latin typeface="Franklin Gothic Book" panose="020B0503020102020204" pitchFamily="34" charset="0"/>
              </a:rPr>
              <a:t>Modele göre ekonomik büyüme üç şekilde gerçekleşir:</a:t>
            </a:r>
          </a:p>
          <a:p>
            <a:pPr marL="457200" indent="-457200">
              <a:buFontTx/>
              <a:buChar char="-"/>
            </a:pPr>
            <a:r>
              <a:rPr lang="tr-TR" sz="2600" dirty="0">
                <a:latin typeface="Franklin Gothic Book" panose="020B0503020102020204" pitchFamily="34" charset="0"/>
              </a:rPr>
              <a:t>Teknoloji sabitken, üretim faktörlerinin kullanılan </a:t>
            </a:r>
          </a:p>
          <a:p>
            <a:r>
              <a:rPr lang="tr-TR" sz="2600" dirty="0">
                <a:latin typeface="Franklin Gothic Book" panose="020B0503020102020204" pitchFamily="34" charset="0"/>
              </a:rPr>
              <a:t>      miktarının artması, </a:t>
            </a:r>
          </a:p>
          <a:p>
            <a:pPr marL="457200" indent="-457200">
              <a:buFontTx/>
              <a:buChar char="-"/>
            </a:pPr>
            <a:r>
              <a:rPr lang="tr-TR" sz="2600" dirty="0">
                <a:latin typeface="Franklin Gothic Book" panose="020B0503020102020204" pitchFamily="34" charset="0"/>
              </a:rPr>
              <a:t>Üretimde kullanılan faktörler sabitken teknolojinin </a:t>
            </a:r>
          </a:p>
          <a:p>
            <a:r>
              <a:rPr lang="tr-TR" sz="2600" dirty="0">
                <a:latin typeface="Franklin Gothic Book" panose="020B0503020102020204" pitchFamily="34" charset="0"/>
              </a:rPr>
              <a:t>     ilerlemesi, </a:t>
            </a:r>
          </a:p>
          <a:p>
            <a:pPr marL="457200" indent="-457200">
              <a:buFontTx/>
              <a:buChar char="-"/>
            </a:pPr>
            <a:r>
              <a:rPr lang="tr-TR" sz="2600" dirty="0">
                <a:latin typeface="Franklin Gothic Book" panose="020B0503020102020204" pitchFamily="34" charset="0"/>
              </a:rPr>
              <a:t>Hem üretim faktörlerinin miktarının(arzının) artması, </a:t>
            </a:r>
          </a:p>
          <a:p>
            <a:r>
              <a:rPr lang="tr-TR" sz="2600" dirty="0">
                <a:latin typeface="Franklin Gothic Book" panose="020B0503020102020204" pitchFamily="34" charset="0"/>
              </a:rPr>
              <a:t>     hem de teknolojinin ilerlemesi. </a:t>
            </a:r>
          </a:p>
          <a:p>
            <a:r>
              <a:rPr lang="tr-TR" sz="2600" dirty="0">
                <a:latin typeface="Franklin Gothic Book" panose="020B0503020102020204" pitchFamily="34" charset="0"/>
              </a:rPr>
              <a:t> </a:t>
            </a:r>
          </a:p>
        </p:txBody>
      </p:sp>
    </p:spTree>
    <p:extLst>
      <p:ext uri="{BB962C8B-B14F-4D97-AF65-F5344CB8AC3E}">
        <p14:creationId xmlns:p14="http://schemas.microsoft.com/office/powerpoint/2010/main" val="1625478247"/>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Metropolitan">
  <a:themeElements>
    <a:clrScheme name="Metropolitan">
      <a:dk1>
        <a:sysClr val="windowText" lastClr="000000"/>
      </a:dk1>
      <a:lt1>
        <a:sysClr val="window" lastClr="FFFFFF"/>
      </a:lt1>
      <a:dk2>
        <a:srgbClr val="471101"/>
      </a:dk2>
      <a:lt2>
        <a:srgbClr val="E7E8E2"/>
      </a:lt2>
      <a:accent1>
        <a:srgbClr val="A6B727"/>
      </a:accent1>
      <a:accent2>
        <a:srgbClr val="F04304"/>
      </a:accent2>
      <a:accent3>
        <a:srgbClr val="EF8606"/>
      </a:accent3>
      <a:accent4>
        <a:srgbClr val="F2C100"/>
      </a:accent4>
      <a:accent5>
        <a:srgbClr val="A65001"/>
      </a:accent5>
      <a:accent6>
        <a:srgbClr val="BA9585"/>
      </a:accent6>
      <a:hlink>
        <a:srgbClr val="00B0F0"/>
      </a:hlink>
      <a:folHlink>
        <a:srgbClr val="7F7F7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3A8A2BB7-7C5E-4EB2-B1F1-CFFF0F57E773}"/>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5585</TotalTime>
  <Words>1243</Words>
  <Application>Microsoft Office PowerPoint</Application>
  <PresentationFormat>Geniş ekran</PresentationFormat>
  <Paragraphs>69</Paragraphs>
  <Slides>4</Slides>
  <Notes>3</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4</vt:i4>
      </vt:variant>
    </vt:vector>
  </HeadingPairs>
  <TitlesOfParts>
    <vt:vector size="13" baseType="lpstr">
      <vt:lpstr>Arial</vt:lpstr>
      <vt:lpstr>Calibri</vt:lpstr>
      <vt:lpstr>Calibri Light</vt:lpstr>
      <vt:lpstr>Candara</vt:lpstr>
      <vt:lpstr>Franklin Gothic Book</vt:lpstr>
      <vt:lpstr>PalatinoLightT</vt:lpstr>
      <vt:lpstr>Wingdings 2</vt:lpstr>
      <vt:lpstr>HDOfficeLightV0</vt:lpstr>
      <vt:lpstr>Metropolitan</vt:lpstr>
      <vt:lpstr>PowerPoint Sunusu</vt:lpstr>
      <vt:lpstr>Ekonomik Büyüme</vt:lpstr>
      <vt:lpstr>Neoklasik(Dışsal) Büyüme (Exogenous Growth)</vt:lpstr>
      <vt:lpstr>Neoklasik(Dışsal) Büyüme (Exogenous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Dell</dc:creator>
  <cp:lastModifiedBy>burcu müderrisoğlu</cp:lastModifiedBy>
  <cp:revision>249</cp:revision>
  <dcterms:created xsi:type="dcterms:W3CDTF">2019-09-10T14:15:12Z</dcterms:created>
  <dcterms:modified xsi:type="dcterms:W3CDTF">2023-04-16T20:05:36Z</dcterms:modified>
</cp:coreProperties>
</file>