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41" r:id="rId3"/>
    <p:sldId id="342" r:id="rId4"/>
    <p:sldId id="339" r:id="rId5"/>
    <p:sldId id="340" r:id="rId6"/>
    <p:sldId id="343" r:id="rId7"/>
    <p:sldId id="344" r:id="rId8"/>
    <p:sldId id="345" r:id="rId9"/>
    <p:sldId id="346" r:id="rId10"/>
    <p:sldId id="347" r:id="rId11"/>
    <p:sldId id="352" r:id="rId12"/>
    <p:sldId id="348" r:id="rId13"/>
    <p:sldId id="349" r:id="rId14"/>
    <p:sldId id="350" r:id="rId15"/>
    <p:sldId id="351" r:id="rId16"/>
    <p:sldId id="353" r:id="rId17"/>
    <p:sldId id="354" r:id="rId18"/>
    <p:sldId id="355" r:id="rId19"/>
    <p:sldId id="356" r:id="rId20"/>
    <p:sldId id="357" r:id="rId21"/>
    <p:sldId id="358" r:id="rId22"/>
    <p:sldId id="359" r:id="rId23"/>
    <p:sldId id="360" r:id="rId24"/>
    <p:sldId id="361" r:id="rId25"/>
    <p:sldId id="362" r:id="rId26"/>
    <p:sldId id="363" r:id="rId27"/>
    <p:sldId id="364" r:id="rId28"/>
    <p:sldId id="365"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4" d="100"/>
          <a:sy n="44" d="100"/>
        </p:scale>
        <p:origin x="-1062" y="-15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ÖLÇME VE KONTROL</a:t>
            </a:r>
            <a:endParaRPr lang="tr-TR" dirty="0"/>
          </a:p>
        </p:txBody>
      </p:sp>
    </p:spTree>
    <p:extLst>
      <p:ext uri="{BB962C8B-B14F-4D97-AF65-F5344CB8AC3E}">
        <p14:creationId xmlns:p14="http://schemas.microsoft.com/office/powerpoint/2010/main" val="2893720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YÜZEY VE AÇI KONTROLÜ YAPMAK</a:t>
            </a:r>
            <a:endParaRPr lang="tr-TR" dirty="0"/>
          </a:p>
        </p:txBody>
      </p:sp>
      <p:sp>
        <p:nvSpPr>
          <p:cNvPr id="3" name="İçerik Yer Tutucusu 2"/>
          <p:cNvSpPr>
            <a:spLocks noGrp="1"/>
          </p:cNvSpPr>
          <p:nvPr>
            <p:ph idx="1"/>
          </p:nvPr>
        </p:nvSpPr>
        <p:spPr/>
        <p:txBody>
          <a:bodyPr>
            <a:normAutofit/>
          </a:bodyPr>
          <a:lstStyle/>
          <a:p>
            <a:pPr marL="0" indent="0">
              <a:buNone/>
            </a:pPr>
            <a:r>
              <a:rPr lang="tr-TR" b="1" dirty="0"/>
              <a:t>Kontrol</a:t>
            </a:r>
          </a:p>
          <a:p>
            <a:pPr marL="0" indent="0">
              <a:buNone/>
            </a:pPr>
            <a:r>
              <a:rPr lang="tr-TR" dirty="0"/>
              <a:t>Üretimde işler belli ölçü ve şekillerde yapılır. Ortaya çıkan ürün ya da hizmetin </a:t>
            </a:r>
            <a:r>
              <a:rPr lang="tr-TR" dirty="0" smtClean="0"/>
              <a:t>ihtiyacı karşılaması </a:t>
            </a:r>
            <a:r>
              <a:rPr lang="tr-TR" dirty="0"/>
              <a:t>en önemli çıktımızdır. Bunu görebilmek için yaptığımız işlerin kontrol </a:t>
            </a:r>
            <a:r>
              <a:rPr lang="tr-TR" dirty="0" smtClean="0"/>
              <a:t>edilmesi zorunluluğu </a:t>
            </a:r>
            <a:r>
              <a:rPr lang="tr-TR" dirty="0"/>
              <a:t>vardır. Endüstriyel üretimin her türünde kalite ve kontrol önemli bir </a:t>
            </a:r>
            <a:r>
              <a:rPr lang="tr-TR" dirty="0" smtClean="0"/>
              <a:t>birim olmuştur</a:t>
            </a:r>
            <a:r>
              <a:rPr lang="tr-TR" dirty="0"/>
              <a:t>.</a:t>
            </a:r>
          </a:p>
        </p:txBody>
      </p:sp>
    </p:spTree>
    <p:extLst>
      <p:ext uri="{BB962C8B-B14F-4D97-AF65-F5344CB8AC3E}">
        <p14:creationId xmlns:p14="http://schemas.microsoft.com/office/powerpoint/2010/main" val="27374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6120680"/>
          </a:xfrm>
        </p:spPr>
        <p:txBody>
          <a:bodyPr>
            <a:normAutofit fontScale="92500" lnSpcReduction="20000"/>
          </a:bodyPr>
          <a:lstStyle/>
          <a:p>
            <a:pPr marL="0" indent="0">
              <a:buNone/>
            </a:pPr>
            <a:r>
              <a:rPr lang="tr-TR" b="1" dirty="0"/>
              <a:t>Kontrolün Tanımı ve Önemi</a:t>
            </a:r>
          </a:p>
          <a:p>
            <a:pPr marL="0" indent="0">
              <a:buNone/>
            </a:pPr>
            <a:r>
              <a:rPr lang="tr-TR" dirty="0"/>
              <a:t>Üretimin ölçü sınırları içinde yapılıp yapılmadığının değişik araçlar ile kontrolü </a:t>
            </a:r>
            <a:r>
              <a:rPr lang="tr-TR" dirty="0" smtClean="0"/>
              <a:t>sonucunda, işin </a:t>
            </a:r>
            <a:r>
              <a:rPr lang="tr-TR" dirty="0"/>
              <a:t>kullanılır olup olmadığının tespitine </a:t>
            </a:r>
            <a:r>
              <a:rPr lang="tr-TR" b="1" dirty="0"/>
              <a:t>kontrol </a:t>
            </a:r>
            <a:r>
              <a:rPr lang="tr-TR" dirty="0"/>
              <a:t>adı verilir.</a:t>
            </a:r>
          </a:p>
          <a:p>
            <a:pPr marL="0" indent="0">
              <a:buNone/>
            </a:pPr>
            <a:endParaRPr lang="tr-TR" dirty="0" smtClean="0"/>
          </a:p>
          <a:p>
            <a:pPr marL="0" indent="0">
              <a:buNone/>
            </a:pPr>
            <a:r>
              <a:rPr lang="tr-TR" dirty="0" smtClean="0"/>
              <a:t>Ölçme </a:t>
            </a:r>
            <a:r>
              <a:rPr lang="tr-TR" dirty="0"/>
              <a:t>ile kontrolün aynı kişiler tarafından yapılması büyük işletmelerde tercih </a:t>
            </a:r>
            <a:r>
              <a:rPr lang="tr-TR" dirty="0" smtClean="0"/>
              <a:t>edilmez. Ölçme </a:t>
            </a:r>
            <a:r>
              <a:rPr lang="tr-TR" dirty="0"/>
              <a:t>işlemini yapan kişinin kontrol işlemini de yaptığı takdirde hatalar meydana </a:t>
            </a:r>
            <a:r>
              <a:rPr lang="tr-TR" dirty="0" smtClean="0"/>
              <a:t>geldiği, tecrübeler </a:t>
            </a:r>
            <a:r>
              <a:rPr lang="tr-TR" dirty="0"/>
              <a:t>sonucunda görülmüştür. Bu nedenle kontrolün başka kimseler </a:t>
            </a:r>
            <a:r>
              <a:rPr lang="tr-TR" dirty="0" smtClean="0"/>
              <a:t>tarafından yapılması </a:t>
            </a:r>
            <a:r>
              <a:rPr lang="tr-TR" dirty="0"/>
              <a:t>önerilir. Bu değişik üretim safhalarından geçen ölçülmüş iş parçalarının bir </a:t>
            </a:r>
            <a:r>
              <a:rPr lang="tr-TR" dirty="0" smtClean="0"/>
              <a:t>kontrol bölümünce </a:t>
            </a:r>
            <a:r>
              <a:rPr lang="tr-TR" dirty="0"/>
              <a:t>denetlenmesi anlamını taşır. Özellikle büyük işletmelerde kontrol işleminin ayrı</a:t>
            </a:r>
          </a:p>
          <a:p>
            <a:pPr marL="0" indent="0">
              <a:buNone/>
            </a:pPr>
            <a:r>
              <a:rPr lang="tr-TR" dirty="0"/>
              <a:t>bir bölümde yapılmasına önem verilir.</a:t>
            </a:r>
          </a:p>
        </p:txBody>
      </p:sp>
    </p:spTree>
    <p:extLst>
      <p:ext uri="{BB962C8B-B14F-4D97-AF65-F5344CB8AC3E}">
        <p14:creationId xmlns:p14="http://schemas.microsoft.com/office/powerpoint/2010/main" val="311626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 </a:t>
            </a:r>
            <a:endParaRPr lang="tr-TR" dirty="0"/>
          </a:p>
        </p:txBody>
      </p:sp>
      <p:sp>
        <p:nvSpPr>
          <p:cNvPr id="3" name="İçerik Yer Tutucusu 2"/>
          <p:cNvSpPr>
            <a:spLocks noGrp="1"/>
          </p:cNvSpPr>
          <p:nvPr>
            <p:ph idx="1"/>
          </p:nvPr>
        </p:nvSpPr>
        <p:spPr/>
        <p:txBody>
          <a:bodyPr/>
          <a:lstStyle/>
          <a:p>
            <a:pPr marL="0" indent="0">
              <a:buNone/>
            </a:pPr>
            <a:r>
              <a:rPr lang="tr-TR" dirty="0"/>
              <a:t>Yüzeylerin düzlemselliğinin ve </a:t>
            </a:r>
            <a:r>
              <a:rPr lang="tr-TR" dirty="0" smtClean="0"/>
              <a:t>yüzeyler arasındaki </a:t>
            </a:r>
            <a:r>
              <a:rPr lang="tr-TR" dirty="0"/>
              <a:t>açıların kontrol edilmesinde kullanılan aletlere </a:t>
            </a:r>
            <a:r>
              <a:rPr lang="tr-TR" b="1" dirty="0"/>
              <a:t>GÖNYE </a:t>
            </a:r>
            <a:r>
              <a:rPr lang="tr-TR" dirty="0"/>
              <a:t>denir. </a:t>
            </a:r>
            <a:endParaRPr lang="tr-TR" dirty="0" smtClean="0"/>
          </a:p>
          <a:p>
            <a:pPr marL="0" indent="0">
              <a:buNone/>
            </a:pPr>
            <a:r>
              <a:rPr lang="tr-TR" b="1" dirty="0"/>
              <a:t>1. </a:t>
            </a:r>
            <a:r>
              <a:rPr lang="tr-TR" dirty="0"/>
              <a:t>Komşu yüzeylerin dikeyliğinin kontrol edilmesi</a:t>
            </a:r>
          </a:p>
          <a:p>
            <a:pPr marL="0" indent="0">
              <a:buNone/>
            </a:pPr>
            <a:r>
              <a:rPr lang="tr-TR" b="1" dirty="0"/>
              <a:t>2. </a:t>
            </a:r>
            <a:r>
              <a:rPr lang="tr-TR" dirty="0"/>
              <a:t>Markalama işleminde birbirine dikey olan çizgilerin çekilmesi</a:t>
            </a:r>
          </a:p>
          <a:p>
            <a:pPr marL="0" indent="0">
              <a:buNone/>
            </a:pPr>
            <a:r>
              <a:rPr lang="tr-TR" b="1" dirty="0"/>
              <a:t>3. </a:t>
            </a:r>
            <a:r>
              <a:rPr lang="tr-TR" dirty="0"/>
              <a:t>Açıların taşınması</a:t>
            </a:r>
          </a:p>
        </p:txBody>
      </p:sp>
    </p:spTree>
    <p:extLst>
      <p:ext uri="{BB962C8B-B14F-4D97-AF65-F5344CB8AC3E}">
        <p14:creationId xmlns:p14="http://schemas.microsoft.com/office/powerpoint/2010/main" val="1293199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732"/>
            <a:ext cx="8229600" cy="1143000"/>
          </a:xfrm>
        </p:spPr>
        <p:txBody>
          <a:bodyPr/>
          <a:lstStyle/>
          <a:p>
            <a:r>
              <a:rPr lang="tr-TR" b="1" dirty="0"/>
              <a:t>GÖNYELER </a:t>
            </a:r>
            <a:endParaRPr lang="tr-TR" dirty="0"/>
          </a:p>
        </p:txBody>
      </p:sp>
      <p:sp>
        <p:nvSpPr>
          <p:cNvPr id="3" name="İçerik Yer Tutucusu 2"/>
          <p:cNvSpPr>
            <a:spLocks noGrp="1"/>
          </p:cNvSpPr>
          <p:nvPr>
            <p:ph idx="1"/>
          </p:nvPr>
        </p:nvSpPr>
        <p:spPr>
          <a:xfrm>
            <a:off x="457200" y="1052736"/>
            <a:ext cx="8229600" cy="5616624"/>
          </a:xfrm>
        </p:spPr>
        <p:txBody>
          <a:bodyPr>
            <a:normAutofit fontScale="92500" lnSpcReduction="10000"/>
          </a:bodyPr>
          <a:lstStyle/>
          <a:p>
            <a:pPr marL="0" indent="0">
              <a:buNone/>
            </a:pPr>
            <a:r>
              <a:rPr lang="tr-TR" b="1" dirty="0" smtClean="0"/>
              <a:t>GÖNYE </a:t>
            </a:r>
            <a:r>
              <a:rPr lang="tr-TR" b="1" dirty="0"/>
              <a:t>ÇEŞİTLERİ </a:t>
            </a:r>
            <a:endParaRPr lang="tr-TR" dirty="0"/>
          </a:p>
          <a:p>
            <a:pPr marL="0" indent="0">
              <a:buNone/>
            </a:pPr>
            <a:r>
              <a:rPr lang="tr-TR" dirty="0"/>
              <a:t>Gönyeler kullanım yeri ve şekline göre çok çeşitlidir. </a:t>
            </a:r>
          </a:p>
          <a:p>
            <a:pPr marL="0" indent="0">
              <a:buNone/>
            </a:pPr>
            <a:r>
              <a:rPr lang="tr-TR" dirty="0"/>
              <a:t>A</a:t>
            </a:r>
            <a:r>
              <a:rPr lang="tr-TR" dirty="0" smtClean="0"/>
              <a:t>. </a:t>
            </a:r>
            <a:r>
              <a:rPr lang="tr-TR" dirty="0"/>
              <a:t>Yüzey gönyeleri </a:t>
            </a:r>
            <a:r>
              <a:rPr lang="tr-TR" dirty="0" smtClean="0"/>
              <a:t>(kıl gönyeler)</a:t>
            </a:r>
            <a:endParaRPr lang="tr-TR" dirty="0"/>
          </a:p>
          <a:p>
            <a:pPr marL="0" indent="0">
              <a:buNone/>
            </a:pPr>
            <a:r>
              <a:rPr lang="tr-TR" dirty="0"/>
              <a:t>B</a:t>
            </a:r>
            <a:r>
              <a:rPr lang="tr-TR" dirty="0" smtClean="0"/>
              <a:t>. </a:t>
            </a:r>
            <a:r>
              <a:rPr lang="tr-TR" dirty="0"/>
              <a:t>Sabit açı gönyeler </a:t>
            </a:r>
          </a:p>
          <a:p>
            <a:pPr marL="0" indent="0">
              <a:buNone/>
            </a:pPr>
            <a:r>
              <a:rPr lang="tr-TR" dirty="0"/>
              <a:t>C</a:t>
            </a:r>
            <a:r>
              <a:rPr lang="tr-TR" dirty="0" smtClean="0"/>
              <a:t>. </a:t>
            </a:r>
            <a:r>
              <a:rPr lang="tr-TR" dirty="0"/>
              <a:t>Ayarlı açı gönyeler </a:t>
            </a:r>
          </a:p>
          <a:p>
            <a:pPr marL="0" indent="0">
              <a:buNone/>
            </a:pPr>
            <a:r>
              <a:rPr lang="tr-TR" dirty="0"/>
              <a:t>D</a:t>
            </a:r>
            <a:r>
              <a:rPr lang="tr-TR" dirty="0" smtClean="0"/>
              <a:t>. </a:t>
            </a:r>
            <a:r>
              <a:rPr lang="tr-TR" dirty="0"/>
              <a:t>Basit bölüntülü açı gönyesi </a:t>
            </a:r>
          </a:p>
          <a:p>
            <a:pPr marL="0" indent="0">
              <a:buNone/>
            </a:pPr>
            <a:r>
              <a:rPr lang="tr-TR" dirty="0"/>
              <a:t>E</a:t>
            </a:r>
            <a:r>
              <a:rPr lang="tr-TR" dirty="0" smtClean="0"/>
              <a:t>. </a:t>
            </a:r>
            <a:r>
              <a:rPr lang="tr-TR" dirty="0"/>
              <a:t>Verniyeli açı gönyesi </a:t>
            </a:r>
            <a:endParaRPr lang="tr-TR" dirty="0" smtClean="0"/>
          </a:p>
          <a:p>
            <a:pPr marL="0" indent="0">
              <a:buNone/>
            </a:pPr>
            <a:r>
              <a:rPr lang="tr-TR" dirty="0"/>
              <a:t>F</a:t>
            </a:r>
            <a:r>
              <a:rPr lang="tr-TR" dirty="0" smtClean="0"/>
              <a:t>. </a:t>
            </a:r>
            <a:r>
              <a:rPr lang="tr-TR" dirty="0"/>
              <a:t>Üniversal açı gönyesi </a:t>
            </a:r>
            <a:endParaRPr lang="tr-TR" dirty="0" smtClean="0"/>
          </a:p>
          <a:p>
            <a:pPr marL="0" indent="0">
              <a:buNone/>
            </a:pPr>
            <a:r>
              <a:rPr lang="tr-TR" dirty="0"/>
              <a:t>G</a:t>
            </a:r>
            <a:r>
              <a:rPr lang="tr-TR" dirty="0" smtClean="0"/>
              <a:t>. </a:t>
            </a:r>
            <a:r>
              <a:rPr lang="tr-TR" dirty="0"/>
              <a:t>Optik açı gönyesi </a:t>
            </a:r>
            <a:endParaRPr lang="tr-TR" dirty="0" smtClean="0"/>
          </a:p>
          <a:p>
            <a:pPr marL="0" indent="0">
              <a:buNone/>
            </a:pPr>
            <a:r>
              <a:rPr lang="tr-TR" dirty="0"/>
              <a:t>H</a:t>
            </a:r>
            <a:r>
              <a:rPr lang="tr-TR" dirty="0" smtClean="0"/>
              <a:t>. </a:t>
            </a:r>
            <a:r>
              <a:rPr lang="tr-TR" dirty="0"/>
              <a:t>Saatli açı gönyesi </a:t>
            </a:r>
          </a:p>
          <a:p>
            <a:pPr marL="0" indent="0">
              <a:buNone/>
            </a:pPr>
            <a:r>
              <a:rPr lang="tr-TR" dirty="0"/>
              <a:t>İ</a:t>
            </a:r>
            <a:r>
              <a:rPr lang="tr-TR" dirty="0" smtClean="0"/>
              <a:t>. </a:t>
            </a:r>
            <a:r>
              <a:rPr lang="tr-TR" dirty="0"/>
              <a:t>Sinüs cetveli </a:t>
            </a:r>
          </a:p>
          <a:p>
            <a:endParaRPr lang="tr-TR" dirty="0"/>
          </a:p>
        </p:txBody>
      </p:sp>
    </p:spTree>
    <p:extLst>
      <p:ext uri="{BB962C8B-B14F-4D97-AF65-F5344CB8AC3E}">
        <p14:creationId xmlns:p14="http://schemas.microsoft.com/office/powerpoint/2010/main" val="707887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GÖNYELER </a:t>
            </a:r>
            <a:endParaRPr lang="tr-TR" dirty="0"/>
          </a:p>
        </p:txBody>
      </p:sp>
      <p:sp>
        <p:nvSpPr>
          <p:cNvPr id="3" name="İçerik Yer Tutucusu 2"/>
          <p:cNvSpPr>
            <a:spLocks noGrp="1"/>
          </p:cNvSpPr>
          <p:nvPr>
            <p:ph idx="1"/>
          </p:nvPr>
        </p:nvSpPr>
        <p:spPr>
          <a:xfrm>
            <a:off x="251520" y="1268760"/>
            <a:ext cx="5112568" cy="5400600"/>
          </a:xfrm>
        </p:spPr>
        <p:txBody>
          <a:bodyPr/>
          <a:lstStyle/>
          <a:p>
            <a:pPr marL="0" indent="0">
              <a:buNone/>
            </a:pPr>
            <a:r>
              <a:rPr lang="tr-TR" b="1" dirty="0" smtClean="0"/>
              <a:t>A- Yüzey Gönyeleri (Kıl Gönyeler)</a:t>
            </a:r>
            <a:endParaRPr lang="tr-TR" b="1" dirty="0"/>
          </a:p>
          <a:p>
            <a:pPr marL="0" indent="0">
              <a:buNone/>
            </a:pPr>
            <a:r>
              <a:rPr lang="tr-TR" dirty="0"/>
              <a:t>Yüzeylerin düzgünlüklerinin ve dikliklerinin kontrolünde kullanılır. Gönyelerin </a:t>
            </a:r>
            <a:r>
              <a:rPr lang="tr-TR" dirty="0" smtClean="0"/>
              <a:t>uç kısımları </a:t>
            </a:r>
            <a:r>
              <a:rPr lang="tr-TR" dirty="0"/>
              <a:t>konik (keskin) olduğundan hassas bir şekilde kontrol yapılabilir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7124" y="1052736"/>
            <a:ext cx="3672408" cy="558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284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 </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a:t>B. Sabit açı gönyeler </a:t>
            </a:r>
            <a:endParaRPr lang="tr-TR" b="1" dirty="0" smtClean="0"/>
          </a:p>
          <a:p>
            <a:pPr marL="0" indent="0">
              <a:buNone/>
            </a:pPr>
            <a:r>
              <a:rPr lang="tr-TR" dirty="0"/>
              <a:t>Parçaların düzlemselliğinin yanı sıra komşu yüzeyler arasındaki açının kendi sabit açısına eşit olup olmadığını kontrol eder. 30° - 45° - 60° - 90° ve 120° açılı </a:t>
            </a:r>
            <a:r>
              <a:rPr lang="tr-TR" b="1" dirty="0"/>
              <a:t>sabit açı gönyeleri </a:t>
            </a:r>
            <a:r>
              <a:rPr lang="tr-TR" dirty="0"/>
              <a:t>vardır. Somun ve benzeri parçaların yüzeylerini de kontrol ettiği için somun gönyesi de denir. </a:t>
            </a:r>
            <a:endParaRPr lang="tr-TR" dirty="0" smtClean="0"/>
          </a:p>
          <a:p>
            <a:pPr marL="0" indent="0">
              <a:buNone/>
            </a:pPr>
            <a:r>
              <a:rPr lang="tr-TR" dirty="0"/>
              <a:t>Sabit açılı gönyeler, iç gerginlikleri giderilmiş çelik ya da paslanmaz çeliklerden üretilir.</a:t>
            </a:r>
          </a:p>
        </p:txBody>
      </p:sp>
    </p:spTree>
    <p:extLst>
      <p:ext uri="{BB962C8B-B14F-4D97-AF65-F5344CB8AC3E}">
        <p14:creationId xmlns:p14="http://schemas.microsoft.com/office/powerpoint/2010/main" val="3021248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 </a:t>
            </a: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68" y="1772816"/>
            <a:ext cx="9144000" cy="4339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çerik Yer Tutucusu 2"/>
          <p:cNvSpPr>
            <a:spLocks noGrp="1"/>
          </p:cNvSpPr>
          <p:nvPr>
            <p:ph idx="1"/>
          </p:nvPr>
        </p:nvSpPr>
        <p:spPr>
          <a:xfrm>
            <a:off x="483894" y="1124744"/>
            <a:ext cx="8229600" cy="748680"/>
          </a:xfrm>
        </p:spPr>
        <p:txBody>
          <a:bodyPr>
            <a:normAutofit/>
          </a:bodyPr>
          <a:lstStyle/>
          <a:p>
            <a:pPr marL="0" indent="0">
              <a:buNone/>
            </a:pPr>
            <a:r>
              <a:rPr lang="tr-TR" b="1" dirty="0"/>
              <a:t>B. Sabit açı gönyeler </a:t>
            </a:r>
            <a:endParaRPr lang="tr-TR" b="1" dirty="0" smtClean="0"/>
          </a:p>
        </p:txBody>
      </p:sp>
    </p:spTree>
    <p:extLst>
      <p:ext uri="{BB962C8B-B14F-4D97-AF65-F5344CB8AC3E}">
        <p14:creationId xmlns:p14="http://schemas.microsoft.com/office/powerpoint/2010/main" val="251573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1143000"/>
          </a:xfrm>
        </p:spPr>
        <p:txBody>
          <a:bodyPr/>
          <a:lstStyle/>
          <a:p>
            <a:r>
              <a:rPr lang="tr-TR" b="1" dirty="0"/>
              <a:t>GÖNYELER </a:t>
            </a:r>
            <a:endParaRPr lang="tr-TR" dirty="0"/>
          </a:p>
        </p:txBody>
      </p:sp>
      <p:sp>
        <p:nvSpPr>
          <p:cNvPr id="3" name="İçerik Yer Tutucusu 2"/>
          <p:cNvSpPr>
            <a:spLocks noGrp="1"/>
          </p:cNvSpPr>
          <p:nvPr>
            <p:ph idx="1"/>
          </p:nvPr>
        </p:nvSpPr>
        <p:spPr>
          <a:xfrm>
            <a:off x="611560" y="980728"/>
            <a:ext cx="8229600" cy="4525963"/>
          </a:xfrm>
        </p:spPr>
        <p:txBody>
          <a:bodyPr/>
          <a:lstStyle/>
          <a:p>
            <a:pPr marL="0" indent="0">
              <a:buNone/>
            </a:pPr>
            <a:r>
              <a:rPr lang="tr-TR" b="1" dirty="0"/>
              <a:t>C. Ayarlı açı </a:t>
            </a:r>
            <a:r>
              <a:rPr lang="tr-TR" b="1" dirty="0" smtClean="0"/>
              <a:t>gönyeler</a:t>
            </a:r>
          </a:p>
          <a:p>
            <a:pPr marL="0" indent="0">
              <a:buNone/>
            </a:pPr>
            <a:r>
              <a:rPr lang="tr-TR" dirty="0"/>
              <a:t>Ayarlı açı gönyeleri, üzerinde açı bölüntüleri olmayan önceden belirlenen bir açıya göre kontrol etmede yada taşımalı olarak açıları ölçmede kullanılırlar </a:t>
            </a:r>
            <a:r>
              <a:rPr lang="tr-TR" b="1" dirty="0" smtClean="0"/>
              <a:t> </a:t>
            </a:r>
            <a:endParaRPr lang="tr-TR" b="1" dirty="0"/>
          </a:p>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761656"/>
            <a:ext cx="7747505"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3810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1803" y="0"/>
            <a:ext cx="8229600" cy="1143000"/>
          </a:xfrm>
        </p:spPr>
        <p:txBody>
          <a:bodyPr/>
          <a:lstStyle/>
          <a:p>
            <a:r>
              <a:rPr lang="tr-TR" b="1" dirty="0"/>
              <a:t>GÖNYELER </a:t>
            </a:r>
            <a:endParaRPr lang="tr-TR" dirty="0"/>
          </a:p>
        </p:txBody>
      </p:sp>
      <p:sp>
        <p:nvSpPr>
          <p:cNvPr id="3" name="İçerik Yer Tutucusu 2"/>
          <p:cNvSpPr>
            <a:spLocks noGrp="1"/>
          </p:cNvSpPr>
          <p:nvPr>
            <p:ph idx="1"/>
          </p:nvPr>
        </p:nvSpPr>
        <p:spPr>
          <a:xfrm>
            <a:off x="441803" y="980728"/>
            <a:ext cx="8229600" cy="4525963"/>
          </a:xfrm>
        </p:spPr>
        <p:txBody>
          <a:bodyPr/>
          <a:lstStyle/>
          <a:p>
            <a:pPr marL="0" indent="0">
              <a:buNone/>
            </a:pPr>
            <a:r>
              <a:rPr lang="tr-TR" b="1" dirty="0"/>
              <a:t>D. Basit bölüntülü açı gönyesi </a:t>
            </a:r>
            <a:endParaRPr lang="tr-TR" b="1" dirty="0" smtClean="0"/>
          </a:p>
          <a:p>
            <a:pPr marL="0" indent="0">
              <a:buNone/>
            </a:pPr>
            <a:r>
              <a:rPr lang="tr-TR" dirty="0"/>
              <a:t>Üzerinde basit açı bölüntüleri olan açıların ölçüldüğü yada istenirse markalamada kullanılan açı gönyeleridir.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1" y="3401616"/>
            <a:ext cx="6460953"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7269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 </a:t>
            </a:r>
            <a:endParaRPr lang="tr-TR" dirty="0"/>
          </a:p>
        </p:txBody>
      </p:sp>
      <p:sp>
        <p:nvSpPr>
          <p:cNvPr id="3" name="İçerik Yer Tutucusu 2"/>
          <p:cNvSpPr>
            <a:spLocks noGrp="1"/>
          </p:cNvSpPr>
          <p:nvPr>
            <p:ph idx="1"/>
          </p:nvPr>
        </p:nvSpPr>
        <p:spPr>
          <a:xfrm>
            <a:off x="467544" y="1196752"/>
            <a:ext cx="8229600" cy="4525963"/>
          </a:xfrm>
        </p:spPr>
        <p:txBody>
          <a:bodyPr/>
          <a:lstStyle/>
          <a:p>
            <a:pPr marL="0" indent="0">
              <a:buNone/>
            </a:pPr>
            <a:r>
              <a:rPr lang="tr-TR" b="1" dirty="0"/>
              <a:t>D. Basit bölüntülü açı </a:t>
            </a:r>
            <a:r>
              <a:rPr lang="tr-TR" b="1" dirty="0" smtClean="0"/>
              <a:t>gönyesi</a:t>
            </a:r>
          </a:p>
          <a:p>
            <a:pPr marL="0" indent="0">
              <a:buNone/>
            </a:pPr>
            <a:r>
              <a:rPr lang="tr-TR" dirty="0"/>
              <a:t>Ayarlı gönyenin ayarlanması </a:t>
            </a:r>
            <a:r>
              <a:rPr lang="tr-TR" dirty="0" smtClean="0"/>
              <a:t>1.Sabitleme </a:t>
            </a:r>
            <a:r>
              <a:rPr lang="tr-TR" dirty="0"/>
              <a:t>somunu 2. Kılıç 3. Açıölçer</a:t>
            </a:r>
            <a:r>
              <a:rPr lang="tr-TR" dirty="0" smtClean="0"/>
              <a:t> </a:t>
            </a:r>
            <a:endParaRPr lang="tr-TR" dirty="0"/>
          </a:p>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077" y="2924945"/>
            <a:ext cx="4365155" cy="388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997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3679"/>
            <a:ext cx="8229600" cy="1143000"/>
          </a:xfrm>
        </p:spPr>
        <p:txBody>
          <a:bodyPr/>
          <a:lstStyle/>
          <a:p>
            <a:r>
              <a:rPr lang="tr-TR" b="1" dirty="0"/>
              <a:t>GÖNYELER </a:t>
            </a:r>
            <a:endParaRPr lang="tr-TR" dirty="0"/>
          </a:p>
        </p:txBody>
      </p:sp>
      <p:sp>
        <p:nvSpPr>
          <p:cNvPr id="3" name="İçerik Yer Tutucusu 2"/>
          <p:cNvSpPr>
            <a:spLocks noGrp="1"/>
          </p:cNvSpPr>
          <p:nvPr>
            <p:ph idx="1"/>
          </p:nvPr>
        </p:nvSpPr>
        <p:spPr>
          <a:xfrm>
            <a:off x="467544" y="980728"/>
            <a:ext cx="8676456" cy="4525963"/>
          </a:xfrm>
        </p:spPr>
        <p:txBody>
          <a:bodyPr/>
          <a:lstStyle/>
          <a:p>
            <a:pPr marL="0" indent="0">
              <a:buNone/>
            </a:pPr>
            <a:r>
              <a:rPr lang="tr-TR" b="1" dirty="0"/>
              <a:t>E. Verniyeli açı gönyesi </a:t>
            </a:r>
            <a:endParaRPr lang="tr-TR" b="1" dirty="0" smtClean="0"/>
          </a:p>
          <a:p>
            <a:pPr marL="0" indent="0">
              <a:buNone/>
            </a:pPr>
            <a:r>
              <a:rPr lang="tr-TR" dirty="0"/>
              <a:t>Verniyeli açı gönyeleri, derecenin dakikalarını okuyabilmek için yapılmış hassas açı gönyeleridir. Tam derecelerden başka dakikaları okuyabilmek için yardımcı açı verniye bölüntüsü vardır. </a:t>
            </a:r>
            <a:endParaRPr lang="tr-TR" b="1" dirty="0"/>
          </a:p>
          <a:p>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543944"/>
            <a:ext cx="5322360" cy="331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0897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7760"/>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467544" y="1052736"/>
            <a:ext cx="8229600" cy="4525963"/>
          </a:xfrm>
        </p:spPr>
        <p:txBody>
          <a:bodyPr>
            <a:normAutofit lnSpcReduction="10000"/>
          </a:bodyPr>
          <a:lstStyle/>
          <a:p>
            <a:pPr marL="0" indent="0">
              <a:buNone/>
            </a:pPr>
            <a:r>
              <a:rPr lang="tr-TR" b="1" dirty="0"/>
              <a:t>F. Üniversal açı </a:t>
            </a:r>
            <a:r>
              <a:rPr lang="tr-TR" b="1" dirty="0" smtClean="0"/>
              <a:t>gönyesi</a:t>
            </a:r>
          </a:p>
          <a:p>
            <a:pPr marL="0" indent="0">
              <a:buNone/>
            </a:pPr>
            <a:r>
              <a:rPr lang="tr-TR" dirty="0"/>
              <a:t>Çeşitli açı ölçülerinin elde edilmesinde ve okunmasında kullanılan hassas ve yüksek ölçme tamlığında olan bir ölçü aletidir. 360° ye kadar tüm ölçüleri ölçer. Üniversal açı dairesi birbirinin devamı 4 90°ye bölünmüştür. Herhangi bir ölçmede elde edilen açının sabit kalması için sıkma vidasından faydalanılır. Verniyesi </a:t>
            </a:r>
            <a:r>
              <a:rPr lang="tr-TR" b="1" dirty="0"/>
              <a:t>2’ ve 5’ </a:t>
            </a:r>
            <a:r>
              <a:rPr lang="tr-TR" dirty="0"/>
              <a:t>olarak düzenlenmiştir.</a:t>
            </a:r>
            <a:r>
              <a:rPr lang="tr-TR" b="1" dirty="0" smtClean="0"/>
              <a:t> </a:t>
            </a:r>
            <a:endParaRPr lang="tr-TR" b="1" dirty="0"/>
          </a:p>
          <a:p>
            <a:endParaRPr lang="tr-TR" dirty="0"/>
          </a:p>
        </p:txBody>
      </p:sp>
    </p:spTree>
    <p:extLst>
      <p:ext uri="{BB962C8B-B14F-4D97-AF65-F5344CB8AC3E}">
        <p14:creationId xmlns:p14="http://schemas.microsoft.com/office/powerpoint/2010/main" val="230676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a:t>
            </a:r>
            <a:endParaRPr lang="tr-TR" dirty="0"/>
          </a:p>
        </p:txBody>
      </p:sp>
      <p:sp>
        <p:nvSpPr>
          <p:cNvPr id="3" name="İçerik Yer Tutucusu 2"/>
          <p:cNvSpPr>
            <a:spLocks noGrp="1"/>
          </p:cNvSpPr>
          <p:nvPr>
            <p:ph idx="1"/>
          </p:nvPr>
        </p:nvSpPr>
        <p:spPr/>
        <p:txBody>
          <a:bodyPr/>
          <a:lstStyle/>
          <a:p>
            <a:pPr marL="0" indent="0">
              <a:buNone/>
            </a:pPr>
            <a:r>
              <a:rPr lang="tr-TR" b="1" dirty="0"/>
              <a:t>F. Üniversal açı gönyesi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6361" y="2276872"/>
            <a:ext cx="6391275"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6513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a:t>
            </a:r>
            <a:endParaRPr lang="tr-TR" dirty="0"/>
          </a:p>
        </p:txBody>
      </p:sp>
      <p:sp>
        <p:nvSpPr>
          <p:cNvPr id="3" name="İçerik Yer Tutucusu 2"/>
          <p:cNvSpPr>
            <a:spLocks noGrp="1"/>
          </p:cNvSpPr>
          <p:nvPr>
            <p:ph idx="1"/>
          </p:nvPr>
        </p:nvSpPr>
        <p:spPr/>
        <p:txBody>
          <a:bodyPr/>
          <a:lstStyle/>
          <a:p>
            <a:pPr marL="0" indent="0">
              <a:buNone/>
            </a:pPr>
            <a:r>
              <a:rPr lang="tr-TR" b="1" dirty="0"/>
              <a:t>F. Üniversal açı gönyesi</a:t>
            </a:r>
          </a:p>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276871"/>
            <a:ext cx="8496944" cy="3600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7134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539552" y="980728"/>
            <a:ext cx="8229600" cy="4525963"/>
          </a:xfrm>
        </p:spPr>
        <p:txBody>
          <a:bodyPr/>
          <a:lstStyle/>
          <a:p>
            <a:pPr marL="0" indent="0">
              <a:buNone/>
            </a:pPr>
            <a:r>
              <a:rPr lang="tr-TR" b="1" dirty="0"/>
              <a:t>F. Üniversal açı </a:t>
            </a:r>
            <a:r>
              <a:rPr lang="tr-TR" b="1" dirty="0" smtClean="0"/>
              <a:t>gönyesi</a:t>
            </a:r>
          </a:p>
          <a:p>
            <a:pPr marL="0" indent="0">
              <a:buNone/>
            </a:pPr>
            <a:r>
              <a:rPr lang="tr-TR" dirty="0" smtClean="0"/>
              <a:t>(5</a:t>
            </a:r>
            <a:r>
              <a:rPr lang="tr-TR" dirty="0"/>
              <a:t>’) </a:t>
            </a:r>
            <a:r>
              <a:rPr lang="tr-TR" dirty="0" smtClean="0"/>
              <a:t>açı verniyesinin yapılışı </a:t>
            </a:r>
            <a:endParaRPr lang="tr-TR" dirty="0"/>
          </a:p>
          <a:p>
            <a:pPr marL="0" indent="0">
              <a:buNone/>
            </a:pP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443" y="2348880"/>
            <a:ext cx="8280920" cy="4183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168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463513" y="908720"/>
            <a:ext cx="8229600" cy="4525963"/>
          </a:xfrm>
        </p:spPr>
        <p:txBody>
          <a:bodyPr>
            <a:normAutofit fontScale="92500" lnSpcReduction="20000"/>
          </a:bodyPr>
          <a:lstStyle/>
          <a:p>
            <a:pPr marL="0" indent="0">
              <a:buNone/>
            </a:pPr>
            <a:r>
              <a:rPr lang="tr-TR" dirty="0"/>
              <a:t>(5’) açı verniyesinin yapılışı </a:t>
            </a:r>
            <a:r>
              <a:rPr lang="tr-TR" dirty="0" smtClean="0"/>
              <a:t>;</a:t>
            </a:r>
          </a:p>
          <a:p>
            <a:pPr marL="0" indent="0">
              <a:buNone/>
            </a:pPr>
            <a:r>
              <a:rPr lang="tr-TR" dirty="0" smtClean="0"/>
              <a:t>Açı </a:t>
            </a:r>
            <a:r>
              <a:rPr lang="tr-TR" dirty="0"/>
              <a:t>verniyesinin yapılma yöntemi ve okunması önceki konularda anlatılan verniyelere benzer. Fakat burada verniyenin açı verniyesi, bölüntülerin de açı bölüntüleri olduğuna dikkat edilmelidir. </a:t>
            </a:r>
            <a:endParaRPr lang="tr-TR" dirty="0" smtClean="0"/>
          </a:p>
          <a:p>
            <a:pPr marL="0" indent="0">
              <a:buNone/>
            </a:pPr>
            <a:r>
              <a:rPr lang="tr-TR" dirty="0"/>
              <a:t>4 tane 90° olarak bölümlenen açı dairesi üzerinde 23° lik açı döner disk üzerine taşınarak 12 eşit açı bölüntüsüne ayrılmıştır. Bu şekilde bölünme ile (23/12)° lik açı verniyesi bölüntüleri elde edilir. Açı dairesi üzerindeki 23° lik kısım verniyede 12 eşit parçaya bölünmüştür. </a:t>
            </a:r>
          </a:p>
          <a:p>
            <a:pPr marL="0" indent="0">
              <a:buNone/>
            </a:pPr>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26" y="5517232"/>
            <a:ext cx="9131374" cy="112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7342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16632"/>
            <a:ext cx="8640960" cy="4525963"/>
          </a:xfrm>
        </p:spPr>
        <p:txBody>
          <a:bodyPr/>
          <a:lstStyle/>
          <a:p>
            <a:pPr marL="0" indent="0">
              <a:buNone/>
            </a:pPr>
            <a:r>
              <a:rPr lang="tr-TR" dirty="0"/>
              <a:t>Açı Verniyesinin Okurken Şu Özelliklere Dikkat Edilmelidir</a:t>
            </a:r>
            <a:r>
              <a:rPr lang="tr-TR" dirty="0" smtClean="0"/>
              <a:t>.</a:t>
            </a:r>
          </a:p>
          <a:p>
            <a:pPr marL="0" indent="0">
              <a:buNone/>
            </a:pPr>
            <a:r>
              <a:rPr lang="tr-TR" dirty="0" smtClean="0"/>
              <a:t>a</a:t>
            </a:r>
            <a:r>
              <a:rPr lang="tr-TR" dirty="0"/>
              <a:t>) Önce verniyenin sıfır çizgisinin en son geçtiği tam derece okunur. </a:t>
            </a:r>
          </a:p>
          <a:p>
            <a:pPr marL="0" indent="0">
              <a:buNone/>
            </a:pPr>
            <a:r>
              <a:rPr lang="tr-TR" dirty="0"/>
              <a:t>b) Tam dereceye, açı bölüntüleri ile kesişen verniye çizgisinin gösterdiği dakika eklenir. </a:t>
            </a:r>
          </a:p>
          <a:p>
            <a:pPr marL="0" indent="0">
              <a:buNone/>
            </a:pPr>
            <a:r>
              <a:rPr lang="tr-TR" dirty="0" smtClean="0"/>
              <a:t> </a:t>
            </a: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251839"/>
            <a:ext cx="6336704" cy="3606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560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614479" y="758961"/>
            <a:ext cx="8229600" cy="4525963"/>
          </a:xfrm>
        </p:spPr>
        <p:txBody>
          <a:bodyPr/>
          <a:lstStyle/>
          <a:p>
            <a:pPr marL="0" indent="0">
              <a:buNone/>
            </a:pPr>
            <a:r>
              <a:rPr lang="tr-TR" b="1" dirty="0"/>
              <a:t>F. Üniversal açı </a:t>
            </a:r>
            <a:r>
              <a:rPr lang="tr-TR" b="1" dirty="0" smtClean="0"/>
              <a:t>gönyesi</a:t>
            </a:r>
            <a:endParaRPr lang="tr-TR" dirty="0" smtClean="0"/>
          </a:p>
          <a:p>
            <a:pPr marL="0" indent="0">
              <a:buNone/>
            </a:pPr>
            <a:r>
              <a:rPr lang="tr-TR" dirty="0"/>
              <a:t>( 2’) </a:t>
            </a:r>
            <a:r>
              <a:rPr lang="tr-TR" dirty="0" smtClean="0"/>
              <a:t>açı verniyesinin yapılışı </a:t>
            </a:r>
          </a:p>
          <a:p>
            <a:pPr marL="0" indent="0">
              <a:buNone/>
            </a:pPr>
            <a:r>
              <a:rPr lang="tr-TR" dirty="0"/>
              <a:t>Açı dairesi üzerindeki 29° lik kısım verniyede 30 eşit parçaya bölünmüştür.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979" y="4038104"/>
            <a:ext cx="6651265"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 y="3039731"/>
            <a:ext cx="9150226" cy="99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623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88755"/>
            <a:ext cx="8229600" cy="1143000"/>
          </a:xfrm>
        </p:spPr>
        <p:txBody>
          <a:bodyPr/>
          <a:lstStyle/>
          <a:p>
            <a:r>
              <a:rPr lang="tr-TR" b="1" dirty="0"/>
              <a:t>GÖNYELER</a:t>
            </a: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225107"/>
            <a:ext cx="5773475" cy="350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2627784" y="5013176"/>
            <a:ext cx="4176464" cy="1938992"/>
          </a:xfrm>
          <a:prstGeom prst="rect">
            <a:avLst/>
          </a:prstGeom>
        </p:spPr>
        <p:txBody>
          <a:bodyPr wrap="square">
            <a:spAutoFit/>
          </a:bodyPr>
          <a:lstStyle/>
          <a:p>
            <a:r>
              <a:rPr lang="tr-TR" sz="2400" dirty="0" smtClean="0"/>
              <a:t>     Tam </a:t>
            </a:r>
            <a:r>
              <a:rPr lang="tr-TR" sz="2400" dirty="0"/>
              <a:t>Açı </a:t>
            </a:r>
            <a:r>
              <a:rPr lang="tr-TR" sz="2400" dirty="0" smtClean="0"/>
              <a:t> : </a:t>
            </a:r>
            <a:r>
              <a:rPr lang="tr-TR" sz="2400" dirty="0"/>
              <a:t>42° 00</a:t>
            </a:r>
            <a:r>
              <a:rPr lang="tr-TR" sz="2400" dirty="0" smtClean="0"/>
              <a:t>’</a:t>
            </a:r>
          </a:p>
          <a:p>
            <a:r>
              <a:rPr lang="tr-TR" sz="2400" u="sng" dirty="0" smtClean="0"/>
              <a:t>  2</a:t>
            </a:r>
            <a:r>
              <a:rPr lang="tr-TR" sz="2400" u="sng" dirty="0"/>
              <a:t>’ </a:t>
            </a:r>
            <a:r>
              <a:rPr lang="tr-TR" sz="2400" u="sng" dirty="0" smtClean="0"/>
              <a:t>Verniye  </a:t>
            </a:r>
            <a:r>
              <a:rPr lang="tr-TR" sz="2400" u="sng" dirty="0"/>
              <a:t>: 0° </a:t>
            </a:r>
            <a:r>
              <a:rPr lang="tr-TR" sz="2400" u="sng" dirty="0" smtClean="0"/>
              <a:t> 08</a:t>
            </a:r>
            <a:r>
              <a:rPr lang="tr-TR" sz="2400" u="sng" dirty="0"/>
              <a:t>’ </a:t>
            </a:r>
            <a:endParaRPr lang="tr-TR" sz="2400" u="sng" dirty="0" smtClean="0"/>
          </a:p>
          <a:p>
            <a:r>
              <a:rPr lang="tr-TR" sz="2400" b="1" u="sng" dirty="0"/>
              <a:t>Açı Değeri </a:t>
            </a:r>
            <a:r>
              <a:rPr lang="tr-TR" sz="2400" b="1" u="sng" dirty="0" smtClean="0"/>
              <a:t> : </a:t>
            </a:r>
            <a:r>
              <a:rPr lang="tr-TR" sz="2400" b="1" u="sng" dirty="0"/>
              <a:t>42° 08’ </a:t>
            </a:r>
            <a:endParaRPr lang="tr-TR" sz="2400" dirty="0"/>
          </a:p>
          <a:p>
            <a:r>
              <a:rPr lang="tr-TR" sz="2400" dirty="0" smtClean="0"/>
              <a:t> </a:t>
            </a:r>
            <a:endParaRPr lang="tr-TR" sz="2400" u="sng" dirty="0" smtClean="0"/>
          </a:p>
          <a:p>
            <a:r>
              <a:rPr lang="tr-TR" sz="2400" dirty="0" smtClean="0"/>
              <a:t> </a:t>
            </a:r>
            <a:endParaRPr lang="tr-TR" sz="2400" dirty="0"/>
          </a:p>
        </p:txBody>
      </p:sp>
    </p:spTree>
    <p:extLst>
      <p:ext uri="{BB962C8B-B14F-4D97-AF65-F5344CB8AC3E}">
        <p14:creationId xmlns:p14="http://schemas.microsoft.com/office/powerpoint/2010/main" val="4087960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539552" y="1052736"/>
            <a:ext cx="8229600" cy="4525963"/>
          </a:xfrm>
        </p:spPr>
        <p:txBody>
          <a:bodyPr>
            <a:normAutofit lnSpcReduction="10000"/>
          </a:bodyPr>
          <a:lstStyle/>
          <a:p>
            <a:pPr marL="0" indent="0">
              <a:buNone/>
            </a:pPr>
            <a:r>
              <a:rPr lang="tr-TR" b="1" dirty="0"/>
              <a:t>G. Optik açı </a:t>
            </a:r>
            <a:r>
              <a:rPr lang="tr-TR" b="1" dirty="0" smtClean="0"/>
              <a:t>gönyesi</a:t>
            </a:r>
          </a:p>
          <a:p>
            <a:pPr marL="0" indent="0">
              <a:buNone/>
            </a:pPr>
            <a:r>
              <a:rPr lang="tr-TR" dirty="0"/>
              <a:t>Bu açı gönyesi ölçme şekli ve kullanılışı bakımından üniversal açı gönyesinin aynısıdır. Yalnız bu gönyelerde bölüntüler dışarıdan görülmez ve verniyesi yoktur. İç kısmındaki açı bölüntüleri ışığa karşı tutulan bir gözetleme deliğinden mercek ile büyütülmüş olarak görülür </a:t>
            </a:r>
            <a:endParaRPr lang="tr-TR" dirty="0" smtClean="0"/>
          </a:p>
          <a:p>
            <a:pPr marL="0" indent="0">
              <a:buNone/>
            </a:pPr>
            <a:r>
              <a:rPr lang="tr-TR" dirty="0"/>
              <a:t>Açı bölüntüleri 5’yı gösterecek şekilde her derece 12 eşit parçaya bölünerek yapılmıştır. </a:t>
            </a:r>
            <a:r>
              <a:rPr lang="tr-TR" b="1" dirty="0" smtClean="0"/>
              <a:t> </a:t>
            </a:r>
            <a:endParaRPr lang="tr-TR" b="1" dirty="0"/>
          </a:p>
          <a:p>
            <a:endParaRPr lang="tr-TR" dirty="0"/>
          </a:p>
        </p:txBody>
      </p:sp>
    </p:spTree>
    <p:extLst>
      <p:ext uri="{BB962C8B-B14F-4D97-AF65-F5344CB8AC3E}">
        <p14:creationId xmlns:p14="http://schemas.microsoft.com/office/powerpoint/2010/main" val="144415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GÖNYELER</a:t>
            </a:r>
            <a:endParaRPr lang="tr-TR" dirty="0"/>
          </a:p>
        </p:txBody>
      </p:sp>
      <p:sp>
        <p:nvSpPr>
          <p:cNvPr id="3" name="İçerik Yer Tutucusu 2"/>
          <p:cNvSpPr>
            <a:spLocks noGrp="1"/>
          </p:cNvSpPr>
          <p:nvPr>
            <p:ph idx="1"/>
          </p:nvPr>
        </p:nvSpPr>
        <p:spPr>
          <a:xfrm>
            <a:off x="467544" y="1196752"/>
            <a:ext cx="8229600" cy="4525963"/>
          </a:xfrm>
        </p:spPr>
        <p:txBody>
          <a:bodyPr/>
          <a:lstStyle/>
          <a:p>
            <a:pPr marL="0" indent="0">
              <a:buNone/>
            </a:pPr>
            <a:r>
              <a:rPr lang="tr-TR" b="1" dirty="0"/>
              <a:t>G. Optik açı gönyesi</a:t>
            </a:r>
          </a:p>
          <a:p>
            <a:endParaRPr lang="tr-T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132856"/>
            <a:ext cx="7125114"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89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457200" y="1124744"/>
            <a:ext cx="8229600" cy="5733256"/>
          </a:xfrm>
        </p:spPr>
        <p:txBody>
          <a:bodyPr>
            <a:normAutofit fontScale="92500" lnSpcReduction="20000"/>
          </a:bodyPr>
          <a:lstStyle/>
          <a:p>
            <a:pPr marL="0" indent="0">
              <a:buNone/>
            </a:pPr>
            <a:r>
              <a:rPr lang="tr-TR" b="1" dirty="0" smtClean="0"/>
              <a:t>H. Saatli açı gönyesi </a:t>
            </a:r>
          </a:p>
          <a:p>
            <a:pPr marL="0" indent="0">
              <a:buNone/>
            </a:pPr>
            <a:r>
              <a:rPr lang="tr-TR" dirty="0"/>
              <a:t>Ölçü saatinin kadranı en küçük bölüntü 5’yı gösterecek şekilde 120 ye bölünmüştür. Dolayısı ile ibrenin bir devri 10° gösterir. Kadrandaki bir delikten de onar onar giden derece bölüntüleri okunabilmektedir. Bu ikinci kadran 4x90° olarak bölümlendirilmiştir. Üst kadrandaki sayılar dönüş yönüne göre kırmızı ve siyah iki sıra halinde yazılmışlardır. Böylece sağ ve sol dönüşler için ayrı hesaplama yapmadan açı ölçülebilir. İkinci kadrandaki sayılar da bunlara uygun olarak kırmızı ve siyahtır. Bundan başka çapraz daire çeyrekleri içindeki sayılarda aynı şekilde renklidir. Bu gönyelerde okuma daha kolaydır. </a:t>
            </a:r>
            <a:endParaRPr lang="tr-TR" b="1" dirty="0"/>
          </a:p>
          <a:p>
            <a:endParaRPr lang="tr-TR" dirty="0"/>
          </a:p>
        </p:txBody>
      </p:sp>
    </p:spTree>
    <p:extLst>
      <p:ext uri="{BB962C8B-B14F-4D97-AF65-F5344CB8AC3E}">
        <p14:creationId xmlns:p14="http://schemas.microsoft.com/office/powerpoint/2010/main" val="407155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GÖNYELER</a:t>
            </a:r>
            <a:endParaRPr lang="tr-TR" dirty="0"/>
          </a:p>
        </p:txBody>
      </p:sp>
      <p:sp>
        <p:nvSpPr>
          <p:cNvPr id="3" name="İçerik Yer Tutucusu 2"/>
          <p:cNvSpPr>
            <a:spLocks noGrp="1"/>
          </p:cNvSpPr>
          <p:nvPr>
            <p:ph idx="1"/>
          </p:nvPr>
        </p:nvSpPr>
        <p:spPr/>
        <p:txBody>
          <a:bodyPr/>
          <a:lstStyle/>
          <a:p>
            <a:pPr marL="0" indent="0">
              <a:buNone/>
            </a:pPr>
            <a:r>
              <a:rPr lang="tr-TR" b="1" dirty="0"/>
              <a:t>H. Saatli açı gönyesi </a:t>
            </a:r>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348880"/>
            <a:ext cx="6791325" cy="398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3779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b="1" dirty="0"/>
              <a:t>GÖNYELER</a:t>
            </a:r>
            <a:endParaRPr lang="tr-TR" dirty="0"/>
          </a:p>
        </p:txBody>
      </p:sp>
      <p:sp>
        <p:nvSpPr>
          <p:cNvPr id="3" name="İçerik Yer Tutucusu 2"/>
          <p:cNvSpPr>
            <a:spLocks noGrp="1"/>
          </p:cNvSpPr>
          <p:nvPr>
            <p:ph idx="1"/>
          </p:nvPr>
        </p:nvSpPr>
        <p:spPr>
          <a:xfrm>
            <a:off x="467544" y="980728"/>
            <a:ext cx="8229600" cy="4525963"/>
          </a:xfrm>
        </p:spPr>
        <p:txBody>
          <a:bodyPr/>
          <a:lstStyle/>
          <a:p>
            <a:pPr marL="571500" indent="-571500">
              <a:buAutoNum type="romanUcPeriod"/>
            </a:pPr>
            <a:r>
              <a:rPr lang="tr-TR" b="1" dirty="0" smtClean="0"/>
              <a:t>Sinüs cetveli</a:t>
            </a:r>
          </a:p>
          <a:p>
            <a:pPr marL="0" indent="0">
              <a:buNone/>
            </a:pPr>
            <a:r>
              <a:rPr lang="tr-TR" dirty="0"/>
              <a:t>Sinüs cetveli, kromlu çelikten dengeli olarak yapılmış ve yüzeyleri çok hassas olarak işlenmiş bir çubuk olup merkezler arasındaki uzaklığı 100 mm. ( bazı sinüs cetvellerinde 200 mm. ) olan iki silindir arasına </a:t>
            </a:r>
            <a:r>
              <a:rPr lang="tr-TR" dirty="0" smtClean="0"/>
              <a:t>oturtulmuştur</a:t>
            </a:r>
            <a:r>
              <a:rPr lang="tr-TR" dirty="0"/>
              <a:t>. </a:t>
            </a:r>
            <a:r>
              <a:rPr lang="tr-TR" b="1" dirty="0" smtClean="0"/>
              <a:t> </a:t>
            </a:r>
            <a:endParaRPr lang="tr-TR" b="1" dirty="0"/>
          </a:p>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005064"/>
            <a:ext cx="7280509"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9119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Sinüs teorisi</a:t>
            </a:r>
            <a:endParaRPr lang="tr-TR" dirty="0"/>
          </a:p>
        </p:txBody>
      </p:sp>
      <p:sp>
        <p:nvSpPr>
          <p:cNvPr id="3" name="İçerik Yer Tutucusu 2"/>
          <p:cNvSpPr>
            <a:spLocks noGrp="1"/>
          </p:cNvSpPr>
          <p:nvPr>
            <p:ph idx="1"/>
          </p:nvPr>
        </p:nvSpPr>
        <p:spPr>
          <a:xfrm>
            <a:off x="457200" y="1600200"/>
            <a:ext cx="8229600" cy="4925144"/>
          </a:xfrm>
        </p:spPr>
        <p:txBody>
          <a:bodyPr>
            <a:normAutofit fontScale="92500" lnSpcReduction="10000"/>
          </a:bodyPr>
          <a:lstStyle/>
          <a:p>
            <a:pPr marL="0" indent="0">
              <a:buNone/>
            </a:pPr>
            <a:r>
              <a:rPr lang="tr-TR" b="1" dirty="0"/>
              <a:t>Sinüs Teorisi </a:t>
            </a:r>
            <a:endParaRPr lang="tr-TR" dirty="0"/>
          </a:p>
          <a:p>
            <a:pPr marL="0" indent="0">
              <a:buNone/>
            </a:pPr>
            <a:r>
              <a:rPr lang="tr-TR" dirty="0"/>
              <a:t>Sinüs cetvellerinin kullanılma yöntemi, dik üçgendeki trigonometrik bağlantılara dayanır. Dik üçgende bir açının sinüsü; karşı dik kenarın hipotenüse oranıdır. Bu nedenle bütün ölçmelerde sinüs cetveli, ( L ) hipotenüsünü oluşturur. Ölçü mastarları ise ( H-h ) dik kenarını oluşturur. Sinüs cetvelinin uzunluğu ve ölçü mastarlarının değeri bilindiği için dik üçgenin (L) hipotenüsü ve (H-h) dik kenarı biliniyor demektir. Bu durumda dik üçgendeki sinüs teoremine göre: </a:t>
            </a:r>
          </a:p>
        </p:txBody>
      </p:sp>
    </p:spTree>
    <p:extLst>
      <p:ext uri="{BB962C8B-B14F-4D97-AF65-F5344CB8AC3E}">
        <p14:creationId xmlns:p14="http://schemas.microsoft.com/office/powerpoint/2010/main" val="338717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Sinüs teorisi</a:t>
            </a:r>
          </a:p>
        </p:txBody>
      </p:sp>
      <p:sp>
        <p:nvSpPr>
          <p:cNvPr id="3" name="İçerik Yer Tutucusu 2"/>
          <p:cNvSpPr>
            <a:spLocks noGrp="1"/>
          </p:cNvSpPr>
          <p:nvPr>
            <p:ph idx="1"/>
          </p:nvPr>
        </p:nvSpPr>
        <p:spPr/>
        <p:txBody>
          <a:bodyPr/>
          <a:lstStyle/>
          <a:p>
            <a:pPr marL="0" indent="0">
              <a:buNone/>
            </a:pPr>
            <a:r>
              <a:rPr lang="tr-TR" b="1" dirty="0" smtClean="0"/>
              <a:t>Sin a = (H-h) / L  </a:t>
            </a:r>
            <a:r>
              <a:rPr lang="tr-TR" dirty="0"/>
              <a:t>olduğundan bilinmeyen a değeri </a:t>
            </a:r>
            <a:r>
              <a:rPr lang="tr-TR" dirty="0" smtClean="0"/>
              <a:t>bulunarak </a:t>
            </a:r>
            <a:r>
              <a:rPr lang="tr-TR" dirty="0"/>
              <a:t>problem çözülür. </a:t>
            </a:r>
            <a:endParaRPr lang="tr-TR" dirty="0" smtClean="0"/>
          </a:p>
          <a:p>
            <a:pPr marL="0" indent="0">
              <a:buNone/>
            </a:pPr>
            <a:r>
              <a:rPr lang="tr-TR" dirty="0"/>
              <a:t>Bazı durumlarda a açısı biliniyorsa aynı teoremden gidilerek ( H-h ) kenarının karşılığı olan ölçü mastarının değeri bulunabilir.</a:t>
            </a:r>
          </a:p>
        </p:txBody>
      </p:sp>
    </p:spTree>
    <p:extLst>
      <p:ext uri="{BB962C8B-B14F-4D97-AF65-F5344CB8AC3E}">
        <p14:creationId xmlns:p14="http://schemas.microsoft.com/office/powerpoint/2010/main" val="191766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Sinüs cetveli; açıların, koniklerin ve eğimlerin ölçülmesinde, iş parçalarının, aparatların ve tezgahların ayarlanmasında kullanılır.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429000"/>
            <a:ext cx="7247714"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556503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1045</Words>
  <Application>Microsoft Office PowerPoint</Application>
  <PresentationFormat>Ekran Gösterisi (4:3)</PresentationFormat>
  <Paragraphs>96</Paragraphs>
  <Slides>28</Slides>
  <Notes>0</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Ofis Teması</vt:lpstr>
      <vt:lpstr>ÖLÇME VE KONTROL</vt:lpstr>
      <vt:lpstr>YÜZEY VE AÇI KONTROLÜ YAPMAK</vt:lpstr>
      <vt:lpstr>PowerPoint Sunusu</vt:lpstr>
      <vt:lpstr>GÖNYELER </vt:lpstr>
      <vt:lpstr>GÖNYELER </vt:lpstr>
      <vt:lpstr>GÖNYELER </vt:lpstr>
      <vt:lpstr>GÖNYELER </vt:lpstr>
      <vt:lpstr>GÖNYELER </vt:lpstr>
      <vt:lpstr>GÖNYELER </vt:lpstr>
      <vt:lpstr>GÖNYELER </vt:lpstr>
      <vt:lpstr>GÖNYELER </vt:lpstr>
      <vt:lpstr>GÖNYELER </vt:lpstr>
      <vt:lpstr>GÖNYELER</vt:lpstr>
      <vt:lpstr>GÖNYELER</vt:lpstr>
      <vt:lpstr>GÖNYELER</vt:lpstr>
      <vt:lpstr>GÖNYELER</vt:lpstr>
      <vt:lpstr>GÖNYELER</vt:lpstr>
      <vt:lpstr>PowerPoint Sunusu</vt:lpstr>
      <vt:lpstr>GÖNYELER</vt:lpstr>
      <vt:lpstr>GÖNYELER</vt:lpstr>
      <vt:lpstr>GÖNYELER</vt:lpstr>
      <vt:lpstr>GÖNYELER</vt:lpstr>
      <vt:lpstr>GÖNYELER</vt:lpstr>
      <vt:lpstr>GÖNYELER</vt:lpstr>
      <vt:lpstr>GÖNYELER</vt:lpstr>
      <vt:lpstr>Sinüs teorisi</vt:lpstr>
      <vt:lpstr>Sinüs teorisi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ÖLÇME VE KONTROL</dc:title>
  <dc:creator>burhan</dc:creator>
  <cp:lastModifiedBy>burhan</cp:lastModifiedBy>
  <cp:revision>155</cp:revision>
  <dcterms:created xsi:type="dcterms:W3CDTF">2019-02-12T06:06:26Z</dcterms:created>
  <dcterms:modified xsi:type="dcterms:W3CDTF">2020-03-18T20:26:36Z</dcterms:modified>
</cp:coreProperties>
</file>