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431" r:id="rId3"/>
    <p:sldId id="432" r:id="rId4"/>
    <p:sldId id="433" r:id="rId5"/>
    <p:sldId id="434" r:id="rId6"/>
    <p:sldId id="435" r:id="rId7"/>
    <p:sldId id="436" r:id="rId8"/>
    <p:sldId id="437" r:id="rId9"/>
    <p:sldId id="438" r:id="rId10"/>
    <p:sldId id="439" r:id="rId11"/>
    <p:sldId id="440" r:id="rId12"/>
    <p:sldId id="441" r:id="rId13"/>
    <p:sldId id="442" r:id="rId14"/>
    <p:sldId id="443" r:id="rId15"/>
    <p:sldId id="444" r:id="rId16"/>
    <p:sldId id="445" r:id="rId17"/>
    <p:sldId id="446" r:id="rId18"/>
    <p:sldId id="447" r:id="rId19"/>
    <p:sldId id="448" r:id="rId20"/>
    <p:sldId id="449" r:id="rId21"/>
    <p:sldId id="452" r:id="rId22"/>
    <p:sldId id="454" r:id="rId23"/>
    <p:sldId id="455" r:id="rId24"/>
    <p:sldId id="456" r:id="rId25"/>
    <p:sldId id="457" r:id="rId26"/>
    <p:sldId id="458" r:id="rId27"/>
    <p:sldId id="459" r:id="rId28"/>
    <p:sldId id="464" r:id="rId29"/>
    <p:sldId id="466" r:id="rId30"/>
    <p:sldId id="467" r:id="rId31"/>
    <p:sldId id="468" r:id="rId3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987" autoAdjust="0"/>
    <p:restoredTop sz="94624" autoAdjust="0"/>
  </p:normalViewPr>
  <p:slideViewPr>
    <p:cSldViewPr>
      <p:cViewPr>
        <p:scale>
          <a:sx n="77" d="100"/>
          <a:sy n="77" d="100"/>
        </p:scale>
        <p:origin x="-114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24.03.2020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xmlns=""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315FD5-1EA1-4B2A-9988-B8293103A179}" type="datetimeFigureOut">
              <a:rPr lang="tr-TR" smtClean="0"/>
              <a:pPr/>
              <a:t>24.03.2020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D563AC-DC8E-4B09-9D67-00121DC85850}"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6428BDB-A26C-41E2-BF8D-ED37E37FCC54}" type="slidenum">
              <a:rPr lang="tr-TR" smtClean="0"/>
              <a:pPr/>
              <a:t>8</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xmlns=""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xmlns=""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xmlns=""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xmlns=""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xmlns=""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xmlns=""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xmlns=""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xmlns=""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xmlns=""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xmlns=""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xmlns="">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BESLENME VE DİYETETİK BÖLÜMÜ </a:t>
            </a:r>
          </a:p>
          <a:p>
            <a:pPr>
              <a:lnSpc>
                <a:spcPct val="90000"/>
              </a:lnSpc>
            </a:pP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43808" y="1188983"/>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SAĞLIK BİLİMLERİ FAKÜLTESİ </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Öğr.Gör.Dr.Canan</a:t>
            </a:r>
            <a:r>
              <a:rPr lang="tr-TR" altLang="tr-TR" sz="2000" b="1" i="1" dirty="0" smtClean="0">
                <a:solidFill>
                  <a:schemeClr val="bg1">
                    <a:lumMod val="50000"/>
                  </a:schemeClr>
                </a:solidFill>
              </a:rPr>
              <a:t> Asal Ulus </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Çikolata </a:t>
            </a:r>
            <a:endParaRPr lang="tr-TR" dirty="0"/>
          </a:p>
        </p:txBody>
      </p:sp>
      <p:sp>
        <p:nvSpPr>
          <p:cNvPr id="3" name="2 Alt Başlık"/>
          <p:cNvSpPr>
            <a:spLocks noGrp="1"/>
          </p:cNvSpPr>
          <p:nvPr>
            <p:ph type="subTitle" idx="1"/>
          </p:nvPr>
        </p:nvSpPr>
        <p:spPr/>
        <p:txBody>
          <a:bodyPr/>
          <a:lstStyle/>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 Kakaonun </a:t>
            </a:r>
            <a:r>
              <a:rPr lang="tr-TR" dirty="0" err="1" smtClean="0"/>
              <a:t>Eldesi</a:t>
            </a:r>
            <a:r>
              <a:rPr lang="tr-TR" dirty="0" smtClean="0"/>
              <a:t> ve Çikolataya Dönüşümü</a:t>
            </a:r>
            <a:br>
              <a:rPr lang="tr-TR" dirty="0" smtClean="0"/>
            </a:br>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t>Meksika’nın güneyinde yaşayan antik medeniyetlerden Mayalar (M.S. 300)  keşfettikleri kakaoya ağaç anlamına gelen “</a:t>
            </a:r>
            <a:r>
              <a:rPr lang="tr-TR" dirty="0" err="1" smtClean="0"/>
              <a:t>cacahuacuahuit</a:t>
            </a:r>
            <a:r>
              <a:rPr lang="tr-TR" dirty="0" smtClean="0"/>
              <a:t>” adını verdiler. Kakao bitkisi, iri yapraklı ve orta büyüklükte bir ağaçtır. Meyvelerin dış kısmı menekşe rengini andırır, içi ise kırmızıdır. Taneler kurudukça kakao rengini alır. Meyvesinin içinde kakao taneleri bulunur. Kakao taneleri Afrika’nın, Amerika’nın ve Asya’nın ekvator bölgesinden toplanarak</a:t>
            </a:r>
          </a:p>
          <a:p>
            <a:r>
              <a:rPr lang="tr-TR" dirty="0" smtClean="0"/>
              <a:t>fabrikalara getirilir. Kabuklarından ayrılan kakao çekirdekleri, kendine has aromasını kaybetmeyecek şekilde kavrulup ince şekilde çekilir.</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0"/>
            <a:ext cx="8363272" cy="6126163"/>
          </a:xfrm>
        </p:spPr>
        <p:txBody>
          <a:bodyPr>
            <a:normAutofit fontScale="77500" lnSpcReduction="20000"/>
          </a:bodyPr>
          <a:lstStyle/>
          <a:p>
            <a:r>
              <a:rPr lang="tr-TR" dirty="0" smtClean="0"/>
              <a:t>Elde edilen sıvı kakao kütlesi, ısıtılmış tanklarda saklanır veya sert bloklar haline dönüştürülür. Bu kütleler çikolatanın ham maddesidir.</a:t>
            </a:r>
          </a:p>
          <a:p>
            <a:r>
              <a:rPr lang="tr-TR" dirty="0" smtClean="0"/>
              <a:t>Sıvı kakao kütlesinden kakao yağı elde edilir. Yağı alınan kakao kütlesinden kalan küspe de öğütülerek toz kakao elde edilir.</a:t>
            </a:r>
          </a:p>
          <a:p>
            <a:r>
              <a:rPr lang="tr-TR" dirty="0" smtClean="0"/>
              <a:t>Kakao kütlesi, kakao yağı, şeker, süt tozu ve vanilya sektörde kullanılan çikolatanın ana maddesidir. Fabrikalarda çikolata çeşidine göre malzemeler karıştırılarak çikolata hamuru elde edilir. Bu karışım ince bir toz haline gelene kadar silindirler arasında ezilir. Bu işlem çikolatanın pürüzsüz bir yapı kazanmasını sağlar. En son kakao yağı ve sıvılaşmayı sağlayan “</a:t>
            </a:r>
            <a:r>
              <a:rPr lang="tr-TR" dirty="0" err="1" smtClean="0"/>
              <a:t>lesitin</a:t>
            </a:r>
            <a:r>
              <a:rPr lang="tr-TR" dirty="0" smtClean="0"/>
              <a:t>” eklenir.</a:t>
            </a:r>
          </a:p>
          <a:p>
            <a:r>
              <a:rPr lang="tr-TR" dirty="0" smtClean="0"/>
              <a:t>Elde edilen sıvı çikolata, ısıtılmış özel tanklarda depolanır. Katı bloklar (kuvertür) ve çikolata damlacıkları (damla </a:t>
            </a:r>
            <a:r>
              <a:rPr lang="tr-TR" dirty="0" err="1" smtClean="0"/>
              <a:t>dorp</a:t>
            </a:r>
            <a:r>
              <a:rPr lang="tr-TR" dirty="0" smtClean="0"/>
              <a:t>) haline getirilerek çikolata endüstrisinin kullanımına sunulur.</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Çikolatanın Çeşitleri ve Özellikleri</a:t>
            </a:r>
            <a:endParaRPr lang="tr-TR" dirty="0"/>
          </a:p>
        </p:txBody>
      </p:sp>
      <p:sp>
        <p:nvSpPr>
          <p:cNvPr id="4" name="3 İçerik Yer Tutucusu"/>
          <p:cNvSpPr>
            <a:spLocks noGrp="1"/>
          </p:cNvSpPr>
          <p:nvPr>
            <p:ph idx="1"/>
          </p:nvPr>
        </p:nvSpPr>
        <p:spPr/>
        <p:txBody>
          <a:bodyPr/>
          <a:lstStyle/>
          <a:p>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Kuvertür</a:t>
            </a:r>
            <a:br>
              <a:rPr lang="tr-TR" dirty="0" smtClean="0"/>
            </a:br>
            <a:endParaRPr lang="tr-TR" dirty="0"/>
          </a:p>
        </p:txBody>
      </p:sp>
      <p:sp>
        <p:nvSpPr>
          <p:cNvPr id="3" name="2 İçerik Yer Tutucusu"/>
          <p:cNvSpPr>
            <a:spLocks noGrp="1"/>
          </p:cNvSpPr>
          <p:nvPr>
            <p:ph idx="1"/>
          </p:nvPr>
        </p:nvSpPr>
        <p:spPr/>
        <p:txBody>
          <a:bodyPr>
            <a:normAutofit/>
          </a:bodyPr>
          <a:lstStyle/>
          <a:p>
            <a:r>
              <a:rPr lang="tr-TR" dirty="0" smtClean="0"/>
              <a:t>.</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Sütlü Kakao</a:t>
            </a:r>
            <a:endParaRPr lang="tr-TR" dirty="0"/>
          </a:p>
        </p:txBody>
      </p:sp>
      <p:sp>
        <p:nvSpPr>
          <p:cNvPr id="3" name="2 İçerik Yer Tutucusu"/>
          <p:cNvSpPr>
            <a:spLocks noGrp="1"/>
          </p:cNvSpPr>
          <p:nvPr>
            <p:ph idx="1"/>
          </p:nvPr>
        </p:nvSpPr>
        <p:spPr>
          <a:xfrm>
            <a:off x="500034" y="1857364"/>
            <a:ext cx="8229600" cy="4525963"/>
          </a:xfrm>
        </p:spPr>
        <p:txBody>
          <a:bodyPr>
            <a:normAutofit/>
          </a:bodyPr>
          <a:lstStyle/>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Bitter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Fildişi (Beyaz</a:t>
            </a:r>
            <a:r>
              <a:rPr lang="tr-TR" dirty="0" smtClean="0"/>
              <a:t>)</a:t>
            </a:r>
            <a:endParaRPr lang="tr-TR"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Meyveli</a:t>
            </a:r>
            <a:endParaRPr lang="tr-TR"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err="1" smtClean="0"/>
              <a:t>Konfiseri</a:t>
            </a:r>
            <a:endParaRPr lang="tr-TR"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 </a:t>
            </a:r>
            <a:r>
              <a:rPr lang="tr-TR" dirty="0" err="1" smtClean="0"/>
              <a:t>Ganaj</a:t>
            </a:r>
            <a:endParaRPr lang="tr-TR"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 Damla </a:t>
            </a:r>
            <a:r>
              <a:rPr lang="tr-TR" dirty="0" err="1" smtClean="0"/>
              <a:t>Drop</a:t>
            </a:r>
            <a:endParaRPr lang="tr-TR"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err="1" smtClean="0"/>
              <a:t>Glazür</a:t>
            </a:r>
            <a:endParaRPr lang="tr-TR" dirty="0" smtClean="0"/>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err="1" smtClean="0"/>
              <a:t>Pralin</a:t>
            </a:r>
            <a:endParaRPr lang="tr-TR"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t> Çikolata Eritme ve </a:t>
            </a:r>
            <a:r>
              <a:rPr lang="tr-TR" dirty="0" err="1" smtClean="0"/>
              <a:t>Temperlemede</a:t>
            </a:r>
            <a:r>
              <a:rPr lang="tr-TR" dirty="0" smtClean="0"/>
              <a:t> Dikkat Edilecek Noktalar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2" cstate="print"/>
          <a:srcRect/>
          <a:stretch>
            <a:fillRect/>
          </a:stretch>
        </p:blipFill>
        <p:spPr bwMode="auto">
          <a:xfrm>
            <a:off x="1187624" y="2060848"/>
            <a:ext cx="5883919" cy="2710254"/>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t>Likörler vb</a:t>
            </a:r>
            <a:r>
              <a:rPr lang="tr-TR" dirty="0" smtClean="0"/>
              <a:t>.</a:t>
            </a:r>
            <a:endParaRPr lang="tr-TR"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a:t>Çikolata</a:t>
            </a:r>
          </a:p>
          <a:p>
            <a:r>
              <a:rPr lang="tr-TR" b="1" dirty="0"/>
              <a:t>Yağ Asitleri Örüntüsü</a:t>
            </a:r>
          </a:p>
          <a:p>
            <a:r>
              <a:rPr lang="tr-TR" b="1" dirty="0"/>
              <a:t>Stearik asit</a:t>
            </a:r>
          </a:p>
          <a:p>
            <a:r>
              <a:rPr lang="tr-TR" b="1" dirty="0"/>
              <a:t>Palmitik asit</a:t>
            </a:r>
          </a:p>
          <a:p>
            <a:r>
              <a:rPr lang="tr-TR" b="1" dirty="0"/>
              <a:t>Oleik asit</a:t>
            </a:r>
          </a:p>
          <a:p>
            <a:r>
              <a:rPr lang="tr-TR" b="1" dirty="0" err="1"/>
              <a:t>Linoleik</a:t>
            </a:r>
            <a:r>
              <a:rPr lang="tr-TR" b="1" dirty="0"/>
              <a:t> asit</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a:t>Çikolata</a:t>
            </a:r>
          </a:p>
          <a:p>
            <a:r>
              <a:rPr lang="tr-TR" b="1" dirty="0"/>
              <a:t>Stearik </a:t>
            </a:r>
            <a:r>
              <a:rPr lang="tr-TR" b="1" dirty="0" smtClean="0"/>
              <a:t>Asit</a:t>
            </a:r>
            <a:endParaRPr lang="tr-TR"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Kakao Ürünlerinde Bulunan</a:t>
            </a:r>
            <a:br>
              <a:rPr lang="tr-TR" b="1" dirty="0" smtClean="0"/>
            </a:br>
            <a:r>
              <a:rPr lang="tr-TR" b="1" dirty="0" err="1" smtClean="0"/>
              <a:t>Flavonoidler</a:t>
            </a:r>
            <a:r>
              <a:rPr lang="tr-TR" b="1" dirty="0" smtClean="0"/>
              <a:t/>
            </a:r>
            <a:br>
              <a:rPr lang="tr-TR" b="1" dirty="0" smtClean="0"/>
            </a:br>
            <a:endParaRPr lang="tr-TR" dirty="0"/>
          </a:p>
        </p:txBody>
      </p:sp>
      <p:sp>
        <p:nvSpPr>
          <p:cNvPr id="3" name="2 İçerik Yer Tutucusu"/>
          <p:cNvSpPr>
            <a:spLocks noGrp="1"/>
          </p:cNvSpPr>
          <p:nvPr>
            <p:ph idx="1"/>
          </p:nvPr>
        </p:nvSpPr>
        <p:spPr/>
        <p:txBody>
          <a:bodyPr>
            <a:normAutofit/>
          </a:bodyPr>
          <a:lstStyle/>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a:t>Kakao Ürünlerinde Bulunan</a:t>
            </a:r>
          </a:p>
          <a:p>
            <a:r>
              <a:rPr lang="tr-TR" b="1" dirty="0" err="1"/>
              <a:t>Fenolik</a:t>
            </a:r>
            <a:r>
              <a:rPr lang="tr-TR" b="1" dirty="0"/>
              <a:t> </a:t>
            </a:r>
            <a:r>
              <a:rPr lang="tr-TR" b="1" dirty="0" smtClean="0"/>
              <a:t>Bileşikler</a:t>
            </a:r>
            <a:endParaRPr lang="tr-TR"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Prosiyanidin</a:t>
            </a:r>
            <a:r>
              <a:rPr lang="tr-TR" dirty="0" smtClean="0"/>
              <a:t> içerikleri </a:t>
            </a:r>
            <a:endParaRPr lang="tr-TR" dirty="0"/>
          </a:p>
        </p:txBody>
      </p:sp>
      <p:sp>
        <p:nvSpPr>
          <p:cNvPr id="4" name="3 İçerik Yer Tutucusu"/>
          <p:cNvSpPr>
            <a:spLocks noGrp="1"/>
          </p:cNvSpPr>
          <p:nvPr>
            <p:ph idx="1"/>
          </p:nvPr>
        </p:nvSpPr>
        <p:spPr/>
        <p:txBody>
          <a:bodyPr/>
          <a:lstStyle/>
          <a:p>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Flavon</a:t>
            </a:r>
            <a:r>
              <a:rPr lang="tr-TR" dirty="0" smtClean="0"/>
              <a:t> 3 ol içerikleri </a:t>
            </a:r>
            <a:endParaRPr lang="tr-TR" dirty="0"/>
          </a:p>
        </p:txBody>
      </p:sp>
      <p:sp>
        <p:nvSpPr>
          <p:cNvPr id="4" name="3 İçerik Yer Tutucusu"/>
          <p:cNvSpPr>
            <a:spLocks noGrp="1"/>
          </p:cNvSpPr>
          <p:nvPr>
            <p:ph idx="1"/>
          </p:nvPr>
        </p:nvSpPr>
        <p:spPr/>
        <p:txBody>
          <a:bodyPr/>
          <a:lstStyle/>
          <a:p>
            <a:endParaRPr 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Çikolata </a:t>
            </a:r>
            <a:endParaRPr lang="tr-TR" dirty="0"/>
          </a:p>
        </p:txBody>
      </p:sp>
      <p:sp>
        <p:nvSpPr>
          <p:cNvPr id="4" name="3 İçerik Yer Tutucusu"/>
          <p:cNvSpPr>
            <a:spLocks noGrp="1"/>
          </p:cNvSpPr>
          <p:nvPr>
            <p:ph idx="1"/>
          </p:nvPr>
        </p:nvSpPr>
        <p:spPr/>
        <p:txBody>
          <a:bodyPr/>
          <a:lstStyle/>
          <a:p>
            <a:endParaRPr 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Çikolata ile ilgili literatür çalışmaları </a:t>
            </a:r>
          </a:p>
          <a:p>
            <a:endParaRPr lang="tr-TR"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Prosiyanidinler</a:t>
            </a:r>
            <a:r>
              <a:rPr lang="tr-TR" dirty="0" smtClean="0"/>
              <a:t> </a:t>
            </a:r>
            <a:endParaRPr lang="tr-TR" dirty="0"/>
          </a:p>
        </p:txBody>
      </p:sp>
      <p:sp>
        <p:nvSpPr>
          <p:cNvPr id="4" name="3 İçerik Yer Tutucusu"/>
          <p:cNvSpPr>
            <a:spLocks noGrp="1"/>
          </p:cNvSpPr>
          <p:nvPr>
            <p:ph idx="1"/>
          </p:nvPr>
        </p:nvSpPr>
        <p:spPr/>
        <p:txBody>
          <a:bodyPr/>
          <a:lstStyle/>
          <a:p>
            <a:endParaRPr lang="tr-T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a:t>Çikolata</a:t>
            </a:r>
          </a:p>
          <a:p>
            <a:r>
              <a:rPr lang="tr-TR" dirty="0"/>
              <a:t>• </a:t>
            </a:r>
            <a:r>
              <a:rPr lang="tr-TR" b="1" dirty="0" err="1"/>
              <a:t>Prematür</a:t>
            </a:r>
            <a:r>
              <a:rPr lang="tr-TR" b="1" dirty="0"/>
              <a:t> koroner kalp hastalıklarına </a:t>
            </a:r>
            <a:r>
              <a:rPr lang="tr-TR" b="1" dirty="0" smtClean="0"/>
              <a:t>karşı</a:t>
            </a:r>
            <a:endParaRPr lang="tr-TR"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Migren </a:t>
            </a:r>
            <a:endParaRPr lang="tr-TR" dirty="0"/>
          </a:p>
        </p:txBody>
      </p:sp>
      <p:sp>
        <p:nvSpPr>
          <p:cNvPr id="4" name="3 İçerik Yer Tutucusu"/>
          <p:cNvSpPr>
            <a:spLocks noGrp="1"/>
          </p:cNvSpPr>
          <p:nvPr>
            <p:ph idx="1"/>
          </p:nvPr>
        </p:nvSpPr>
        <p:spPr/>
        <p:txBody>
          <a:bodyPr/>
          <a:lstStyle/>
          <a:p>
            <a:endParaRPr lang="tr-T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b="1" dirty="0"/>
              <a:t>Çikolata</a:t>
            </a:r>
          </a:p>
          <a:p>
            <a:r>
              <a:rPr lang="tr-TR" b="1" dirty="0"/>
              <a:t>Depresyon</a:t>
            </a:r>
          </a:p>
          <a:p>
            <a:r>
              <a:rPr lang="tr-TR" b="1" dirty="0"/>
              <a:t>Suçluluk</a:t>
            </a:r>
          </a:p>
          <a:p>
            <a:r>
              <a:rPr lang="tr-TR" b="1" dirty="0" err="1"/>
              <a:t>Anksiete</a:t>
            </a:r>
            <a:endParaRPr lang="tr-TR" b="1" dirty="0"/>
          </a:p>
          <a:p>
            <a:r>
              <a:rPr lang="tr-TR" b="1" dirty="0"/>
              <a:t>Uykusuzluk</a:t>
            </a:r>
          </a:p>
          <a:p>
            <a:r>
              <a:rPr lang="tr-TR" b="1" dirty="0"/>
              <a:t>Sinirlilik</a:t>
            </a:r>
          </a:p>
          <a:p>
            <a:r>
              <a:rPr lang="tr-TR" b="1" dirty="0"/>
              <a:t>Negatif vücut dili</a:t>
            </a:r>
          </a:p>
          <a:p>
            <a:r>
              <a:rPr lang="tr-TR" b="1" dirty="0"/>
              <a:t>Yeme bozuklukları</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a:t>Çikolata</a:t>
            </a:r>
          </a:p>
          <a:p>
            <a:r>
              <a:rPr lang="tr-TR" b="1" dirty="0"/>
              <a:t>Aşırı </a:t>
            </a:r>
            <a:r>
              <a:rPr lang="tr-TR" b="1" dirty="0" smtClean="0"/>
              <a:t>İstek</a:t>
            </a:r>
            <a:endParaRPr lang="tr-TR" b="1" dirty="0"/>
          </a:p>
        </p:txBody>
      </p:sp>
    </p:spTree>
  </p:cSld>
  <p:clrMapOvr>
    <a:masterClrMapping/>
  </p:clrMapOvr>
</p:sld>
</file>

<file path=ppt/theme/theme1.xml><?xml version="1.0" encoding="utf-8"?>
<a:theme xmlns:a="http://schemas.openxmlformats.org/drawingml/2006/main" name="sunum_sablon (16)">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(16)</Template>
  <TotalTime>53</TotalTime>
  <Words>326</Words>
  <Application>Microsoft Office PowerPoint</Application>
  <PresentationFormat>Ekran Gösterisi (4:3)</PresentationFormat>
  <Paragraphs>55</Paragraphs>
  <Slides>31</Slides>
  <Notes>1</Notes>
  <HiddenSlides>0</HiddenSlides>
  <MMClips>0</MMClips>
  <ScaleCrop>false</ScaleCrop>
  <HeadingPairs>
    <vt:vector size="4" baseType="variant">
      <vt:variant>
        <vt:lpstr>Tema</vt:lpstr>
      </vt:variant>
      <vt:variant>
        <vt:i4>1</vt:i4>
      </vt:variant>
      <vt:variant>
        <vt:lpstr>Slayt Başlıkları</vt:lpstr>
      </vt:variant>
      <vt:variant>
        <vt:i4>31</vt:i4>
      </vt:variant>
    </vt:vector>
  </HeadingPairs>
  <TitlesOfParts>
    <vt:vector size="32" baseType="lpstr">
      <vt:lpstr>sunum_sablon (16)</vt:lpstr>
      <vt:lpstr>Slayt 1</vt:lpstr>
      <vt:lpstr>Çikolata </vt:lpstr>
      <vt:lpstr> Kakaonun Eldesi ve Çikolataya Dönüşümü </vt:lpstr>
      <vt:lpstr>Slayt 4</vt:lpstr>
      <vt:lpstr>Çikolatanın Çeşitleri ve Özellikleri</vt:lpstr>
      <vt:lpstr>Kuvertür </vt:lpstr>
      <vt:lpstr>Sütlü Kakao</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Kakao Ürünlerinde Bulunan Flavonoidler </vt:lpstr>
      <vt:lpstr>Slayt 22</vt:lpstr>
      <vt:lpstr>Prosiyanidin içerikleri </vt:lpstr>
      <vt:lpstr>Flavon 3 ol içerikleri </vt:lpstr>
      <vt:lpstr>Çikolata </vt:lpstr>
      <vt:lpstr>Slayt 26</vt:lpstr>
      <vt:lpstr>Prosiyanidinler </vt:lpstr>
      <vt:lpstr>Slayt 28</vt:lpstr>
      <vt:lpstr>Migren </vt:lpstr>
      <vt:lpstr>Slayt 30</vt:lpstr>
      <vt:lpstr>Slayt 31</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canan</dc:creator>
  <cp:lastModifiedBy>Canan ASAL ULUS</cp:lastModifiedBy>
  <cp:revision>43</cp:revision>
  <cp:lastPrinted>1601-01-01T00:00:00Z</cp:lastPrinted>
  <dcterms:created xsi:type="dcterms:W3CDTF">2020-01-13T14:16:39Z</dcterms:created>
  <dcterms:modified xsi:type="dcterms:W3CDTF">2020-03-24T14:34:59Z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