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95" d="100"/>
          <a:sy n="95" d="100"/>
        </p:scale>
        <p:origin x="-1090" y="-8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 Type="http://schemas.openxmlformats.org/officeDocument/2006/relationships/slide" Target="slides/slide6.xml"/><Relationship Id="rId71"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p>
            <a:fld id="{5CF52424-DF2D-44EE-B7EF-FDEC59DADB05}" type="datetimeFigureOut">
              <a:rPr lang="tr-TR" smtClean="0"/>
              <a:t>06.04.2018</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190B063C-1B06-4804-A285-D721B94C5A11}" type="slidenum">
              <a:rPr lang="tr-TR" smtClean="0"/>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5CF52424-DF2D-44EE-B7EF-FDEC59DADB05}" type="datetimeFigureOut">
              <a:rPr lang="tr-TR" smtClean="0"/>
              <a:t>06.04.2018</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190B063C-1B06-4804-A285-D721B94C5A11}" type="slidenum">
              <a:rPr lang="tr-TR" smtClean="0"/>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p>
            <a:fld id="{5CF52424-DF2D-44EE-B7EF-FDEC59DADB05}" type="datetimeFigureOut">
              <a:rPr lang="tr-TR" smtClean="0"/>
              <a:t>06.04.2018</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190B063C-1B06-4804-A285-D721B94C5A11}" type="slidenum">
              <a:rPr lang="tr-TR" smtClean="0"/>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Veri Yer Tutucusu"/>
          <p:cNvSpPr>
            <a:spLocks noGrp="1"/>
          </p:cNvSpPr>
          <p:nvPr>
            <p:ph type="dt" sz="half" idx="10"/>
          </p:nvPr>
        </p:nvSpPr>
        <p:spPr/>
        <p:txBody>
          <a:bodyPr/>
          <a:lstStyle/>
          <a:p>
            <a:fld id="{5CF52424-DF2D-44EE-B7EF-FDEC59DADB05}" type="datetimeFigureOut">
              <a:rPr lang="tr-TR" smtClean="0"/>
              <a:t>06.04.2018</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190B063C-1B06-4804-A285-D721B94C5A11}" type="slidenum">
              <a:rPr lang="tr-TR" smtClean="0"/>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6 Veri Yer Tutucusu"/>
          <p:cNvSpPr>
            <a:spLocks noGrp="1"/>
          </p:cNvSpPr>
          <p:nvPr>
            <p:ph type="dt" sz="half" idx="10"/>
          </p:nvPr>
        </p:nvSpPr>
        <p:spPr/>
        <p:txBody>
          <a:bodyPr/>
          <a:lstStyle/>
          <a:p>
            <a:fld id="{5CF52424-DF2D-44EE-B7EF-FDEC59DADB05}" type="datetimeFigureOut">
              <a:rPr lang="tr-TR" smtClean="0"/>
              <a:t>06.04.2018</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190B063C-1B06-4804-A285-D721B94C5A11}" type="slidenum">
              <a:rPr lang="tr-TR" smtClean="0"/>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Veri Yer Tutucusu"/>
          <p:cNvSpPr>
            <a:spLocks noGrp="1"/>
          </p:cNvSpPr>
          <p:nvPr>
            <p:ph type="dt" sz="half" idx="10"/>
          </p:nvPr>
        </p:nvSpPr>
        <p:spPr/>
        <p:txBody>
          <a:bodyPr/>
          <a:lstStyle/>
          <a:p>
            <a:fld id="{5CF52424-DF2D-44EE-B7EF-FDEC59DADB05}" type="datetimeFigureOut">
              <a:rPr lang="tr-TR" smtClean="0"/>
              <a:t>06.04.2018</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190B063C-1B06-4804-A285-D721B94C5A11}" type="slidenum">
              <a:rPr lang="tr-TR" smtClean="0"/>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5CF52424-DF2D-44EE-B7EF-FDEC59DADB05}" type="datetimeFigureOut">
              <a:rPr lang="tr-TR" smtClean="0"/>
              <a:t>06.04.2018</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190B063C-1B06-4804-A285-D721B94C5A11}" type="slidenum">
              <a:rPr lang="tr-TR" smtClean="0"/>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5CF52424-DF2D-44EE-B7EF-FDEC59DADB05}" type="datetimeFigureOut">
              <a:rPr lang="tr-TR" smtClean="0"/>
              <a:t>06.04.2018</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190B063C-1B06-4804-A285-D721B94C5A11}" type="slidenum">
              <a:rPr lang="tr-TR" smtClean="0"/>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5CF52424-DF2D-44EE-B7EF-FDEC59DADB05}" type="datetimeFigureOut">
              <a:rPr lang="tr-TR" smtClean="0"/>
              <a:t>06.04.2018</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190B063C-1B06-4804-A285-D721B94C5A11}" type="slidenum">
              <a:rPr lang="tr-TR" smtClean="0"/>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5CF52424-DF2D-44EE-B7EF-FDEC59DADB05}" type="datetimeFigureOut">
              <a:rPr lang="tr-TR" smtClean="0"/>
              <a:t>06.04.2018</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190B063C-1B06-4804-A285-D721B94C5A11}" type="slidenum">
              <a:rPr lang="tr-TR" smtClean="0"/>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5CF52424-DF2D-44EE-B7EF-FDEC59DADB05}" type="datetimeFigureOut">
              <a:rPr lang="tr-TR" smtClean="0"/>
              <a:t>06.04.2018</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190B063C-1B06-4804-A285-D721B94C5A11}" type="slidenum">
              <a:rPr lang="tr-TR" smtClean="0"/>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CF52424-DF2D-44EE-B7EF-FDEC59DADB05}" type="datetimeFigureOut">
              <a:rPr lang="tr-TR" smtClean="0"/>
              <a:t>06.04.2018</a:t>
            </a:fld>
            <a:endParaRPr lang="tr-T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90B063C-1B06-4804-A285-D721B94C5A11}" type="slidenum">
              <a:rPr lang="tr-TR" smtClean="0"/>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p:txBody>
          <a:bodyPr/>
          <a:lstStyle/>
          <a:p>
            <a:r>
              <a:rPr lang="tr-TR" dirty="0" smtClean="0"/>
              <a:t>Kahvaltılık tahıl ürünleri </a:t>
            </a:r>
            <a:endParaRPr lang="tr-TR" dirty="0"/>
          </a:p>
        </p:txBody>
      </p:sp>
      <p:sp>
        <p:nvSpPr>
          <p:cNvPr id="3" name="2 Alt Başlık"/>
          <p:cNvSpPr>
            <a:spLocks noGrp="1"/>
          </p:cNvSpPr>
          <p:nvPr>
            <p:ph type="subTitle" idx="1"/>
          </p:nvPr>
        </p:nvSpPr>
        <p:spPr/>
        <p:txBody>
          <a:bodyPr/>
          <a:lstStyle/>
          <a:p>
            <a:endParaRPr lang="tr-T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70000" lnSpcReduction="20000"/>
          </a:bodyPr>
          <a:lstStyle/>
          <a:p>
            <a:r>
              <a:rPr lang="tr-TR" dirty="0" smtClean="0"/>
              <a:t>Son yıllarda her yaştan insanın beslenmesinde önemli bir enerji </a:t>
            </a:r>
          </a:p>
          <a:p>
            <a:r>
              <a:rPr lang="tr-TR" dirty="0" smtClean="0"/>
              <a:t>kaynağı haline gelen kahvaltılık tahıl ürünleri, tüketime hazır </a:t>
            </a:r>
          </a:p>
          <a:p>
            <a:r>
              <a:rPr lang="tr-TR" dirty="0" smtClean="0"/>
              <a:t>işlenmiş tahıl taneleri olarak tanımlanmaktadır. Mısır, pirinç, </a:t>
            </a:r>
          </a:p>
          <a:p>
            <a:r>
              <a:rPr lang="tr-TR" dirty="0" smtClean="0"/>
              <a:t>buğday, yulaf ve arpa kahvaltılık tahıl ürünlerinin üretiminde </a:t>
            </a:r>
          </a:p>
          <a:p>
            <a:r>
              <a:rPr lang="tr-TR" dirty="0" smtClean="0"/>
              <a:t>kullanılan en temel hammaddelerdir. </a:t>
            </a:r>
          </a:p>
          <a:p>
            <a:r>
              <a:rPr lang="tr-TR" dirty="0" smtClean="0"/>
              <a:t>Kahvaltılık tahıl ürünleri tüketime hazır ve pişirmeye hazır </a:t>
            </a:r>
          </a:p>
          <a:p>
            <a:r>
              <a:rPr lang="tr-TR" dirty="0" smtClean="0"/>
              <a:t>(sıcak tahıllar) olmak üzere iki gruba ayrılmaktadır. Bir veya </a:t>
            </a:r>
          </a:p>
          <a:p>
            <a:r>
              <a:rPr lang="tr-TR" dirty="0" smtClean="0"/>
              <a:t>birkaç tahıl çeşidinin diğer içerikler ile karışımından hazırlanan </a:t>
            </a:r>
          </a:p>
          <a:p>
            <a:r>
              <a:rPr lang="tr-TR" dirty="0" smtClean="0"/>
              <a:t>tüketime hazır kahvaltılık tahıl ürünleri daha ileri bir işleme </a:t>
            </a:r>
          </a:p>
          <a:p>
            <a:r>
              <a:rPr lang="tr-TR" dirty="0" smtClean="0"/>
              <a:t>teknolojisi gerektirmektedir. Ayrıca bu ürünler genellikle vitamin </a:t>
            </a:r>
          </a:p>
          <a:p>
            <a:r>
              <a:rPr lang="tr-TR" dirty="0" smtClean="0"/>
              <a:t>ve minerallerce zenginleştirilmekte ve depolama süresince </a:t>
            </a:r>
          </a:p>
          <a:p>
            <a:r>
              <a:rPr lang="tr-TR" dirty="0" smtClean="0"/>
              <a:t>aroma, yapı ve besin değerlerini korumak amacıyla özel olarak </a:t>
            </a:r>
          </a:p>
          <a:p>
            <a:r>
              <a:rPr lang="tr-TR" dirty="0" smtClean="0"/>
              <a:t>ambalajlanmaktadır.</a:t>
            </a:r>
            <a:endParaRPr lang="tr-TR"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85000" lnSpcReduction="20000"/>
          </a:bodyPr>
          <a:lstStyle/>
          <a:p>
            <a:r>
              <a:rPr lang="tr-TR" dirty="0"/>
              <a:t>T</a:t>
            </a:r>
            <a:r>
              <a:rPr lang="tr-TR" dirty="0" smtClean="0"/>
              <a:t>ek bir tahıl çeşidinden hazırlanan </a:t>
            </a:r>
          </a:p>
          <a:p>
            <a:r>
              <a:rPr lang="tr-TR" dirty="0" smtClean="0"/>
              <a:t>sıcak tahıllar ise daha basit bir işleme ve </a:t>
            </a:r>
          </a:p>
          <a:p>
            <a:r>
              <a:rPr lang="tr-TR" dirty="0" smtClean="0"/>
              <a:t>ambalajlama teknolojisi gerektirmektedir. </a:t>
            </a:r>
          </a:p>
          <a:p>
            <a:r>
              <a:rPr lang="tr-TR" dirty="0" smtClean="0"/>
              <a:t>Tüketime hazır kahvaltılık tahıl ürünleri pişirme </a:t>
            </a:r>
          </a:p>
          <a:p>
            <a:r>
              <a:rPr lang="tr-TR" dirty="0" smtClean="0"/>
              <a:t>işlemi gerektirmeksizin servis edilebilmekle </a:t>
            </a:r>
          </a:p>
          <a:p>
            <a:r>
              <a:rPr lang="tr-TR" dirty="0" smtClean="0"/>
              <a:t>birlikte yapımında kullanılan tahılın cinsine göre </a:t>
            </a:r>
          </a:p>
          <a:p>
            <a:r>
              <a:rPr lang="tr-TR" dirty="0" smtClean="0"/>
              <a:t>farklı üretim teknolojileri uygulanmaktadır. </a:t>
            </a:r>
          </a:p>
          <a:p>
            <a:r>
              <a:rPr lang="tr-TR" dirty="0" smtClean="0"/>
              <a:t>Pişirmeye hazır kahvaltılık tahıl ürünleri ise </a:t>
            </a:r>
          </a:p>
          <a:p>
            <a:r>
              <a:rPr lang="tr-TR" dirty="0" smtClean="0"/>
              <a:t>tüketim öncesinde suda pişirme veya haşlama </a:t>
            </a:r>
          </a:p>
          <a:p>
            <a:r>
              <a:rPr lang="tr-TR" dirty="0" smtClean="0"/>
              <a:t>işlemlerinden geçirilmektedir. </a:t>
            </a:r>
            <a:endParaRPr lang="tr-TR"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pic>
        <p:nvPicPr>
          <p:cNvPr id="1026" name="Picture 2"/>
          <p:cNvPicPr>
            <a:picLocks noGrp="1" noChangeAspect="1" noChangeArrowheads="1"/>
          </p:cNvPicPr>
          <p:nvPr>
            <p:ph idx="1"/>
          </p:nvPr>
        </p:nvPicPr>
        <p:blipFill>
          <a:blip r:embed="rId2" cstate="print"/>
          <a:srcRect/>
          <a:stretch>
            <a:fillRect/>
          </a:stretch>
        </p:blipFill>
        <p:spPr bwMode="auto">
          <a:xfrm>
            <a:off x="2557462" y="2201069"/>
            <a:ext cx="4029075" cy="3324225"/>
          </a:xfrm>
          <a:prstGeom prst="rect">
            <a:avLst/>
          </a:prstGeom>
          <a:noFill/>
          <a:ln w="9525">
            <a:noFill/>
            <a:miter lim="800000"/>
            <a:headEnd/>
            <a:tailEnd/>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a:xfrm>
            <a:off x="457200" y="1124744"/>
            <a:ext cx="8435280" cy="5001419"/>
          </a:xfrm>
        </p:spPr>
        <p:txBody>
          <a:bodyPr>
            <a:normAutofit fontScale="70000" lnSpcReduction="20000"/>
          </a:bodyPr>
          <a:lstStyle/>
          <a:p>
            <a:r>
              <a:rPr lang="tr-TR" dirty="0" smtClean="0"/>
              <a:t>Tüketime hazır kahvaltılık tahılların kimyasal </a:t>
            </a:r>
          </a:p>
          <a:p>
            <a:r>
              <a:rPr lang="tr-TR" dirty="0" smtClean="0"/>
              <a:t>kompozisyonu ve besleyici değeri, üretimde kullanılan </a:t>
            </a:r>
          </a:p>
          <a:p>
            <a:r>
              <a:rPr lang="tr-TR" dirty="0" smtClean="0"/>
              <a:t>tahılın türüne ve katılan katkılara bağlı olarak </a:t>
            </a:r>
          </a:p>
          <a:p>
            <a:r>
              <a:rPr lang="tr-TR" dirty="0" smtClean="0"/>
              <a:t>değişmektedir. Üretim aşamaları süresince tahılların </a:t>
            </a:r>
          </a:p>
          <a:p>
            <a:r>
              <a:rPr lang="tr-TR" dirty="0" smtClean="0"/>
              <a:t>bazı vitamin ve mineral içeriklerinde bir miktar azalma </a:t>
            </a:r>
          </a:p>
          <a:p>
            <a:r>
              <a:rPr lang="tr-TR" dirty="0" smtClean="0"/>
              <a:t>meydana gelebilmektedir. Bu nedenle günümüzde besin </a:t>
            </a:r>
          </a:p>
          <a:p>
            <a:r>
              <a:rPr lang="tr-TR" dirty="0" smtClean="0"/>
              <a:t>öğelerinde meydana gelen üretim kaynaklı kayıpların </a:t>
            </a:r>
          </a:p>
          <a:p>
            <a:r>
              <a:rPr lang="tr-TR" dirty="0" smtClean="0"/>
              <a:t>telafi edilmesi amacıyla kahvaltılık tahılların bazı vitamin </a:t>
            </a:r>
          </a:p>
          <a:p>
            <a:r>
              <a:rPr lang="tr-TR" dirty="0" smtClean="0"/>
              <a:t>ve mineraller ile takviye edilmesi yaygın bir uygulamadır. </a:t>
            </a:r>
          </a:p>
          <a:p>
            <a:r>
              <a:rPr lang="tr-TR" dirty="0" smtClean="0"/>
              <a:t>Öyle ki sonradan yapılan takviyelerle tüketime hazır olan </a:t>
            </a:r>
          </a:p>
          <a:p>
            <a:r>
              <a:rPr lang="tr-TR" dirty="0" smtClean="0"/>
              <a:t>bu ürünler makro (karbonhidrat, yağ, lif vb) ve mikro </a:t>
            </a:r>
          </a:p>
          <a:p>
            <a:r>
              <a:rPr lang="tr-TR" dirty="0" smtClean="0"/>
              <a:t>(</a:t>
            </a:r>
            <a:r>
              <a:rPr lang="tr-TR" dirty="0" err="1" smtClean="0"/>
              <a:t>tiamin</a:t>
            </a:r>
            <a:r>
              <a:rPr lang="tr-TR" dirty="0" smtClean="0"/>
              <a:t>, </a:t>
            </a:r>
            <a:r>
              <a:rPr lang="tr-TR" dirty="0" err="1" smtClean="0"/>
              <a:t>riboflavin</a:t>
            </a:r>
            <a:r>
              <a:rPr lang="tr-TR" dirty="0" smtClean="0"/>
              <a:t>, </a:t>
            </a:r>
            <a:r>
              <a:rPr lang="tr-TR" dirty="0" err="1" smtClean="0"/>
              <a:t>niasin</a:t>
            </a:r>
            <a:r>
              <a:rPr lang="tr-TR" dirty="0" smtClean="0"/>
              <a:t>, </a:t>
            </a:r>
            <a:r>
              <a:rPr lang="tr-TR" dirty="0" err="1" smtClean="0"/>
              <a:t>folik</a:t>
            </a:r>
            <a:r>
              <a:rPr lang="tr-TR" dirty="0" smtClean="0"/>
              <a:t> asit, demir, çinko, mangan </a:t>
            </a:r>
          </a:p>
          <a:p>
            <a:r>
              <a:rPr lang="tr-TR" dirty="0" smtClean="0"/>
              <a:t>vb) besin öğelerince zengin gıdalar sınıfına bile </a:t>
            </a:r>
          </a:p>
          <a:p>
            <a:r>
              <a:rPr lang="tr-TR" dirty="0" smtClean="0"/>
              <a:t>girebilmektedirler. </a:t>
            </a:r>
            <a:endParaRPr lang="tr-TR"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pic>
        <p:nvPicPr>
          <p:cNvPr id="2050" name="Picture 2"/>
          <p:cNvPicPr>
            <a:picLocks noGrp="1" noChangeAspect="1" noChangeArrowheads="1"/>
          </p:cNvPicPr>
          <p:nvPr>
            <p:ph idx="1"/>
          </p:nvPr>
        </p:nvPicPr>
        <p:blipFill>
          <a:blip r:embed="rId2" cstate="print"/>
          <a:srcRect/>
          <a:stretch>
            <a:fillRect/>
          </a:stretch>
        </p:blipFill>
        <p:spPr bwMode="auto">
          <a:xfrm>
            <a:off x="1547664" y="764704"/>
            <a:ext cx="6324474" cy="4779069"/>
          </a:xfrm>
          <a:prstGeom prst="rect">
            <a:avLst/>
          </a:prstGeom>
          <a:noFill/>
          <a:ln w="9525">
            <a:noFill/>
            <a:miter lim="800000"/>
            <a:headEnd/>
            <a:tailEnd/>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a:solidFill>
                  <a:srgbClr val="FF0000"/>
                </a:solidFill>
              </a:rPr>
              <a:t>Kahvaltılık Tahılların Ürün Standartları </a:t>
            </a:r>
            <a:br>
              <a:rPr lang="tr-TR" dirty="0">
                <a:solidFill>
                  <a:srgbClr val="FF0000"/>
                </a:solidFill>
              </a:rPr>
            </a:br>
            <a:endParaRPr lang="tr-TR" dirty="0">
              <a:solidFill>
                <a:srgbClr val="FF0000"/>
              </a:solidFill>
            </a:endParaRPr>
          </a:p>
        </p:txBody>
      </p:sp>
      <p:sp>
        <p:nvSpPr>
          <p:cNvPr id="3" name="2 İçerik Yer Tutucusu"/>
          <p:cNvSpPr>
            <a:spLocks noGrp="1"/>
          </p:cNvSpPr>
          <p:nvPr>
            <p:ph idx="1"/>
          </p:nvPr>
        </p:nvSpPr>
        <p:spPr/>
        <p:txBody>
          <a:bodyPr>
            <a:normAutofit fontScale="70000" lnSpcReduction="20000"/>
          </a:bodyPr>
          <a:lstStyle/>
          <a:p>
            <a:r>
              <a:rPr lang="tr-TR" dirty="0" smtClean="0"/>
              <a:t>Geleneksel Yolla Üretilmiş Sıcak Tahıllar (Hot </a:t>
            </a:r>
            <a:r>
              <a:rPr lang="tr-TR" dirty="0" err="1" smtClean="0"/>
              <a:t>Cereals</a:t>
            </a:r>
            <a:r>
              <a:rPr lang="tr-TR" dirty="0" smtClean="0"/>
              <a:t>) </a:t>
            </a:r>
          </a:p>
          <a:p>
            <a:r>
              <a:rPr lang="tr-TR" dirty="0" smtClean="0"/>
              <a:t>Piyasada işlem görmüş ham tahıl olarak satılırlar. Sıcak olarak </a:t>
            </a:r>
          </a:p>
          <a:p>
            <a:r>
              <a:rPr lang="tr-TR" dirty="0" smtClean="0"/>
              <a:t>tüketilen tipik buğday ve yulaf tahılları bu gruba örnek </a:t>
            </a:r>
          </a:p>
          <a:p>
            <a:r>
              <a:rPr lang="tr-TR" dirty="0" smtClean="0"/>
              <a:t>oluşturmaktadır. </a:t>
            </a:r>
          </a:p>
          <a:p>
            <a:r>
              <a:rPr lang="tr-TR" dirty="0" smtClean="0">
                <a:solidFill>
                  <a:srgbClr val="FF0000"/>
                </a:solidFill>
              </a:rPr>
              <a:t>Hazır Geleneksel Sıcak Tahıllar (</a:t>
            </a:r>
            <a:r>
              <a:rPr lang="tr-TR" dirty="0" err="1" smtClean="0">
                <a:solidFill>
                  <a:srgbClr val="FF0000"/>
                </a:solidFill>
              </a:rPr>
              <a:t>Instant</a:t>
            </a:r>
            <a:r>
              <a:rPr lang="tr-TR" dirty="0" smtClean="0">
                <a:solidFill>
                  <a:srgbClr val="FF0000"/>
                </a:solidFill>
              </a:rPr>
              <a:t> Hot </a:t>
            </a:r>
            <a:r>
              <a:rPr lang="tr-TR" dirty="0" err="1" smtClean="0">
                <a:solidFill>
                  <a:srgbClr val="FF0000"/>
                </a:solidFill>
              </a:rPr>
              <a:t>Cereals</a:t>
            </a:r>
            <a:r>
              <a:rPr lang="tr-TR" dirty="0" smtClean="0">
                <a:solidFill>
                  <a:srgbClr val="FF0000"/>
                </a:solidFill>
              </a:rPr>
              <a:t>) </a:t>
            </a:r>
          </a:p>
          <a:p>
            <a:r>
              <a:rPr lang="tr-TR" dirty="0" smtClean="0"/>
              <a:t>Piyasada pişmiş tahıl olarak satılan ve tüketilmesi için sadece </a:t>
            </a:r>
          </a:p>
          <a:p>
            <a:r>
              <a:rPr lang="tr-TR" dirty="0" smtClean="0"/>
              <a:t>kaynamış su ilavesine gereksinim duyan tahıllardır. Buğday ve </a:t>
            </a:r>
          </a:p>
          <a:p>
            <a:r>
              <a:rPr lang="tr-TR" dirty="0" smtClean="0"/>
              <a:t>yulaf tahılları yine örnek gösterilebilir. </a:t>
            </a:r>
          </a:p>
          <a:p>
            <a:r>
              <a:rPr lang="tr-TR" dirty="0" smtClean="0">
                <a:solidFill>
                  <a:srgbClr val="FF0000"/>
                </a:solidFill>
              </a:rPr>
              <a:t>Tüketime Hazır Tahıllar (</a:t>
            </a:r>
            <a:r>
              <a:rPr lang="tr-TR" dirty="0" err="1" smtClean="0">
                <a:solidFill>
                  <a:srgbClr val="FF0000"/>
                </a:solidFill>
              </a:rPr>
              <a:t>Ready</a:t>
            </a:r>
            <a:r>
              <a:rPr lang="tr-TR" dirty="0" smtClean="0">
                <a:solidFill>
                  <a:srgbClr val="FF0000"/>
                </a:solidFill>
              </a:rPr>
              <a:t> </a:t>
            </a:r>
            <a:r>
              <a:rPr lang="tr-TR" dirty="0" err="1" smtClean="0">
                <a:solidFill>
                  <a:srgbClr val="FF0000"/>
                </a:solidFill>
              </a:rPr>
              <a:t>to</a:t>
            </a:r>
            <a:r>
              <a:rPr lang="tr-TR" dirty="0" smtClean="0">
                <a:solidFill>
                  <a:srgbClr val="FF0000"/>
                </a:solidFill>
              </a:rPr>
              <a:t> </a:t>
            </a:r>
            <a:r>
              <a:rPr lang="tr-TR" dirty="0" err="1" smtClean="0">
                <a:solidFill>
                  <a:srgbClr val="FF0000"/>
                </a:solidFill>
              </a:rPr>
              <a:t>Eat</a:t>
            </a:r>
            <a:r>
              <a:rPr lang="tr-TR" dirty="0" smtClean="0">
                <a:solidFill>
                  <a:srgbClr val="FF0000"/>
                </a:solidFill>
              </a:rPr>
              <a:t>, RTE) </a:t>
            </a:r>
          </a:p>
          <a:p>
            <a:r>
              <a:rPr lang="tr-TR" dirty="0" smtClean="0"/>
              <a:t>Bu gruptaki tahıl ürünlerinden (mısır unu, mısır kırması. Buğday </a:t>
            </a:r>
          </a:p>
          <a:p>
            <a:r>
              <a:rPr lang="tr-TR" dirty="0" smtClean="0"/>
              <a:t>unu vb.) üretilirler. Pişirme işleminden sonra gevrek (</a:t>
            </a:r>
            <a:r>
              <a:rPr lang="tr-TR" dirty="0" err="1" smtClean="0"/>
              <a:t>flaked</a:t>
            </a:r>
            <a:r>
              <a:rPr lang="tr-TR" dirty="0" smtClean="0"/>
              <a:t>), </a:t>
            </a:r>
          </a:p>
          <a:p>
            <a:r>
              <a:rPr lang="tr-TR" dirty="0" smtClean="0"/>
              <a:t>patlak (</a:t>
            </a:r>
            <a:r>
              <a:rPr lang="tr-TR" dirty="0" err="1" smtClean="0"/>
              <a:t>puffed</a:t>
            </a:r>
            <a:r>
              <a:rPr lang="tr-TR" dirty="0" smtClean="0"/>
              <a:t>) ve dilimlenmiş (</a:t>
            </a:r>
            <a:r>
              <a:rPr lang="tr-TR" dirty="0" err="1" smtClean="0"/>
              <a:t>shredded</a:t>
            </a:r>
            <a:r>
              <a:rPr lang="tr-TR" dirty="0" smtClean="0"/>
              <a:t>) ürün gibi alt gruplara </a:t>
            </a:r>
          </a:p>
          <a:p>
            <a:r>
              <a:rPr lang="tr-TR" dirty="0" smtClean="0"/>
              <a:t>ayrılırlar</a:t>
            </a:r>
            <a:endParaRPr lang="tr-TR"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92500" lnSpcReduction="10000"/>
          </a:bodyPr>
          <a:lstStyle/>
          <a:p>
            <a:r>
              <a:rPr lang="tr-TR" dirty="0" smtClean="0">
                <a:solidFill>
                  <a:srgbClr val="FF0000"/>
                </a:solidFill>
              </a:rPr>
              <a:t>Karışık Tüketime Hazır Tahıllar </a:t>
            </a:r>
          </a:p>
          <a:p>
            <a:r>
              <a:rPr lang="tr-TR" dirty="0" smtClean="0"/>
              <a:t>Diğer tahıllar ve kurutulmuş meyve ürünleri ile kombine edilmiş tahıllardır. Granülle tahıl karışımları, bu tip kahvaltılık tahılları en iyi şekilde tanımlamaktadır. </a:t>
            </a:r>
          </a:p>
          <a:p>
            <a:r>
              <a:rPr lang="tr-TR" dirty="0" smtClean="0">
                <a:solidFill>
                  <a:srgbClr val="FF0000"/>
                </a:solidFill>
              </a:rPr>
              <a:t>Çeşitli Tahıl Ürünleri </a:t>
            </a:r>
          </a:p>
          <a:p>
            <a:r>
              <a:rPr lang="tr-TR" dirty="0" smtClean="0"/>
              <a:t>Kendilerine özgü süreçleri ya da son kullanım amacı nedeniyle yukarıdaki sınıflara dâhil edilemeyen tahıl ürünleridir. Bebek gıdaları bu gruba dâhil edilebilir.</a:t>
            </a:r>
            <a:endParaRPr lang="tr-TR"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755576" y="332656"/>
            <a:ext cx="8229600" cy="1143000"/>
          </a:xfrm>
        </p:spPr>
        <p:txBody>
          <a:bodyPr>
            <a:normAutofit fontScale="90000"/>
          </a:bodyPr>
          <a:lstStyle/>
          <a:p>
            <a:r>
              <a:rPr lang="tr-TR" dirty="0">
                <a:solidFill>
                  <a:srgbClr val="FF0000"/>
                </a:solidFill>
              </a:rPr>
              <a:t>Kahvaltılık Tahılların Beslenme Üzerine Etkileri </a:t>
            </a:r>
            <a:r>
              <a:rPr lang="tr-TR" dirty="0"/>
              <a:t/>
            </a:r>
            <a:br>
              <a:rPr lang="tr-TR" dirty="0"/>
            </a:br>
            <a:endParaRPr lang="tr-TR" dirty="0"/>
          </a:p>
        </p:txBody>
      </p:sp>
      <p:sp>
        <p:nvSpPr>
          <p:cNvPr id="3" name="2 İçerik Yer Tutucusu"/>
          <p:cNvSpPr>
            <a:spLocks noGrp="1"/>
          </p:cNvSpPr>
          <p:nvPr>
            <p:ph idx="1"/>
          </p:nvPr>
        </p:nvSpPr>
        <p:spPr/>
        <p:txBody>
          <a:bodyPr>
            <a:normAutofit fontScale="70000" lnSpcReduction="20000"/>
          </a:bodyPr>
          <a:lstStyle/>
          <a:p>
            <a:r>
              <a:rPr lang="tr-TR" dirty="0" smtClean="0"/>
              <a:t>Tahıl tanelerinin protein içeriği karbonhidrat miktarına </a:t>
            </a:r>
          </a:p>
          <a:p>
            <a:r>
              <a:rPr lang="tr-TR" dirty="0" smtClean="0"/>
              <a:t>göre nispi olarak azdır. Örneğin beyaz buğday </a:t>
            </a:r>
          </a:p>
          <a:p>
            <a:r>
              <a:rPr lang="tr-TR" dirty="0" smtClean="0"/>
              <a:t>(dilimlenmiş buğday ürünlerinde kullanılan çeşidi) %9,4 </a:t>
            </a:r>
          </a:p>
          <a:p>
            <a:r>
              <a:rPr lang="tr-TR" dirty="0" smtClean="0"/>
              <a:t>protein içeriğine sahipken %75,4 karbonhidrat ihtiva </a:t>
            </a:r>
          </a:p>
          <a:p>
            <a:r>
              <a:rPr lang="tr-TR" dirty="0" smtClean="0"/>
              <a:t>eder. </a:t>
            </a:r>
          </a:p>
          <a:p>
            <a:r>
              <a:rPr lang="tr-TR" dirty="0" smtClean="0"/>
              <a:t>Un yapımında kullanılan buğday için bu oran </a:t>
            </a:r>
          </a:p>
          <a:p>
            <a:r>
              <a:rPr lang="tr-TR" dirty="0" smtClean="0"/>
              <a:t>karbonhidrat lehinde daha fazladır. Kahvaltılık tahıl </a:t>
            </a:r>
          </a:p>
          <a:p>
            <a:r>
              <a:rPr lang="tr-TR" dirty="0" smtClean="0"/>
              <a:t>ürünlerinin </a:t>
            </a:r>
            <a:r>
              <a:rPr lang="tr-TR" dirty="0" err="1" smtClean="0"/>
              <a:t>formulasyonuna</a:t>
            </a:r>
            <a:r>
              <a:rPr lang="tr-TR" dirty="0" smtClean="0"/>
              <a:t> şeker ilave edildiği zaman </a:t>
            </a:r>
          </a:p>
          <a:p>
            <a:r>
              <a:rPr lang="tr-TR" dirty="0" smtClean="0"/>
              <a:t>bu oran daha da artmaktadır. Tahıl tanelerinde bulunan </a:t>
            </a:r>
          </a:p>
          <a:p>
            <a:r>
              <a:rPr lang="tr-TR" dirty="0" smtClean="0"/>
              <a:t>proteinlerin </a:t>
            </a:r>
            <a:r>
              <a:rPr lang="tr-TR" dirty="0" err="1" smtClean="0"/>
              <a:t>lisin</a:t>
            </a:r>
            <a:r>
              <a:rPr lang="tr-TR" dirty="0" smtClean="0"/>
              <a:t> gibi bazı amino grup asitlerce yetersiz </a:t>
            </a:r>
          </a:p>
          <a:p>
            <a:r>
              <a:rPr lang="tr-TR" dirty="0" smtClean="0"/>
              <a:t>olduğu bilinmektedir. Bu yüzden, tahılların süt ile </a:t>
            </a:r>
          </a:p>
          <a:p>
            <a:r>
              <a:rPr lang="tr-TR" dirty="0" smtClean="0"/>
              <a:t>kombinasyonu bazı durumlarda bu eksikliğin </a:t>
            </a:r>
          </a:p>
          <a:p>
            <a:r>
              <a:rPr lang="tr-TR" dirty="0" smtClean="0"/>
              <a:t>tamamlanmasına yardımcı olur. </a:t>
            </a:r>
            <a:endParaRPr lang="tr-TR"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85000" lnSpcReduction="20000"/>
          </a:bodyPr>
          <a:lstStyle/>
          <a:p>
            <a:r>
              <a:rPr lang="tr-TR" dirty="0" smtClean="0"/>
              <a:t>Tahıl taneleri genel olarak insanların protein </a:t>
            </a:r>
          </a:p>
          <a:p>
            <a:r>
              <a:rPr lang="tr-TR" dirty="0" smtClean="0"/>
              <a:t>ihtiyaçlarının karşılanmasına yardımcı olmaktadır. </a:t>
            </a:r>
          </a:p>
          <a:p>
            <a:r>
              <a:rPr lang="tr-TR" dirty="0" smtClean="0"/>
              <a:t>Bu yüzden insanlar çoğu zaman diyetlerine </a:t>
            </a:r>
          </a:p>
          <a:p>
            <a:r>
              <a:rPr lang="tr-TR" dirty="0" smtClean="0"/>
              <a:t>tahılları ilave etmiş ve bazense et, balık ve süt </a:t>
            </a:r>
          </a:p>
          <a:p>
            <a:r>
              <a:rPr lang="tr-TR" dirty="0" smtClean="0"/>
              <a:t>gibi hayvansal protein kaynaklarından da </a:t>
            </a:r>
          </a:p>
          <a:p>
            <a:r>
              <a:rPr lang="tr-TR" dirty="0" smtClean="0"/>
              <a:t>yararlanmıştır. Kahvaltılık tahılların üretimi </a:t>
            </a:r>
          </a:p>
          <a:p>
            <a:r>
              <a:rPr lang="tr-TR" dirty="0" smtClean="0"/>
              <a:t>esnasında protein miktarının azalmaması veya </a:t>
            </a:r>
          </a:p>
          <a:p>
            <a:r>
              <a:rPr lang="tr-TR" dirty="0" smtClean="0"/>
              <a:t>proteinlerin zarar görmemesi kaydıyla kahvaltılık </a:t>
            </a:r>
          </a:p>
          <a:p>
            <a:r>
              <a:rPr lang="tr-TR" dirty="0" smtClean="0"/>
              <a:t>tahılların da tahıl taneleri gibi aynı katkıyı </a:t>
            </a:r>
          </a:p>
          <a:p>
            <a:r>
              <a:rPr lang="tr-TR" dirty="0" smtClean="0"/>
              <a:t>sağladığı düşünülebilir. </a:t>
            </a:r>
          </a:p>
          <a:p>
            <a:endParaRPr lang="tr-TR"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70000" lnSpcReduction="20000"/>
          </a:bodyPr>
          <a:lstStyle/>
          <a:p>
            <a:r>
              <a:rPr lang="tr-TR" dirty="0" smtClean="0"/>
              <a:t>Tahıl tanelerinde bulunan yağ asitlerinin dağılımı </a:t>
            </a:r>
          </a:p>
          <a:p>
            <a:r>
              <a:rPr lang="tr-TR" dirty="0" smtClean="0"/>
              <a:t>her bir tanede aynıdır. Tanedeki yağ oranı </a:t>
            </a:r>
          </a:p>
          <a:p>
            <a:r>
              <a:rPr lang="tr-TR" dirty="0" err="1" smtClean="0"/>
              <a:t>esansiyel</a:t>
            </a:r>
            <a:r>
              <a:rPr lang="tr-TR" dirty="0" smtClean="0"/>
              <a:t> yağ asidi </a:t>
            </a:r>
            <a:r>
              <a:rPr lang="tr-TR" dirty="0" err="1" smtClean="0"/>
              <a:t>linoleik</a:t>
            </a:r>
            <a:r>
              <a:rPr lang="tr-TR" dirty="0" smtClean="0"/>
              <a:t> asit açısından </a:t>
            </a:r>
          </a:p>
          <a:p>
            <a:r>
              <a:rPr lang="tr-TR" dirty="0" smtClean="0"/>
              <a:t>nispeten yüksektir. </a:t>
            </a:r>
          </a:p>
          <a:p>
            <a:r>
              <a:rPr lang="tr-TR" dirty="0" smtClean="0"/>
              <a:t>Mısır, buğday, çavdar ve arpada bulunan </a:t>
            </a:r>
            <a:r>
              <a:rPr lang="tr-TR" dirty="0" err="1" smtClean="0"/>
              <a:t>linoleik</a:t>
            </a:r>
            <a:r>
              <a:rPr lang="tr-TR" dirty="0" smtClean="0"/>
              <a:t> </a:t>
            </a:r>
          </a:p>
          <a:p>
            <a:r>
              <a:rPr lang="tr-TR" dirty="0" smtClean="0"/>
              <a:t>asit tanelerde veya bu tanelerden elde edilen </a:t>
            </a:r>
          </a:p>
          <a:p>
            <a:r>
              <a:rPr lang="tr-TR" dirty="0" smtClean="0"/>
              <a:t>unda toplam yağ asitlerinin % 57-62’sini oluşturur. </a:t>
            </a:r>
          </a:p>
          <a:p>
            <a:r>
              <a:rPr lang="tr-TR" dirty="0" smtClean="0"/>
              <a:t>Doymuş yağ asitleri çoğu tane için toplam yağ </a:t>
            </a:r>
          </a:p>
          <a:p>
            <a:r>
              <a:rPr lang="tr-TR" dirty="0" smtClean="0"/>
              <a:t>asitlerinin % 25’den daha az bir orana sahiptir. </a:t>
            </a:r>
          </a:p>
          <a:p>
            <a:r>
              <a:rPr lang="tr-TR" dirty="0" smtClean="0"/>
              <a:t>Palmitik asit tanelerde en çok bulunan doymuş </a:t>
            </a:r>
          </a:p>
          <a:p>
            <a:r>
              <a:rPr lang="tr-TR" dirty="0" smtClean="0"/>
              <a:t>asittir ve oleik asitte en çok bulunan tekli </a:t>
            </a:r>
          </a:p>
          <a:p>
            <a:r>
              <a:rPr lang="tr-TR" dirty="0" smtClean="0"/>
              <a:t>doymamış yağ asididir.</a:t>
            </a:r>
            <a:endParaRPr lang="tr-TR"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a:bodyPr>
          <a:lstStyle/>
          <a:p>
            <a:r>
              <a:rPr lang="tr-TR" dirty="0" err="1" smtClean="0"/>
              <a:t>Linoleik</a:t>
            </a:r>
            <a:r>
              <a:rPr lang="tr-TR" dirty="0" smtClean="0"/>
              <a:t>, palmitik ve oleik asitlerinin üçü </a:t>
            </a:r>
          </a:p>
          <a:p>
            <a:r>
              <a:rPr lang="tr-TR" dirty="0" smtClean="0"/>
              <a:t>birlikte toplam yağ asitlerinin yaklaşık </a:t>
            </a:r>
          </a:p>
          <a:p>
            <a:r>
              <a:rPr lang="tr-TR" dirty="0" smtClean="0"/>
              <a:t>olarak % 90-97’sini oluşturur. </a:t>
            </a:r>
            <a:r>
              <a:rPr lang="tr-TR" dirty="0" err="1" smtClean="0"/>
              <a:t>Linoleik</a:t>
            </a:r>
            <a:r>
              <a:rPr lang="tr-TR" dirty="0" smtClean="0"/>
              <a:t> asit içeriği mısır ve pirinçte % 1-2 arasında değişir ve çavdarda ise % 8 oranında bulunur. Yulafın toplam </a:t>
            </a:r>
            <a:r>
              <a:rPr lang="tr-TR" dirty="0" err="1" smtClean="0"/>
              <a:t>linoleik</a:t>
            </a:r>
            <a:r>
              <a:rPr lang="tr-TR" dirty="0" smtClean="0"/>
              <a:t> asit miktarı diğer tahıl tanelerinden oldukça fazla olmasına rağmen, toplam lipit içeriği yalnızca % 39’dur. </a:t>
            </a:r>
          </a:p>
          <a:p>
            <a:endParaRPr lang="tr-TR"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85000" lnSpcReduction="20000"/>
          </a:bodyPr>
          <a:lstStyle/>
          <a:p>
            <a:r>
              <a:rPr lang="tr-TR" dirty="0" smtClean="0"/>
              <a:t>Kahvaltılık tahıl ürünlerinde başlıca karbonhidrat </a:t>
            </a:r>
          </a:p>
          <a:p>
            <a:r>
              <a:rPr lang="tr-TR" dirty="0" smtClean="0"/>
              <a:t>formu nişastadır. Tahıl tanelerinde bu formda </a:t>
            </a:r>
          </a:p>
          <a:p>
            <a:r>
              <a:rPr lang="tr-TR" dirty="0" smtClean="0"/>
              <a:t>bulunan karbonhidratların büyük bir bölümü </a:t>
            </a:r>
          </a:p>
          <a:p>
            <a:r>
              <a:rPr lang="tr-TR" dirty="0" err="1" smtClean="0"/>
              <a:t>endospermde</a:t>
            </a:r>
            <a:r>
              <a:rPr lang="tr-TR" dirty="0" smtClean="0"/>
              <a:t> bulunur. </a:t>
            </a:r>
          </a:p>
          <a:p>
            <a:r>
              <a:rPr lang="tr-TR" dirty="0" smtClean="0"/>
              <a:t>Diğer taraftan, suda çözünebilir karbonhidratlar </a:t>
            </a:r>
          </a:p>
          <a:p>
            <a:r>
              <a:rPr lang="tr-TR" dirty="0" smtClean="0"/>
              <a:t>(başlıca </a:t>
            </a:r>
            <a:r>
              <a:rPr lang="tr-TR" dirty="0" err="1" smtClean="0"/>
              <a:t>sukroz</a:t>
            </a:r>
            <a:r>
              <a:rPr lang="tr-TR" dirty="0" smtClean="0"/>
              <a:t> ve </a:t>
            </a:r>
            <a:r>
              <a:rPr lang="tr-TR" dirty="0" err="1" smtClean="0"/>
              <a:t>rafinoz</a:t>
            </a:r>
            <a:r>
              <a:rPr lang="tr-TR" dirty="0" smtClean="0"/>
              <a:t>) buğday embriyosunda </a:t>
            </a:r>
          </a:p>
          <a:p>
            <a:r>
              <a:rPr lang="tr-TR" dirty="0" smtClean="0"/>
              <a:t>bulunur ve embriyonun tatlı kısmını oluştururlar. </a:t>
            </a:r>
          </a:p>
          <a:p>
            <a:r>
              <a:rPr lang="tr-TR" dirty="0" smtClean="0"/>
              <a:t>Çoğu kahvaltılık tahıl ürünleri şeker formunda </a:t>
            </a:r>
          </a:p>
          <a:p>
            <a:r>
              <a:rPr lang="tr-TR" dirty="0" smtClean="0"/>
              <a:t>ilave edilen karbonhidratları içerirler. Nişasta ve şeker, eğer mevcut ise, kahvaltılık tahıl ürünlerinde başlıca kalori kaynağıdırlar. </a:t>
            </a:r>
            <a:endParaRPr lang="tr-TR"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77500" lnSpcReduction="20000"/>
          </a:bodyPr>
          <a:lstStyle/>
          <a:p>
            <a:r>
              <a:rPr lang="tr-TR" dirty="0" smtClean="0"/>
              <a:t>Geçtiğimiz birkaç yıl içerisinde dikkati çeken </a:t>
            </a:r>
          </a:p>
          <a:p>
            <a:r>
              <a:rPr lang="tr-TR" dirty="0" smtClean="0"/>
              <a:t>en önemli karbonhidrat fraksiyonu lif olmuştur. </a:t>
            </a:r>
          </a:p>
          <a:p>
            <a:r>
              <a:rPr lang="tr-TR" dirty="0" smtClean="0"/>
              <a:t>Diyet lifi, </a:t>
            </a:r>
            <a:r>
              <a:rPr lang="tr-TR" dirty="0" err="1" smtClean="0"/>
              <a:t>gastrointestinal</a:t>
            </a:r>
            <a:r>
              <a:rPr lang="tr-TR" dirty="0" smtClean="0"/>
              <a:t> bölümde sindirimi zor </a:t>
            </a:r>
          </a:p>
          <a:p>
            <a:r>
              <a:rPr lang="tr-TR" dirty="0" smtClean="0"/>
              <a:t>olan ve diyetle alınan bitkisel gıdaların bir </a:t>
            </a:r>
          </a:p>
          <a:p>
            <a:r>
              <a:rPr lang="tr-TR" dirty="0" smtClean="0"/>
              <a:t>parçası olarak tanımlanmaktadır. </a:t>
            </a:r>
          </a:p>
          <a:p>
            <a:r>
              <a:rPr lang="tr-TR" dirty="0" smtClean="0"/>
              <a:t>Diyet lifi, selüloz, </a:t>
            </a:r>
            <a:r>
              <a:rPr lang="tr-TR" dirty="0" err="1" smtClean="0"/>
              <a:t>hemiselüloz</a:t>
            </a:r>
            <a:r>
              <a:rPr lang="tr-TR" dirty="0" smtClean="0"/>
              <a:t>, pektin ve </a:t>
            </a:r>
          </a:p>
          <a:p>
            <a:r>
              <a:rPr lang="tr-TR" dirty="0" smtClean="0"/>
              <a:t>karbonhidrat olmayan lignini içeren </a:t>
            </a:r>
          </a:p>
          <a:p>
            <a:r>
              <a:rPr lang="tr-TR" dirty="0" smtClean="0"/>
              <a:t>karbonhidrat bileşenlerinin heterojen bir </a:t>
            </a:r>
          </a:p>
          <a:p>
            <a:r>
              <a:rPr lang="tr-TR" dirty="0" smtClean="0"/>
              <a:t>karışımıdır. Bitkinin yapısını oluşturan bu </a:t>
            </a:r>
          </a:p>
          <a:p>
            <a:r>
              <a:rPr lang="tr-TR" dirty="0" smtClean="0"/>
              <a:t>maddeler yaprak, gövde, kök ve tohum gibi </a:t>
            </a:r>
          </a:p>
          <a:p>
            <a:r>
              <a:rPr lang="tr-TR" dirty="0" smtClean="0"/>
              <a:t>bitkinin bütün hücre duvarlarında bulunur</a:t>
            </a:r>
            <a:endParaRPr lang="tr-TR"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70000" lnSpcReduction="20000"/>
          </a:bodyPr>
          <a:lstStyle/>
          <a:p>
            <a:r>
              <a:rPr lang="tr-TR" dirty="0" smtClean="0"/>
              <a:t>Ama liflerin cazibesini en fazla artıran LDL dediğimiz </a:t>
            </a:r>
          </a:p>
          <a:p>
            <a:r>
              <a:rPr lang="tr-TR" dirty="0" smtClean="0"/>
              <a:t>damar sertliği ve kalp hastalığına yol açan kolesterolü </a:t>
            </a:r>
          </a:p>
          <a:p>
            <a:r>
              <a:rPr lang="tr-TR" dirty="0" smtClean="0"/>
              <a:t>azaltmasıdır. Özelikle suda çözünen lifler, bağırsaktaki </a:t>
            </a:r>
          </a:p>
          <a:p>
            <a:r>
              <a:rPr lang="tr-TR" dirty="0" smtClean="0"/>
              <a:t>safra asitlerine bağlanıp bunları devre dışı bırakırlar. Bu </a:t>
            </a:r>
          </a:p>
          <a:p>
            <a:r>
              <a:rPr lang="tr-TR" dirty="0" smtClean="0"/>
              <a:t>hem yağların emilimini olumsuz etkiler hem de vücut </a:t>
            </a:r>
          </a:p>
          <a:p>
            <a:r>
              <a:rPr lang="tr-TR" dirty="0" smtClean="0"/>
              <a:t>azalan safrayı telafi için bağırsak boşluğuna daha çok </a:t>
            </a:r>
          </a:p>
          <a:p>
            <a:r>
              <a:rPr lang="tr-TR" dirty="0" smtClean="0"/>
              <a:t>safra göndermeye çalışır. Buda safrayla birlikte daha çok </a:t>
            </a:r>
          </a:p>
          <a:p>
            <a:r>
              <a:rPr lang="tr-TR" dirty="0" smtClean="0"/>
              <a:t>kolesterolün vücuttan uzaklaştırılması anlamına gelir. </a:t>
            </a:r>
          </a:p>
          <a:p>
            <a:r>
              <a:rPr lang="tr-TR" dirty="0" smtClean="0"/>
              <a:t>Düzenli olarak günde tüketilen her 1-2 gr. suda çözünür </a:t>
            </a:r>
          </a:p>
          <a:p>
            <a:r>
              <a:rPr lang="tr-TR" dirty="0" smtClean="0"/>
              <a:t>lifin, LDL kolesterolü % 1 azalttığı bildirilmiştir. LDL </a:t>
            </a:r>
          </a:p>
          <a:p>
            <a:r>
              <a:rPr lang="tr-TR" dirty="0" smtClean="0"/>
              <a:t>kolesterolün düşmesi, daha az damar sertliği ve daha az </a:t>
            </a:r>
          </a:p>
          <a:p>
            <a:r>
              <a:rPr lang="tr-TR" dirty="0" smtClean="0"/>
              <a:t>kalp hastalığı ve daha az felç riski anlamına gelmektedir.</a:t>
            </a:r>
            <a:endParaRPr lang="tr-TR"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77500" lnSpcReduction="20000"/>
          </a:bodyPr>
          <a:lstStyle/>
          <a:p>
            <a:r>
              <a:rPr lang="tr-TR" dirty="0" smtClean="0"/>
              <a:t>Tahıl taneleri bazı B vitaminleri ile demir, </a:t>
            </a:r>
          </a:p>
          <a:p>
            <a:r>
              <a:rPr lang="tr-TR" dirty="0" smtClean="0"/>
              <a:t>magnezyum ve bakır gibi minerallerin kaynağıdırlar. </a:t>
            </a:r>
          </a:p>
          <a:p>
            <a:r>
              <a:rPr lang="tr-TR" dirty="0" smtClean="0"/>
              <a:t>Taneler, kahvaltılık tahıl ürünleri üretiminde </a:t>
            </a:r>
          </a:p>
          <a:p>
            <a:r>
              <a:rPr lang="tr-TR" dirty="0" smtClean="0"/>
              <a:t>kullanıldığında bu vitamin ve minerallerin bir veya </a:t>
            </a:r>
          </a:p>
          <a:p>
            <a:r>
              <a:rPr lang="tr-TR" dirty="0" smtClean="0"/>
              <a:t>birkaçı kaybolur (örneğin </a:t>
            </a:r>
            <a:r>
              <a:rPr lang="tr-TR" dirty="0" err="1" smtClean="0"/>
              <a:t>tiamin</a:t>
            </a:r>
            <a:r>
              <a:rPr lang="tr-TR" dirty="0" smtClean="0"/>
              <a:t>). </a:t>
            </a:r>
          </a:p>
          <a:p>
            <a:r>
              <a:rPr lang="tr-TR" dirty="0" smtClean="0"/>
              <a:t>Üretim sırasında kaybolan besinler kahvaltılık tahıl </a:t>
            </a:r>
          </a:p>
          <a:p>
            <a:r>
              <a:rPr lang="tr-TR" dirty="0" smtClean="0"/>
              <a:t>ürünlerine tekrar ilave edilir. Tahıl bazlı ürünler </a:t>
            </a:r>
          </a:p>
          <a:p>
            <a:r>
              <a:rPr lang="tr-TR" dirty="0" err="1" smtClean="0"/>
              <a:t>esansiyel</a:t>
            </a:r>
            <a:r>
              <a:rPr lang="tr-TR" dirty="0" smtClean="0"/>
              <a:t> besinlerin ilavesine uygundurlar. Çünkü bu </a:t>
            </a:r>
          </a:p>
          <a:p>
            <a:r>
              <a:rPr lang="tr-TR" dirty="0" smtClean="0"/>
              <a:t>ürünler toplam kalori miktarına ve protein alımına </a:t>
            </a:r>
          </a:p>
          <a:p>
            <a:r>
              <a:rPr lang="tr-TR" dirty="0" smtClean="0"/>
              <a:t>önemli katkıda bulunur ve toplumun hemen hemen </a:t>
            </a:r>
          </a:p>
          <a:p>
            <a:r>
              <a:rPr lang="tr-TR" dirty="0" smtClean="0"/>
              <a:t>her kesimi tarafından tüketilir. </a:t>
            </a:r>
          </a:p>
          <a:p>
            <a:endParaRPr lang="tr-TR"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92500" lnSpcReduction="20000"/>
          </a:bodyPr>
          <a:lstStyle/>
          <a:p>
            <a:r>
              <a:rPr lang="tr-TR" dirty="0" smtClean="0"/>
              <a:t>Kahvaltılık tahıl ürünlerinde kullanılan </a:t>
            </a:r>
          </a:p>
          <a:p>
            <a:r>
              <a:rPr lang="tr-TR" dirty="0" smtClean="0"/>
              <a:t>hammadde ve yardımcı maddeler </a:t>
            </a:r>
          </a:p>
          <a:p>
            <a:pPr marL="0" indent="0">
              <a:buNone/>
            </a:pPr>
            <a:endParaRPr lang="tr-TR" dirty="0" smtClean="0"/>
          </a:p>
          <a:p>
            <a:r>
              <a:rPr lang="tr-TR" dirty="0" smtClean="0"/>
              <a:t>• Mısır </a:t>
            </a:r>
          </a:p>
          <a:p>
            <a:r>
              <a:rPr lang="tr-TR" dirty="0" smtClean="0"/>
              <a:t>• Buğday </a:t>
            </a:r>
          </a:p>
          <a:p>
            <a:r>
              <a:rPr lang="tr-TR" dirty="0" smtClean="0"/>
              <a:t>• Yulaf </a:t>
            </a:r>
          </a:p>
          <a:p>
            <a:r>
              <a:rPr lang="tr-TR" dirty="0" smtClean="0"/>
              <a:t>• Pirinç </a:t>
            </a:r>
          </a:p>
          <a:p>
            <a:r>
              <a:rPr lang="tr-TR" dirty="0" smtClean="0"/>
              <a:t>• Arpa </a:t>
            </a:r>
          </a:p>
          <a:p>
            <a:r>
              <a:rPr lang="tr-TR" dirty="0" smtClean="0"/>
              <a:t>• Tatlandırıcılar (</a:t>
            </a:r>
            <a:r>
              <a:rPr lang="tr-TR" dirty="0" err="1" smtClean="0"/>
              <a:t>sakkaroz</a:t>
            </a:r>
            <a:r>
              <a:rPr lang="tr-TR" dirty="0" smtClean="0"/>
              <a:t>, mısır tabanlı  tatlandırıcılar, yapay tatlandırıcılar, tuz)</a:t>
            </a:r>
            <a:endParaRPr lang="tr-TR"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pic>
        <p:nvPicPr>
          <p:cNvPr id="3074" name="Picture 2"/>
          <p:cNvPicPr>
            <a:picLocks noGrp="1" noChangeAspect="1" noChangeArrowheads="1"/>
          </p:cNvPicPr>
          <p:nvPr>
            <p:ph idx="1"/>
          </p:nvPr>
        </p:nvPicPr>
        <p:blipFill>
          <a:blip r:embed="rId2" cstate="print"/>
          <a:srcRect/>
          <a:stretch>
            <a:fillRect/>
          </a:stretch>
        </p:blipFill>
        <p:spPr bwMode="auto">
          <a:xfrm>
            <a:off x="1259632" y="908720"/>
            <a:ext cx="6460909" cy="4530849"/>
          </a:xfrm>
          <a:prstGeom prst="rect">
            <a:avLst/>
          </a:prstGeom>
          <a:noFill/>
          <a:ln w="9525">
            <a:noFill/>
            <a:miter lim="800000"/>
            <a:headEnd/>
            <a:tailEnd/>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70000" lnSpcReduction="20000"/>
          </a:bodyPr>
          <a:lstStyle/>
          <a:p>
            <a:r>
              <a:rPr lang="tr-TR" dirty="0" smtClean="0">
                <a:solidFill>
                  <a:srgbClr val="FF0000"/>
                </a:solidFill>
              </a:rPr>
              <a:t>Temizleme ve kurutma </a:t>
            </a:r>
          </a:p>
          <a:p>
            <a:r>
              <a:rPr lang="tr-TR" dirty="0" smtClean="0"/>
              <a:t>Temizleme, toz, sap ile yabancı bitki tohumları ve çift tane, ince </a:t>
            </a:r>
          </a:p>
          <a:p>
            <a:r>
              <a:rPr lang="tr-TR" dirty="0" smtClean="0"/>
              <a:t>yulaflar, hafif yulaflar ve kabuğu soyulmuş taneler gibi öğütme </a:t>
            </a:r>
          </a:p>
          <a:p>
            <a:r>
              <a:rPr lang="tr-TR" dirty="0" smtClean="0"/>
              <a:t>işlemine uygun olmayan yulafların ayrılması işlemidir. Çift taneli </a:t>
            </a:r>
          </a:p>
          <a:p>
            <a:r>
              <a:rPr lang="tr-TR" dirty="0" smtClean="0"/>
              <a:t>yulaf kabuğu dövülmüş iki yulaftan oluşmakta olup bunların </a:t>
            </a:r>
          </a:p>
          <a:p>
            <a:r>
              <a:rPr lang="tr-TR" dirty="0" smtClean="0"/>
              <a:t>hiçbirisi iyi bir şekilde gelişmemiştir ve yüksek oranda kabuk </a:t>
            </a:r>
          </a:p>
          <a:p>
            <a:r>
              <a:rPr lang="tr-TR" dirty="0" smtClean="0"/>
              <a:t>içerirler. İnce yulaflar çok ince dövülmüş yulaflardan oluşur. Hafif </a:t>
            </a:r>
          </a:p>
          <a:p>
            <a:r>
              <a:rPr lang="tr-TR" dirty="0" smtClean="0"/>
              <a:t>yulaflar öğütme işlemine uygun boyutta olup yüksek oranda kabuk </a:t>
            </a:r>
          </a:p>
          <a:p>
            <a:r>
              <a:rPr lang="tr-TR" dirty="0" smtClean="0"/>
              <a:t>içerirler. </a:t>
            </a:r>
            <a:endParaRPr lang="tr-TR"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77500" lnSpcReduction="20000"/>
          </a:bodyPr>
          <a:lstStyle/>
          <a:p>
            <a:r>
              <a:rPr lang="tr-TR" dirty="0" smtClean="0"/>
              <a:t>Kabuğu soyulmuş taneler yeterli bir kabuk </a:t>
            </a:r>
          </a:p>
          <a:p>
            <a:r>
              <a:rPr lang="tr-TR" dirty="0" smtClean="0"/>
              <a:t>tabakasına sahip değildir ve bu taneler kabuk </a:t>
            </a:r>
          </a:p>
          <a:p>
            <a:r>
              <a:rPr lang="tr-TR" dirty="0" smtClean="0"/>
              <a:t>soyma işleminde kırılmaya maruz kalırlar. </a:t>
            </a:r>
          </a:p>
          <a:p>
            <a:r>
              <a:rPr lang="tr-TR" dirty="0" smtClean="0"/>
              <a:t>Temizleme işleminde tanenin uygun fiziksel </a:t>
            </a:r>
          </a:p>
          <a:p>
            <a:r>
              <a:rPr lang="tr-TR" dirty="0" smtClean="0"/>
              <a:t>özelliklerini koruyan çeşitli araçlar kullanılır. </a:t>
            </a:r>
          </a:p>
          <a:p>
            <a:r>
              <a:rPr lang="tr-TR" dirty="0" smtClean="0"/>
              <a:t>Temizleme işlemi tamamlandıktan sonra tane </a:t>
            </a:r>
          </a:p>
          <a:p>
            <a:r>
              <a:rPr lang="tr-TR" dirty="0" smtClean="0"/>
              <a:t>temizlenmiş yulaf veya yeşil yulaf diye </a:t>
            </a:r>
          </a:p>
          <a:p>
            <a:r>
              <a:rPr lang="tr-TR" dirty="0" smtClean="0"/>
              <a:t>adlandırılır. Geleneksel üretimde, yeşil yulaflar </a:t>
            </a:r>
          </a:p>
          <a:p>
            <a:r>
              <a:rPr lang="tr-TR" dirty="0" smtClean="0"/>
              <a:t>yüzey sıcaklığı 93 0C ile 100 0C olacak şekilde </a:t>
            </a:r>
          </a:p>
          <a:p>
            <a:r>
              <a:rPr lang="tr-TR" dirty="0" smtClean="0"/>
              <a:t>buharla dolaylı olarak ısıtılan üst üste yığılmış </a:t>
            </a:r>
          </a:p>
          <a:p>
            <a:r>
              <a:rPr lang="tr-TR" dirty="0" smtClean="0"/>
              <a:t>tavalarda kurutulur</a:t>
            </a:r>
            <a:endParaRPr lang="tr-TR"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77500" lnSpcReduction="20000"/>
          </a:bodyPr>
          <a:lstStyle/>
          <a:p>
            <a:r>
              <a:rPr lang="tr-TR" dirty="0" smtClean="0"/>
              <a:t>Kabuk Soyma </a:t>
            </a:r>
          </a:p>
          <a:p>
            <a:pPr marL="0" indent="0">
              <a:buNone/>
            </a:pPr>
            <a:endParaRPr lang="tr-TR" dirty="0" smtClean="0"/>
          </a:p>
          <a:p>
            <a:r>
              <a:rPr lang="tr-TR" dirty="0" smtClean="0"/>
              <a:t>Geleneksel işlemede, yulafların kabuk </a:t>
            </a:r>
          </a:p>
          <a:p>
            <a:r>
              <a:rPr lang="tr-TR" dirty="0" smtClean="0"/>
              <a:t>ayrımını gerçekleştirmek ve dönen </a:t>
            </a:r>
          </a:p>
          <a:p>
            <a:r>
              <a:rPr lang="tr-TR" dirty="0" smtClean="0"/>
              <a:t>değirmen taşları arasında kabuk ayrımını </a:t>
            </a:r>
          </a:p>
          <a:p>
            <a:r>
              <a:rPr lang="tr-TR" dirty="0" smtClean="0"/>
              <a:t>kolaylaştırmak için yulaflar kurutulur. </a:t>
            </a:r>
          </a:p>
          <a:p>
            <a:r>
              <a:rPr lang="tr-TR" dirty="0" smtClean="0"/>
              <a:t>Değirmen taşları sabit bir taş yatağı ve bu </a:t>
            </a:r>
          </a:p>
          <a:p>
            <a:r>
              <a:rPr lang="tr-TR" dirty="0" smtClean="0"/>
              <a:t>taş yatağı üzerinde dönen öğütücü taştan </a:t>
            </a:r>
          </a:p>
          <a:p>
            <a:r>
              <a:rPr lang="tr-TR" dirty="0" smtClean="0"/>
              <a:t>oluşur. Bu işlemin amacı kabuk kısmı makul </a:t>
            </a:r>
          </a:p>
          <a:p>
            <a:r>
              <a:rPr lang="tr-TR" dirty="0" smtClean="0"/>
              <a:t>düzeyde ayırmak ve kabuksuz kısmı </a:t>
            </a:r>
          </a:p>
          <a:p>
            <a:r>
              <a:rPr lang="tr-TR" dirty="0" smtClean="0"/>
              <a:t>ortamdan uzaklaştırmaktır. </a:t>
            </a:r>
            <a:endParaRPr lang="tr-TR"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62500" lnSpcReduction="20000"/>
          </a:bodyPr>
          <a:lstStyle/>
          <a:p>
            <a:r>
              <a:rPr lang="tr-TR" dirty="0" smtClean="0"/>
              <a:t>Bugün çoğu firma taş kabuk ayırıcıların yerine vuruş </a:t>
            </a:r>
          </a:p>
          <a:p>
            <a:r>
              <a:rPr lang="tr-TR" dirty="0" smtClean="0"/>
              <a:t>tekniğini kullanarak kabuk ile kabuksuz kısmı </a:t>
            </a:r>
          </a:p>
          <a:p>
            <a:r>
              <a:rPr lang="tr-TR" dirty="0" smtClean="0"/>
              <a:t>ayırabilen darbeli ayırıcıları kullanmaktadır. Darbeli </a:t>
            </a:r>
          </a:p>
          <a:p>
            <a:r>
              <a:rPr lang="tr-TR" dirty="0" smtClean="0"/>
              <a:t>öğütücüde yulaflar dönen bir diskin içerisine gönderilir </a:t>
            </a:r>
          </a:p>
          <a:p>
            <a:r>
              <a:rPr lang="tr-TR" dirty="0" smtClean="0"/>
              <a:t>ve bu diskler yulafların silindirik levha yüzeylerine </a:t>
            </a:r>
          </a:p>
          <a:p>
            <a:r>
              <a:rPr lang="tr-TR" dirty="0" smtClean="0"/>
              <a:t>çarpmasını sağlar böylece kabuk kısmının ayrılması </a:t>
            </a:r>
          </a:p>
          <a:p>
            <a:r>
              <a:rPr lang="tr-TR" dirty="0" smtClean="0"/>
              <a:t>gerçekleştirilir. </a:t>
            </a:r>
          </a:p>
          <a:p>
            <a:pPr marL="0" indent="0">
              <a:buNone/>
            </a:pPr>
            <a:r>
              <a:rPr lang="tr-TR" dirty="0" smtClean="0"/>
              <a:t>      Daha sonra karışım halindeki materyal öğütücünün alt </a:t>
            </a:r>
          </a:p>
          <a:p>
            <a:r>
              <a:rPr lang="tr-TR" dirty="0" smtClean="0"/>
              <a:t>kısmına düşer, bu materyal kabuk ile kabuksuz kısmın </a:t>
            </a:r>
          </a:p>
          <a:p>
            <a:r>
              <a:rPr lang="tr-TR" dirty="0" smtClean="0"/>
              <a:t>ayrılmasını gerçekleştirmek için </a:t>
            </a:r>
            <a:r>
              <a:rPr lang="tr-TR" dirty="0" err="1" smtClean="0"/>
              <a:t>aspirasyon</a:t>
            </a:r>
            <a:r>
              <a:rPr lang="tr-TR" dirty="0" smtClean="0"/>
              <a:t> işlemine </a:t>
            </a:r>
          </a:p>
          <a:p>
            <a:r>
              <a:rPr lang="tr-TR" dirty="0" smtClean="0"/>
              <a:t>tabi tutulur. Öğütülmemiş yulaflar ise girintili silindir, </a:t>
            </a:r>
          </a:p>
          <a:p>
            <a:r>
              <a:rPr lang="tr-TR" dirty="0" smtClean="0"/>
              <a:t>masa </a:t>
            </a:r>
            <a:r>
              <a:rPr lang="tr-TR" dirty="0" err="1" smtClean="0"/>
              <a:t>separatörü</a:t>
            </a:r>
            <a:r>
              <a:rPr lang="tr-TR" dirty="0" smtClean="0"/>
              <a:t> (ayırıcı) veya diskli bir </a:t>
            </a:r>
            <a:r>
              <a:rPr lang="tr-TR" dirty="0" err="1" smtClean="0"/>
              <a:t>seperatör</a:t>
            </a:r>
            <a:r>
              <a:rPr lang="tr-TR" dirty="0" smtClean="0"/>
              <a:t> </a:t>
            </a:r>
          </a:p>
          <a:p>
            <a:r>
              <a:rPr lang="tr-TR" dirty="0" smtClean="0"/>
              <a:t>kullanılarak ayrıştırılır ve bunlar öğütülmeye tekrar </a:t>
            </a:r>
          </a:p>
          <a:p>
            <a:r>
              <a:rPr lang="tr-TR" dirty="0" smtClean="0"/>
              <a:t>gönderilir. </a:t>
            </a:r>
            <a:endParaRPr lang="tr-TR"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pic>
        <p:nvPicPr>
          <p:cNvPr id="4098" name="Picture 2"/>
          <p:cNvPicPr>
            <a:picLocks noGrp="1" noChangeAspect="1" noChangeArrowheads="1"/>
          </p:cNvPicPr>
          <p:nvPr>
            <p:ph idx="1"/>
          </p:nvPr>
        </p:nvPicPr>
        <p:blipFill>
          <a:blip r:embed="rId2" cstate="print"/>
          <a:srcRect/>
          <a:stretch>
            <a:fillRect/>
          </a:stretch>
        </p:blipFill>
        <p:spPr bwMode="auto">
          <a:xfrm>
            <a:off x="2838450" y="2401094"/>
            <a:ext cx="3467100" cy="2924175"/>
          </a:xfrm>
          <a:prstGeom prst="rect">
            <a:avLst/>
          </a:prstGeom>
          <a:noFill/>
          <a:ln w="9525">
            <a:noFill/>
            <a:miter lim="800000"/>
            <a:headEnd/>
            <a:tailEnd/>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70000" lnSpcReduction="20000"/>
          </a:bodyPr>
          <a:lstStyle/>
          <a:p>
            <a:r>
              <a:rPr lang="tr-TR" dirty="0" smtClean="0"/>
              <a:t>Tanenin İşlenmesi </a:t>
            </a:r>
          </a:p>
          <a:p>
            <a:pPr marL="0" indent="0">
              <a:buNone/>
            </a:pPr>
            <a:r>
              <a:rPr lang="tr-TR" dirty="0" smtClean="0"/>
              <a:t> </a:t>
            </a:r>
          </a:p>
          <a:p>
            <a:r>
              <a:rPr lang="tr-TR" dirty="0" smtClean="0"/>
              <a:t>Tanenin işlenmesi cilalama, boyutlama, kesim </a:t>
            </a:r>
          </a:p>
          <a:p>
            <a:r>
              <a:rPr lang="tr-TR" dirty="0" smtClean="0"/>
              <a:t>(hızlı hazırlanan yulaf ürünleri için) işlemlerinden </a:t>
            </a:r>
          </a:p>
          <a:p>
            <a:r>
              <a:rPr lang="tr-TR" dirty="0" smtClean="0"/>
              <a:t>oluşur. Tane öğütüldükten sonra, ortalama </a:t>
            </a:r>
          </a:p>
          <a:p>
            <a:r>
              <a:rPr lang="tr-TR" dirty="0" smtClean="0"/>
              <a:t>büyüklükte olan tanelerden daha büyük taneleri </a:t>
            </a:r>
          </a:p>
          <a:p>
            <a:r>
              <a:rPr lang="tr-TR" dirty="0" smtClean="0"/>
              <a:t>ayırmak için taneler boyutlandırılır. Daha büyük </a:t>
            </a:r>
          </a:p>
          <a:p>
            <a:r>
              <a:rPr lang="tr-TR" dirty="0" smtClean="0"/>
              <a:t>taneler eski usul ile hazırlanan yulaf ürünlerinin </a:t>
            </a:r>
          </a:p>
          <a:p>
            <a:r>
              <a:rPr lang="tr-TR" dirty="0" smtClean="0"/>
              <a:t>üretiminde kullanılır, diğerleri ise hızlı hazırlanan </a:t>
            </a:r>
          </a:p>
          <a:p>
            <a:r>
              <a:rPr lang="tr-TR" dirty="0" smtClean="0"/>
              <a:t>yulaf ürünlerinin üretiminde kullanılan çelik </a:t>
            </a:r>
          </a:p>
          <a:p>
            <a:r>
              <a:rPr lang="tr-TR" dirty="0" smtClean="0"/>
              <a:t>kesicilerle parçalanır ve oluşan bu taneler eski </a:t>
            </a:r>
          </a:p>
          <a:p>
            <a:r>
              <a:rPr lang="tr-TR" dirty="0" smtClean="0"/>
              <a:t>usulde hazırlanan yulaflardan oldukça daha hızlı </a:t>
            </a:r>
          </a:p>
          <a:p>
            <a:r>
              <a:rPr lang="tr-TR" dirty="0" smtClean="0"/>
              <a:t>pişme özelliğine sahiptir. </a:t>
            </a:r>
          </a:p>
          <a:p>
            <a:endParaRPr lang="tr-TR"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a:t>Buharla Pişirme </a:t>
            </a:r>
            <a:br>
              <a:rPr lang="tr-TR" dirty="0"/>
            </a:br>
            <a:endParaRPr lang="tr-TR" dirty="0"/>
          </a:p>
        </p:txBody>
      </p:sp>
      <p:sp>
        <p:nvSpPr>
          <p:cNvPr id="3" name="2 İçerik Yer Tutucusu"/>
          <p:cNvSpPr>
            <a:spLocks noGrp="1"/>
          </p:cNvSpPr>
          <p:nvPr>
            <p:ph idx="1"/>
          </p:nvPr>
        </p:nvSpPr>
        <p:spPr/>
        <p:txBody>
          <a:bodyPr>
            <a:normAutofit fontScale="70000" lnSpcReduction="20000"/>
          </a:bodyPr>
          <a:lstStyle/>
          <a:p>
            <a:r>
              <a:rPr lang="tr-TR" dirty="0" smtClean="0"/>
              <a:t>Tanenin </a:t>
            </a:r>
            <a:r>
              <a:rPr lang="tr-TR" dirty="0" smtClean="0"/>
              <a:t>işlenmesinden sonra taneler (son ürüne bağlı olarak ya </a:t>
            </a:r>
          </a:p>
          <a:p>
            <a:r>
              <a:rPr lang="tr-TR" dirty="0" smtClean="0"/>
              <a:t>tamamen ya da kesilen parçaları) düzleştiricilerin üzerindeki </a:t>
            </a:r>
          </a:p>
          <a:p>
            <a:r>
              <a:rPr lang="tr-TR" dirty="0" smtClean="0"/>
              <a:t>atmosferik buhar oluşturucudan geçer. Tam tane veya çelik </a:t>
            </a:r>
          </a:p>
          <a:p>
            <a:r>
              <a:rPr lang="tr-TR" dirty="0" smtClean="0"/>
              <a:t>bıçakla kesilmiş taneler, nem içeriğinin % 8-10’dan % 10-12’ye </a:t>
            </a:r>
          </a:p>
          <a:p>
            <a:r>
              <a:rPr lang="tr-TR" dirty="0" smtClean="0"/>
              <a:t>çıkarılması için bu buharla yeterli bir süre buharla teması </a:t>
            </a:r>
          </a:p>
          <a:p>
            <a:r>
              <a:rPr lang="tr-TR" dirty="0" smtClean="0"/>
              <a:t>sağlanmalıdır. Bu nem miktarı tam tane veya kesilmiş tanelerin </a:t>
            </a:r>
          </a:p>
          <a:p>
            <a:r>
              <a:rPr lang="tr-TR" dirty="0" smtClean="0"/>
              <a:t>düzleştiricilerden geçerken uygun bir gevreklik kazanmasını </a:t>
            </a:r>
          </a:p>
          <a:p>
            <a:r>
              <a:rPr lang="tr-TR" dirty="0" smtClean="0"/>
              <a:t>sağlar. </a:t>
            </a:r>
          </a:p>
          <a:p>
            <a:r>
              <a:rPr lang="tr-TR" dirty="0" smtClean="0"/>
              <a:t>Buharla sağlanan bu temas tane sıcaklığını yükseltir böylece </a:t>
            </a:r>
          </a:p>
          <a:p>
            <a:r>
              <a:rPr lang="tr-TR" dirty="0" smtClean="0"/>
              <a:t>tanelerin plastik özellik kazanması sağlanır ve ürün </a:t>
            </a:r>
          </a:p>
          <a:p>
            <a:r>
              <a:rPr lang="tr-TR" dirty="0" smtClean="0"/>
              <a:t>stabilizasyonu için </a:t>
            </a:r>
            <a:r>
              <a:rPr lang="tr-TR" dirty="0" err="1" smtClean="0"/>
              <a:t>lipolitik</a:t>
            </a:r>
            <a:r>
              <a:rPr lang="tr-TR" dirty="0" smtClean="0"/>
              <a:t> enzimlerin aktif olmaması da </a:t>
            </a:r>
          </a:p>
          <a:p>
            <a:r>
              <a:rPr lang="tr-TR" dirty="0" smtClean="0"/>
              <a:t>gerçekleştirilir. </a:t>
            </a:r>
            <a:endParaRPr lang="tr-TR"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77500" lnSpcReduction="20000"/>
          </a:bodyPr>
          <a:lstStyle/>
          <a:p>
            <a:r>
              <a:rPr lang="tr-TR" dirty="0" smtClean="0"/>
              <a:t>Gevrekleştirme </a:t>
            </a:r>
          </a:p>
          <a:p>
            <a:r>
              <a:rPr lang="tr-TR" dirty="0" smtClean="0"/>
              <a:t>Eski usulle hazırlanan yulaf ürünleri ile hızlı </a:t>
            </a:r>
          </a:p>
          <a:p>
            <a:r>
              <a:rPr lang="tr-TR" dirty="0" smtClean="0"/>
              <a:t>şekilde hazırlanan yulaf ürünlerinin </a:t>
            </a:r>
          </a:p>
          <a:p>
            <a:r>
              <a:rPr lang="tr-TR" dirty="0" smtClean="0"/>
              <a:t>gevrekleştirilmesi başlangıç materyalleri hariç </a:t>
            </a:r>
          </a:p>
          <a:p>
            <a:r>
              <a:rPr lang="tr-TR" dirty="0" smtClean="0"/>
              <a:t>(eski usul tam yulaf ile başlarken hızlı hazırlanan </a:t>
            </a:r>
          </a:p>
          <a:p>
            <a:r>
              <a:rPr lang="tr-TR" dirty="0" smtClean="0"/>
              <a:t>çelik bıçakla başlar) birbirine benzer. Her iki ürün </a:t>
            </a:r>
          </a:p>
          <a:p>
            <a:r>
              <a:rPr lang="tr-TR" dirty="0" smtClean="0"/>
              <a:t>de sert bükülmez kafesler içerisine yerleştirilmiş </a:t>
            </a:r>
          </a:p>
          <a:p>
            <a:r>
              <a:rPr lang="tr-TR" dirty="0" smtClean="0"/>
              <a:t>demir dökümlü ve eşit hızda dönen iki vals </a:t>
            </a:r>
          </a:p>
          <a:p>
            <a:r>
              <a:rPr lang="tr-TR" dirty="0" smtClean="0"/>
              <a:t>arasından geçirilerek düzleştirilir. Belirli ürünlerde </a:t>
            </a:r>
          </a:p>
          <a:p>
            <a:r>
              <a:rPr lang="tr-TR" dirty="0" smtClean="0"/>
              <a:t>istenilen gevrekliği sağlamak için düzleştiriciler </a:t>
            </a:r>
          </a:p>
          <a:p>
            <a:r>
              <a:rPr lang="tr-TR" dirty="0" smtClean="0"/>
              <a:t>dikkatli bir şekilde tasarlanmıştır. </a:t>
            </a:r>
          </a:p>
          <a:p>
            <a:endParaRPr lang="tr-TR"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85000" lnSpcReduction="20000"/>
          </a:bodyPr>
          <a:lstStyle/>
          <a:p>
            <a:r>
              <a:rPr lang="tr-TR" dirty="0" smtClean="0"/>
              <a:t>Hızlı hazırlanan yulaf ürünleri eski usulde </a:t>
            </a:r>
          </a:p>
          <a:p>
            <a:r>
              <a:rPr lang="tr-TR" dirty="0" smtClean="0"/>
              <a:t>hazırlanan yulaf ürünlerinden daha ince bir </a:t>
            </a:r>
          </a:p>
          <a:p>
            <a:r>
              <a:rPr lang="tr-TR" dirty="0" smtClean="0"/>
              <a:t>şekilde düzleştirilir. Düzleştirme işlemini </a:t>
            </a:r>
          </a:p>
          <a:p>
            <a:r>
              <a:rPr lang="tr-TR" dirty="0" smtClean="0"/>
              <a:t>takiben, diğer soğutma aletleri </a:t>
            </a:r>
          </a:p>
          <a:p>
            <a:r>
              <a:rPr lang="tr-TR" dirty="0" smtClean="0"/>
              <a:t>kullanılabilmesine rağmen gevrekler genel </a:t>
            </a:r>
          </a:p>
          <a:p>
            <a:r>
              <a:rPr lang="tr-TR" dirty="0" smtClean="0"/>
              <a:t>olarak gevrek yığınları arasından hava </a:t>
            </a:r>
          </a:p>
          <a:p>
            <a:r>
              <a:rPr lang="tr-TR" dirty="0" smtClean="0"/>
              <a:t>dolaşımı gerçekleştirilerek gevrekler </a:t>
            </a:r>
          </a:p>
          <a:p>
            <a:r>
              <a:rPr lang="tr-TR" dirty="0" smtClean="0"/>
              <a:t>soğutulur. Gevrekler soğutulduktan sonra </a:t>
            </a:r>
          </a:p>
          <a:p>
            <a:r>
              <a:rPr lang="tr-TR" dirty="0" smtClean="0"/>
              <a:t>elde edilen ürünler ambalajlanmak için </a:t>
            </a:r>
          </a:p>
          <a:p>
            <a:r>
              <a:rPr lang="tr-TR" dirty="0" smtClean="0"/>
              <a:t>depolara gönderilir.</a:t>
            </a:r>
            <a:endParaRPr lang="tr-TR"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err="1"/>
              <a:t>Farinadan</a:t>
            </a:r>
            <a:r>
              <a:rPr lang="tr-TR" dirty="0"/>
              <a:t> Yapılan Tahıl Ürünleri </a:t>
            </a:r>
            <a:br>
              <a:rPr lang="tr-TR" dirty="0"/>
            </a:br>
            <a:endParaRPr lang="tr-TR" dirty="0"/>
          </a:p>
        </p:txBody>
      </p:sp>
      <p:sp>
        <p:nvSpPr>
          <p:cNvPr id="3" name="2 İçerik Yer Tutucusu"/>
          <p:cNvSpPr>
            <a:spLocks noGrp="1"/>
          </p:cNvSpPr>
          <p:nvPr>
            <p:ph idx="1"/>
          </p:nvPr>
        </p:nvSpPr>
        <p:spPr/>
        <p:txBody>
          <a:bodyPr>
            <a:normAutofit/>
          </a:bodyPr>
          <a:lstStyle/>
          <a:p>
            <a:r>
              <a:rPr lang="tr-TR" dirty="0" smtClean="0"/>
              <a:t>Pratik </a:t>
            </a:r>
            <a:r>
              <a:rPr lang="tr-TR" dirty="0" smtClean="0"/>
              <a:t>olarak </a:t>
            </a:r>
            <a:r>
              <a:rPr lang="tr-TR" dirty="0" err="1" smtClean="0"/>
              <a:t>farina</a:t>
            </a:r>
            <a:r>
              <a:rPr lang="tr-TR" dirty="0" smtClean="0"/>
              <a:t> kepek ve embriyosu </a:t>
            </a:r>
          </a:p>
          <a:p>
            <a:r>
              <a:rPr lang="tr-TR" dirty="0" smtClean="0"/>
              <a:t>ayrılmış, buğday </a:t>
            </a:r>
            <a:r>
              <a:rPr lang="tr-TR" dirty="0" err="1" smtClean="0"/>
              <a:t>endosperminin</a:t>
            </a:r>
            <a:r>
              <a:rPr lang="tr-TR" dirty="0" smtClean="0"/>
              <a:t> kırılmasıyla </a:t>
            </a:r>
          </a:p>
          <a:p>
            <a:r>
              <a:rPr lang="tr-TR" dirty="0" smtClean="0"/>
              <a:t>elde edilen bir üründür. </a:t>
            </a:r>
            <a:r>
              <a:rPr lang="tr-TR" dirty="0" err="1" smtClean="0"/>
              <a:t>Farina</a:t>
            </a:r>
            <a:r>
              <a:rPr lang="tr-TR" dirty="0" smtClean="0"/>
              <a:t> üretimi için </a:t>
            </a:r>
          </a:p>
          <a:p>
            <a:r>
              <a:rPr lang="tr-TR" dirty="0" smtClean="0"/>
              <a:t>tercih edilen buğday tipleri evde hazırlandığı </a:t>
            </a:r>
          </a:p>
          <a:p>
            <a:r>
              <a:rPr lang="tr-TR" dirty="0" smtClean="0"/>
              <a:t>zaman </a:t>
            </a:r>
            <a:r>
              <a:rPr lang="tr-TR" dirty="0" err="1" smtClean="0"/>
              <a:t>endosperm</a:t>
            </a:r>
            <a:r>
              <a:rPr lang="tr-TR" dirty="0" smtClean="0"/>
              <a:t> tanecik yapısı </a:t>
            </a:r>
          </a:p>
          <a:p>
            <a:r>
              <a:rPr lang="tr-TR" dirty="0" smtClean="0"/>
              <a:t>bozulmadan kalabilecek kırmızı sert veya </a:t>
            </a:r>
          </a:p>
          <a:p>
            <a:r>
              <a:rPr lang="tr-TR" dirty="0" smtClean="0"/>
              <a:t>kışlık buğday türleridir.</a:t>
            </a:r>
            <a:endParaRPr lang="tr-TR"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85000" lnSpcReduction="20000"/>
          </a:bodyPr>
          <a:lstStyle/>
          <a:p>
            <a:r>
              <a:rPr lang="tr-TR" dirty="0" err="1" smtClean="0"/>
              <a:t>Farinadan</a:t>
            </a:r>
            <a:r>
              <a:rPr lang="tr-TR" dirty="0" smtClean="0"/>
              <a:t> üretilen ürünleri kırmızı sert </a:t>
            </a:r>
          </a:p>
          <a:p>
            <a:r>
              <a:rPr lang="tr-TR" dirty="0" smtClean="0"/>
              <a:t>veya kışlık buğdayların işletmeye </a:t>
            </a:r>
          </a:p>
          <a:p>
            <a:r>
              <a:rPr lang="tr-TR" dirty="0" smtClean="0"/>
              <a:t>kabulü ve daha sonrasında da </a:t>
            </a:r>
          </a:p>
          <a:p>
            <a:r>
              <a:rPr lang="tr-TR" dirty="0" smtClean="0"/>
              <a:t>öğütülmesi ile başlar. Öğütüldükten </a:t>
            </a:r>
          </a:p>
          <a:p>
            <a:r>
              <a:rPr lang="tr-TR" dirty="0" smtClean="0"/>
              <a:t>sonra geleneksel olarak </a:t>
            </a:r>
            <a:r>
              <a:rPr lang="tr-TR" dirty="0" err="1" smtClean="0"/>
              <a:t>farinadan</a:t>
            </a:r>
            <a:r>
              <a:rPr lang="tr-TR" dirty="0" smtClean="0"/>
              <a:t> </a:t>
            </a:r>
          </a:p>
          <a:p>
            <a:r>
              <a:rPr lang="tr-TR" dirty="0" smtClean="0"/>
              <a:t>üretilen kahvaltılık tahıllar ambalajlanır. </a:t>
            </a:r>
          </a:p>
          <a:p>
            <a:r>
              <a:rPr lang="tr-TR" dirty="0" smtClean="0"/>
              <a:t>Çabuk pişirilebilen </a:t>
            </a:r>
            <a:r>
              <a:rPr lang="tr-TR" dirty="0" err="1" smtClean="0"/>
              <a:t>farina</a:t>
            </a:r>
            <a:r>
              <a:rPr lang="tr-TR" dirty="0" smtClean="0"/>
              <a:t> ürünleri </a:t>
            </a:r>
          </a:p>
          <a:p>
            <a:r>
              <a:rPr lang="tr-TR" dirty="0" smtClean="0"/>
              <a:t>başlıca </a:t>
            </a:r>
            <a:r>
              <a:rPr lang="tr-TR" dirty="0" err="1" smtClean="0"/>
              <a:t>disodyum</a:t>
            </a:r>
            <a:r>
              <a:rPr lang="tr-TR" dirty="0" smtClean="0"/>
              <a:t> fosfat ilavesiyle </a:t>
            </a:r>
          </a:p>
          <a:p>
            <a:r>
              <a:rPr lang="tr-TR" dirty="0" smtClean="0"/>
              <a:t>ve/veya </a:t>
            </a:r>
            <a:r>
              <a:rPr lang="tr-TR" dirty="0" err="1" smtClean="0"/>
              <a:t>preolitik</a:t>
            </a:r>
            <a:r>
              <a:rPr lang="tr-TR" dirty="0" smtClean="0"/>
              <a:t> enzim ilave edilerek </a:t>
            </a:r>
          </a:p>
          <a:p>
            <a:r>
              <a:rPr lang="tr-TR" dirty="0" smtClean="0"/>
              <a:t>hazırlanır.</a:t>
            </a:r>
            <a:endParaRPr lang="tr-TR"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70000" lnSpcReduction="20000"/>
          </a:bodyPr>
          <a:lstStyle/>
          <a:p>
            <a:r>
              <a:rPr lang="tr-TR" dirty="0" smtClean="0"/>
              <a:t>Burada </a:t>
            </a:r>
            <a:r>
              <a:rPr lang="tr-TR" dirty="0" err="1" smtClean="0"/>
              <a:t>farinanın</a:t>
            </a:r>
            <a:r>
              <a:rPr lang="tr-TR" dirty="0" smtClean="0"/>
              <a:t> pişme hızını artırmak, çabuk </a:t>
            </a:r>
          </a:p>
          <a:p>
            <a:r>
              <a:rPr lang="tr-TR" dirty="0" smtClean="0"/>
              <a:t>pişmesini sağlamak için %0.25 nispetinde </a:t>
            </a:r>
          </a:p>
          <a:p>
            <a:r>
              <a:rPr lang="tr-TR" dirty="0" err="1" smtClean="0"/>
              <a:t>disodyum</a:t>
            </a:r>
            <a:r>
              <a:rPr lang="tr-TR" dirty="0" smtClean="0"/>
              <a:t> fosfat katılır. </a:t>
            </a:r>
            <a:r>
              <a:rPr lang="tr-TR" dirty="0" err="1" smtClean="0"/>
              <a:t>Proteolititk</a:t>
            </a:r>
            <a:r>
              <a:rPr lang="tr-TR" dirty="0" smtClean="0"/>
              <a:t> enzim olarak </a:t>
            </a:r>
          </a:p>
          <a:p>
            <a:r>
              <a:rPr lang="tr-TR" dirty="0" smtClean="0"/>
              <a:t>genelde </a:t>
            </a:r>
            <a:r>
              <a:rPr lang="tr-TR" dirty="0" err="1" smtClean="0"/>
              <a:t>bromelin</a:t>
            </a:r>
            <a:r>
              <a:rPr lang="tr-TR" dirty="0" smtClean="0"/>
              <a:t> katılır. </a:t>
            </a:r>
            <a:r>
              <a:rPr lang="tr-TR" dirty="0" err="1" smtClean="0"/>
              <a:t>Karboksi</a:t>
            </a:r>
            <a:r>
              <a:rPr lang="tr-TR" dirty="0" smtClean="0"/>
              <a:t> metil selüloz </a:t>
            </a:r>
          </a:p>
          <a:p>
            <a:r>
              <a:rPr lang="tr-TR" dirty="0" smtClean="0"/>
              <a:t>gibi özel kıvam artırıcılar </a:t>
            </a:r>
            <a:r>
              <a:rPr lang="tr-TR" dirty="0" err="1" smtClean="0"/>
              <a:t>farina</a:t>
            </a:r>
            <a:r>
              <a:rPr lang="tr-TR" dirty="0" smtClean="0"/>
              <a:t> ürünlerinin yapısı </a:t>
            </a:r>
          </a:p>
          <a:p>
            <a:r>
              <a:rPr lang="tr-TR" dirty="0" smtClean="0"/>
              <a:t>(</a:t>
            </a:r>
            <a:r>
              <a:rPr lang="tr-TR" dirty="0" err="1" smtClean="0"/>
              <a:t>tekstür</a:t>
            </a:r>
            <a:r>
              <a:rPr lang="tr-TR" dirty="0" smtClean="0"/>
              <a:t>)ve pişme özelliğini geliştirmek için </a:t>
            </a:r>
          </a:p>
          <a:p>
            <a:r>
              <a:rPr lang="tr-TR" dirty="0" smtClean="0"/>
              <a:t>kullanılır. </a:t>
            </a:r>
          </a:p>
          <a:p>
            <a:r>
              <a:rPr lang="tr-TR" dirty="0" err="1" smtClean="0"/>
              <a:t>Tiamin</a:t>
            </a:r>
            <a:r>
              <a:rPr lang="tr-TR" dirty="0" smtClean="0"/>
              <a:t>, </a:t>
            </a:r>
            <a:r>
              <a:rPr lang="tr-TR" dirty="0" err="1" smtClean="0"/>
              <a:t>riboflavin</a:t>
            </a:r>
            <a:r>
              <a:rPr lang="tr-TR" dirty="0" smtClean="0"/>
              <a:t> ve buğday embriyosu </a:t>
            </a:r>
            <a:r>
              <a:rPr lang="tr-TR" dirty="0" err="1" smtClean="0"/>
              <a:t>farina</a:t>
            </a:r>
            <a:r>
              <a:rPr lang="tr-TR" dirty="0" smtClean="0"/>
              <a:t> </a:t>
            </a:r>
          </a:p>
          <a:p>
            <a:r>
              <a:rPr lang="tr-TR" dirty="0" smtClean="0"/>
              <a:t>ürünlerinin besin değerini artırmak için </a:t>
            </a:r>
          </a:p>
          <a:p>
            <a:r>
              <a:rPr lang="tr-TR" dirty="0" smtClean="0"/>
              <a:t>kullanılabilir. Ayrıca, meyve şekerlemeleri ve </a:t>
            </a:r>
          </a:p>
          <a:p>
            <a:r>
              <a:rPr lang="tr-TR" dirty="0" smtClean="0"/>
              <a:t>meyve çeşitleri de ilave edilerek </a:t>
            </a:r>
            <a:r>
              <a:rPr lang="tr-TR" dirty="0" err="1" smtClean="0"/>
              <a:t>farina</a:t>
            </a:r>
            <a:r>
              <a:rPr lang="tr-TR" dirty="0" smtClean="0"/>
              <a:t> ürünlerinin </a:t>
            </a:r>
          </a:p>
          <a:p>
            <a:r>
              <a:rPr lang="tr-TR" dirty="0" smtClean="0"/>
              <a:t>lezzeti artırılabilir.</a:t>
            </a:r>
            <a:endParaRPr lang="tr-TR"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a:t>Buğday, Pirinç ve Mısır Ürünleri </a:t>
            </a:r>
            <a:br>
              <a:rPr lang="tr-TR" dirty="0"/>
            </a:br>
            <a:endParaRPr lang="tr-TR" dirty="0"/>
          </a:p>
        </p:txBody>
      </p:sp>
      <p:sp>
        <p:nvSpPr>
          <p:cNvPr id="3" name="2 İçerik Yer Tutucusu"/>
          <p:cNvSpPr>
            <a:spLocks noGrp="1"/>
          </p:cNvSpPr>
          <p:nvPr>
            <p:ph idx="1"/>
          </p:nvPr>
        </p:nvSpPr>
        <p:spPr/>
        <p:txBody>
          <a:bodyPr>
            <a:normAutofit fontScale="70000" lnSpcReduction="20000"/>
          </a:bodyPr>
          <a:lstStyle/>
          <a:p>
            <a:r>
              <a:rPr lang="tr-TR" dirty="0" smtClean="0"/>
              <a:t>Geleneksel </a:t>
            </a:r>
            <a:r>
              <a:rPr lang="tr-TR" dirty="0" smtClean="0"/>
              <a:t>olarak üretilen diğer kahvaltılık tahıllar tam buğday, </a:t>
            </a:r>
          </a:p>
          <a:p>
            <a:r>
              <a:rPr lang="tr-TR" dirty="0" smtClean="0"/>
              <a:t>pirinç ve mısır ürünlerinden oluşur. Bu ürünler geleneksel </a:t>
            </a:r>
          </a:p>
          <a:p>
            <a:r>
              <a:rPr lang="tr-TR" dirty="0" smtClean="0"/>
              <a:t>olarak üretilen tahıl ürünlerinin %1’den daha az bir kısmını </a:t>
            </a:r>
          </a:p>
          <a:p>
            <a:r>
              <a:rPr lang="tr-TR" dirty="0" smtClean="0"/>
              <a:t>oluşturur. </a:t>
            </a:r>
          </a:p>
          <a:p>
            <a:r>
              <a:rPr lang="tr-TR" dirty="0" smtClean="0"/>
              <a:t>Geleneksel olarak üretilen tam buğday ürünleri öğütme, </a:t>
            </a:r>
          </a:p>
          <a:p>
            <a:r>
              <a:rPr lang="tr-TR" dirty="0" smtClean="0"/>
              <a:t>düzleştirme ve yarılma (</a:t>
            </a:r>
            <a:r>
              <a:rPr lang="tr-TR" dirty="0" err="1" smtClean="0"/>
              <a:t>cracking</a:t>
            </a:r>
            <a:r>
              <a:rPr lang="tr-TR" dirty="0" smtClean="0"/>
              <a:t>) yapma aşamalarından oluşur. </a:t>
            </a:r>
          </a:p>
          <a:p>
            <a:r>
              <a:rPr lang="tr-TR" dirty="0" smtClean="0"/>
              <a:t>Yulaf tanelerine uygulanan temizleme, boyutlandırma, buharla </a:t>
            </a:r>
          </a:p>
          <a:p>
            <a:r>
              <a:rPr lang="tr-TR" dirty="0" smtClean="0"/>
              <a:t>pişirme ve düzleştirme işlemlerine benzer bir prosesle </a:t>
            </a:r>
          </a:p>
          <a:p>
            <a:r>
              <a:rPr lang="tr-TR" dirty="0" smtClean="0"/>
              <a:t>düzleştirilmiş buğday ürünleri elde edilir. Bu süreç sonucu </a:t>
            </a:r>
          </a:p>
          <a:p>
            <a:r>
              <a:rPr lang="tr-TR" dirty="0" smtClean="0"/>
              <a:t>oluşan gevrek buğday ürünleri düzleştirilmiş kuru formdaki yulaf </a:t>
            </a:r>
          </a:p>
          <a:p>
            <a:r>
              <a:rPr lang="tr-TR" dirty="0" smtClean="0"/>
              <a:t>ürünlerine benzer fakat elde edilen bu ürünler yulaftan farklı </a:t>
            </a:r>
          </a:p>
          <a:p>
            <a:r>
              <a:rPr lang="tr-TR" dirty="0" smtClean="0"/>
              <a:t>olarak pişmiş bir üründür. </a:t>
            </a:r>
            <a:endParaRPr lang="tr-TR"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92500" lnSpcReduction="20000"/>
          </a:bodyPr>
          <a:lstStyle/>
          <a:p>
            <a:r>
              <a:rPr lang="tr-TR" dirty="0" smtClean="0"/>
              <a:t>Pirinç de kahvaltılık tahıl üretiminde </a:t>
            </a:r>
          </a:p>
          <a:p>
            <a:r>
              <a:rPr lang="tr-TR" dirty="0" smtClean="0"/>
              <a:t>kullanılır. Tam pirinç unu nadiren </a:t>
            </a:r>
          </a:p>
          <a:p>
            <a:r>
              <a:rPr lang="tr-TR" dirty="0" smtClean="0"/>
              <a:t>kullanılır. Çoğunlukla öğütülmüş </a:t>
            </a:r>
          </a:p>
          <a:p>
            <a:r>
              <a:rPr lang="tr-TR" dirty="0" smtClean="0"/>
              <a:t>pirinçten </a:t>
            </a:r>
            <a:r>
              <a:rPr lang="tr-TR" dirty="0" err="1" smtClean="0"/>
              <a:t>farina</a:t>
            </a:r>
            <a:r>
              <a:rPr lang="tr-TR" dirty="0" smtClean="0"/>
              <a:t> benzeri bir ürün elde </a:t>
            </a:r>
          </a:p>
          <a:p>
            <a:r>
              <a:rPr lang="tr-TR" dirty="0" smtClean="0"/>
              <a:t>edilir. Pirince </a:t>
            </a:r>
            <a:r>
              <a:rPr lang="tr-TR" dirty="0" err="1" smtClean="0"/>
              <a:t>farina</a:t>
            </a:r>
            <a:r>
              <a:rPr lang="tr-TR" dirty="0" smtClean="0"/>
              <a:t> benzeri bir pişirme </a:t>
            </a:r>
          </a:p>
          <a:p>
            <a:r>
              <a:rPr lang="tr-TR" dirty="0" smtClean="0"/>
              <a:t>işlemi uygulanmasına rağmen pirinç </a:t>
            </a:r>
          </a:p>
          <a:p>
            <a:r>
              <a:rPr lang="tr-TR" dirty="0" smtClean="0"/>
              <a:t>ürünleri sıcak tüketilen tahıl ürünleri </a:t>
            </a:r>
          </a:p>
          <a:p>
            <a:r>
              <a:rPr lang="tr-TR" dirty="0" smtClean="0"/>
              <a:t>olarak daha yeni kabul görmeye </a:t>
            </a:r>
          </a:p>
          <a:p>
            <a:r>
              <a:rPr lang="tr-TR" dirty="0" smtClean="0"/>
              <a:t>başlamıştır. </a:t>
            </a:r>
          </a:p>
          <a:p>
            <a:endParaRPr lang="tr-TR"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77500" lnSpcReduction="20000"/>
          </a:bodyPr>
          <a:lstStyle/>
          <a:p>
            <a:r>
              <a:rPr lang="tr-TR" dirty="0" smtClean="0"/>
              <a:t>Mısır ürünleri mısır dövmesi, mısır kırması, mısır </a:t>
            </a:r>
          </a:p>
          <a:p>
            <a:r>
              <a:rPr lang="tr-TR" dirty="0" smtClean="0"/>
              <a:t>unu ve mısır kepeğinden oluşur. Mısır dövmesi </a:t>
            </a:r>
          </a:p>
          <a:p>
            <a:r>
              <a:rPr lang="tr-TR" dirty="0" smtClean="0"/>
              <a:t>ABD’nin bazı bölgelerinde kahvaltılık bir gıda </a:t>
            </a:r>
          </a:p>
          <a:p>
            <a:r>
              <a:rPr lang="tr-TR" dirty="0" smtClean="0"/>
              <a:t>olarak tüketilmesine rağmen öncelikli olarak </a:t>
            </a:r>
          </a:p>
          <a:p>
            <a:r>
              <a:rPr lang="tr-TR" dirty="0" smtClean="0"/>
              <a:t>bitkisel ağırlıklı bir kahvaltının asıl parçası olarak </a:t>
            </a:r>
          </a:p>
          <a:p>
            <a:r>
              <a:rPr lang="tr-TR" dirty="0" smtClean="0"/>
              <a:t>düşünülür. Bu şekilde tüketilmesine rağmen </a:t>
            </a:r>
          </a:p>
          <a:p>
            <a:r>
              <a:rPr lang="tr-TR" dirty="0" smtClean="0"/>
              <a:t>mısır dövmesi çoğunlukla kahvaltılık tahıl olarak </a:t>
            </a:r>
          </a:p>
          <a:p>
            <a:r>
              <a:rPr lang="tr-TR" dirty="0" smtClean="0"/>
              <a:t>sınıflandırılmaz. Aynı şekilde mısır kırması, mısır </a:t>
            </a:r>
          </a:p>
          <a:p>
            <a:r>
              <a:rPr lang="tr-TR" dirty="0" smtClean="0"/>
              <a:t>unu ve mısır kepeği evvela diğer gıdaların </a:t>
            </a:r>
          </a:p>
          <a:p>
            <a:r>
              <a:rPr lang="tr-TR" dirty="0" smtClean="0"/>
              <a:t>hazırlanmasında içerik olarak kullanılır ve bu </a:t>
            </a:r>
          </a:p>
          <a:p>
            <a:r>
              <a:rPr lang="tr-TR" dirty="0" smtClean="0"/>
              <a:t>yüzden kahvaltılık tahıl olarak sınıflandırılmazlar. </a:t>
            </a:r>
            <a:endParaRPr lang="tr-TR"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Dikdörtgen"/>
          <p:cNvSpPr/>
          <p:nvPr/>
        </p:nvSpPr>
        <p:spPr>
          <a:xfrm>
            <a:off x="827584" y="1484784"/>
            <a:ext cx="7920880" cy="3139321"/>
          </a:xfrm>
          <a:prstGeom prst="rect">
            <a:avLst/>
          </a:prstGeom>
        </p:spPr>
        <p:txBody>
          <a:bodyPr wrap="square">
            <a:spAutoFit/>
          </a:bodyPr>
          <a:lstStyle/>
          <a:p>
            <a:r>
              <a:rPr lang="tr-TR" dirty="0" smtClean="0"/>
              <a:t>Tüketime Hazır Kahvaltılık Tahıllar </a:t>
            </a:r>
          </a:p>
          <a:p>
            <a:r>
              <a:rPr lang="tr-TR" dirty="0" smtClean="0"/>
              <a:t>ABD’de, “</a:t>
            </a:r>
            <a:r>
              <a:rPr lang="tr-TR" dirty="0" err="1" smtClean="0"/>
              <a:t>cereal</a:t>
            </a:r>
            <a:r>
              <a:rPr lang="tr-TR" dirty="0" smtClean="0"/>
              <a:t>” kelimesi evde herhangi bir pişirme </a:t>
            </a:r>
          </a:p>
          <a:p>
            <a:r>
              <a:rPr lang="tr-TR" dirty="0" smtClean="0"/>
              <a:t>işlemi gerektirmeyen ve çoğunlukla kahvaltıda yenen, </a:t>
            </a:r>
          </a:p>
          <a:p>
            <a:r>
              <a:rPr lang="tr-TR" dirty="0" smtClean="0"/>
              <a:t>insan gıdası olarak tüketilmesinde bir sakınca </a:t>
            </a:r>
          </a:p>
          <a:p>
            <a:r>
              <a:rPr lang="tr-TR" dirty="0" smtClean="0"/>
              <a:t>olmayan bir ürün olarak düşünülür. </a:t>
            </a:r>
          </a:p>
          <a:p>
            <a:r>
              <a:rPr lang="tr-TR" dirty="0" smtClean="0"/>
              <a:t> </a:t>
            </a:r>
          </a:p>
          <a:p>
            <a:r>
              <a:rPr lang="tr-TR" dirty="0" smtClean="0"/>
              <a:t>Tüketime hazır kahvaltılık tahıllar, geleneksel olarak </a:t>
            </a:r>
          </a:p>
          <a:p>
            <a:r>
              <a:rPr lang="tr-TR" dirty="0" smtClean="0"/>
              <a:t>üretilen kahvaltılık tahıllardan (yulaf kırması) sonra </a:t>
            </a:r>
          </a:p>
          <a:p>
            <a:r>
              <a:rPr lang="tr-TR" dirty="0" smtClean="0"/>
              <a:t>geliştirilmesine rağmen, tüketime uygunluğu ve hızlı </a:t>
            </a:r>
          </a:p>
          <a:p>
            <a:r>
              <a:rPr lang="tr-TR" dirty="0" smtClean="0"/>
              <a:t>bir şekilde hazırlanmasından dolayı kahvaltılık tahıl </a:t>
            </a:r>
          </a:p>
          <a:p>
            <a:r>
              <a:rPr lang="tr-TR" dirty="0" smtClean="0"/>
              <a:t>pazarının büyük bir dilimine sahip olmuştur. </a:t>
            </a:r>
            <a:endParaRPr lang="tr-TR"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85000" lnSpcReduction="20000"/>
          </a:bodyPr>
          <a:lstStyle/>
          <a:p>
            <a:r>
              <a:rPr lang="tr-TR" dirty="0" smtClean="0"/>
              <a:t>Tüketime hazır kahvaltılık tahıllar nispeten </a:t>
            </a:r>
          </a:p>
          <a:p>
            <a:r>
              <a:rPr lang="tr-TR" dirty="0" smtClean="0"/>
              <a:t>raf ömrü uzun, hafif, gemi ile taşınmaya ve </a:t>
            </a:r>
          </a:p>
          <a:p>
            <a:r>
              <a:rPr lang="tr-TR" dirty="0" smtClean="0"/>
              <a:t>depolanmaya uygun ürünlerdir. Bu ürünler, </a:t>
            </a:r>
          </a:p>
          <a:p>
            <a:r>
              <a:rPr lang="tr-TR" dirty="0" smtClean="0"/>
              <a:t>üretim miktarlarına göre, mısır, buğday, </a:t>
            </a:r>
          </a:p>
          <a:p>
            <a:r>
              <a:rPr lang="tr-TR" dirty="0" smtClean="0"/>
              <a:t>yulaf ve pirinçten üretilirler. Ayrıca bu </a:t>
            </a:r>
          </a:p>
          <a:p>
            <a:r>
              <a:rPr lang="tr-TR" dirty="0" smtClean="0"/>
              <a:t>ürünler lezzet ilavesiyle ve zenginleştirilmesi </a:t>
            </a:r>
          </a:p>
          <a:p>
            <a:r>
              <a:rPr lang="tr-TR" dirty="0" smtClean="0"/>
              <a:t>suretiyle de üretilebilirler. Genel olarak </a:t>
            </a:r>
          </a:p>
          <a:p>
            <a:r>
              <a:rPr lang="tr-TR" dirty="0" smtClean="0"/>
              <a:t>tüketime hazır kahvaltılık tahıllar kullanılan </a:t>
            </a:r>
          </a:p>
          <a:p>
            <a:r>
              <a:rPr lang="tr-TR" dirty="0" smtClean="0"/>
              <a:t>tane tipinden ziyade tahıllar olarak gruplara </a:t>
            </a:r>
          </a:p>
          <a:p>
            <a:r>
              <a:rPr lang="tr-TR" dirty="0" smtClean="0"/>
              <a:t>ayrılmıştır. </a:t>
            </a:r>
            <a:endParaRPr lang="tr-TR"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55000" lnSpcReduction="20000"/>
          </a:bodyPr>
          <a:lstStyle/>
          <a:p>
            <a:r>
              <a:rPr lang="tr-TR" dirty="0" smtClean="0"/>
              <a:t>a- Kahvaltılık Tahıl Gevrekleri (</a:t>
            </a:r>
            <a:r>
              <a:rPr lang="tr-TR" dirty="0" err="1" smtClean="0"/>
              <a:t>Flaked</a:t>
            </a:r>
            <a:r>
              <a:rPr lang="tr-TR" dirty="0" smtClean="0"/>
              <a:t> </a:t>
            </a:r>
            <a:r>
              <a:rPr lang="tr-TR" dirty="0" err="1" smtClean="0"/>
              <a:t>cereals</a:t>
            </a:r>
            <a:r>
              <a:rPr lang="tr-TR" dirty="0" smtClean="0"/>
              <a:t>) </a:t>
            </a:r>
          </a:p>
          <a:p>
            <a:pPr marL="0" indent="0">
              <a:buNone/>
            </a:pPr>
            <a:endParaRPr lang="tr-TR" dirty="0" smtClean="0"/>
          </a:p>
          <a:p>
            <a:r>
              <a:rPr lang="tr-TR" dirty="0" smtClean="0"/>
              <a:t>b- </a:t>
            </a:r>
            <a:r>
              <a:rPr lang="tr-TR" dirty="0" err="1" smtClean="0"/>
              <a:t>Ekstrüzyonla</a:t>
            </a:r>
            <a:r>
              <a:rPr lang="tr-TR" dirty="0" smtClean="0"/>
              <a:t> Gevrekleştirilmiş Tahıl Ürünleri (</a:t>
            </a:r>
            <a:r>
              <a:rPr lang="tr-TR" dirty="0" err="1" smtClean="0"/>
              <a:t>Extruded</a:t>
            </a:r>
            <a:r>
              <a:rPr lang="tr-TR" dirty="0" smtClean="0"/>
              <a:t> </a:t>
            </a:r>
            <a:r>
              <a:rPr lang="tr-TR" dirty="0" err="1" smtClean="0"/>
              <a:t>flaked</a:t>
            </a:r>
            <a:r>
              <a:rPr lang="tr-TR" dirty="0" smtClean="0"/>
              <a:t> </a:t>
            </a:r>
            <a:r>
              <a:rPr lang="tr-TR" dirty="0" err="1" smtClean="0"/>
              <a:t>cereals</a:t>
            </a:r>
            <a:r>
              <a:rPr lang="tr-TR" dirty="0" smtClean="0"/>
              <a:t>) </a:t>
            </a:r>
          </a:p>
          <a:p>
            <a:pPr marL="0" indent="0">
              <a:buNone/>
            </a:pPr>
            <a:endParaRPr lang="tr-TR" dirty="0" smtClean="0"/>
          </a:p>
          <a:p>
            <a:r>
              <a:rPr lang="tr-TR" dirty="0" smtClean="0"/>
              <a:t>c- Genleştirilmiş Tam Taneler (</a:t>
            </a:r>
            <a:r>
              <a:rPr lang="tr-TR" dirty="0" err="1" smtClean="0"/>
              <a:t>Gun-puffed</a:t>
            </a:r>
            <a:r>
              <a:rPr lang="tr-TR" dirty="0" smtClean="0"/>
              <a:t> </a:t>
            </a:r>
            <a:r>
              <a:rPr lang="tr-TR" dirty="0" err="1" smtClean="0"/>
              <a:t>whole</a:t>
            </a:r>
            <a:r>
              <a:rPr lang="tr-TR" dirty="0" smtClean="0"/>
              <a:t> </a:t>
            </a:r>
            <a:r>
              <a:rPr lang="tr-TR" dirty="0" err="1" smtClean="0"/>
              <a:t>grains</a:t>
            </a:r>
            <a:r>
              <a:rPr lang="tr-TR" dirty="0" smtClean="0"/>
              <a:t>) </a:t>
            </a:r>
          </a:p>
          <a:p>
            <a:r>
              <a:rPr lang="tr-TR" dirty="0" smtClean="0"/>
              <a:t>d- </a:t>
            </a:r>
            <a:r>
              <a:rPr lang="tr-TR" dirty="0" err="1" smtClean="0"/>
              <a:t>Ekstrüzyonla</a:t>
            </a:r>
            <a:r>
              <a:rPr lang="tr-TR" dirty="0" smtClean="0"/>
              <a:t> Genleştirilmiş Tahıl Ürünleri (</a:t>
            </a:r>
            <a:r>
              <a:rPr lang="tr-TR" dirty="0" err="1" smtClean="0"/>
              <a:t>Extruded</a:t>
            </a:r>
            <a:r>
              <a:rPr lang="tr-TR" dirty="0" smtClean="0"/>
              <a:t> </a:t>
            </a:r>
            <a:r>
              <a:rPr lang="tr-TR" dirty="0" err="1" smtClean="0"/>
              <a:t>gun</a:t>
            </a:r>
            <a:r>
              <a:rPr lang="tr-TR" dirty="0" smtClean="0"/>
              <a:t>-</a:t>
            </a:r>
            <a:r>
              <a:rPr lang="tr-TR" dirty="0" err="1" smtClean="0"/>
              <a:t>puffed</a:t>
            </a:r>
            <a:r>
              <a:rPr lang="tr-TR" dirty="0" smtClean="0"/>
              <a:t> </a:t>
            </a:r>
          </a:p>
          <a:p>
            <a:r>
              <a:rPr lang="tr-TR" dirty="0" err="1" smtClean="0"/>
              <a:t>cereals</a:t>
            </a:r>
            <a:r>
              <a:rPr lang="tr-TR" dirty="0" smtClean="0"/>
              <a:t>) </a:t>
            </a:r>
          </a:p>
          <a:p>
            <a:r>
              <a:rPr lang="tr-TR" dirty="0" smtClean="0"/>
              <a:t> </a:t>
            </a:r>
          </a:p>
          <a:p>
            <a:r>
              <a:rPr lang="tr-TR" dirty="0" smtClean="0"/>
              <a:t>e- Sıkıştırılmış (Dilimlenmiş) Tam Tane Ürünleri(</a:t>
            </a:r>
            <a:r>
              <a:rPr lang="tr-TR" dirty="0" err="1" smtClean="0"/>
              <a:t>Shredded</a:t>
            </a:r>
            <a:r>
              <a:rPr lang="tr-TR" dirty="0" smtClean="0"/>
              <a:t> </a:t>
            </a:r>
            <a:r>
              <a:rPr lang="tr-TR" dirty="0" err="1" smtClean="0"/>
              <a:t>whole</a:t>
            </a:r>
            <a:r>
              <a:rPr lang="tr-TR" dirty="0" smtClean="0"/>
              <a:t> </a:t>
            </a:r>
            <a:r>
              <a:rPr lang="tr-TR" dirty="0" err="1" smtClean="0"/>
              <a:t>grains</a:t>
            </a:r>
            <a:r>
              <a:rPr lang="tr-TR" dirty="0" smtClean="0"/>
              <a:t>) </a:t>
            </a:r>
          </a:p>
          <a:p>
            <a:pPr marL="0" indent="0">
              <a:buNone/>
            </a:pPr>
            <a:endParaRPr lang="tr-TR" dirty="0" smtClean="0"/>
          </a:p>
          <a:p>
            <a:r>
              <a:rPr lang="tr-TR" dirty="0" smtClean="0"/>
              <a:t>f- </a:t>
            </a:r>
            <a:r>
              <a:rPr lang="tr-TR" dirty="0" err="1" smtClean="0"/>
              <a:t>Ekstrüzyonla</a:t>
            </a:r>
            <a:r>
              <a:rPr lang="tr-TR" dirty="0" smtClean="0"/>
              <a:t> Sıkıştırılmış (Dilimlenmiş) Tahıl Ürünleri(</a:t>
            </a:r>
            <a:r>
              <a:rPr lang="tr-TR" dirty="0" err="1" smtClean="0"/>
              <a:t>Extruded</a:t>
            </a:r>
            <a:r>
              <a:rPr lang="tr-TR" dirty="0" smtClean="0"/>
              <a:t> </a:t>
            </a:r>
          </a:p>
          <a:p>
            <a:r>
              <a:rPr lang="tr-TR" dirty="0" err="1" smtClean="0"/>
              <a:t>Shredded</a:t>
            </a:r>
            <a:r>
              <a:rPr lang="tr-TR" dirty="0" smtClean="0"/>
              <a:t> </a:t>
            </a:r>
            <a:r>
              <a:rPr lang="tr-TR" dirty="0" err="1" smtClean="0"/>
              <a:t>cereals</a:t>
            </a:r>
            <a:r>
              <a:rPr lang="tr-TR" dirty="0" smtClean="0"/>
              <a:t>) </a:t>
            </a:r>
          </a:p>
          <a:p>
            <a:pPr marL="0" indent="0">
              <a:buNone/>
            </a:pPr>
            <a:endParaRPr lang="tr-TR" dirty="0" smtClean="0"/>
          </a:p>
          <a:p>
            <a:r>
              <a:rPr lang="tr-TR" dirty="0" smtClean="0"/>
              <a:t>g- Fırında Genleştirilmiş Tahıllar (</a:t>
            </a:r>
            <a:r>
              <a:rPr lang="tr-TR" dirty="0" err="1" smtClean="0"/>
              <a:t>Oven</a:t>
            </a:r>
            <a:r>
              <a:rPr lang="tr-TR" dirty="0" smtClean="0"/>
              <a:t>-</a:t>
            </a:r>
            <a:r>
              <a:rPr lang="tr-TR" dirty="0" err="1" smtClean="0"/>
              <a:t>puffed</a:t>
            </a:r>
            <a:r>
              <a:rPr lang="tr-TR" dirty="0" smtClean="0"/>
              <a:t> </a:t>
            </a:r>
            <a:r>
              <a:rPr lang="tr-TR" dirty="0" err="1" smtClean="0"/>
              <a:t>cereals</a:t>
            </a:r>
            <a:r>
              <a:rPr lang="tr-TR" dirty="0" smtClean="0"/>
              <a:t>) </a:t>
            </a:r>
          </a:p>
          <a:p>
            <a:pPr marL="0" indent="0">
              <a:buNone/>
            </a:pPr>
            <a:endParaRPr lang="tr-TR" dirty="0" smtClean="0"/>
          </a:p>
          <a:p>
            <a:r>
              <a:rPr lang="tr-TR" dirty="0" smtClean="0"/>
              <a:t>h- </a:t>
            </a:r>
            <a:r>
              <a:rPr lang="tr-TR" dirty="0" err="1" smtClean="0"/>
              <a:t>Granola</a:t>
            </a:r>
            <a:r>
              <a:rPr lang="tr-TR" dirty="0" smtClean="0"/>
              <a:t> Tahıllar</a:t>
            </a:r>
            <a:endParaRPr lang="tr-TR"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a:t>Kahvaltılık Tahıl Gevrekleri </a:t>
            </a:r>
            <a:br>
              <a:rPr lang="tr-TR" dirty="0"/>
            </a:br>
            <a:endParaRPr lang="tr-TR" dirty="0"/>
          </a:p>
        </p:txBody>
      </p:sp>
      <p:sp>
        <p:nvSpPr>
          <p:cNvPr id="3" name="2 İçerik Yer Tutucusu"/>
          <p:cNvSpPr>
            <a:spLocks noGrp="1"/>
          </p:cNvSpPr>
          <p:nvPr>
            <p:ph idx="1"/>
          </p:nvPr>
        </p:nvSpPr>
        <p:spPr/>
        <p:txBody>
          <a:bodyPr>
            <a:normAutofit fontScale="70000" lnSpcReduction="20000"/>
          </a:bodyPr>
          <a:lstStyle/>
          <a:p>
            <a:pPr marL="0" indent="0">
              <a:buNone/>
            </a:pPr>
            <a:endParaRPr lang="tr-TR" dirty="0" smtClean="0"/>
          </a:p>
          <a:p>
            <a:r>
              <a:rPr lang="tr-TR" dirty="0" smtClean="0"/>
              <a:t>Kahvaltılık tahıl gevrekleri doğrudan doğruya tam tahıl </a:t>
            </a:r>
          </a:p>
          <a:p>
            <a:r>
              <a:rPr lang="tr-TR" dirty="0" smtClean="0"/>
              <a:t>tanesinden veya mısır, buğday ve pirinç tanelerinden </a:t>
            </a:r>
          </a:p>
          <a:p>
            <a:r>
              <a:rPr lang="tr-TR" dirty="0" smtClean="0"/>
              <a:t>üretilir. Kaba çekilmiş tahılların gevrekleştirilmesinde </a:t>
            </a:r>
          </a:p>
          <a:p>
            <a:r>
              <a:rPr lang="tr-TR" dirty="0" smtClean="0"/>
              <a:t>olduğu gibi, tane her bir tanenin gevrekliği aynı olacağı </a:t>
            </a:r>
          </a:p>
          <a:p>
            <a:r>
              <a:rPr lang="tr-TR" dirty="0" smtClean="0"/>
              <a:t>bir süreç yardımıyla işlenmelidir. </a:t>
            </a:r>
          </a:p>
          <a:p>
            <a:pPr marL="0" indent="0">
              <a:buNone/>
            </a:pPr>
            <a:endParaRPr lang="tr-TR" dirty="0" smtClean="0"/>
          </a:p>
          <a:p>
            <a:r>
              <a:rPr lang="tr-TR" dirty="0" smtClean="0"/>
              <a:t>Kahvaltılık tahıl gevrekleri üretimi, karıştırma, pişirme, </a:t>
            </a:r>
          </a:p>
          <a:p>
            <a:r>
              <a:rPr lang="tr-TR" dirty="0" smtClean="0"/>
              <a:t>topak kırma, kurutma, soğutma ve yumuşatma, </a:t>
            </a:r>
          </a:p>
          <a:p>
            <a:r>
              <a:rPr lang="tr-TR" dirty="0" smtClean="0"/>
              <a:t>gevrekleştirme, kızartma ve ambalajlama aşamalarından </a:t>
            </a:r>
          </a:p>
          <a:p>
            <a:r>
              <a:rPr lang="tr-TR" dirty="0" smtClean="0"/>
              <a:t>oluşur. Tanenin hazırlanması aşamasında tanenin alımı, </a:t>
            </a:r>
          </a:p>
          <a:p>
            <a:r>
              <a:rPr lang="tr-TR" dirty="0" smtClean="0"/>
              <a:t>bekletme, temizleme ve kabuk soyma işlemleri </a:t>
            </a:r>
          </a:p>
          <a:p>
            <a:r>
              <a:rPr lang="tr-TR" dirty="0" smtClean="0"/>
              <a:t>gerçekleştirilir. </a:t>
            </a:r>
            <a:endParaRPr lang="tr-TR"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85000" lnSpcReduction="10000"/>
          </a:bodyPr>
          <a:lstStyle/>
          <a:p>
            <a:r>
              <a:rPr lang="tr-TR" dirty="0" smtClean="0"/>
              <a:t>Karıştırma: Kabuğu soyulmuş taneler ya mısır, </a:t>
            </a:r>
          </a:p>
          <a:p>
            <a:r>
              <a:rPr lang="tr-TR" dirty="0" smtClean="0"/>
              <a:t>buğday ya da pirinç gevrekleştirme işlemine </a:t>
            </a:r>
          </a:p>
          <a:p>
            <a:r>
              <a:rPr lang="tr-TR" dirty="0" smtClean="0"/>
              <a:t>girmeden önce şeker, malt, tuz ve su içeren </a:t>
            </a:r>
          </a:p>
          <a:p>
            <a:r>
              <a:rPr lang="tr-TR" dirty="0" smtClean="0"/>
              <a:t>tatlandırıcı solüsyonlarıyla karıştırılır. Tatlandırıcı </a:t>
            </a:r>
          </a:p>
          <a:p>
            <a:r>
              <a:rPr lang="tr-TR" dirty="0" smtClean="0"/>
              <a:t>solüsyonu uygun bir şekilde hazırlanır ve </a:t>
            </a:r>
          </a:p>
          <a:p>
            <a:r>
              <a:rPr lang="tr-TR" dirty="0" smtClean="0"/>
              <a:t>ardından pişiricide bulunan tane kitlesine belirli </a:t>
            </a:r>
          </a:p>
          <a:p>
            <a:r>
              <a:rPr lang="tr-TR" dirty="0" smtClean="0"/>
              <a:t>miktarlarda ilave edilir. Bileşenleri hatalı ve gelişigüzel oranlanması sonraki süreç aşamalarında ve ortaya çıkan ürünün  bekletilmesinde ve tane kalitesinde bozulmalara  yol açar.</a:t>
            </a:r>
            <a:endParaRPr lang="tr-TR"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70000" lnSpcReduction="20000"/>
          </a:bodyPr>
          <a:lstStyle/>
          <a:p>
            <a:r>
              <a:rPr lang="tr-TR" dirty="0" smtClean="0"/>
              <a:t>Pişirme: Tartılan hammadde ve tatlandırıcı </a:t>
            </a:r>
          </a:p>
          <a:p>
            <a:r>
              <a:rPr lang="tr-TR" dirty="0" smtClean="0"/>
              <a:t>solüsyonu pişirilmek üzere kesikli çalışan pişiricilere </a:t>
            </a:r>
          </a:p>
          <a:p>
            <a:r>
              <a:rPr lang="tr-TR" dirty="0" smtClean="0"/>
              <a:t>gönderilir. Bu pişiriciler dönme hareketi yapabilecek </a:t>
            </a:r>
          </a:p>
          <a:p>
            <a:r>
              <a:rPr lang="tr-TR" dirty="0" smtClean="0"/>
              <a:t>ve basınç altında direkt buhar enjeksiyonuna </a:t>
            </a:r>
          </a:p>
          <a:p>
            <a:r>
              <a:rPr lang="tr-TR" dirty="0" smtClean="0"/>
              <a:t>dayanıklı olacak şekilde imal edilirler. </a:t>
            </a:r>
          </a:p>
          <a:p>
            <a:pPr marL="0" indent="0">
              <a:buNone/>
            </a:pPr>
            <a:r>
              <a:rPr lang="tr-TR" dirty="0"/>
              <a:t> </a:t>
            </a:r>
            <a:r>
              <a:rPr lang="tr-TR" dirty="0" smtClean="0"/>
              <a:t>     Bazı işletmelerde taneler ve tatlandırıcı solüsyonları </a:t>
            </a:r>
          </a:p>
          <a:p>
            <a:r>
              <a:rPr lang="tr-TR" dirty="0" smtClean="0"/>
              <a:t>pişiriciye aynı anda koyulup kapağı kapatılır. </a:t>
            </a:r>
          </a:p>
          <a:p>
            <a:r>
              <a:rPr lang="tr-TR" dirty="0" smtClean="0"/>
              <a:t>Karışımın homojen bir faz oluşturmasını sağlamak </a:t>
            </a:r>
          </a:p>
          <a:p>
            <a:r>
              <a:rPr lang="tr-TR" dirty="0" smtClean="0"/>
              <a:t>amacıyla karışım pişirici içerisinde 4–5 kez </a:t>
            </a:r>
          </a:p>
          <a:p>
            <a:r>
              <a:rPr lang="tr-TR" dirty="0" smtClean="0"/>
              <a:t>döndürülür. Bazı işletmelerde ise pişiriciye ilk önce </a:t>
            </a:r>
          </a:p>
          <a:p>
            <a:r>
              <a:rPr lang="tr-TR" dirty="0" smtClean="0"/>
              <a:t>taneler koyulur, kapak kapatılır, pişirici dönmeye </a:t>
            </a:r>
          </a:p>
          <a:p>
            <a:r>
              <a:rPr lang="tr-TR" dirty="0" smtClean="0"/>
              <a:t>başlar ve tat solüsyonu daha sonra pişiriciye ilave </a:t>
            </a:r>
          </a:p>
          <a:p>
            <a:r>
              <a:rPr lang="tr-TR" dirty="0" smtClean="0"/>
              <a:t>edilir. </a:t>
            </a:r>
          </a:p>
          <a:p>
            <a:endParaRPr lang="tr-TR"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92500" lnSpcReduction="20000"/>
          </a:bodyPr>
          <a:lstStyle/>
          <a:p>
            <a:r>
              <a:rPr lang="tr-TR" dirty="0" smtClean="0"/>
              <a:t>Endüstride pratik olarak her iki karışımın da aynı </a:t>
            </a:r>
          </a:p>
          <a:p>
            <a:r>
              <a:rPr lang="tr-TR" dirty="0" smtClean="0"/>
              <a:t>anda koyulduğu süreç uygulanmaktadır. Taneler </a:t>
            </a:r>
          </a:p>
          <a:p>
            <a:r>
              <a:rPr lang="tr-TR" dirty="0" smtClean="0"/>
              <a:t>tatlandırıcı solüsyonuyla kaplandıktan sonra </a:t>
            </a:r>
          </a:p>
          <a:p>
            <a:r>
              <a:rPr lang="tr-TR" dirty="0" smtClean="0"/>
              <a:t>pişirici içerisine buhar gönderilmesiyle pişirme </a:t>
            </a:r>
          </a:p>
          <a:p>
            <a:r>
              <a:rPr lang="tr-TR" dirty="0" smtClean="0"/>
              <a:t>işlemi başlar. </a:t>
            </a:r>
          </a:p>
          <a:p>
            <a:r>
              <a:rPr lang="tr-TR" dirty="0" smtClean="0"/>
              <a:t>Mısır dövmesi yaklaşık olarak 2 saat pişirilir. </a:t>
            </a:r>
          </a:p>
          <a:p>
            <a:r>
              <a:rPr lang="tr-TR" dirty="0" smtClean="0"/>
              <a:t> Pirinç taneleri yaklaşık olarak 1 saat pişirilir. </a:t>
            </a:r>
          </a:p>
          <a:p>
            <a:r>
              <a:rPr lang="tr-TR" dirty="0" smtClean="0"/>
              <a:t> Buğday taneleri ise yaklaşık olarak 30–35 </a:t>
            </a:r>
          </a:p>
          <a:p>
            <a:r>
              <a:rPr lang="tr-TR" dirty="0" smtClean="0"/>
              <a:t>dakika kadar pişirilir. </a:t>
            </a:r>
            <a:endParaRPr lang="tr-TR"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85000" lnSpcReduction="20000"/>
          </a:bodyPr>
          <a:lstStyle/>
          <a:p>
            <a:r>
              <a:rPr lang="tr-TR" dirty="0" smtClean="0"/>
              <a:t>Her bir tane veya tane parçasındaki sert, tebeşir </a:t>
            </a:r>
          </a:p>
          <a:p>
            <a:r>
              <a:rPr lang="tr-TR" dirty="0" smtClean="0"/>
              <a:t>beyazı yapı yumuşak, yarı şeffaf altın sarısı </a:t>
            </a:r>
          </a:p>
          <a:p>
            <a:r>
              <a:rPr lang="tr-TR" dirty="0" smtClean="0"/>
              <a:t>yapıya dönüştüğü zaman pişirme işlemine son </a:t>
            </a:r>
          </a:p>
          <a:p>
            <a:r>
              <a:rPr lang="tr-TR" dirty="0" smtClean="0"/>
              <a:t>verilir. Uygun bir şekilde pişirilen karışım </a:t>
            </a:r>
          </a:p>
          <a:p>
            <a:r>
              <a:rPr lang="tr-TR" dirty="0" smtClean="0"/>
              <a:t>içerisinde lastiğimsi fakat parmakla bastırıldığında </a:t>
            </a:r>
          </a:p>
          <a:p>
            <a:r>
              <a:rPr lang="tr-TR" dirty="0" smtClean="0"/>
              <a:t>katı ve elastik bir yapı gösteren partiküller ve </a:t>
            </a:r>
          </a:p>
          <a:p>
            <a:r>
              <a:rPr lang="tr-TR" dirty="0" err="1" smtClean="0"/>
              <a:t>nisaştası</a:t>
            </a:r>
            <a:r>
              <a:rPr lang="tr-TR" dirty="0" smtClean="0"/>
              <a:t> </a:t>
            </a:r>
            <a:r>
              <a:rPr lang="tr-TR" dirty="0" err="1" smtClean="0"/>
              <a:t>jelatinize</a:t>
            </a:r>
            <a:r>
              <a:rPr lang="tr-TR" dirty="0" smtClean="0"/>
              <a:t> olmuş taneciklere </a:t>
            </a:r>
          </a:p>
          <a:p>
            <a:r>
              <a:rPr lang="tr-TR" dirty="0" smtClean="0"/>
              <a:t>rastlanılabilir. Eğer pişirme işleminden sonra </a:t>
            </a:r>
          </a:p>
          <a:p>
            <a:r>
              <a:rPr lang="tr-TR" dirty="0" smtClean="0"/>
              <a:t>nişastası </a:t>
            </a:r>
            <a:r>
              <a:rPr lang="tr-TR" dirty="0" err="1" smtClean="0"/>
              <a:t>jelatinize</a:t>
            </a:r>
            <a:r>
              <a:rPr lang="tr-TR" dirty="0" smtClean="0"/>
              <a:t> olmamış taneler mevcut ise </a:t>
            </a:r>
          </a:p>
          <a:p>
            <a:r>
              <a:rPr lang="tr-TR" dirty="0" smtClean="0"/>
              <a:t>son üründe beyaz benekler meydana gelir. </a:t>
            </a:r>
            <a:endParaRPr lang="tr-TR"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70000" lnSpcReduction="20000"/>
          </a:bodyPr>
          <a:lstStyle/>
          <a:p>
            <a:r>
              <a:rPr lang="tr-TR" dirty="0" smtClean="0"/>
              <a:t>Karışımın gerekli süreden daha uzun süre </a:t>
            </a:r>
          </a:p>
          <a:p>
            <a:r>
              <a:rPr lang="tr-TR" dirty="0" smtClean="0"/>
              <a:t>pişirilmesi durumunda aşırı derecede yumuşak, </a:t>
            </a:r>
          </a:p>
          <a:p>
            <a:r>
              <a:rPr lang="tr-TR" dirty="0" smtClean="0"/>
              <a:t>lapa gibi ve yapışkanımsı bir ürün elde edilirken </a:t>
            </a:r>
          </a:p>
          <a:p>
            <a:r>
              <a:rPr lang="tr-TR" dirty="0" smtClean="0"/>
              <a:t>daha kısa sürede pişirilmesi durumunda ise </a:t>
            </a:r>
          </a:p>
          <a:p>
            <a:r>
              <a:rPr lang="tr-TR" dirty="0" smtClean="0"/>
              <a:t>ortasında beyaz renk bulunan çok sayıda tanecik </a:t>
            </a:r>
          </a:p>
          <a:p>
            <a:r>
              <a:rPr lang="tr-TR" dirty="0" smtClean="0"/>
              <a:t>meydana gelir. </a:t>
            </a:r>
          </a:p>
          <a:p>
            <a:r>
              <a:rPr lang="tr-TR" dirty="0" smtClean="0"/>
              <a:t>Pişirme işlemi tamamlandığında dönme işlemine </a:t>
            </a:r>
          </a:p>
          <a:p>
            <a:r>
              <a:rPr lang="tr-TR" dirty="0" smtClean="0"/>
              <a:t>son verilir, buhar girişi kapatılır ve pişirici </a:t>
            </a:r>
          </a:p>
          <a:p>
            <a:r>
              <a:rPr lang="tr-TR" dirty="0" smtClean="0"/>
              <a:t>içerisindeki basıncın düşürülmesi için pişirici </a:t>
            </a:r>
          </a:p>
          <a:p>
            <a:r>
              <a:rPr lang="tr-TR" dirty="0" smtClean="0"/>
              <a:t>üzerinde bulunan delikler açılır ve karışımın </a:t>
            </a:r>
          </a:p>
          <a:p>
            <a:r>
              <a:rPr lang="tr-TR" dirty="0" smtClean="0"/>
              <a:t>soğuması sağlanır. Basınç düşürüldükten sonra </a:t>
            </a:r>
          </a:p>
          <a:p>
            <a:r>
              <a:rPr lang="tr-TR" dirty="0" smtClean="0"/>
              <a:t>kapak açılır ve pişirici tekrar dönmeye başlar. </a:t>
            </a:r>
            <a:endParaRPr lang="tr-TR"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77500" lnSpcReduction="20000"/>
          </a:bodyPr>
          <a:lstStyle/>
          <a:p>
            <a:r>
              <a:rPr lang="tr-TR" dirty="0" smtClean="0">
                <a:solidFill>
                  <a:srgbClr val="FF0000"/>
                </a:solidFill>
              </a:rPr>
              <a:t>Topak Kırma: </a:t>
            </a:r>
            <a:r>
              <a:rPr lang="tr-TR" dirty="0" smtClean="0"/>
              <a:t>Pişen iri taneler pişiricinin karışımı </a:t>
            </a:r>
          </a:p>
          <a:p>
            <a:r>
              <a:rPr lang="tr-TR" dirty="0" smtClean="0"/>
              <a:t>boşalttığı çıkışın altında bulunan hareketli </a:t>
            </a:r>
          </a:p>
          <a:p>
            <a:r>
              <a:rPr lang="tr-TR" dirty="0" smtClean="0"/>
              <a:t>konveyör taşıyıcısına aktarılır. Konveyörler </a:t>
            </a:r>
          </a:p>
          <a:p>
            <a:r>
              <a:rPr lang="tr-TR" dirty="0" smtClean="0"/>
              <a:t>karışımı parçalamak ve kabaca daha büyük </a:t>
            </a:r>
          </a:p>
          <a:p>
            <a:r>
              <a:rPr lang="tr-TR" dirty="0" smtClean="0"/>
              <a:t>partiküller halinde bulunan kitleyi tek taneler </a:t>
            </a:r>
          </a:p>
          <a:p>
            <a:r>
              <a:rPr lang="tr-TR" dirty="0" smtClean="0"/>
              <a:t>haline getirmek için bu karışımı topak kırma </a:t>
            </a:r>
          </a:p>
          <a:p>
            <a:r>
              <a:rPr lang="tr-TR" dirty="0" smtClean="0"/>
              <a:t>ekipmanına taşır. Buğday gevreği üretim hattında </a:t>
            </a:r>
          </a:p>
          <a:p>
            <a:r>
              <a:rPr lang="tr-TR" dirty="0" smtClean="0"/>
              <a:t>birden fazla topak kırıcı gerekmektedir. Pişiriciye </a:t>
            </a:r>
          </a:p>
          <a:p>
            <a:r>
              <a:rPr lang="tr-TR" dirty="0" smtClean="0"/>
              <a:t>yakın olanlar kaba kırmayı, uzak olanlar ise ince </a:t>
            </a:r>
          </a:p>
          <a:p>
            <a:r>
              <a:rPr lang="tr-TR" dirty="0" smtClean="0"/>
              <a:t>kırmayı sağlamaktadır. Bu işlem geri beslemeli </a:t>
            </a:r>
          </a:p>
          <a:p>
            <a:r>
              <a:rPr lang="tr-TR" dirty="0" smtClean="0"/>
              <a:t>olarak sürdürülür. </a:t>
            </a:r>
          </a:p>
          <a:p>
            <a:endParaRPr lang="tr-TR"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70000" lnSpcReduction="20000"/>
          </a:bodyPr>
          <a:lstStyle/>
          <a:p>
            <a:r>
              <a:rPr lang="tr-TR" dirty="0" smtClean="0"/>
              <a:t>Kurutma: Pişirme ve topak kırma işlemlerinden sonra, </a:t>
            </a:r>
          </a:p>
          <a:p>
            <a:r>
              <a:rPr lang="tr-TR" dirty="0" smtClean="0"/>
              <a:t>iri taneler homojen bir akıcılıkta kurutucuya gönderilir. En </a:t>
            </a:r>
          </a:p>
          <a:p>
            <a:r>
              <a:rPr lang="tr-TR" dirty="0" smtClean="0"/>
              <a:t>yaygın olarak kullanılan kurutucu tipi sıcaklığın, nemin </a:t>
            </a:r>
          </a:p>
          <a:p>
            <a:r>
              <a:rPr lang="tr-TR" dirty="0" smtClean="0"/>
              <a:t>ve hava akımının kontrol edilebildiği kapalı bir bölme </a:t>
            </a:r>
          </a:p>
          <a:p>
            <a:r>
              <a:rPr lang="tr-TR" dirty="0" smtClean="0"/>
              <a:t>içerisinden geçebilen geniş, perfore yapıya sahip </a:t>
            </a:r>
          </a:p>
          <a:p>
            <a:r>
              <a:rPr lang="tr-TR" dirty="0" smtClean="0"/>
              <a:t>konveyörlü ünitelerdir. </a:t>
            </a:r>
          </a:p>
          <a:p>
            <a:r>
              <a:rPr lang="tr-TR" dirty="0" smtClean="0"/>
              <a:t>Genel olarak kurutma işlemi 121 0C’ den daha düşük </a:t>
            </a:r>
          </a:p>
          <a:p>
            <a:r>
              <a:rPr lang="tr-TR" dirty="0" smtClean="0"/>
              <a:t>sıcaklıklarda ve nemi kontrol edilebilen şartlarda </a:t>
            </a:r>
          </a:p>
          <a:p>
            <a:r>
              <a:rPr lang="tr-TR" dirty="0" smtClean="0"/>
              <a:t>gerçekleştirilir böylece tanenin sertleşmesi önlenir ve </a:t>
            </a:r>
          </a:p>
          <a:p>
            <a:r>
              <a:rPr lang="tr-TR" dirty="0" smtClean="0"/>
              <a:t>ürünün arzu edilen nem seviyesine düşürmek için gerekli </a:t>
            </a:r>
          </a:p>
          <a:p>
            <a:r>
              <a:rPr lang="tr-TR" dirty="0" smtClean="0"/>
              <a:t>olan sürede kısaltılmış olur. Mısır, buğday ve pirinç </a:t>
            </a:r>
          </a:p>
          <a:p>
            <a:r>
              <a:rPr lang="tr-TR" dirty="0" smtClean="0"/>
              <a:t>tanelerinde arzu edilen son nem düzeyi, sırasıyla, % 10–14, %16–18 ve % 17’dir. </a:t>
            </a:r>
            <a:endParaRPr lang="tr-TR"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62500" lnSpcReduction="20000"/>
          </a:bodyPr>
          <a:lstStyle/>
          <a:p>
            <a:r>
              <a:rPr lang="tr-TR" dirty="0" smtClean="0"/>
              <a:t>Soğutma ve Tavlama: Kurutma işleminden sonra, taneler </a:t>
            </a:r>
          </a:p>
          <a:p>
            <a:r>
              <a:rPr lang="tr-TR" dirty="0" smtClean="0"/>
              <a:t>çoğunlukla kurutucunun ısınmayan bölümünde uygun bir </a:t>
            </a:r>
          </a:p>
          <a:p>
            <a:r>
              <a:rPr lang="tr-TR" dirty="0" smtClean="0"/>
              <a:t>sıcaklığa kadar soğutulurlar. Bununla birlikte bazı iklim </a:t>
            </a:r>
          </a:p>
          <a:p>
            <a:r>
              <a:rPr lang="tr-TR" dirty="0" smtClean="0"/>
              <a:t>şartlarında veya fabrika şartlarında soğutucu havaya ihtiyaç </a:t>
            </a:r>
          </a:p>
          <a:p>
            <a:r>
              <a:rPr lang="tr-TR" dirty="0" smtClean="0"/>
              <a:t>duyulabilir. Soğutma işlemi gevrekleştirme aşamasında </a:t>
            </a:r>
          </a:p>
          <a:p>
            <a:r>
              <a:rPr lang="tr-TR" dirty="0" smtClean="0"/>
              <a:t>tanelerin kararmasını ve kalite kaybının önlenmesini sağlar. </a:t>
            </a:r>
          </a:p>
          <a:p>
            <a:r>
              <a:rPr lang="tr-TR" dirty="0" smtClean="0"/>
              <a:t>Soğutma işleminden sonra, her bir tanenin merkezinden </a:t>
            </a:r>
          </a:p>
          <a:p>
            <a:r>
              <a:rPr lang="tr-TR" dirty="0" smtClean="0"/>
              <a:t>yüzeyine kadar olan kısım boyunca nem içeriğinin eşit oranda </a:t>
            </a:r>
          </a:p>
          <a:p>
            <a:r>
              <a:rPr lang="tr-TR" dirty="0" smtClean="0"/>
              <a:t>dağılımını sağlamak amacıyla taneler geniş depolarda toplanıp </a:t>
            </a:r>
          </a:p>
          <a:p>
            <a:r>
              <a:rPr lang="tr-TR" dirty="0" smtClean="0"/>
              <a:t>bekletilmesi suretiyle tavlanır. Tavlama işlemi mısır gevrekleri </a:t>
            </a:r>
          </a:p>
          <a:p>
            <a:r>
              <a:rPr lang="tr-TR" dirty="0" smtClean="0"/>
              <a:t>üretiminde mısırın kızartma aşamasında kabarmasını da önler. </a:t>
            </a:r>
          </a:p>
          <a:p>
            <a:r>
              <a:rPr lang="tr-TR" dirty="0" smtClean="0"/>
              <a:t>Tavlama işlemi mısır ve buğday gevrekleri üretiminde birkaç </a:t>
            </a:r>
          </a:p>
          <a:p>
            <a:r>
              <a:rPr lang="tr-TR" dirty="0" smtClean="0"/>
              <a:t>saat sürerken pirinç gevrekleri için bu süre yaklaşık olarak 8 </a:t>
            </a:r>
          </a:p>
          <a:p>
            <a:r>
              <a:rPr lang="tr-TR" dirty="0" smtClean="0"/>
              <a:t>saattir. </a:t>
            </a:r>
          </a:p>
          <a:p>
            <a:endParaRPr lang="tr-TR"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85000" lnSpcReduction="20000"/>
          </a:bodyPr>
          <a:lstStyle/>
          <a:p>
            <a:r>
              <a:rPr lang="tr-TR" dirty="0" smtClean="0"/>
              <a:t>Gevrekleştirme: Yumuşatma işleminden sonra, </a:t>
            </a:r>
          </a:p>
          <a:p>
            <a:r>
              <a:rPr lang="tr-TR" dirty="0" smtClean="0"/>
              <a:t>taneler çok ince gevrek haline gelmelerini </a:t>
            </a:r>
          </a:p>
          <a:p>
            <a:r>
              <a:rPr lang="tr-TR" dirty="0" smtClean="0"/>
              <a:t>sağlayacak oldukça geniş metal düzleştiriciler </a:t>
            </a:r>
          </a:p>
          <a:p>
            <a:r>
              <a:rPr lang="tr-TR" dirty="0" smtClean="0"/>
              <a:t>arasından geçirilir. Düzleştiriciler yüzey sıcaklığını 43-46 0C arasında kalmasını sağlayan ve soğuk </a:t>
            </a:r>
          </a:p>
          <a:p>
            <a:r>
              <a:rPr lang="tr-TR" dirty="0" smtClean="0"/>
              <a:t>su geçişine imkân veren merkez çukurlara </a:t>
            </a:r>
          </a:p>
          <a:p>
            <a:r>
              <a:rPr lang="tr-TR" dirty="0" smtClean="0"/>
              <a:t>sahiptir. Gevrek yapıcı silindirlerin her biri bir ton </a:t>
            </a:r>
          </a:p>
          <a:p>
            <a:r>
              <a:rPr lang="tr-TR" dirty="0" smtClean="0"/>
              <a:t>kadar ağırlığa sahip, geniş ve düzdür. Kontak </a:t>
            </a:r>
          </a:p>
          <a:p>
            <a:r>
              <a:rPr lang="tr-TR" dirty="0" smtClean="0"/>
              <a:t>noktasında (ürün yüzeyi ile silindir yüzeyi temas </a:t>
            </a:r>
          </a:p>
          <a:p>
            <a:r>
              <a:rPr lang="tr-TR" dirty="0" smtClean="0"/>
              <a:t>noktasında) yaklaşık 40 tonluk bir basınç </a:t>
            </a:r>
          </a:p>
          <a:p>
            <a:r>
              <a:rPr lang="tr-TR" dirty="0" smtClean="0"/>
              <a:t>uygulanır.</a:t>
            </a:r>
            <a:endParaRPr lang="tr-TR"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70000" lnSpcReduction="20000"/>
          </a:bodyPr>
          <a:lstStyle/>
          <a:p>
            <a:r>
              <a:rPr lang="tr-TR" dirty="0" smtClean="0"/>
              <a:t>Kızartma İşlemi: Gevrekler, bisküvi yapımında </a:t>
            </a:r>
          </a:p>
          <a:p>
            <a:r>
              <a:rPr lang="tr-TR" dirty="0" smtClean="0"/>
              <a:t>uygulandığı gibi düz bir zemine koyulup yüzeysel </a:t>
            </a:r>
          </a:p>
          <a:p>
            <a:r>
              <a:rPr lang="tr-TR" dirty="0" smtClean="0"/>
              <a:t>fırınlama işleminden ziyade sıcak buhar içerisinde </a:t>
            </a:r>
          </a:p>
          <a:p>
            <a:r>
              <a:rPr lang="tr-TR" dirty="0" smtClean="0"/>
              <a:t>askıda tutulması suretiyle kızartılırlar. Çoğu kızartma </a:t>
            </a:r>
          </a:p>
          <a:p>
            <a:r>
              <a:rPr lang="tr-TR" dirty="0" smtClean="0"/>
              <a:t>fırınları sabit bir oranda (ürün tipi ve üretim oranına bağlı </a:t>
            </a:r>
          </a:p>
          <a:p>
            <a:r>
              <a:rPr lang="tr-TR" dirty="0" smtClean="0"/>
              <a:t>olarak) ve ürün girişinden çıkışına meyilli olarak döner. </a:t>
            </a:r>
          </a:p>
          <a:p>
            <a:r>
              <a:rPr lang="tr-TR" dirty="0" smtClean="0"/>
              <a:t>Uygun olarak kızartılmış gevrekler son ürüne uygun bir </a:t>
            </a:r>
          </a:p>
          <a:p>
            <a:r>
              <a:rPr lang="tr-TR" dirty="0" smtClean="0"/>
              <a:t>renk (fırın operatörleri veya elektronik olarak kullanılan </a:t>
            </a:r>
          </a:p>
          <a:p>
            <a:r>
              <a:rPr lang="tr-TR" dirty="0" smtClean="0"/>
              <a:t>renk ölçme aletleri ile kontrol edilirler) ve nem içeriğine </a:t>
            </a:r>
          </a:p>
          <a:p>
            <a:r>
              <a:rPr lang="tr-TR" dirty="0" smtClean="0"/>
              <a:t>(yaklaşık olarak % 1-3) sahiptirler. Fırın sıcaklığı mısır ve </a:t>
            </a:r>
          </a:p>
          <a:p>
            <a:r>
              <a:rPr lang="tr-TR" dirty="0" smtClean="0"/>
              <a:t>buğday gevrekleri için (pirinç gevrekleri daha yüksek </a:t>
            </a:r>
          </a:p>
          <a:p>
            <a:r>
              <a:rPr lang="tr-TR" dirty="0" smtClean="0"/>
              <a:t>sıcaklıkta kızartılır) 274-329 0C arasındadır ve gevrekler </a:t>
            </a:r>
          </a:p>
          <a:p>
            <a:r>
              <a:rPr lang="tr-TR" dirty="0" smtClean="0"/>
              <a:t>fırın içerisinde yaklaşık olarak 90 saniye tutulurlar. </a:t>
            </a:r>
          </a:p>
          <a:p>
            <a:endParaRPr lang="tr-TR"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a:bodyPr>
          <a:lstStyle/>
          <a:p>
            <a:r>
              <a:rPr lang="tr-TR" dirty="0" err="1" smtClean="0"/>
              <a:t>Ekstrüzyonla</a:t>
            </a:r>
            <a:r>
              <a:rPr lang="tr-TR" dirty="0" smtClean="0"/>
              <a:t> Gevrekleştirilmiş Tahıl Ürünleri </a:t>
            </a:r>
          </a:p>
          <a:p>
            <a:r>
              <a:rPr lang="tr-TR" dirty="0" err="1" smtClean="0"/>
              <a:t>Ekstrüze</a:t>
            </a:r>
            <a:r>
              <a:rPr lang="tr-TR" dirty="0" smtClean="0"/>
              <a:t> edilen gevrekler geleneksel olarak üretilen gevreklerden farklılık arz ederler. Bu farklılık, gevrekleştirme için tanelere bileşenler ilave edilir, daha sonra bu </a:t>
            </a:r>
          </a:p>
          <a:p>
            <a:r>
              <a:rPr lang="tr-TR" dirty="0" smtClean="0"/>
              <a:t>karışım istenilen boyutlarda parçalanması için bir kalıba </a:t>
            </a:r>
            <a:r>
              <a:rPr lang="tr-TR" dirty="0" err="1" smtClean="0"/>
              <a:t>ekstrüze</a:t>
            </a:r>
            <a:r>
              <a:rPr lang="tr-TR" dirty="0" smtClean="0"/>
              <a:t> edilmesinden kaynaklanır.</a:t>
            </a:r>
            <a:endParaRPr lang="tr-TR"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pic>
        <p:nvPicPr>
          <p:cNvPr id="5122" name="Picture 2"/>
          <p:cNvPicPr>
            <a:picLocks noGrp="1" noChangeAspect="1" noChangeArrowheads="1"/>
          </p:cNvPicPr>
          <p:nvPr>
            <p:ph idx="1"/>
          </p:nvPr>
        </p:nvPicPr>
        <p:blipFill>
          <a:blip r:embed="rId2" cstate="print"/>
          <a:srcRect/>
          <a:stretch>
            <a:fillRect/>
          </a:stretch>
        </p:blipFill>
        <p:spPr bwMode="auto">
          <a:xfrm>
            <a:off x="2552700" y="2882106"/>
            <a:ext cx="4038600" cy="1962150"/>
          </a:xfrm>
          <a:prstGeom prst="rect">
            <a:avLst/>
          </a:prstGeom>
          <a:noFill/>
          <a:ln w="9525">
            <a:noFill/>
            <a:miter lim="800000"/>
            <a:headEnd/>
            <a:tailEnd/>
          </a:ln>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85000" lnSpcReduction="20000"/>
          </a:bodyPr>
          <a:lstStyle/>
          <a:p>
            <a:r>
              <a:rPr lang="tr-TR" dirty="0" err="1" smtClean="0"/>
              <a:t>Ektrüze</a:t>
            </a:r>
            <a:r>
              <a:rPr lang="tr-TR" dirty="0" smtClean="0"/>
              <a:t> gevrek üretimi ile geleneksel yolla üretilen </a:t>
            </a:r>
          </a:p>
          <a:p>
            <a:r>
              <a:rPr lang="tr-TR" dirty="0" smtClean="0"/>
              <a:t>gevrek üretimi arasındaki temel fark, geleneksel yolla </a:t>
            </a:r>
          </a:p>
          <a:p>
            <a:r>
              <a:rPr lang="tr-TR" dirty="0" smtClean="0"/>
              <a:t>üretilen gevrek üretiminde uygulanan pişirme ve topak </a:t>
            </a:r>
          </a:p>
          <a:p>
            <a:r>
              <a:rPr lang="tr-TR" dirty="0" smtClean="0"/>
              <a:t>kırma işlemlerinin yerini </a:t>
            </a:r>
            <a:r>
              <a:rPr lang="tr-TR" dirty="0" err="1" smtClean="0"/>
              <a:t>ekstrüksiyon</a:t>
            </a:r>
            <a:r>
              <a:rPr lang="tr-TR" dirty="0" smtClean="0"/>
              <a:t> aşamasının </a:t>
            </a:r>
          </a:p>
          <a:p>
            <a:r>
              <a:rPr lang="tr-TR" dirty="0" smtClean="0"/>
              <a:t>almasıdır. </a:t>
            </a:r>
          </a:p>
          <a:p>
            <a:r>
              <a:rPr lang="tr-TR" dirty="0" smtClean="0"/>
              <a:t> </a:t>
            </a:r>
            <a:r>
              <a:rPr lang="tr-TR" dirty="0" err="1" smtClean="0"/>
              <a:t>Ekstrüze</a:t>
            </a:r>
            <a:r>
              <a:rPr lang="tr-TR" dirty="0" smtClean="0"/>
              <a:t> gevrek üretiminde, tanelere ön işlem </a:t>
            </a:r>
          </a:p>
          <a:p>
            <a:r>
              <a:rPr lang="tr-TR" dirty="0" smtClean="0"/>
              <a:t>uygulaması ve bileşenlerin ilave edilme </a:t>
            </a:r>
          </a:p>
          <a:p>
            <a:r>
              <a:rPr lang="tr-TR" dirty="0" smtClean="0"/>
              <a:t>aşamaları, tatlandırıcı solüsyonuna doğal veya yapay </a:t>
            </a:r>
          </a:p>
          <a:p>
            <a:r>
              <a:rPr lang="tr-TR" dirty="0" smtClean="0"/>
              <a:t>renklendiricilerin ilavesi hariç geleneksel yolla üretilen </a:t>
            </a:r>
          </a:p>
          <a:p>
            <a:r>
              <a:rPr lang="tr-TR" dirty="0" smtClean="0"/>
              <a:t>gevrek üretimi ile tamamen aynıdır. </a:t>
            </a:r>
          </a:p>
          <a:p>
            <a:endParaRPr lang="tr-TR"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62500" lnSpcReduction="20000"/>
          </a:bodyPr>
          <a:lstStyle/>
          <a:p>
            <a:r>
              <a:rPr lang="tr-TR" dirty="0" err="1" smtClean="0"/>
              <a:t>Ektrüze</a:t>
            </a:r>
            <a:r>
              <a:rPr lang="tr-TR" dirty="0" smtClean="0"/>
              <a:t> gevreklerin üretiminde renk maddesinin ilavesi </a:t>
            </a:r>
          </a:p>
          <a:p>
            <a:r>
              <a:rPr lang="tr-TR" dirty="0" smtClean="0"/>
              <a:t>gereklidir. Çünkü </a:t>
            </a:r>
            <a:r>
              <a:rPr lang="tr-TR" dirty="0" err="1" smtClean="0"/>
              <a:t>ekstrüze</a:t>
            </a:r>
            <a:r>
              <a:rPr lang="tr-TR" dirty="0" smtClean="0"/>
              <a:t> sistemlerinde bileşenlerin</a:t>
            </a:r>
          </a:p>
          <a:p>
            <a:r>
              <a:rPr lang="tr-TR" dirty="0" smtClean="0"/>
              <a:t>mekanik olarak daha fazla işlenmesinden dolayı elde edilen </a:t>
            </a:r>
          </a:p>
          <a:p>
            <a:r>
              <a:rPr lang="tr-TR" dirty="0" smtClean="0"/>
              <a:t>gevreklerin rengi mat veya gri olarak gözükür. Bu etki şeker </a:t>
            </a:r>
          </a:p>
          <a:p>
            <a:r>
              <a:rPr lang="tr-TR" dirty="0" smtClean="0"/>
              <a:t>miktarı ve aynı zamanda indirgen şeker kaynağı olan malt </a:t>
            </a:r>
          </a:p>
          <a:p>
            <a:r>
              <a:rPr lang="tr-TR" dirty="0" smtClean="0"/>
              <a:t>içeriği düşükse daha belirgindir. Küçük miktardaki doğal ya da </a:t>
            </a:r>
          </a:p>
          <a:p>
            <a:r>
              <a:rPr lang="tr-TR" dirty="0" smtClean="0"/>
              <a:t>sentetik sarı renk maddesi bu sorunu giderir. </a:t>
            </a:r>
          </a:p>
          <a:p>
            <a:r>
              <a:rPr lang="tr-TR" dirty="0" err="1" smtClean="0"/>
              <a:t>Ekstrüzyon</a:t>
            </a:r>
            <a:r>
              <a:rPr lang="tr-TR" dirty="0" smtClean="0"/>
              <a:t> işlemi için kullanılan </a:t>
            </a:r>
            <a:r>
              <a:rPr lang="tr-TR" dirty="0" err="1" smtClean="0"/>
              <a:t>ekstruderler</a:t>
            </a:r>
            <a:r>
              <a:rPr lang="tr-TR" dirty="0" smtClean="0"/>
              <a:t>, uzunluğu boyunca </a:t>
            </a:r>
          </a:p>
          <a:p>
            <a:r>
              <a:rPr lang="tr-TR" dirty="0" smtClean="0"/>
              <a:t>değişik işlemleri yerine getirebilen geniş silindirik yapıya sahip </a:t>
            </a:r>
          </a:p>
          <a:p>
            <a:r>
              <a:rPr lang="tr-TR" dirty="0" smtClean="0"/>
              <a:t>ekipmanlardır. Silindirin ilk bölmesinde tane ile bileşen karışımı </a:t>
            </a:r>
          </a:p>
          <a:p>
            <a:r>
              <a:rPr lang="tr-TR" dirty="0" smtClean="0"/>
              <a:t>birlikte yoğrulur veya ezilir. Su, şeker, tuz, malt ve doğal veya </a:t>
            </a:r>
          </a:p>
          <a:p>
            <a:r>
              <a:rPr lang="tr-TR" dirty="0" smtClean="0"/>
              <a:t>yapay renk maddelerinden oluşan tatlandırıcı solüsyonunun her </a:t>
            </a:r>
          </a:p>
          <a:p>
            <a:r>
              <a:rPr lang="tr-TR" dirty="0" smtClean="0"/>
              <a:t>birinin miktarları ölçülerek doğrudan </a:t>
            </a:r>
            <a:r>
              <a:rPr lang="tr-TR" dirty="0" err="1" smtClean="0"/>
              <a:t>ekstruder</a:t>
            </a:r>
            <a:r>
              <a:rPr lang="tr-TR" dirty="0" smtClean="0"/>
              <a:t> içerisine ilave </a:t>
            </a:r>
          </a:p>
          <a:p>
            <a:r>
              <a:rPr lang="tr-TR" dirty="0" smtClean="0"/>
              <a:t>edilebilir.</a:t>
            </a:r>
            <a:endParaRPr lang="tr-TR"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pic>
        <p:nvPicPr>
          <p:cNvPr id="6146" name="Picture 2"/>
          <p:cNvPicPr>
            <a:picLocks noGrp="1" noChangeAspect="1" noChangeArrowheads="1"/>
          </p:cNvPicPr>
          <p:nvPr>
            <p:ph idx="1"/>
          </p:nvPr>
        </p:nvPicPr>
        <p:blipFill>
          <a:blip r:embed="rId2" cstate="print"/>
          <a:srcRect/>
          <a:stretch>
            <a:fillRect/>
          </a:stretch>
        </p:blipFill>
        <p:spPr bwMode="auto">
          <a:xfrm>
            <a:off x="2333625" y="2162969"/>
            <a:ext cx="4476750" cy="3400425"/>
          </a:xfrm>
          <a:prstGeom prst="rect">
            <a:avLst/>
          </a:prstGeom>
          <a:noFill/>
          <a:ln w="9525">
            <a:noFill/>
            <a:miter lim="800000"/>
            <a:headEnd/>
            <a:tailEnd/>
          </a:ln>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92500" lnSpcReduction="10000"/>
          </a:bodyPr>
          <a:lstStyle/>
          <a:p>
            <a:r>
              <a:rPr lang="tr-TR" dirty="0" smtClean="0"/>
              <a:t>Genleştirilmiş Tam Tahıllar </a:t>
            </a:r>
          </a:p>
          <a:p>
            <a:r>
              <a:rPr lang="tr-TR" dirty="0" smtClean="0"/>
              <a:t>Tabanca ile genleştirilmiş tam tahıllar, tanelerin pişirilmesi ve aniden basıncın düşürülmesi ile elde edilir. Tahıl içerisindeki normal atmosfer basıncında bulunan buhar çok düşük basınçlı bir ortama tabi tutulursa kendini dengelemeye çalışır işte bu durum tanenin genişlemesine veya genleşmesine sebebiyet verir. </a:t>
            </a:r>
          </a:p>
          <a:p>
            <a:r>
              <a:rPr lang="tr-TR" dirty="0" smtClean="0"/>
              <a:t>Tabanca ile genleştirilmiş tam tahıl ürünlerinde yalnızca pirinç ve buğday tahılları kullanılır. </a:t>
            </a:r>
            <a:endParaRPr lang="tr-TR"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pic>
        <p:nvPicPr>
          <p:cNvPr id="7170" name="Picture 2"/>
          <p:cNvPicPr>
            <a:picLocks noGrp="1" noChangeAspect="1" noChangeArrowheads="1"/>
          </p:cNvPicPr>
          <p:nvPr>
            <p:ph idx="1"/>
          </p:nvPr>
        </p:nvPicPr>
        <p:blipFill>
          <a:blip r:embed="rId2" cstate="print"/>
          <a:srcRect/>
          <a:stretch>
            <a:fillRect/>
          </a:stretch>
        </p:blipFill>
        <p:spPr bwMode="auto">
          <a:xfrm>
            <a:off x="2371725" y="3177381"/>
            <a:ext cx="4400550" cy="1371600"/>
          </a:xfrm>
          <a:prstGeom prst="rect">
            <a:avLst/>
          </a:prstGeom>
          <a:noFill/>
          <a:ln w="9525">
            <a:noFill/>
            <a:miter lim="800000"/>
            <a:headEnd/>
            <a:tailEnd/>
          </a:ln>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70000" lnSpcReduction="20000"/>
          </a:bodyPr>
          <a:lstStyle/>
          <a:p>
            <a:r>
              <a:rPr lang="tr-TR" dirty="0" err="1" smtClean="0"/>
              <a:t>Ekstrüde</a:t>
            </a:r>
            <a:r>
              <a:rPr lang="tr-TR" dirty="0" smtClean="0"/>
              <a:t> Edilerek Genleştirilmiş Tahıl Ürünleri </a:t>
            </a:r>
          </a:p>
          <a:p>
            <a:r>
              <a:rPr lang="tr-TR" dirty="0" err="1" smtClean="0"/>
              <a:t>Ekstrüde</a:t>
            </a:r>
            <a:r>
              <a:rPr lang="tr-TR" dirty="0" smtClean="0"/>
              <a:t> edilerek tabanca ile genleştirilmiş tahıl ürünlerinin </a:t>
            </a:r>
          </a:p>
          <a:p>
            <a:r>
              <a:rPr lang="tr-TR" dirty="0" smtClean="0"/>
              <a:t>üretiminde tam tane yerine başlangıç bileşeni olarak tahıl </a:t>
            </a:r>
          </a:p>
          <a:p>
            <a:r>
              <a:rPr lang="tr-TR" dirty="0" smtClean="0"/>
              <a:t>kırması veya unu kullanılır. Hamur </a:t>
            </a:r>
            <a:r>
              <a:rPr lang="tr-TR" dirty="0" err="1" smtClean="0"/>
              <a:t>ekstrüde</a:t>
            </a:r>
            <a:r>
              <a:rPr lang="tr-TR" dirty="0" smtClean="0"/>
              <a:t> içerisinde pişirilir ve </a:t>
            </a:r>
          </a:p>
          <a:p>
            <a:r>
              <a:rPr lang="tr-TR" dirty="0" err="1" smtClean="0"/>
              <a:t>ekstrüde</a:t>
            </a:r>
            <a:r>
              <a:rPr lang="tr-TR" dirty="0" smtClean="0"/>
              <a:t> edilen hamur kalıba dökülünce istenilen şekil elde </a:t>
            </a:r>
          </a:p>
          <a:p>
            <a:r>
              <a:rPr lang="tr-TR" dirty="0" smtClean="0"/>
              <a:t>edilir. Tabanca ile genleştirilmiş tahıl ürünleri için </a:t>
            </a:r>
            <a:r>
              <a:rPr lang="tr-TR" dirty="0" err="1" smtClean="0"/>
              <a:t>ekstrüsiyon</a:t>
            </a:r>
            <a:r>
              <a:rPr lang="tr-TR" dirty="0" smtClean="0"/>
              <a:t> </a:t>
            </a:r>
          </a:p>
          <a:p>
            <a:r>
              <a:rPr lang="tr-TR" dirty="0" smtClean="0"/>
              <a:t>işlemi daha önce anlatılan </a:t>
            </a:r>
            <a:r>
              <a:rPr lang="tr-TR" dirty="0" err="1" smtClean="0"/>
              <a:t>ekstrüde</a:t>
            </a:r>
            <a:r>
              <a:rPr lang="tr-TR" dirty="0" smtClean="0"/>
              <a:t> edilen gevrek üretimi ile </a:t>
            </a:r>
          </a:p>
          <a:p>
            <a:r>
              <a:rPr lang="tr-TR" dirty="0" smtClean="0"/>
              <a:t>aynıdır. Hamur </a:t>
            </a:r>
            <a:r>
              <a:rPr lang="tr-TR" dirty="0" err="1" smtClean="0"/>
              <a:t>ekstrüde</a:t>
            </a:r>
            <a:r>
              <a:rPr lang="tr-TR" dirty="0" smtClean="0"/>
              <a:t> edildikten sonra kurutulur ve nem </a:t>
            </a:r>
          </a:p>
          <a:p>
            <a:r>
              <a:rPr lang="tr-TR" dirty="0" smtClean="0"/>
              <a:t>içeriği % 20-24’den % 9-12’ye düşürülür. Daha sonra </a:t>
            </a:r>
          </a:p>
          <a:p>
            <a:r>
              <a:rPr lang="tr-TR" dirty="0" smtClean="0"/>
              <a:t>genleştirme ve son işlem aşamalarından geçirilir. </a:t>
            </a:r>
            <a:r>
              <a:rPr lang="tr-TR" dirty="0" err="1" smtClean="0"/>
              <a:t>Ekstrüde</a:t>
            </a:r>
            <a:r>
              <a:rPr lang="tr-TR" dirty="0" smtClean="0"/>
              <a:t> </a:t>
            </a:r>
          </a:p>
          <a:p>
            <a:r>
              <a:rPr lang="tr-TR" dirty="0" smtClean="0"/>
              <a:t>edilerek tabanca ile genleştirilmiş çoğu tahıl ürünleri </a:t>
            </a:r>
          </a:p>
          <a:p>
            <a:r>
              <a:rPr lang="tr-TR" dirty="0" smtClean="0"/>
              <a:t>ambalajlanmadan önce şekerle kaplanır ve besinsel açıdan </a:t>
            </a:r>
          </a:p>
          <a:p>
            <a:r>
              <a:rPr lang="tr-TR" dirty="0" smtClean="0"/>
              <a:t>zenginleştirme işlemine tabi tutulur</a:t>
            </a:r>
            <a:endParaRPr lang="tr-TR"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pic>
        <p:nvPicPr>
          <p:cNvPr id="8194" name="Picture 2"/>
          <p:cNvPicPr>
            <a:picLocks noGrp="1" noChangeAspect="1" noChangeArrowheads="1"/>
          </p:cNvPicPr>
          <p:nvPr>
            <p:ph idx="1"/>
          </p:nvPr>
        </p:nvPicPr>
        <p:blipFill>
          <a:blip r:embed="rId2" cstate="print"/>
          <a:srcRect/>
          <a:stretch>
            <a:fillRect/>
          </a:stretch>
        </p:blipFill>
        <p:spPr bwMode="auto">
          <a:xfrm>
            <a:off x="2533650" y="2343944"/>
            <a:ext cx="4076700" cy="3038475"/>
          </a:xfrm>
          <a:prstGeom prst="rect">
            <a:avLst/>
          </a:prstGeom>
          <a:noFill/>
          <a:ln w="9525">
            <a:noFill/>
            <a:miter lim="800000"/>
            <a:headEnd/>
            <a:tailEnd/>
          </a:ln>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70000" lnSpcReduction="20000"/>
          </a:bodyPr>
          <a:lstStyle/>
          <a:p>
            <a:r>
              <a:rPr lang="tr-TR" dirty="0" smtClean="0"/>
              <a:t>Sıkıştırılmış (Dilimlenmiş) Tam Tane Ürünleri </a:t>
            </a:r>
          </a:p>
          <a:p>
            <a:r>
              <a:rPr lang="tr-TR" dirty="0" smtClean="0"/>
              <a:t>Pirinç, mısır ve diğer tahıllar kullanılmakla birlikte </a:t>
            </a:r>
          </a:p>
          <a:p>
            <a:r>
              <a:rPr lang="tr-TR" dirty="0" smtClean="0"/>
              <a:t>sıkıştırılmış tam tane ürünleri üretiminde başlıca buğday </a:t>
            </a:r>
          </a:p>
          <a:p>
            <a:r>
              <a:rPr lang="tr-TR" dirty="0" smtClean="0"/>
              <a:t>kullanılır. Fırınlandığında altın sarısı renkte dilimlenmiş </a:t>
            </a:r>
          </a:p>
          <a:p>
            <a:r>
              <a:rPr lang="tr-TR" dirty="0" smtClean="0"/>
              <a:t>beyaz bisküviler üretebildiğinden bu işlem için en yaygın </a:t>
            </a:r>
          </a:p>
          <a:p>
            <a:r>
              <a:rPr lang="tr-TR" dirty="0" smtClean="0"/>
              <a:t>olarak kullanılan hammadde beyaz buğdaydır. Ayrıca </a:t>
            </a:r>
          </a:p>
          <a:p>
            <a:r>
              <a:rPr lang="tr-TR" dirty="0" smtClean="0"/>
              <a:t>kırmızı buğday da kullanılabilir fakat nihai ürünün rengi </a:t>
            </a:r>
          </a:p>
          <a:p>
            <a:r>
              <a:rPr lang="tr-TR" dirty="0" smtClean="0"/>
              <a:t>daha koyudur dolayısıyla albenisi daha azdır. Bu </a:t>
            </a:r>
          </a:p>
          <a:p>
            <a:r>
              <a:rPr lang="tr-TR" dirty="0" smtClean="0"/>
              <a:t>ürünlerin üretimi tanenin temizlenmesi, pişirme, soğutma </a:t>
            </a:r>
          </a:p>
          <a:p>
            <a:r>
              <a:rPr lang="tr-TR" dirty="0" smtClean="0"/>
              <a:t>ve tavlama, dilimleme, bisküvi şeklinin verilmesi, </a:t>
            </a:r>
          </a:p>
          <a:p>
            <a:r>
              <a:rPr lang="tr-TR" dirty="0" smtClean="0"/>
              <a:t>bisküvinin fırınlanması ve ambalajlama aşamalarından </a:t>
            </a:r>
          </a:p>
          <a:p>
            <a:r>
              <a:rPr lang="tr-TR" dirty="0" smtClean="0"/>
              <a:t>oluşur. </a:t>
            </a:r>
            <a:endParaRPr lang="tr-TR" dirty="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pic>
        <p:nvPicPr>
          <p:cNvPr id="9218" name="Picture 2"/>
          <p:cNvPicPr>
            <a:picLocks noGrp="1" noChangeAspect="1" noChangeArrowheads="1"/>
          </p:cNvPicPr>
          <p:nvPr>
            <p:ph idx="1"/>
          </p:nvPr>
        </p:nvPicPr>
        <p:blipFill>
          <a:blip r:embed="rId2" cstate="print"/>
          <a:srcRect/>
          <a:stretch>
            <a:fillRect/>
          </a:stretch>
        </p:blipFill>
        <p:spPr bwMode="auto">
          <a:xfrm>
            <a:off x="2319337" y="2396331"/>
            <a:ext cx="4505325" cy="2933700"/>
          </a:xfrm>
          <a:prstGeom prst="rect">
            <a:avLst/>
          </a:prstGeom>
          <a:noFill/>
          <a:ln w="9525">
            <a:noFill/>
            <a:miter lim="800000"/>
            <a:headEnd/>
            <a:tailEnd/>
          </a:ln>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85000" lnSpcReduction="20000"/>
          </a:bodyPr>
          <a:lstStyle/>
          <a:p>
            <a:r>
              <a:rPr lang="tr-TR" dirty="0" err="1" smtClean="0"/>
              <a:t>Ekstrüzyonla</a:t>
            </a:r>
            <a:r>
              <a:rPr lang="tr-TR" dirty="0" smtClean="0"/>
              <a:t> Sıkıştırılmış (Dilimlenmiş) Tahıllar </a:t>
            </a:r>
          </a:p>
          <a:p>
            <a:r>
              <a:rPr lang="tr-TR" dirty="0" smtClean="0"/>
              <a:t>Dilimlenmiş tam tahıl ürünlerine benzer bir </a:t>
            </a:r>
          </a:p>
          <a:p>
            <a:r>
              <a:rPr lang="tr-TR" dirty="0" smtClean="0"/>
              <a:t>yolla üretilen </a:t>
            </a:r>
            <a:r>
              <a:rPr lang="tr-TR" dirty="0" err="1" smtClean="0"/>
              <a:t>ekstrüzyonla</a:t>
            </a:r>
            <a:r>
              <a:rPr lang="tr-TR" dirty="0" smtClean="0"/>
              <a:t> dilimlenmiş </a:t>
            </a:r>
          </a:p>
          <a:p>
            <a:r>
              <a:rPr lang="tr-TR" dirty="0" smtClean="0"/>
              <a:t>tahılların üretiminde tam tane yerine </a:t>
            </a:r>
          </a:p>
          <a:p>
            <a:r>
              <a:rPr lang="tr-TR" dirty="0" smtClean="0"/>
              <a:t>hammadde olarak kırma veya unu </a:t>
            </a:r>
          </a:p>
          <a:p>
            <a:r>
              <a:rPr lang="tr-TR" dirty="0" smtClean="0"/>
              <a:t>kullanılır. Hammaddeler buğday, mısır, </a:t>
            </a:r>
          </a:p>
          <a:p>
            <a:r>
              <a:rPr lang="tr-TR" dirty="0" smtClean="0"/>
              <a:t>pirinç ve yulaftan oluşur ve bu tahıllar un </a:t>
            </a:r>
          </a:p>
          <a:p>
            <a:r>
              <a:rPr lang="tr-TR" dirty="0" smtClean="0"/>
              <a:t>şeklinde kullanılırlar. Ayrıca bu tahıllar tek </a:t>
            </a:r>
          </a:p>
          <a:p>
            <a:r>
              <a:rPr lang="tr-TR" dirty="0" smtClean="0"/>
              <a:t>başına kullanılabileceği gibi karışımları </a:t>
            </a:r>
          </a:p>
          <a:p>
            <a:r>
              <a:rPr lang="tr-TR" dirty="0" smtClean="0"/>
              <a:t>şeklinde de kullanılabilirler. </a:t>
            </a:r>
            <a:endParaRPr lang="tr-TR" dirty="0"/>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55000" lnSpcReduction="20000"/>
          </a:bodyPr>
          <a:lstStyle/>
          <a:p>
            <a:r>
              <a:rPr lang="tr-TR" dirty="0" err="1" smtClean="0"/>
              <a:t>Ektrüzyonla</a:t>
            </a:r>
            <a:r>
              <a:rPr lang="tr-TR" dirty="0" smtClean="0"/>
              <a:t> dilimlenmiş tahıl ürünlerinin üretimi, ön işlem </a:t>
            </a:r>
          </a:p>
          <a:p>
            <a:r>
              <a:rPr lang="tr-TR" dirty="0" smtClean="0"/>
              <a:t>(tane kabulü, bekletme ve öğütme), karıştırma, </a:t>
            </a:r>
            <a:r>
              <a:rPr lang="tr-TR" dirty="0" err="1" smtClean="0"/>
              <a:t>ekstrüzyon</a:t>
            </a:r>
            <a:r>
              <a:rPr lang="tr-TR" dirty="0" smtClean="0"/>
              <a:t>, </a:t>
            </a:r>
          </a:p>
          <a:p>
            <a:r>
              <a:rPr lang="tr-TR" dirty="0" smtClean="0"/>
              <a:t>soğutma ve tavlama, dilimleme, bisküvi şeklinin verilmesi </a:t>
            </a:r>
          </a:p>
          <a:p>
            <a:r>
              <a:rPr lang="tr-TR" dirty="0" smtClean="0"/>
              <a:t>fırında pişirme, kurutma ve ambalajlama aşamalarından </a:t>
            </a:r>
          </a:p>
          <a:p>
            <a:r>
              <a:rPr lang="tr-TR" dirty="0" smtClean="0"/>
              <a:t>oluşur. </a:t>
            </a:r>
          </a:p>
          <a:p>
            <a:r>
              <a:rPr lang="tr-TR" dirty="0" smtClean="0"/>
              <a:t> Ön işlem, karıştırma, </a:t>
            </a:r>
            <a:r>
              <a:rPr lang="tr-TR" dirty="0" err="1" smtClean="0"/>
              <a:t>ekstrüde</a:t>
            </a:r>
            <a:r>
              <a:rPr lang="tr-TR" dirty="0" smtClean="0"/>
              <a:t> etme, soğutma ve tavlama </a:t>
            </a:r>
          </a:p>
          <a:p>
            <a:r>
              <a:rPr lang="tr-TR" dirty="0" smtClean="0"/>
              <a:t>aşamaları diğer tahıl tiplerinde olduğu gibi uygulanır. </a:t>
            </a:r>
          </a:p>
          <a:p>
            <a:r>
              <a:rPr lang="tr-TR" dirty="0" smtClean="0"/>
              <a:t>Dilimleme, bisküvi şeklinin verilmesi, fırında pişirme, kurutma </a:t>
            </a:r>
          </a:p>
          <a:p>
            <a:r>
              <a:rPr lang="tr-TR" dirty="0" smtClean="0"/>
              <a:t>ve ambalajlama aşamaları da tam tanelerin dilimlenmesi </a:t>
            </a:r>
          </a:p>
          <a:p>
            <a:r>
              <a:rPr lang="tr-TR" dirty="0" smtClean="0"/>
              <a:t>aşamaları ile benzerdir. Genel olarak </a:t>
            </a:r>
            <a:r>
              <a:rPr lang="tr-TR" dirty="0" err="1" smtClean="0"/>
              <a:t>ekstrüzyonla</a:t>
            </a:r>
            <a:r>
              <a:rPr lang="tr-TR" dirty="0" smtClean="0"/>
              <a:t> </a:t>
            </a:r>
          </a:p>
          <a:p>
            <a:r>
              <a:rPr lang="tr-TR" dirty="0" smtClean="0"/>
              <a:t>dilimlenmiş tahıl ürünlerinin üretiminde bisküvi şekli, tam </a:t>
            </a:r>
          </a:p>
          <a:p>
            <a:r>
              <a:rPr lang="tr-TR" dirty="0" smtClean="0"/>
              <a:t>buğday tanesinin dilimlenmesiyle elde edilen geniş </a:t>
            </a:r>
          </a:p>
          <a:p>
            <a:r>
              <a:rPr lang="tr-TR" dirty="0" smtClean="0"/>
              <a:t>bisküvilerden ziyade küçük boyutta bisküvilerdir. Bu sebeple </a:t>
            </a:r>
          </a:p>
          <a:p>
            <a:r>
              <a:rPr lang="tr-TR" dirty="0" smtClean="0"/>
              <a:t>bisküvi başına daha fazla dilimleme tabakasına ihtiyaç </a:t>
            </a:r>
          </a:p>
          <a:p>
            <a:r>
              <a:rPr lang="tr-TR" dirty="0" smtClean="0"/>
              <a:t>duyulur. </a:t>
            </a:r>
          </a:p>
          <a:p>
            <a:endParaRPr lang="tr-TR" dirty="0"/>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55000" lnSpcReduction="20000"/>
          </a:bodyPr>
          <a:lstStyle/>
          <a:p>
            <a:r>
              <a:rPr lang="tr-TR" dirty="0" smtClean="0"/>
              <a:t>Fırında Genleştirilmiş Tahıllar </a:t>
            </a:r>
          </a:p>
          <a:p>
            <a:r>
              <a:rPr lang="tr-TR" dirty="0" smtClean="0"/>
              <a:t>Fırında genleştirilmiş tahıl ürünleri hemen hemen tam pirinç tanesi </a:t>
            </a:r>
          </a:p>
          <a:p>
            <a:r>
              <a:rPr lang="tr-TR" dirty="0" smtClean="0"/>
              <a:t>veya mısır veya bunların karışımından üretilir. Pirinç ve mısır </a:t>
            </a:r>
          </a:p>
          <a:p>
            <a:r>
              <a:rPr lang="tr-TR" dirty="0" smtClean="0"/>
              <a:t>tahılları yüksek ısı ve uygun nem içeriğinde doğal olarak </a:t>
            </a:r>
          </a:p>
          <a:p>
            <a:r>
              <a:rPr lang="tr-TR" dirty="0" smtClean="0"/>
              <a:t>genleşirken bu şartlarda buğday ve yulaf taneleri </a:t>
            </a:r>
          </a:p>
          <a:p>
            <a:r>
              <a:rPr lang="tr-TR" dirty="0" smtClean="0"/>
              <a:t>genleşememektedir. </a:t>
            </a:r>
          </a:p>
          <a:p>
            <a:r>
              <a:rPr lang="tr-TR" dirty="0" smtClean="0"/>
              <a:t>Taneler şeker, tuz, su ve malt ile karıştırılır daha sonra % 28 nem </a:t>
            </a:r>
          </a:p>
          <a:p>
            <a:r>
              <a:rPr lang="tr-TR" dirty="0" smtClean="0"/>
              <a:t>içeriğinde yaklaşık olarak 1 saat basınçta pişirilir. Pişirme </a:t>
            </a:r>
          </a:p>
          <a:p>
            <a:r>
              <a:rPr lang="tr-TR" dirty="0" smtClean="0"/>
              <a:t>işleminden sonra, topaklaşmış taneleri parçalamak ve taneyi </a:t>
            </a:r>
          </a:p>
          <a:p>
            <a:r>
              <a:rPr lang="tr-TR" dirty="0" smtClean="0"/>
              <a:t>makul bir sıcaklığa getirmek için soğutma ve boyutlandırma </a:t>
            </a:r>
          </a:p>
          <a:p>
            <a:r>
              <a:rPr lang="tr-TR" dirty="0" smtClean="0"/>
              <a:t>işlemine geçilir. Bu işlemlerden sonra taneler % 17 nem içeriğine </a:t>
            </a:r>
          </a:p>
          <a:p>
            <a:r>
              <a:rPr lang="tr-TR" dirty="0" smtClean="0"/>
              <a:t>kadar kurutulur ve nemin dengelenmesi için 4-8 saat tavlanır. </a:t>
            </a:r>
          </a:p>
          <a:p>
            <a:r>
              <a:rPr lang="tr-TR" dirty="0" smtClean="0"/>
              <a:t>Tavlama aşamasından sonra, taneler çarptırma olarak </a:t>
            </a:r>
          </a:p>
          <a:p>
            <a:r>
              <a:rPr lang="tr-TR" dirty="0" smtClean="0"/>
              <a:t>adlandırılan az bir şekilde yassılaştırılacağı düzleştiricilerden </a:t>
            </a:r>
          </a:p>
          <a:p>
            <a:r>
              <a:rPr lang="tr-TR" dirty="0" smtClean="0"/>
              <a:t>geçirilir.</a:t>
            </a:r>
            <a:endParaRPr lang="tr-TR" dirty="0"/>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70000" lnSpcReduction="20000"/>
          </a:bodyPr>
          <a:lstStyle/>
          <a:p>
            <a:r>
              <a:rPr lang="tr-TR" dirty="0" smtClean="0"/>
              <a:t>Taneler yassılaştırılmasına rağmen gevrek üretimi için </a:t>
            </a:r>
          </a:p>
          <a:p>
            <a:r>
              <a:rPr lang="tr-TR" dirty="0" smtClean="0"/>
              <a:t>uygun incelikte değildirler. Çarptırma işleminden sonra, </a:t>
            </a:r>
          </a:p>
          <a:p>
            <a:r>
              <a:rPr lang="tr-TR" dirty="0" smtClean="0"/>
              <a:t>nem içeriğini % 17’den % 9-11’e düşürmek için taneler </a:t>
            </a:r>
          </a:p>
          <a:p>
            <a:r>
              <a:rPr lang="tr-TR" dirty="0" smtClean="0"/>
              <a:t>tekrar kurutulur. Daha sonra taneler fırında genleştirilir </a:t>
            </a:r>
          </a:p>
          <a:p>
            <a:r>
              <a:rPr lang="tr-TR" dirty="0" smtClean="0"/>
              <a:t>ve bunun için tanenin nem içeriği ile fırın sıcaklığı </a:t>
            </a:r>
          </a:p>
          <a:p>
            <a:r>
              <a:rPr lang="tr-TR" dirty="0" smtClean="0"/>
              <a:t>arasında uygun bir dengenin sağlanması gereklidir. </a:t>
            </a:r>
          </a:p>
          <a:p>
            <a:r>
              <a:rPr lang="tr-TR" dirty="0" smtClean="0"/>
              <a:t>Fırında genleştirme işlemi, son yarım saatinin oldukça </a:t>
            </a:r>
          </a:p>
          <a:p>
            <a:r>
              <a:rPr lang="tr-TR" dirty="0" smtClean="0"/>
              <a:t>yüksek sıcaklıklarda olması ile karakterize edilir (288-343 0C) ve yaklaşık olarak 90 saniyede tamamlanır. </a:t>
            </a:r>
          </a:p>
          <a:p>
            <a:r>
              <a:rPr lang="tr-TR" dirty="0" smtClean="0"/>
              <a:t>Genleştirmeden sonra ürün soğutulur, vitaminlerle </a:t>
            </a:r>
          </a:p>
          <a:p>
            <a:r>
              <a:rPr lang="tr-TR" dirty="0" smtClean="0"/>
              <a:t>zenginleştirilir (gerekli ise) ve tazeliğini koruması için </a:t>
            </a:r>
          </a:p>
          <a:p>
            <a:r>
              <a:rPr lang="tr-TR" dirty="0" smtClean="0"/>
              <a:t>sıklıkla antioksidanlarla muamele edilir. Daha sonra nihai </a:t>
            </a:r>
          </a:p>
          <a:p>
            <a:r>
              <a:rPr lang="tr-TR" dirty="0" smtClean="0"/>
              <a:t>ürün ambalajlanır </a:t>
            </a:r>
          </a:p>
          <a:p>
            <a:endParaRPr lang="tr-TR" dirty="0"/>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70000" lnSpcReduction="20000"/>
          </a:bodyPr>
          <a:lstStyle/>
          <a:p>
            <a:r>
              <a:rPr lang="tr-TR" dirty="0" err="1" smtClean="0"/>
              <a:t>Granola</a:t>
            </a:r>
            <a:r>
              <a:rPr lang="tr-TR" dirty="0" smtClean="0"/>
              <a:t> Tahıllar </a:t>
            </a:r>
          </a:p>
          <a:p>
            <a:r>
              <a:rPr lang="tr-TR" dirty="0" err="1" smtClean="0"/>
              <a:t>Granola</a:t>
            </a:r>
            <a:r>
              <a:rPr lang="tr-TR" dirty="0" smtClean="0"/>
              <a:t> tahıllar, kızartılmış ve şeker </a:t>
            </a:r>
            <a:r>
              <a:rPr lang="tr-TR" dirty="0" err="1" smtClean="0"/>
              <a:t>matriksinde</a:t>
            </a:r>
            <a:r>
              <a:rPr lang="tr-TR" dirty="0" smtClean="0"/>
              <a:t> </a:t>
            </a:r>
          </a:p>
          <a:p>
            <a:r>
              <a:rPr lang="tr-TR" dirty="0" smtClean="0"/>
              <a:t>tutulmuş, gevrekleştirilen tam tahıllar ile fındık, </a:t>
            </a:r>
          </a:p>
          <a:p>
            <a:r>
              <a:rPr lang="tr-TR" dirty="0" smtClean="0"/>
              <a:t>Hindistan cevizi, yağ, kurutulmuş meyveler ve </a:t>
            </a:r>
          </a:p>
          <a:p>
            <a:r>
              <a:rPr lang="tr-TR" dirty="0" smtClean="0"/>
              <a:t>baharatların karışımından oluşan ürünlerdir. Bu karışım </a:t>
            </a:r>
          </a:p>
          <a:p>
            <a:r>
              <a:rPr lang="tr-TR" dirty="0" smtClean="0"/>
              <a:t>daha sonra homojen bir tabaka halinde bantlı-sürekli </a:t>
            </a:r>
          </a:p>
          <a:p>
            <a:r>
              <a:rPr lang="tr-TR" dirty="0" smtClean="0"/>
              <a:t>çalışan kurutuculara veya fırına gönderilir. Tabakanın </a:t>
            </a:r>
          </a:p>
          <a:p>
            <a:r>
              <a:rPr lang="tr-TR" dirty="0" smtClean="0"/>
              <a:t>rengi açık kahverengi olacak şekilde ve yaklaşık olarak </a:t>
            </a:r>
          </a:p>
          <a:p>
            <a:r>
              <a:rPr lang="tr-TR" dirty="0" smtClean="0"/>
              <a:t>% 3 nem içeriğine sahip olana kadar kızartılır. Kızartılan </a:t>
            </a:r>
          </a:p>
          <a:p>
            <a:r>
              <a:rPr lang="tr-TR" dirty="0" smtClean="0"/>
              <a:t>tabaka daha sonra topaklar halinde ayrılır. </a:t>
            </a:r>
            <a:r>
              <a:rPr lang="tr-TR" dirty="0" err="1" smtClean="0"/>
              <a:t>Granola</a:t>
            </a:r>
            <a:r>
              <a:rPr lang="tr-TR" dirty="0" smtClean="0"/>
              <a:t> </a:t>
            </a:r>
          </a:p>
          <a:p>
            <a:r>
              <a:rPr lang="tr-TR" dirty="0" smtClean="0"/>
              <a:t>genel olarak herhangi bir antioksidan veya yapay </a:t>
            </a:r>
          </a:p>
          <a:p>
            <a:r>
              <a:rPr lang="tr-TR" dirty="0" smtClean="0"/>
              <a:t>tatlandırıcı veya renk maddeleri içermez.</a:t>
            </a:r>
            <a:endParaRPr lang="tr-TR" dirty="0"/>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pic>
        <p:nvPicPr>
          <p:cNvPr id="10242" name="Picture 2"/>
          <p:cNvPicPr>
            <a:picLocks noGrp="1" noChangeAspect="1" noChangeArrowheads="1"/>
          </p:cNvPicPr>
          <p:nvPr>
            <p:ph idx="1"/>
          </p:nvPr>
        </p:nvPicPr>
        <p:blipFill>
          <a:blip r:embed="rId2" cstate="print"/>
          <a:srcRect/>
          <a:stretch>
            <a:fillRect/>
          </a:stretch>
        </p:blipFill>
        <p:spPr bwMode="auto">
          <a:xfrm>
            <a:off x="2338387" y="2191544"/>
            <a:ext cx="4467225" cy="3343275"/>
          </a:xfrm>
          <a:prstGeom prst="rect">
            <a:avLst/>
          </a:prstGeom>
          <a:noFill/>
          <a:ln w="9525">
            <a:noFill/>
            <a:miter lim="800000"/>
            <a:headEnd/>
            <a:tailEnd/>
          </a:ln>
        </p:spPr>
      </p:pic>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70000" lnSpcReduction="20000"/>
          </a:bodyPr>
          <a:lstStyle/>
          <a:p>
            <a:r>
              <a:rPr lang="tr-TR" dirty="0" smtClean="0"/>
              <a:t>Kaplama </a:t>
            </a:r>
          </a:p>
          <a:p>
            <a:r>
              <a:rPr lang="tr-TR" dirty="0" smtClean="0"/>
              <a:t>Birçok tahıl ürünü satışa sunulmadan önce </a:t>
            </a:r>
          </a:p>
          <a:p>
            <a:r>
              <a:rPr lang="tr-TR" dirty="0" smtClean="0"/>
              <a:t>kaplanır. Bu işlem ürünün nemlenmesini önler ve </a:t>
            </a:r>
          </a:p>
          <a:p>
            <a:r>
              <a:rPr lang="tr-TR" dirty="0" smtClean="0"/>
              <a:t>belli ürünlerin raf ömrünü uzatır. Kaplama işlemi </a:t>
            </a:r>
          </a:p>
          <a:p>
            <a:r>
              <a:rPr lang="tr-TR" dirty="0" smtClean="0"/>
              <a:t>lezzet verici sistem olarak da bilinmekte ve sıvı </a:t>
            </a:r>
          </a:p>
          <a:p>
            <a:r>
              <a:rPr lang="tr-TR" dirty="0" smtClean="0"/>
              <a:t>veya kuru katkı maddelerinin ana ürüne </a:t>
            </a:r>
          </a:p>
          <a:p>
            <a:r>
              <a:rPr lang="tr-TR" dirty="0" smtClean="0"/>
              <a:t>uygulanması şeklindedir. Ana bileşen</a:t>
            </a:r>
          </a:p>
          <a:p>
            <a:r>
              <a:rPr lang="tr-TR" dirty="0" smtClean="0"/>
              <a:t>olarak şeker kamışı veya şeker pancarı kullanılır. </a:t>
            </a:r>
          </a:p>
          <a:p>
            <a:r>
              <a:rPr lang="tr-TR" dirty="0" smtClean="0"/>
              <a:t>Şeker temelli lezzet verici maddeler, esmer şeker </a:t>
            </a:r>
          </a:p>
          <a:p>
            <a:r>
              <a:rPr lang="tr-TR" dirty="0" smtClean="0"/>
              <a:t>veya bal gibi, kısmen beyaz şekerin yerini alabilir </a:t>
            </a:r>
          </a:p>
          <a:p>
            <a:r>
              <a:rPr lang="tr-TR" dirty="0" smtClean="0"/>
              <a:t>ve az miktarda yağ ilavesi ile topaklanmanın </a:t>
            </a:r>
          </a:p>
          <a:p>
            <a:r>
              <a:rPr lang="tr-TR" dirty="0" smtClean="0"/>
              <a:t>önüne geçilebilir.</a:t>
            </a:r>
            <a:endParaRPr lang="tr-TR" dirty="0"/>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pic>
        <p:nvPicPr>
          <p:cNvPr id="11266" name="Picture 2"/>
          <p:cNvPicPr>
            <a:picLocks noGrp="1" noChangeAspect="1" noChangeArrowheads="1"/>
          </p:cNvPicPr>
          <p:nvPr>
            <p:ph idx="1"/>
          </p:nvPr>
        </p:nvPicPr>
        <p:blipFill>
          <a:blip r:embed="rId2" cstate="print"/>
          <a:srcRect/>
          <a:stretch>
            <a:fillRect/>
          </a:stretch>
        </p:blipFill>
        <p:spPr bwMode="auto">
          <a:xfrm>
            <a:off x="2495550" y="2543969"/>
            <a:ext cx="4152900" cy="2638425"/>
          </a:xfrm>
          <a:prstGeom prst="rect">
            <a:avLst/>
          </a:prstGeom>
          <a:noFill/>
          <a:ln w="9525">
            <a:noFill/>
            <a:miter lim="800000"/>
            <a:headEnd/>
            <a:tailEnd/>
          </a:ln>
        </p:spPr>
      </p:pic>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62500" lnSpcReduction="20000"/>
          </a:bodyPr>
          <a:lstStyle/>
          <a:p>
            <a:r>
              <a:rPr lang="tr-TR" dirty="0" smtClean="0"/>
              <a:t>Genel olarak, katkısız üretilen gevrekleştirilmiş, </a:t>
            </a:r>
          </a:p>
          <a:p>
            <a:r>
              <a:rPr lang="tr-TR" dirty="0" smtClean="0"/>
              <a:t>dilimlenmiş ve </a:t>
            </a:r>
            <a:r>
              <a:rPr lang="tr-TR" dirty="0" err="1" smtClean="0"/>
              <a:t>ekstrüde</a:t>
            </a:r>
            <a:r>
              <a:rPr lang="tr-TR" dirty="0" smtClean="0"/>
              <a:t> edilen tahılların üretimi </a:t>
            </a:r>
          </a:p>
          <a:p>
            <a:r>
              <a:rPr lang="tr-TR" dirty="0" smtClean="0"/>
              <a:t>esnasında uygulanan yüksek sıcaklık çoğu lezzet </a:t>
            </a:r>
          </a:p>
          <a:p>
            <a:r>
              <a:rPr lang="tr-TR" dirty="0" smtClean="0"/>
              <a:t>maddelerinin uzaklaşmasına neden olduğundan, </a:t>
            </a:r>
          </a:p>
          <a:p>
            <a:r>
              <a:rPr lang="tr-TR" dirty="0" smtClean="0"/>
              <a:t>tüketiciler tarafından kabul görebilmeleri için bu ürünlere </a:t>
            </a:r>
          </a:p>
          <a:p>
            <a:r>
              <a:rPr lang="tr-TR" dirty="0" smtClean="0"/>
              <a:t>lezzet maddesi ilavesine veya zenginleştirme işlemine </a:t>
            </a:r>
          </a:p>
          <a:p>
            <a:r>
              <a:rPr lang="tr-TR" dirty="0" smtClean="0"/>
              <a:t>gidilir. </a:t>
            </a:r>
          </a:p>
          <a:p>
            <a:r>
              <a:rPr lang="tr-TR" dirty="0" smtClean="0"/>
              <a:t>Bu yüzden, bu tür ürünlerde şeker bazlı bir lezzetlendirici </a:t>
            </a:r>
          </a:p>
          <a:p>
            <a:r>
              <a:rPr lang="tr-TR" dirty="0" smtClean="0"/>
              <a:t>ile kaplama işlemi gerçekleştirilir. Kuru tahıla “ıslak” </a:t>
            </a:r>
          </a:p>
          <a:p>
            <a:r>
              <a:rPr lang="tr-TR" dirty="0" smtClean="0"/>
              <a:t>şeker şurup solüsyonunun uygulanması sırasında </a:t>
            </a:r>
          </a:p>
          <a:p>
            <a:r>
              <a:rPr lang="tr-TR" dirty="0" smtClean="0"/>
              <a:t>meydana gelen problemler (çökme, topaklaşma, </a:t>
            </a:r>
          </a:p>
          <a:p>
            <a:r>
              <a:rPr lang="tr-TR" dirty="0" err="1" smtClean="0"/>
              <a:t>kristalizasyon</a:t>
            </a:r>
            <a:r>
              <a:rPr lang="tr-TR" dirty="0" smtClean="0"/>
              <a:t> ve ekipmanların kirlenmesi) </a:t>
            </a:r>
            <a:r>
              <a:rPr lang="tr-TR" dirty="0" err="1" smtClean="0"/>
              <a:t>invert</a:t>
            </a:r>
            <a:r>
              <a:rPr lang="tr-TR" dirty="0" smtClean="0"/>
              <a:t> şeker, </a:t>
            </a:r>
          </a:p>
          <a:p>
            <a:r>
              <a:rPr lang="tr-TR" dirty="0" smtClean="0"/>
              <a:t>yüksek basınç ve sıcaklık, </a:t>
            </a:r>
            <a:r>
              <a:rPr lang="tr-TR" dirty="0" err="1" smtClean="0"/>
              <a:t>gum</a:t>
            </a:r>
            <a:r>
              <a:rPr lang="tr-TR" dirty="0" smtClean="0"/>
              <a:t> ve nişasta kullanılarak </a:t>
            </a:r>
          </a:p>
          <a:p>
            <a:r>
              <a:rPr lang="tr-TR" dirty="0" smtClean="0"/>
              <a:t>giderilmeye çalışılır. </a:t>
            </a:r>
            <a:endParaRPr lang="tr-TR" dirty="0"/>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70000" lnSpcReduction="20000"/>
          </a:bodyPr>
          <a:lstStyle/>
          <a:p>
            <a:r>
              <a:rPr lang="tr-TR" dirty="0" smtClean="0"/>
              <a:t>Tüketime Hazır Kahvaltılık Tahılların </a:t>
            </a:r>
          </a:p>
          <a:p>
            <a:r>
              <a:rPr lang="tr-TR" dirty="0" smtClean="0"/>
              <a:t>Ambalajlanması </a:t>
            </a:r>
          </a:p>
          <a:p>
            <a:r>
              <a:rPr lang="tr-TR" dirty="0" smtClean="0"/>
              <a:t>Kahvaltılık tahılların ambalajlanmasında uygun </a:t>
            </a:r>
          </a:p>
          <a:p>
            <a:r>
              <a:rPr lang="tr-TR" dirty="0" smtClean="0"/>
              <a:t>materyallerin seçiminde bozulmaya neden olan </a:t>
            </a:r>
          </a:p>
          <a:p>
            <a:r>
              <a:rPr lang="tr-TR" dirty="0" smtClean="0"/>
              <a:t>aşağıdaki beş madde göz önünde bulundurulmalıdır. </a:t>
            </a:r>
          </a:p>
          <a:p>
            <a:r>
              <a:rPr lang="tr-TR" dirty="0" smtClean="0"/>
              <a:t>Bunlar; </a:t>
            </a:r>
          </a:p>
          <a:p>
            <a:r>
              <a:rPr lang="tr-TR" dirty="0" smtClean="0"/>
              <a:t>a- Nem artışına bağlı olarak gevrekliğin kaybolması, </a:t>
            </a:r>
          </a:p>
          <a:p>
            <a:r>
              <a:rPr lang="tr-TR" dirty="0" smtClean="0"/>
              <a:t>b- Lipit </a:t>
            </a:r>
            <a:r>
              <a:rPr lang="tr-TR" dirty="0" err="1" smtClean="0"/>
              <a:t>oksidasyonu</a:t>
            </a:r>
            <a:r>
              <a:rPr lang="tr-TR" dirty="0" smtClean="0"/>
              <a:t> sonucu </a:t>
            </a:r>
            <a:r>
              <a:rPr lang="tr-TR" dirty="0" err="1" smtClean="0"/>
              <a:t>ransidite</a:t>
            </a:r>
            <a:r>
              <a:rPr lang="tr-TR" dirty="0" smtClean="0"/>
              <a:t> oluşumu ve </a:t>
            </a:r>
          </a:p>
          <a:p>
            <a:r>
              <a:rPr lang="tr-TR" dirty="0" smtClean="0"/>
              <a:t>lezzet kaybı, </a:t>
            </a:r>
          </a:p>
          <a:p>
            <a:r>
              <a:rPr lang="tr-TR" dirty="0" smtClean="0"/>
              <a:t>c- Vitamin kaybı, </a:t>
            </a:r>
          </a:p>
          <a:p>
            <a:r>
              <a:rPr lang="tr-TR" dirty="0" smtClean="0"/>
              <a:t>d- Kırılma, estetik açıdan istenmeyen ürün görünümü, </a:t>
            </a:r>
          </a:p>
          <a:p>
            <a:r>
              <a:rPr lang="tr-TR" dirty="0" smtClean="0"/>
              <a:t>e- Lezzetlendirilmiş üründen aroma kaybı. </a:t>
            </a:r>
            <a:endParaRPr lang="tr-TR" dirty="0"/>
          </a:p>
        </p:txBody>
      </p:sp>
    </p:spTree>
  </p:cSld>
  <p:clrMapOvr>
    <a:masterClrMapping/>
  </p:clrMapOvr>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TotalTime>
  <Words>4235</Words>
  <Application>Microsoft Office PowerPoint</Application>
  <PresentationFormat>Ekran Gösterisi (4:3)</PresentationFormat>
  <Paragraphs>621</Paragraphs>
  <Slides>68</Slides>
  <Notes>0</Notes>
  <HiddenSlides>0</HiddenSlides>
  <MMClips>0</MMClips>
  <ScaleCrop>false</ScaleCrop>
  <HeadingPairs>
    <vt:vector size="4" baseType="variant">
      <vt:variant>
        <vt:lpstr>Tema</vt:lpstr>
      </vt:variant>
      <vt:variant>
        <vt:i4>1</vt:i4>
      </vt:variant>
      <vt:variant>
        <vt:lpstr>Slayt Başlıkları</vt:lpstr>
      </vt:variant>
      <vt:variant>
        <vt:i4>68</vt:i4>
      </vt:variant>
    </vt:vector>
  </HeadingPairs>
  <TitlesOfParts>
    <vt:vector size="69" baseType="lpstr">
      <vt:lpstr>Ofis Teması</vt:lpstr>
      <vt:lpstr>Kahvaltılık tahıl ürünleri </vt:lpstr>
      <vt:lpstr>PowerPoint Sunusu</vt:lpstr>
      <vt:lpstr>PowerPoint Sunusu</vt:lpstr>
      <vt:lpstr>PowerPoint Sunusu</vt:lpstr>
      <vt:lpstr>PowerPoint Sunusu</vt:lpstr>
      <vt:lpstr>PowerPoint Sunusu</vt:lpstr>
      <vt:lpstr>Kahvaltılık Tahılların Ürün Standartları  </vt:lpstr>
      <vt:lpstr>PowerPoint Sunusu</vt:lpstr>
      <vt:lpstr>Kahvaltılık Tahılların Beslenme Üzerine Etkileri  </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Buharla Pişirme  </vt:lpstr>
      <vt:lpstr>PowerPoint Sunusu</vt:lpstr>
      <vt:lpstr>PowerPoint Sunusu</vt:lpstr>
      <vt:lpstr>Farinadan Yapılan Tahıl Ürünleri  </vt:lpstr>
      <vt:lpstr>PowerPoint Sunusu</vt:lpstr>
      <vt:lpstr>PowerPoint Sunusu</vt:lpstr>
      <vt:lpstr>Buğday, Pirinç ve Mısır Ürünleri  </vt:lpstr>
      <vt:lpstr>PowerPoint Sunusu</vt:lpstr>
      <vt:lpstr>PowerPoint Sunusu</vt:lpstr>
      <vt:lpstr>PowerPoint Sunusu</vt:lpstr>
      <vt:lpstr>PowerPoint Sunusu</vt:lpstr>
      <vt:lpstr>PowerPoint Sunusu</vt:lpstr>
      <vt:lpstr>Kahvaltılık Tahıl Gevrekleri  </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Kahvaltılık tahıl ürünleri</dc:title>
  <dc:creator>pc expres</dc:creator>
  <cp:lastModifiedBy>canan</cp:lastModifiedBy>
  <cp:revision>5</cp:revision>
  <dcterms:created xsi:type="dcterms:W3CDTF">2014-03-26T12:21:13Z</dcterms:created>
  <dcterms:modified xsi:type="dcterms:W3CDTF">2018-04-06T13:12:21Z</dcterms:modified>
</cp:coreProperties>
</file>