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90" r:id="rId8"/>
    <p:sldId id="262" r:id="rId9"/>
    <p:sldId id="263" r:id="rId10"/>
    <p:sldId id="264" r:id="rId11"/>
    <p:sldId id="291" r:id="rId12"/>
    <p:sldId id="292" r:id="rId13"/>
    <p:sldId id="265" r:id="rId14"/>
    <p:sldId id="266" r:id="rId15"/>
    <p:sldId id="267" r:id="rId16"/>
    <p:sldId id="268" r:id="rId17"/>
    <p:sldId id="269" r:id="rId18"/>
    <p:sldId id="270" r:id="rId19"/>
    <p:sldId id="271" r:id="rId20"/>
    <p:sldId id="272" r:id="rId21"/>
    <p:sldId id="273" r:id="rId22"/>
    <p:sldId id="274" r:id="rId23"/>
    <p:sldId id="293" r:id="rId24"/>
    <p:sldId id="275" r:id="rId25"/>
    <p:sldId id="276" r:id="rId26"/>
    <p:sldId id="277" r:id="rId27"/>
    <p:sldId id="278" r:id="rId28"/>
    <p:sldId id="279" r:id="rId29"/>
    <p:sldId id="280" r:id="rId30"/>
    <p:sldId id="281" r:id="rId31"/>
    <p:sldId id="282" r:id="rId32"/>
    <p:sldId id="294" r:id="rId33"/>
    <p:sldId id="283" r:id="rId34"/>
    <p:sldId id="295" r:id="rId35"/>
    <p:sldId id="284" r:id="rId36"/>
    <p:sldId id="296" r:id="rId37"/>
    <p:sldId id="297" r:id="rId38"/>
    <p:sldId id="285" r:id="rId39"/>
    <p:sldId id="286" r:id="rId40"/>
    <p:sldId id="287" r:id="rId41"/>
    <p:sldId id="288" r:id="rId42"/>
    <p:sldId id="289"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11.05.2020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11.05.2020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EKMEK </a:t>
            </a:r>
            <a:endParaRPr lang="tr-TR" dirty="0"/>
          </a:p>
        </p:txBody>
      </p:sp>
      <p:sp>
        <p:nvSpPr>
          <p:cNvPr id="3" name="2 Alt Başlık"/>
          <p:cNvSpPr>
            <a:spLocks noGrp="1"/>
          </p:cNvSpPr>
          <p:nvPr>
            <p:ph type="subTitle" idx="1"/>
          </p:nvPr>
        </p:nvSpPr>
        <p:spPr/>
        <p:txBody>
          <a:bodyPr/>
          <a:lstStyle/>
          <a:p>
            <a:r>
              <a:rPr lang="tr-TR" dirty="0" err="1" smtClean="0"/>
              <a:t>Öğr</a:t>
            </a:r>
            <a:r>
              <a:rPr lang="tr-TR" dirty="0" smtClean="0"/>
              <a:t>.Gör.</a:t>
            </a:r>
            <a:r>
              <a:rPr lang="tr-TR" dirty="0" err="1" smtClean="0"/>
              <a:t>Dr.Canan</a:t>
            </a:r>
            <a:r>
              <a:rPr lang="tr-TR" dirty="0" smtClean="0"/>
              <a:t> ASAL ULUS</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Ekmeğin Tanımı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Buğday ununa su, tuz, maya (</a:t>
            </a:r>
            <a:r>
              <a:rPr lang="tr-TR" dirty="0" err="1" smtClean="0"/>
              <a:t>saccharomycescerevisiae</a:t>
            </a:r>
            <a:r>
              <a:rPr lang="tr-TR" dirty="0" smtClean="0"/>
              <a:t>) gerektiğinde şeker, enzimler, enzim kaynağı olarak malt unu, </a:t>
            </a:r>
            <a:r>
              <a:rPr lang="tr-TR" dirty="0" err="1" smtClean="0"/>
              <a:t>vitalgluten</a:t>
            </a:r>
            <a:r>
              <a:rPr lang="tr-TR" dirty="0" smtClean="0"/>
              <a:t> ve izin verilen katkı maddeleri ilave edilir. Bu karışımın tekniğine uygun olarak yoğrulması, şekillendirilmesi, fermantasyona (mayalanma) bırakılması ve pişirilmesi ile yapılan ürüne ekmek denir. </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Ekmeğin Tarihçesi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Ekmeğin tarihi, insanlık tarihi kadar eskidir. İlk insanlar su ile ıslatılmış ve kendi hâline bırakılmış buğday kırmasında gözeneklerin meydana geldiğini görmüşler. Bu kitleyi sıcak taslar üzerinde pişirdikleri zaman bunda tat ve lezzet olduğunu anlamışlardır. Daha sonra av için yaptıkları uzun seyahatlerde, bu ilkel mayalı ekmeği de beraberinde götürmüşlerdir. </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401080" cy="5840435"/>
          </a:xfrm>
        </p:spPr>
        <p:txBody>
          <a:bodyPr>
            <a:normAutofit fontScale="92500" lnSpcReduction="20000"/>
          </a:bodyPr>
          <a:lstStyle/>
          <a:p>
            <a:r>
              <a:rPr lang="tr-TR" dirty="0" smtClean="0"/>
              <a:t> MÖ 4300 yıllarında değirmencilik ve fırıncılığın var olduğu, yapılan kazılardan anlaşılmıştır. MÖ 4000’lerde ise </a:t>
            </a:r>
            <a:r>
              <a:rPr lang="tr-TR" dirty="0" err="1" smtClean="0"/>
              <a:t>Babillilerin</a:t>
            </a:r>
            <a:r>
              <a:rPr lang="tr-TR" dirty="0" smtClean="0"/>
              <a:t> fırınlarda ekmek pişirdiğini ileri süren araştırmalar mevcuttur. Mayalı ekmek, MÖ 1800 yıllarında Eski Mısırlılar tarafından tesadüfen keşfedilmiştir. Mısırlıların ekmeğin zenginleştirilmesinden haberdar oldukları, ekmeğe bal, hurma gibi maddeler kattıkları belirlenmiştir. Ekmek yapım sanatı Eski Mısır'dan Akdeniz ülkelerine yayılmıştır. Eski Yunanlılar ekmek yapımını MÖ 8.yüzyılda Mısırlılardan öğrenmiştir. Daha sonra Romalılar zamanında ekmekçilik oldukça gelişmiş ve büyük ticari fırınlar yapılmıştır. </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Orta Avrupa'ya ve Avrupa'nın diğer ülkelerine ekmek yapma sanatı çok sonraları güneyden yayılmıştır. Ekmek yapımında çavdar ve diğer tahılların kullanımına ise daha sonra başlanmıştır. Avrupa'da 15. yüzyılda beyaz ekmek üretimine geçilmiş fakat o devirde bu ekmeği ancak zengin sınıf yiyebilmiştir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401080" cy="5983311"/>
          </a:xfrm>
        </p:spPr>
        <p:txBody>
          <a:bodyPr>
            <a:normAutofit fontScale="92500" lnSpcReduction="10000"/>
          </a:bodyPr>
          <a:lstStyle/>
          <a:p>
            <a:r>
              <a:rPr lang="tr-TR" dirty="0" smtClean="0"/>
              <a:t>Asya’nın gezginci toplumları ile birlikte yufka ekmeğine rastlanmıştır. Yufka ekmeğinin uzun süre dayanması, göçebe hayatı yaşayan Türkler için önemli olmuştur. Yaz aylarında uzun süre dayanması nedeniyle yufka ekmeği, diğer ekmeklere tercih edilmiştir.  </a:t>
            </a:r>
          </a:p>
          <a:p>
            <a:r>
              <a:rPr lang="tr-TR" dirty="0" smtClean="0"/>
              <a:t>Yufka ekmeğinin benzeri lavaş ekmektir. İnce pide, Azeri ve Çağatay Türkçesinde yufka olarak geçmektedir. Bu ekmeklerden başka mısır, arpa, darı ve buğday unlarından mayalı-mayasız, yağlı-yağsız, ince-kalın, şekerli-şekersiz, sacda pişirilen ekmek türleri vardır. Başka bir ekmek çeşidi olan </a:t>
            </a:r>
            <a:r>
              <a:rPr lang="tr-TR" dirty="0" err="1" smtClean="0"/>
              <a:t>inçü</a:t>
            </a:r>
            <a:r>
              <a:rPr lang="tr-TR" dirty="0" smtClean="0"/>
              <a:t> bugünkü pideye benzer ekmektir.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err="1" smtClean="0"/>
              <a:t>Çukmin</a:t>
            </a:r>
            <a:r>
              <a:rPr lang="tr-TR" dirty="0" smtClean="0"/>
              <a:t> adı verilen kurabiye biçiminde bir ekmek çeşidi daha vardır. Her ne kadar ekmek adı verilmişse de bazılarının ekmek özelliği göstermediği çörek, pide vb. olduğunun kabul edilmesi gerekir. Türklerin XI. yüzyılda bugünkü şekil ve adı ile çeşitli çörekler yaptıkları belirtilmiştir. Çörek çeşitleri arasında küle gömülerek yapılan kömeç günümüzde gömeç-gömbe, </a:t>
            </a:r>
            <a:r>
              <a:rPr lang="tr-TR" dirty="0" err="1" smtClean="0"/>
              <a:t>göbe</a:t>
            </a:r>
            <a:r>
              <a:rPr lang="tr-TR" dirty="0" smtClean="0"/>
              <a:t>-</a:t>
            </a:r>
            <a:r>
              <a:rPr lang="tr-TR" dirty="0" err="1" smtClean="0"/>
              <a:t>göbü</a:t>
            </a:r>
            <a:r>
              <a:rPr lang="tr-TR" dirty="0" smtClean="0"/>
              <a:t> adları ile hâlâ yaşamaktadır.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Yufkadan başka bazlamanın da Selçuklular devrinde yapıldığı bilinmektedir. Mayalı hamurun içinde ceviz, fındık, susam, bazen kıyma, bazen de üzüm konan yağlı, şekerli, şekersiz olarak yapılan, </a:t>
            </a:r>
            <a:r>
              <a:rPr lang="tr-TR" dirty="0" err="1" smtClean="0"/>
              <a:t>nokul</a:t>
            </a:r>
            <a:r>
              <a:rPr lang="tr-TR" dirty="0" smtClean="0"/>
              <a:t>-</a:t>
            </a:r>
            <a:r>
              <a:rPr lang="tr-TR" dirty="0" err="1" smtClean="0"/>
              <a:t>lokul</a:t>
            </a:r>
            <a:r>
              <a:rPr lang="tr-TR" dirty="0" smtClean="0"/>
              <a:t> adı verilen çöreklere, Selçuklu devri yiyecekleri arasında rastlanmıştır. Bu çeşitlerin hepsinin Anadolu’ya Türkmenlerle beraber geldiği sanılmaktadır. </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Türk Gıda Kodeksi Ekmek ve Ekmek Çeşitleri Tebliği </a:t>
            </a:r>
            <a:br>
              <a:rPr lang="tr-TR" dirty="0" smtClean="0"/>
            </a:br>
            <a:endParaRPr lang="tr-TR" dirty="0"/>
          </a:p>
        </p:txBody>
      </p:sp>
      <p:sp>
        <p:nvSpPr>
          <p:cNvPr id="3" name="2 İçerik Yer Tutucusu"/>
          <p:cNvSpPr>
            <a:spLocks noGrp="1"/>
          </p:cNvSpPr>
          <p:nvPr>
            <p:ph idx="1"/>
          </p:nvPr>
        </p:nvSpPr>
        <p:spPr/>
        <p:txBody>
          <a:bodyPr>
            <a:normAutofit fontScale="62500" lnSpcReduction="20000"/>
          </a:bodyPr>
          <a:lstStyle/>
          <a:p>
            <a:r>
              <a:rPr lang="tr-TR" dirty="0" smtClean="0"/>
              <a:t>Un: ekmek, sadece 17/2/1999 tarihli ve 23614 sayılı Resmî Gazete’de yayımlanan Türk Gıda Kodeksi Buğday Unu Tebliği’nde yer alan amacı, buğday ununun tekniğine uygun ve hijyenik şekilde üretim, depolama, taşıma ve pazarlamasını sağlamak üzere özellikleri belirlenmiş olup  </a:t>
            </a:r>
          </a:p>
          <a:p>
            <a:r>
              <a:rPr lang="tr-TR" dirty="0" smtClean="0"/>
              <a:t>Tip 650 ve daha yüksek kül içeren ekmeklik buğday unlarından olmalıdır.  Buğday unlarının nem oranı maksimum %14,5 olmalıdır. </a:t>
            </a:r>
          </a:p>
          <a:p>
            <a:r>
              <a:rPr lang="tr-TR" dirty="0" smtClean="0"/>
              <a:t> Ekmeklik buğday unları Tip 550, Tip 650, Tip 850 olarak adlandırılır. </a:t>
            </a:r>
          </a:p>
          <a:p>
            <a:r>
              <a:rPr lang="tr-TR" dirty="0" smtClean="0"/>
              <a:t>Tip 550, Tip 650, Tip 850’nin %kül miktarları ise sırasıyla kuru maddede en çok 0.55, 0.65, 0.85 olmalıdır.</a:t>
            </a:r>
          </a:p>
          <a:p>
            <a:r>
              <a:rPr lang="tr-TR" dirty="0" smtClean="0"/>
              <a:t> Kuru maddede protein miktarı ekmeklik unlarda minimum %10.5 ve özel amaçlı unlarda minimum %7 olmalıdır. </a:t>
            </a:r>
          </a:p>
          <a:p>
            <a:r>
              <a:rPr lang="tr-TR" dirty="0" smtClean="0"/>
              <a:t> Buğday unlarında asitlik </a:t>
            </a:r>
            <a:r>
              <a:rPr lang="tr-TR" dirty="0" err="1" smtClean="0"/>
              <a:t>sülfirik</a:t>
            </a:r>
            <a:r>
              <a:rPr lang="tr-TR" dirty="0" smtClean="0"/>
              <a:t> asit cinsinden kuru maddede maksimum %0.07olmalıdır. </a:t>
            </a:r>
          </a:p>
          <a:p>
            <a:r>
              <a:rPr lang="tr-TR" dirty="0" smtClean="0"/>
              <a:t> Buğday unlarının en az %98’i 212 mikronluk 70 no.lu elekten geçmelidir. </a:t>
            </a:r>
          </a:p>
          <a:p>
            <a:r>
              <a:rPr lang="tr-TR" dirty="0" smtClean="0"/>
              <a:t>Özel amaçlı unlara tahıl, tahıl unları ve bakliyat unları da katılabilir.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329642" cy="5911873"/>
          </a:xfrm>
        </p:spPr>
        <p:txBody>
          <a:bodyPr>
            <a:normAutofit/>
          </a:bodyPr>
          <a:lstStyle/>
          <a:p>
            <a:r>
              <a:rPr lang="tr-TR" dirty="0" smtClean="0"/>
              <a:t>Su: 17/2/2005 tarihli ve 25730 sayılı Resmî Gazete’de yayımlanan İnsani Tüketim Amaçlı Sular Hakkında </a:t>
            </a:r>
            <a:r>
              <a:rPr lang="tr-TR" dirty="0" err="1" smtClean="0"/>
              <a:t>Yönetmelik’te</a:t>
            </a:r>
            <a:r>
              <a:rPr lang="tr-TR" dirty="0" smtClean="0"/>
              <a:t> yer alan özelliklere uygun, insani tüketim amaçlı suların teknik ve hijyenik şartlara uygunluğu ile suların kalite standartlarının sağlanmış, kaynak suları ve içme sularının istihsali, ambalajlanması, etiketlenmesi, satışı, denetlenmesi ile ilgili usul ve esasları düzenlenmiş, insani tüketim amaçlı sular  olmalıdır. </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401080" cy="5768997"/>
          </a:xfrm>
        </p:spPr>
        <p:txBody>
          <a:bodyPr>
            <a:normAutofit fontScale="92500"/>
          </a:bodyPr>
          <a:lstStyle/>
          <a:p>
            <a:r>
              <a:rPr lang="tr-TR" dirty="0" smtClean="0"/>
              <a:t>Şeker: 23/8/2006 tarihli ve 26268 sayılı Resmî Gazete’de yayımlanan Türk Gıda Kodeksi Şeker Tebliğde belirtilen, yarı beyaz şeker, beyaz şeker, rafine şeker, şeker çözeltisi, </a:t>
            </a:r>
            <a:r>
              <a:rPr lang="tr-TR" dirty="0" err="1" smtClean="0"/>
              <a:t>invert</a:t>
            </a:r>
            <a:r>
              <a:rPr lang="tr-TR" dirty="0" smtClean="0"/>
              <a:t> şeker çözeltisi, </a:t>
            </a:r>
            <a:r>
              <a:rPr lang="tr-TR" dirty="0" err="1" smtClean="0"/>
              <a:t>invert</a:t>
            </a:r>
            <a:r>
              <a:rPr lang="tr-TR" dirty="0" smtClean="0"/>
              <a:t> şeker şurubu, </a:t>
            </a:r>
            <a:r>
              <a:rPr lang="tr-TR" dirty="0" err="1" smtClean="0"/>
              <a:t>glukoz</a:t>
            </a:r>
            <a:r>
              <a:rPr lang="tr-TR" dirty="0" smtClean="0"/>
              <a:t> şurubu, kurutulmuş </a:t>
            </a:r>
            <a:r>
              <a:rPr lang="tr-TR" dirty="0" err="1" smtClean="0"/>
              <a:t>glukoz</a:t>
            </a:r>
            <a:r>
              <a:rPr lang="tr-TR" dirty="0" smtClean="0"/>
              <a:t> şurubu, dekstroz veya dekstroz </a:t>
            </a:r>
            <a:r>
              <a:rPr lang="tr-TR" dirty="0" err="1" smtClean="0"/>
              <a:t>monohidrat</a:t>
            </a:r>
            <a:r>
              <a:rPr lang="tr-TR" dirty="0" smtClean="0"/>
              <a:t>, dekstroz veya susuz dekstroz, </a:t>
            </a:r>
            <a:r>
              <a:rPr lang="tr-TR" dirty="0" err="1" smtClean="0"/>
              <a:t>fruktoz</a:t>
            </a:r>
            <a:r>
              <a:rPr lang="tr-TR" dirty="0" smtClean="0"/>
              <a:t> ile pudra şekerini kapsayan  uygun şeker olmalıdır. </a:t>
            </a:r>
          </a:p>
          <a:p>
            <a:r>
              <a:rPr lang="tr-TR" dirty="0" smtClean="0"/>
              <a:t> Tuz: Geleneksel hâli ile tuz ilave edilerek üretilen ürünlerin bileşimine tuz eklenmediği takdirde Tuz ilave edilmemiştir. ifadesi etikette yer alabilir.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58204" cy="5840435"/>
          </a:xfrm>
        </p:spPr>
        <p:txBody>
          <a:bodyPr>
            <a:normAutofit fontScale="70000" lnSpcReduction="20000"/>
          </a:bodyPr>
          <a:lstStyle/>
          <a:p>
            <a:r>
              <a:rPr lang="tr-TR" dirty="0" smtClean="0"/>
              <a:t>Ekmek çeşitleri: Ekmek tanımında geçen bileşenlere ilave olarak  tahıl ürünlerini ve istenildiğinde çeşni maddelerini de içeren ve tekniğine uygun olarak üretilen ekmeklerdir. </a:t>
            </a:r>
          </a:p>
          <a:p>
            <a:r>
              <a:rPr lang="tr-TR" dirty="0" smtClean="0"/>
              <a:t>Diğer ekmek çeşitleri: Bir veya birden fazla tahıl unu, tahıl ezmesi, tahıl tanesi, tahıl kırması, tahıl irmiği, soya unu, </a:t>
            </a:r>
            <a:r>
              <a:rPr lang="tr-TR" dirty="0" err="1" smtClean="0"/>
              <a:t>baklagil</a:t>
            </a:r>
            <a:r>
              <a:rPr lang="tr-TR" dirty="0" smtClean="0"/>
              <a:t> unları, kepek, bitkisel yağ, süt ve/veya süt ürünleri, bitkisel lif veya diğer çeşni maddelerinden bir veya birkaçının ilave edilmesinden sonra tekniğine uygun olarak üretilen ekmeklerdir. </a:t>
            </a:r>
          </a:p>
          <a:p>
            <a:r>
              <a:rPr lang="tr-TR" dirty="0" smtClean="0"/>
              <a:t>Tam buğday unlu ekmek: Buğday ununa en az % 60 oranında tam buğday unu ilave edilip tekniğine uygun olarak üretilen ekmek çeşididir. </a:t>
            </a:r>
          </a:p>
          <a:p>
            <a:r>
              <a:rPr lang="tr-TR" dirty="0" smtClean="0"/>
              <a:t>Ekşi: Geleneksel veya endüstriyel yöntemlerle buğday veya diğer tahıl unları kullanılarak hazırlanmış ve doğal ekşi hamur bakterileri ile fermente edilmiş toz veya sıvı formdaki üründür. </a:t>
            </a:r>
          </a:p>
          <a:p>
            <a:r>
              <a:rPr lang="tr-TR" dirty="0" smtClean="0"/>
              <a:t>Ekşi hamur ekmekleri: Tahıl unlarına su, tuz, maya, geleneksel veya endüstriyel yöntemlerle elde edilen ekşi veya ekşi hamur ilavesiyle hazırlanan hamurun tekniğine uygun olarak yoğrulması, şekillendirilmesi, fermantasyona bırakılması ve pişirilmesi ile üretilen ekmek ve ekmek çeşitleridir</a:t>
            </a:r>
          </a:p>
          <a:p>
            <a:endParaRPr lang="tr-TR" dirty="0" smtClean="0"/>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329642" cy="5840435"/>
          </a:xfrm>
        </p:spPr>
        <p:txBody>
          <a:bodyPr>
            <a:normAutofit fontScale="70000" lnSpcReduction="20000"/>
          </a:bodyPr>
          <a:lstStyle/>
          <a:p>
            <a:r>
              <a:rPr lang="tr-TR" dirty="0" smtClean="0"/>
              <a:t>Tahıl: Buğday, arpa, mısır, pirinç, çavdar, darı, yulaf ve </a:t>
            </a:r>
            <a:r>
              <a:rPr lang="tr-TR" dirty="0" err="1" smtClean="0"/>
              <a:t>tritikaleyi</a:t>
            </a:r>
            <a:r>
              <a:rPr lang="tr-TR" dirty="0" smtClean="0"/>
              <a:t> ifade eder. </a:t>
            </a:r>
          </a:p>
          <a:p>
            <a:r>
              <a:rPr lang="tr-TR" dirty="0" smtClean="0"/>
              <a:t> Karışık tahıllı ekmek: Buğday unu, tam buğday unu veya bunların karışımına, her birinden en az %5 oranında olmak üzere; mısır, arpa, yulaf, çavdar, pirinç, darı, </a:t>
            </a:r>
            <a:r>
              <a:rPr lang="tr-TR" dirty="0" err="1" smtClean="0"/>
              <a:t>tritikale</a:t>
            </a:r>
            <a:r>
              <a:rPr lang="tr-TR" dirty="0" smtClean="0"/>
              <a:t> unları, kırmaları, kırık taneleri veya ezmelerinden en az üçü ilave edilip tekniğine uygun olarak üretilen ekmek çeşididir. </a:t>
            </a:r>
          </a:p>
          <a:p>
            <a:r>
              <a:rPr lang="tr-TR" dirty="0" smtClean="0"/>
              <a:t>Kepek: Gıda amaçlı kullanılan buğday kepeği ve diğer tahıl kepekleridir.</a:t>
            </a:r>
          </a:p>
          <a:p>
            <a:r>
              <a:rPr lang="tr-TR" dirty="0" smtClean="0"/>
              <a:t> Kepekli ekmek: Buğday ununa en az %10 en fazla %30 oranında kepek ilave edilip tekniğine uygun olarak üretilen ekmek çeşididir. </a:t>
            </a:r>
          </a:p>
          <a:p>
            <a:r>
              <a:rPr lang="tr-TR" dirty="0" smtClean="0"/>
              <a:t>Yulaflı ekmek: Buğday ununa en az %15 oranında yulaf unu, yulaf kırması, yulaf kırığı, yulaf ezmesi veya bunların karışımı ilave edilip tekniğine uygun olarak üretilen ekmek çeşididir. </a:t>
            </a:r>
          </a:p>
          <a:p>
            <a:endParaRPr lang="tr-TR" dirty="0" smtClean="0"/>
          </a:p>
          <a:p>
            <a:r>
              <a:rPr lang="tr-TR" dirty="0" smtClean="0"/>
              <a:t>Mısırlı ekmek: Buğday ununa en az %20 mısır unu ve/veya mısır irmiği ilave edilip tekniğine uygun olarak üretilen ekmek çeşididir. </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472518" cy="5840435"/>
          </a:xfrm>
        </p:spPr>
        <p:txBody>
          <a:bodyPr>
            <a:normAutofit fontScale="92500" lnSpcReduction="20000"/>
          </a:bodyPr>
          <a:lstStyle/>
          <a:p>
            <a:r>
              <a:rPr lang="tr-TR" dirty="0" smtClean="0"/>
              <a:t>Çavdarlı ekmek: Buğday ununa en az %30 oranında çavdar unu, çavdar kırması, çavdar kırığı, çavdar ezmesi veya bunların karışımı ilave edilip tekniğine uygun olarak üretilen ekmek çeşididir. </a:t>
            </a:r>
          </a:p>
          <a:p>
            <a:r>
              <a:rPr lang="tr-TR" dirty="0" smtClean="0"/>
              <a:t>Çeşni maddesi: Sert kabuklu meyveler, kurutulmuş meyveler, yağlı tohumlar, bal, pekmez, tahin, peynir altı suyu tozu, baharat, kavrulmuş malt unu, çikolata, yumurta, patates gibi yenilebilir diğer ürünleridir.</a:t>
            </a:r>
          </a:p>
          <a:p>
            <a:r>
              <a:rPr lang="tr-TR" dirty="0" smtClean="0"/>
              <a:t> Yabancı madde: Bu Tebliğ kapsamında yer alan ürünlerin üretiminde kullanılmasına izin verilen maddeler ile hamurun yapışmasını engellemek amacıyla kullanılan razmol, kepek ve bitkisel yağ dışında bulunmaması gereken her türlü maddedir. </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Türkçe ekmek diye adlandırılan vazgeçilmez yiyeceğimiz Türkçe kökenli bir kelime olup aslı ekmektir. Ekmeğe Alman dilinde </a:t>
            </a:r>
            <a:r>
              <a:rPr lang="tr-TR" dirty="0" err="1" smtClean="0"/>
              <a:t>brot</a:t>
            </a:r>
            <a:r>
              <a:rPr lang="tr-TR" dirty="0" smtClean="0"/>
              <a:t>, Fransız dilinde </a:t>
            </a:r>
            <a:r>
              <a:rPr lang="tr-TR" dirty="0" err="1" smtClean="0"/>
              <a:t>pain</a:t>
            </a:r>
            <a:r>
              <a:rPr lang="tr-TR" dirty="0" smtClean="0"/>
              <a:t> (m), İngiliz dilinde </a:t>
            </a:r>
            <a:r>
              <a:rPr lang="tr-TR" dirty="0" err="1" smtClean="0"/>
              <a:t>bread</a:t>
            </a:r>
            <a:r>
              <a:rPr lang="tr-TR" dirty="0" smtClean="0"/>
              <a:t> adı verilmiştir. Ekmek için Çorum’da </a:t>
            </a:r>
            <a:r>
              <a:rPr lang="tr-TR" dirty="0" err="1" smtClean="0"/>
              <a:t>pıtpıt</a:t>
            </a:r>
            <a:r>
              <a:rPr lang="tr-TR" dirty="0" smtClean="0"/>
              <a:t>, Artvin’de kakala, Kastamonu’da </a:t>
            </a:r>
            <a:r>
              <a:rPr lang="tr-TR" dirty="0" err="1" smtClean="0"/>
              <a:t>göbüt</a:t>
            </a:r>
            <a:r>
              <a:rPr lang="tr-TR" dirty="0" smtClean="0"/>
              <a:t>, Kars’ta kalın, Konya’da gömeç gibi mahalli olarak değişik isimler de kullanılır.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Ekmeğin Besin Değeri  </a:t>
            </a:r>
            <a:br>
              <a:rPr lang="tr-TR" dirty="0" smtClean="0"/>
            </a:b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Ekmeğin ham maddesi buğday unudur. Buğdayda bulunan bütün besin </a:t>
            </a:r>
            <a:r>
              <a:rPr lang="tr-TR" dirty="0" err="1" smtClean="0"/>
              <a:t>ögeleri</a:t>
            </a:r>
            <a:r>
              <a:rPr lang="tr-TR" dirty="0" smtClean="0"/>
              <a:t> ekmekte de vardır. Ancak, yeterli ve dengeli beslenme için gerekli olan vitaminler ve mineraller daha çok buğdayın özünde (embriyosu) ve dış kabuğunda bulunduğundan öğütülürken saflaştırma durumuna göre undaki miktarları azalmaktadır. Bunun yanında mayalanma ile bazı vitaminlerin miktarlarında artış olmakta, minerallerin vücuda yararlılıkları artmaktadır.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rcRect/>
          <a:stretch>
            <a:fillRect/>
          </a:stretch>
        </p:blipFill>
        <p:spPr bwMode="auto">
          <a:xfrm>
            <a:off x="214282" y="357166"/>
            <a:ext cx="8871861" cy="5929354"/>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Ekmek, özellikle Anadolu insanının vazgeçilmezler listesinin ilk sırasındadır. Sağlıklı ve besleyici bir ekmek, öğütülme dışında hiçbir işleme tabi tutulmamış tam buğday unundan yapılır. En besleyici un, karışık buğday türlerinin, hiçbir işleme tabi tutulmadan ve kepeği de ayrıştırılmadan değirmende öğütülmesi ile elde edilen undur. Bugün çoğu fırın, </a:t>
            </a:r>
            <a:r>
              <a:rPr lang="tr-TR" dirty="0" err="1" smtClean="0"/>
              <a:t>benzoil</a:t>
            </a:r>
            <a:r>
              <a:rPr lang="tr-TR" dirty="0" smtClean="0"/>
              <a:t> peroksit gibi kanserojen katkı maddeleri ile beyazlatılan ve beyaz un olarak adlandırılan kalitesiz ve kepeksiz unları kullanır. Kepekli ekmek diye satılan ekmekler, kalitesiz unlara dışarıdan kepek eklemesi ile elde edilir ki bu durum besin değerini düşürdüğü için asla önerilmeyen bir yöntemdir.  </a:t>
            </a:r>
          </a:p>
          <a:p>
            <a:r>
              <a:rPr lang="tr-TR" dirty="0" smtClean="0"/>
              <a:t>Bu ekmekler, insanları beslemek alerjenlerden kansere kadar sayısız hastalıklara neden olmaktadır. </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Un  </a:t>
            </a:r>
          </a:p>
          <a:p>
            <a:r>
              <a:rPr lang="tr-TR" dirty="0" smtClean="0"/>
              <a:t>Buğday, arpa, yulaf vb. hububatın çeşitli yöntemlerle öğütülmesi sonucu elde edilmiş tozlarına un denir. Yarı işlenmiş bir gıdadır.  </a:t>
            </a:r>
          </a:p>
          <a:p>
            <a:r>
              <a:rPr lang="tr-TR" dirty="0" smtClean="0"/>
              <a:t> Undaki ana bileşenler: Glüten, nişasta, selülozik içerik, şeker (karbonhidrat), yağ ve sudur. Ekmekçilikte kullanılan hububat çeşitli olmasına karşılık aksi belirtilmedikçe un diye bahsedilen buğday unudur. İnsanların çavdar, arpa, yulaf, fasulye, mısır gibi taneli tohumlardan elde ettikleri unların yanı sıra kestane, meşe palamudu ve çevrelerinde bulunan her tür yiyecek maddesini ekmek yapımında kullandığı görülmüştür. Örneğin, Amerika kıtasında süs bitkisi olarak bilinen </a:t>
            </a:r>
            <a:r>
              <a:rPr lang="tr-TR" dirty="0" err="1" smtClean="0"/>
              <a:t>yucca</a:t>
            </a:r>
            <a:r>
              <a:rPr lang="tr-TR" dirty="0" smtClean="0"/>
              <a:t> ağacının kurutulmuş yumrularının öğütülmesiyle elde edilen un, ekmek yapımında kullanılmaktadır.  </a:t>
            </a:r>
          </a:p>
          <a:p>
            <a:pPr>
              <a:buNone/>
            </a:pP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Paçal: Farklı özelliklere sahip unların belirli oranlarda karıştırılması işlemidir. </a:t>
            </a:r>
          </a:p>
          <a:p>
            <a:r>
              <a:rPr lang="tr-TR" dirty="0" smtClean="0"/>
              <a:t> Un randımanı: 1 kg buğdaydan elde edilen un miktarına un randımanı denir. Kepek tabakasının ayrılmışlığını gösterir. Kepek tabakası çok ayrıldığı için %60 -70 randımanlı unlarda vitamin, mineral ve protein miktarları düşüktür. </a:t>
            </a:r>
          </a:p>
          <a:p>
            <a:r>
              <a:rPr lang="tr-TR" dirty="0" smtClean="0"/>
              <a:t>% 60-70 randımanlı un ekstra-ekstra undur. </a:t>
            </a:r>
          </a:p>
          <a:p>
            <a:r>
              <a:rPr lang="tr-TR" dirty="0" smtClean="0"/>
              <a:t>% 70-80 ekstra undur.</a:t>
            </a:r>
            <a:r>
              <a:rPr lang="sv-SE" dirty="0" smtClean="0"/>
              <a:t> </a:t>
            </a:r>
            <a:endParaRPr lang="tr-TR" dirty="0" smtClean="0"/>
          </a:p>
          <a:p>
            <a:r>
              <a:rPr lang="sv-SE" dirty="0" smtClean="0"/>
              <a:t>% 80-90 1. kalite undur. </a:t>
            </a:r>
            <a:endParaRPr lang="tr-TR" dirty="0" smtClean="0"/>
          </a:p>
          <a:p>
            <a:r>
              <a:rPr lang="sv-SE" dirty="0" smtClean="0"/>
              <a:t> % 90’dan fazla 2. kalite undur. </a:t>
            </a:r>
            <a:endParaRPr lang="tr-TR" dirty="0" smtClean="0"/>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401080" cy="6126163"/>
          </a:xfrm>
        </p:spPr>
        <p:txBody>
          <a:bodyPr>
            <a:normAutofit fontScale="85000" lnSpcReduction="10000"/>
          </a:bodyPr>
          <a:lstStyle/>
          <a:p>
            <a:r>
              <a:rPr lang="tr-TR" dirty="0" smtClean="0"/>
              <a:t>Türkiye’de unlar kül miktarlarına(kuru madde miktarı) göre tip olarak sınıflandırılır. Ekmeklik buğday unları Tip 550, Tip 650, Tip 850 olarak adlandırılır. Tip-550, Tip 650, Tip 850’nin %kül miktarları ise sırasıyla kuru maddede en çok 0.55, 0.65, 0.85 olmalıdır. Türk Gıda Kodeksi-Buğday Unu Tebliği (Tebliğ No.: 99/01)Tip 1, tip 2 buğday unu için eski yönetmeliklerde randıman olarak adlandırılan değerlendirme aşağıdaki gibidir:  </a:t>
            </a:r>
          </a:p>
          <a:p>
            <a:r>
              <a:rPr lang="tr-TR" dirty="0" smtClean="0"/>
              <a:t>Tip 1 % 0.50 kül ( 65’ e kadar randımanlı) </a:t>
            </a:r>
          </a:p>
          <a:p>
            <a:r>
              <a:rPr lang="tr-TR" dirty="0" smtClean="0"/>
              <a:t>Tip 2 % 0.60 kül ( 66-72 arası randımanlı) </a:t>
            </a:r>
          </a:p>
          <a:p>
            <a:r>
              <a:rPr lang="tr-TR" dirty="0" smtClean="0"/>
              <a:t>Tip 3 % 0.65 kül ( 72-76 arası randımanlı) </a:t>
            </a:r>
          </a:p>
          <a:p>
            <a:r>
              <a:rPr lang="tr-TR" dirty="0" smtClean="0"/>
              <a:t>Tip 4 % 0.88 kül ( 77-81 arası randımanlı) </a:t>
            </a:r>
          </a:p>
          <a:p>
            <a:r>
              <a:rPr lang="tr-TR" dirty="0" smtClean="0"/>
              <a:t>Tip 5 % 1.25 kül ( 82-90 arası randımanlı) </a:t>
            </a:r>
          </a:p>
          <a:p>
            <a:r>
              <a:rPr lang="tr-TR" dirty="0" smtClean="0"/>
              <a:t>Tip 6 % 2.00 kül ( 91 ve üzeri randımanlı) </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329642" cy="5697559"/>
          </a:xfrm>
        </p:spPr>
        <p:txBody>
          <a:bodyPr>
            <a:normAutofit/>
          </a:bodyPr>
          <a:lstStyle/>
          <a:p>
            <a:r>
              <a:rPr lang="tr-TR" dirty="0" smtClean="0"/>
              <a:t>Ülkemizde mayanın fabrika ortamında üretimini yapan çeşitli markalar vardır. Maya fabrikalarında modern teknolojiler kullanılarak yaş maya, kuru maya, </a:t>
            </a:r>
            <a:r>
              <a:rPr lang="tr-TR" dirty="0" err="1" smtClean="0"/>
              <a:t>instant</a:t>
            </a:r>
            <a:r>
              <a:rPr lang="tr-TR" dirty="0" smtClean="0"/>
              <a:t> maya üretilmektedir.  </a:t>
            </a:r>
          </a:p>
          <a:p>
            <a:r>
              <a:rPr lang="tr-TR" dirty="0" smtClean="0"/>
              <a:t> Pres maya (yaş maya): Fermantasyon sonucu üretilir. Ev ve endüstriyel kullanımlar için farklı gramajlarda paketlenir. %70 su içeriği bulunan bu ürünler yaş maya olarak adlandırılır. Maya kullanılıncaya kadar 4 º</a:t>
            </a:r>
            <a:r>
              <a:rPr lang="tr-TR" dirty="0" err="1" smtClean="0"/>
              <a:t>C’de</a:t>
            </a:r>
            <a:r>
              <a:rPr lang="tr-TR" dirty="0" smtClean="0"/>
              <a:t> saklanır. Uygun koşullarda dayanma süresi 3-4 haftadır. </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329642" cy="5840435"/>
          </a:xfrm>
        </p:spPr>
        <p:txBody>
          <a:bodyPr>
            <a:normAutofit fontScale="70000" lnSpcReduction="20000"/>
          </a:bodyPr>
          <a:lstStyle/>
          <a:p>
            <a:r>
              <a:rPr lang="tr-TR" dirty="0" smtClean="0"/>
              <a:t>Aktif kuru maya: Yaş mayanın dayanma süresini artırmak amacıyla elde edilmiştir. Su yüzdesi % 7.5-8.3 düzeyine indirilmiştir. Aktif kuru mayanın sıcak su içinde ıslatılıp su alması sağlandığında (</a:t>
            </a:r>
            <a:r>
              <a:rPr lang="tr-TR" dirty="0" err="1" smtClean="0"/>
              <a:t>rehidrate</a:t>
            </a:r>
            <a:r>
              <a:rPr lang="tr-TR" dirty="0" smtClean="0"/>
              <a:t> olması) ekmekçilik açısından iyi özellik gösterir. </a:t>
            </a:r>
          </a:p>
          <a:p>
            <a:r>
              <a:rPr lang="tr-TR" dirty="0" err="1" smtClean="0"/>
              <a:t>İnstant</a:t>
            </a:r>
            <a:r>
              <a:rPr lang="tr-TR" dirty="0" smtClean="0"/>
              <a:t> maya: Hemen çözünen maya tipidir. Kurutma teknolojisi ile su içeriği % 5’e düşürülmüştür. Küçük granül yapıya sahiptir. Islatmaya gerek olmadan doğrudan una katılarak kullanılabilir. </a:t>
            </a:r>
          </a:p>
          <a:p>
            <a:r>
              <a:rPr lang="tr-TR" dirty="0" smtClean="0"/>
              <a:t>Şekerli </a:t>
            </a:r>
            <a:r>
              <a:rPr lang="tr-TR" dirty="0" err="1" smtClean="0"/>
              <a:t>instant</a:t>
            </a:r>
            <a:r>
              <a:rPr lang="tr-TR" dirty="0" smtClean="0"/>
              <a:t> maya: Bu maya tipi fizyolojisi gereği yüksek şekerli ortamlarda daha iyi fermantasyon yapar. Örneğin, %25 şeker içeriği olan hamurda fermantasyon yapabilir. Böylece yüksek şekerli ürünlerde de kabartma işlemi biyolojik olarak gerçekleşebilir. </a:t>
            </a:r>
          </a:p>
          <a:p>
            <a:r>
              <a:rPr lang="tr-TR" dirty="0" smtClean="0"/>
              <a:t>Sıvı maya:Sıvı maya ile ekmek üretimi için özel tanklar kullanıldığından maliyeti yüksektir. Çok kullanımda olan bir maya değildir. Geleneksel olarak ekşi hamur ile yapılan ekmek üretiminde, uzun süreli fermantasyonun getirdiği hoş bir aroma ve elastik içyapı gibi özellikler vardır. Endüstriyel olarak buna benzer özellikte ekmek üretimi istendiğinde, sıvı ferment hazırlanarak üretim yapılır. Kullanılan maya miktarı seçilen yöntem ve çalışma süresine göre belirlenir. Kısa sürede ve yüksek sıcaklıkta çalışılacaksa maya miktarı yüksek tutulabilir. </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Ekmek </a:t>
            </a:r>
            <a:r>
              <a:rPr lang="tr-TR" dirty="0" err="1" smtClean="0"/>
              <a:t>miksleri</a:t>
            </a:r>
            <a:r>
              <a:rPr lang="tr-TR" dirty="0" smtClean="0"/>
              <a:t> ve konsantre </a:t>
            </a:r>
            <a:r>
              <a:rPr lang="tr-TR" dirty="0" err="1" smtClean="0"/>
              <a:t>miksleri</a:t>
            </a:r>
            <a:r>
              <a:rPr lang="tr-TR" dirty="0" smtClean="0"/>
              <a:t>: Kepek ekmeği, çavdar ekmeği, ay çekirdekli ekmek, zengin ekmek, esmer ekmek vb. çeşit ekmek türlerini üretmenin en yaygın, en basit ve en verimli yoludur. Ekmek </a:t>
            </a:r>
            <a:r>
              <a:rPr lang="tr-TR" dirty="0" err="1" smtClean="0"/>
              <a:t>miksleri</a:t>
            </a:r>
            <a:r>
              <a:rPr lang="tr-TR" dirty="0" smtClean="0"/>
              <a:t> ve konsantre </a:t>
            </a:r>
            <a:r>
              <a:rPr lang="tr-TR" dirty="0" err="1" smtClean="0"/>
              <a:t>miksleri</a:t>
            </a:r>
            <a:r>
              <a:rPr lang="tr-TR" dirty="0" smtClean="0"/>
              <a:t> çeşitli tahıl unları, yağlı tohumlar, enzimler, mineraller, lifler gibi çeşit ekmek üretiminde gerekli tüm hammaddeleri bünyesinde barındırır. Ekmek </a:t>
            </a:r>
            <a:r>
              <a:rPr lang="tr-TR" dirty="0" err="1" smtClean="0"/>
              <a:t>miksleri</a:t>
            </a:r>
            <a:r>
              <a:rPr lang="tr-TR" dirty="0" smtClean="0"/>
              <a:t> ve konsantre </a:t>
            </a:r>
            <a:r>
              <a:rPr lang="tr-TR" dirty="0" err="1" smtClean="0"/>
              <a:t>miksleri</a:t>
            </a:r>
            <a:r>
              <a:rPr lang="tr-TR" dirty="0" smtClean="0"/>
              <a:t> kullanılarak çeşit ekmek üretebilmek için gerekli olanlar </a:t>
            </a:r>
            <a:r>
              <a:rPr lang="tr-TR" dirty="0" err="1" smtClean="0"/>
              <a:t>mikslerin</a:t>
            </a:r>
            <a:r>
              <a:rPr lang="tr-TR" dirty="0" smtClean="0"/>
              <a:t> haricinde sadece maya, su, tuz ve ihtiyaca göre undur.</a:t>
            </a:r>
          </a:p>
          <a:p>
            <a:r>
              <a:rPr lang="tr-TR" dirty="0" smtClean="0"/>
              <a:t> Zengin ekmek konsantre </a:t>
            </a:r>
            <a:r>
              <a:rPr lang="tr-TR" dirty="0" err="1" smtClean="0"/>
              <a:t>miksi</a:t>
            </a:r>
            <a:r>
              <a:rPr lang="tr-TR" dirty="0" smtClean="0"/>
              <a:t> ile üretilecek 300 gramlık bir ekmeğin içinde yaklaşık 22 gram yağlı tohum (kabak çekirdeği, keten tohumu, ay çekirdeği) bulunmaktadır. Son ürün içinde bulunan bu orandaki yağlı tohum miktarı, hem ekmeğinizi zenginleştirir hem de daha uzun bir raf ömrü sağlar. Konsantre </a:t>
            </a:r>
            <a:r>
              <a:rPr lang="tr-TR" dirty="0" err="1" smtClean="0"/>
              <a:t>mikslerde</a:t>
            </a:r>
            <a:r>
              <a:rPr lang="tr-TR" dirty="0" smtClean="0"/>
              <a:t> kullanılan yağlı tohumlar ve lifli ürünler kullanım öncesinde mutlaka sterilize edilerek hem daha hijyenik ve sağlıklı ürünler elde edilir hem de hazırlanan karışımların rafta acılaşması engellenir. Acılaşma probleminin ortadan kaldırılması, son ürün (çeşit ekmek) kalitesi ve lezzeti için çok önemlidir. </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Ekmek Katkı Maddesi   </a:t>
            </a:r>
          </a:p>
          <a:p>
            <a:r>
              <a:rPr lang="tr-TR" dirty="0" smtClean="0"/>
              <a:t>Ekmek katkı maddesi, tüm dünyada ve özellikle gelişmiş ülkelerde,  un, su, tuz ve maya ile birlikte kullanılan ekmek üretim bileşenlerinden biridir. </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329642" cy="5840435"/>
          </a:xfrm>
        </p:spPr>
        <p:txBody>
          <a:bodyPr>
            <a:normAutofit fontScale="70000" lnSpcReduction="20000"/>
          </a:bodyPr>
          <a:lstStyle/>
          <a:p>
            <a:r>
              <a:rPr lang="tr-TR" dirty="0" smtClean="0"/>
              <a:t>Ekmek hamuru hazırlarken temel bileşenlerin yanı sıra katkı maddeleri denilen yardımcı bileşenleri kullanılır. </a:t>
            </a:r>
          </a:p>
          <a:p>
            <a:r>
              <a:rPr lang="tr-TR" dirty="0" smtClean="0"/>
              <a:t> Yardımcı bileşenler (katkı maddeleri) </a:t>
            </a:r>
          </a:p>
          <a:p>
            <a:r>
              <a:rPr lang="tr-TR" dirty="0" smtClean="0"/>
              <a:t> </a:t>
            </a:r>
            <a:r>
              <a:rPr lang="tr-TR" dirty="0" err="1" smtClean="0"/>
              <a:t>Antimikrobiyal</a:t>
            </a:r>
            <a:r>
              <a:rPr lang="tr-TR" dirty="0" smtClean="0"/>
              <a:t> maddeler:Küf gelişimini geciktirerek katkı maddesinin ve ekmeğin küflenmeden daha uzun süre muhafaza edilmesini sağlar.  </a:t>
            </a:r>
            <a:endParaRPr lang="tr-TR" dirty="0" smtClean="0"/>
          </a:p>
          <a:p>
            <a:r>
              <a:rPr lang="tr-TR" dirty="0" err="1" smtClean="0"/>
              <a:t>Emülgatörler</a:t>
            </a:r>
            <a:r>
              <a:rPr lang="tr-TR" dirty="0" smtClean="0"/>
              <a:t>: Yağ bazlı maddelerdir. Genellikle bitkisel esaslı yağlardan elde edilir. </a:t>
            </a:r>
            <a:r>
              <a:rPr lang="tr-TR" dirty="0" err="1" smtClean="0"/>
              <a:t>Emülgatörler</a:t>
            </a:r>
            <a:r>
              <a:rPr lang="tr-TR" dirty="0" smtClean="0"/>
              <a:t> ekmek yapımında hamurun özelliklerini düzeltici maddeler olarak kullanılır. </a:t>
            </a:r>
          </a:p>
          <a:p>
            <a:r>
              <a:rPr lang="tr-TR" dirty="0" smtClean="0"/>
              <a:t>Tatlandırıcılar (şekerler, </a:t>
            </a:r>
            <a:r>
              <a:rPr lang="tr-TR" dirty="0" err="1" smtClean="0"/>
              <a:t>sakkaroz</a:t>
            </a:r>
            <a:r>
              <a:rPr lang="tr-TR" dirty="0" smtClean="0"/>
              <a:t>, maltoz, </a:t>
            </a:r>
            <a:r>
              <a:rPr lang="tr-TR" dirty="0" err="1" smtClean="0"/>
              <a:t>fruktoz</a:t>
            </a:r>
            <a:r>
              <a:rPr lang="tr-TR" dirty="0" smtClean="0"/>
              <a:t>, </a:t>
            </a:r>
            <a:r>
              <a:rPr lang="tr-TR" dirty="0" err="1" smtClean="0"/>
              <a:t>glukoz</a:t>
            </a:r>
            <a:r>
              <a:rPr lang="tr-TR" dirty="0" smtClean="0"/>
              <a:t>):  Ekmek yapısında fermantasyon hızını, gaz oluşumunu ve hamurun yapısını etkiler. Hamurun fırında pişmesine hacim, şekil ve yumuşaklık bakımından da etkisi vardır. </a:t>
            </a:r>
          </a:p>
          <a:p>
            <a:r>
              <a:rPr lang="tr-TR" dirty="0" smtClean="0"/>
              <a:t> </a:t>
            </a:r>
            <a:r>
              <a:rPr lang="tr-TR" dirty="0" err="1" smtClean="0"/>
              <a:t>Stabilizörler</a:t>
            </a:r>
            <a:r>
              <a:rPr lang="tr-TR" dirty="0" smtClean="0"/>
              <a:t>: Gıdaların </a:t>
            </a:r>
            <a:r>
              <a:rPr lang="tr-TR" dirty="0" err="1" smtClean="0"/>
              <a:t>fiziko</a:t>
            </a:r>
            <a:r>
              <a:rPr lang="tr-TR" dirty="0" smtClean="0"/>
              <a:t>-kimyasal durumlarını korumalarını sağlayan, iki veya daha fazla karıştırılamaz fazın homojen dağılımını ve gıdaların var olan renklerini koruyan veya kuvvetlendiren maddelerdir. </a:t>
            </a:r>
          </a:p>
          <a:p>
            <a:r>
              <a:rPr lang="tr-TR" dirty="0" smtClean="0"/>
              <a:t>En çok kullanılanı peynir suyu tozudur. Bu maddeler genellikle çeşitli markalar tarafından hazırlanmış preparatlar hâlinde satışa sunulur. </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dirty="0" smtClean="0"/>
              <a:t>Ekmek katkı maddesi, yoğun ve hızlı ekmek üretim süreçlerinde, ekmek üretim kalitesini artırmak için kullanılan, C vitamini ve enzimlerden oluşmuş bir karışımdır. Bu karışım içinde bulunan bileşenlerden bazılarından kısaca bahsedelim. Örneğini ekmek katkı maddesinde bulunan alfa amilaz enzimi, insan yapısında da bulunan ve nişastayı şekere dönüştüren organik bir maddedir. Ekmek katkı maddesinde bulunan alfa amilaz enzimi, fermantasyon yolu ile üretilir. Alfa amilaz enzimi, undan gelen bir kısım nişastayı, şekere dönüştürerek hamurun mayalanma süresini kısaltır. Oluşan şeker, maya tarafından tüketilir ve bu sırada karbondioksit gazı açığa çıkar. Bu açığa çıkan gaz, fırın sıcaklığında genleşerek ekmeğin daha hacimli, düzgün içyapılı, kolay sindirilebilir, daha kaliteli bir gıda maddesine dönüşmesine yardımcı olur.  </a:t>
            </a:r>
          </a:p>
          <a:p>
            <a:r>
              <a:rPr lang="tr-TR" dirty="0" smtClean="0"/>
              <a:t>Alfa amilaz enziminin nişastadan dönüştürdüğü şeker, pişme sırasında </a:t>
            </a:r>
            <a:r>
              <a:rPr lang="tr-TR" dirty="0" err="1" smtClean="0"/>
              <a:t>karamelize</a:t>
            </a:r>
            <a:r>
              <a:rPr lang="tr-TR" dirty="0" smtClean="0"/>
              <a:t> olduğundan, ekmek kolay renk alır. Böylece ekmeğin renk alması için pişirmek yeterli olurken renk alması için ekmeği yakmaya gerek kalmaz. Bu sayede alfa amilaz çok daha sağlıklı ekmekler üretmeyi sağlar.   </a:t>
            </a:r>
          </a:p>
          <a:p>
            <a:r>
              <a:rPr lang="tr-TR" dirty="0" smtClean="0"/>
              <a:t>Bu sayede mayalanma süresindeki kısalmaya ek olarak pişme süresi de kısalacaktır. </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329642" cy="5840435"/>
          </a:xfrm>
        </p:spPr>
        <p:txBody>
          <a:bodyPr>
            <a:normAutofit fontScale="62500" lnSpcReduction="20000"/>
          </a:bodyPr>
          <a:lstStyle/>
          <a:p>
            <a:r>
              <a:rPr lang="tr-TR" dirty="0" smtClean="0"/>
              <a:t> Uluslararası Ekmek Çeşitleri ve Özellikleri  : Ekmek konusunda Alman mutfağı, Doğu Avrupa'ya Batı'ya kıyasla daha yakındır. Beyaz buğday ekmeğinden gri (</a:t>
            </a:r>
            <a:r>
              <a:rPr lang="tr-TR" dirty="0" err="1" smtClean="0"/>
              <a:t>graubrot</a:t>
            </a:r>
            <a:r>
              <a:rPr lang="tr-TR" dirty="0" smtClean="0"/>
              <a:t>) ve siyah (</a:t>
            </a:r>
            <a:r>
              <a:rPr lang="tr-TR" dirty="0" err="1" smtClean="0"/>
              <a:t>schwarzbrot</a:t>
            </a:r>
            <a:r>
              <a:rPr lang="tr-TR" dirty="0" smtClean="0"/>
              <a:t>) ekmeğe kadar özellikle de koyu kahverengi çavdar ekmeği olmak üzere 300-600 arasında farklı ekmek çeşidi bulunmaktadır. Birçok tür ekmek hem buğday hem de çavdar ununu beraber barındırmaktadır (</a:t>
            </a:r>
            <a:r>
              <a:rPr lang="tr-TR" dirty="0" err="1" smtClean="0"/>
              <a:t>mischbrot</a:t>
            </a:r>
            <a:r>
              <a:rPr lang="tr-TR" dirty="0" smtClean="0"/>
              <a:t> denen karma ekmek). Bunun yanında kepekli ekmek ve kepek tohumları da (keten tohumu, ayçiçeği tohumu veya bal kabağı tohumları) bulunmaktadır. </a:t>
            </a:r>
            <a:r>
              <a:rPr lang="tr-TR" dirty="0" err="1" smtClean="0"/>
              <a:t>Vestfalyan</a:t>
            </a:r>
            <a:r>
              <a:rPr lang="tr-TR" dirty="0" smtClean="0"/>
              <a:t> siyah ekmek olan çavdar ekmeği, fırınlanmadan buharda pişirilir ve kendine özel tatlıya yakın bir lezzete sahiptir.  </a:t>
            </a:r>
          </a:p>
          <a:p>
            <a:r>
              <a:rPr lang="tr-TR" dirty="0" smtClean="0"/>
              <a:t>Ekmek özellikle sabahları kahvaltıda yenmesi ve akşamları da sandviç olarak tüketilmesiyle Alman mutfağında önemli bir yere sahiptir. Nadir de olsa ana yemek yanında yardımcı besin olarak tüketildiği de görülmektedir. Alman mutfağında ekmeğin (</a:t>
            </a:r>
            <a:r>
              <a:rPr lang="tr-TR" dirty="0" err="1" smtClean="0"/>
              <a:t>brot</a:t>
            </a:r>
            <a:r>
              <a:rPr lang="tr-TR" dirty="0" smtClean="0"/>
              <a:t>) önemi </a:t>
            </a:r>
            <a:r>
              <a:rPr lang="tr-TR" dirty="0" err="1" smtClean="0"/>
              <a:t>abendbrot</a:t>
            </a:r>
            <a:r>
              <a:rPr lang="tr-TR" dirty="0" smtClean="0"/>
              <a:t> (akşam yemeği manasında, literatürde akşam ekmeği) ve </a:t>
            </a:r>
            <a:r>
              <a:rPr lang="tr-TR" dirty="0" err="1" smtClean="0"/>
              <a:t>brotzeit</a:t>
            </a:r>
            <a:r>
              <a:rPr lang="tr-TR" dirty="0" smtClean="0"/>
              <a:t> (aperatif, literatürde ekmek vakti) gibi kelimelerle ifade edilmeye çalışılmıştır. Aslında, Yurt dışında yaşayan gurbetçilerimizin, dünyanın dört bir yanında dile getirdikleri en önemli şikâyetlerden biri de kendilerine uygun yerel ekmek bulmamadır.   </a:t>
            </a:r>
          </a:p>
          <a:p>
            <a:r>
              <a:rPr lang="tr-TR" dirty="0" smtClean="0"/>
              <a:t>Almanya, ekmek çeşitliliği en fazla olan ülkedir. 6000 çeşit ekmek ve yaklaşık 1200 farklı türde pasta, 17000 fırın ve 10000 fırın ve satış yeri olarak hizmet veren yerlerde üretilmektedir. Ekmek neredeyse her tür yemekle (ana olmayan) beraber sunulmaktadır. Ekmeğin sağlıklı beslenme açısından çok önemli olduğu düşünülmektedir. </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58204" cy="5697559"/>
          </a:xfrm>
        </p:spPr>
        <p:txBody>
          <a:bodyPr>
            <a:normAutofit fontScale="62500" lnSpcReduction="20000"/>
          </a:bodyPr>
          <a:lstStyle/>
          <a:p>
            <a:r>
              <a:rPr lang="tr-TR" dirty="0" smtClean="0"/>
              <a:t>Almanya'nın en popüler ekmekleri </a:t>
            </a:r>
          </a:p>
          <a:p>
            <a:r>
              <a:rPr lang="tr-TR" dirty="0" smtClean="0"/>
              <a:t>Çavdar-buğday (</a:t>
            </a:r>
            <a:r>
              <a:rPr lang="tr-TR" dirty="0" err="1" smtClean="0"/>
              <a:t>roggenmischbrot</a:t>
            </a:r>
            <a:r>
              <a:rPr lang="tr-TR" dirty="0" smtClean="0"/>
              <a:t>) </a:t>
            </a:r>
          </a:p>
          <a:p>
            <a:r>
              <a:rPr lang="tr-TR" dirty="0" smtClean="0"/>
              <a:t>Tost ekmeği (</a:t>
            </a:r>
            <a:r>
              <a:rPr lang="tr-TR" dirty="0" err="1" smtClean="0"/>
              <a:t>toastbrot</a:t>
            </a:r>
            <a:r>
              <a:rPr lang="tr-TR" dirty="0" smtClean="0"/>
              <a:t>) </a:t>
            </a:r>
          </a:p>
          <a:p>
            <a:r>
              <a:rPr lang="tr-TR" dirty="0" smtClean="0"/>
              <a:t>Kepekli-taneli (</a:t>
            </a:r>
            <a:r>
              <a:rPr lang="tr-TR" dirty="0" err="1" smtClean="0"/>
              <a:t>vollkornbrot</a:t>
            </a:r>
            <a:r>
              <a:rPr lang="tr-TR" dirty="0" smtClean="0"/>
              <a:t>) </a:t>
            </a:r>
          </a:p>
          <a:p>
            <a:r>
              <a:rPr lang="tr-TR" dirty="0" smtClean="0"/>
              <a:t> Buğday-çavdar (</a:t>
            </a:r>
            <a:r>
              <a:rPr lang="tr-TR" dirty="0" err="1" smtClean="0"/>
              <a:t>weizenmischbrot</a:t>
            </a:r>
            <a:r>
              <a:rPr lang="tr-TR" dirty="0" smtClean="0"/>
              <a:t>) </a:t>
            </a:r>
          </a:p>
          <a:p>
            <a:r>
              <a:rPr lang="tr-TR" dirty="0" smtClean="0"/>
              <a:t>Beyaz ekmek (</a:t>
            </a:r>
            <a:r>
              <a:rPr lang="tr-TR" dirty="0" err="1" smtClean="0"/>
              <a:t>weißbrot</a:t>
            </a:r>
            <a:r>
              <a:rPr lang="tr-TR" dirty="0" smtClean="0"/>
              <a:t>)</a:t>
            </a:r>
          </a:p>
          <a:p>
            <a:r>
              <a:rPr lang="tr-TR" dirty="0" smtClean="0"/>
              <a:t>Çok taneli (</a:t>
            </a:r>
            <a:r>
              <a:rPr lang="tr-TR" dirty="0" err="1" smtClean="0"/>
              <a:t>mehrkornbrot</a:t>
            </a:r>
            <a:r>
              <a:rPr lang="tr-TR" dirty="0" smtClean="0"/>
              <a:t>) </a:t>
            </a:r>
          </a:p>
          <a:p>
            <a:r>
              <a:rPr lang="tr-TR" dirty="0" smtClean="0"/>
              <a:t>Çavdar (</a:t>
            </a:r>
            <a:r>
              <a:rPr lang="tr-TR" dirty="0" err="1" smtClean="0"/>
              <a:t>roggenbrot</a:t>
            </a:r>
            <a:r>
              <a:rPr lang="tr-TR" dirty="0" smtClean="0"/>
              <a:t>) </a:t>
            </a:r>
          </a:p>
          <a:p>
            <a:r>
              <a:rPr lang="tr-TR" dirty="0" smtClean="0"/>
              <a:t>Ayçiçeği tohumu (</a:t>
            </a:r>
            <a:r>
              <a:rPr lang="tr-TR" dirty="0" err="1" smtClean="0"/>
              <a:t>sonnenblumenkernbrot</a:t>
            </a:r>
            <a:r>
              <a:rPr lang="tr-TR" dirty="0" smtClean="0"/>
              <a:t>) </a:t>
            </a:r>
          </a:p>
          <a:p>
            <a:r>
              <a:rPr lang="tr-TR" dirty="0" smtClean="0"/>
              <a:t>Balkabağı tohumu (</a:t>
            </a:r>
            <a:r>
              <a:rPr lang="tr-TR" dirty="0" err="1" smtClean="0"/>
              <a:t>kürbiskernbrot</a:t>
            </a:r>
            <a:r>
              <a:rPr lang="tr-TR" dirty="0" smtClean="0"/>
              <a:t>) </a:t>
            </a:r>
          </a:p>
          <a:p>
            <a:r>
              <a:rPr lang="tr-TR" dirty="0" smtClean="0"/>
              <a:t>Soğan ekmeği (</a:t>
            </a:r>
            <a:r>
              <a:rPr lang="tr-TR" dirty="0" err="1" smtClean="0"/>
              <a:t>zwiebelbrot</a:t>
            </a:r>
            <a:r>
              <a:rPr lang="tr-TR" dirty="0" smtClean="0"/>
              <a:t>)  </a:t>
            </a:r>
          </a:p>
          <a:p>
            <a:r>
              <a:rPr lang="tr-TR" dirty="0" smtClean="0"/>
              <a:t>Daha koyu, çavdar barındıran </a:t>
            </a:r>
            <a:r>
              <a:rPr lang="tr-TR" dirty="0" err="1" smtClean="0"/>
              <a:t>vollkornbrot</a:t>
            </a:r>
            <a:r>
              <a:rPr lang="tr-TR" dirty="0" smtClean="0"/>
              <a:t> veya </a:t>
            </a:r>
            <a:r>
              <a:rPr lang="tr-TR" dirty="0" err="1" smtClean="0"/>
              <a:t>schwarzbrot</a:t>
            </a:r>
            <a:r>
              <a:rPr lang="tr-TR" dirty="0" smtClean="0"/>
              <a:t> ekmekleri Alman mutfağına özgüdür. Buharda yapılan çavdar ekmeği uluslararası bilinirliğe sahiptir fakat tamamıyla Alman siyah ekmeğini temsil etmemektedir. Birçok Alman ekmeği maya ile yapılmaktadır. Kepekli tahıl yüksek lif açısından tercih edilmektedir. Almanlar ekmeklerinde neredeyse tüm tip tahılları kullanmaktadır (buğday, çavdar, arpa, kılçıksız buğday, yulaf, darı, mısır ve pirinç). Bazı ekmekler de patates unundan yapılmaktadır.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Dünyadaki ekmek çeşitleri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Kıtır ekmekler  </a:t>
            </a:r>
          </a:p>
          <a:p>
            <a:r>
              <a:rPr lang="tr-TR" dirty="0" smtClean="0"/>
              <a:t>Yassı ekmek çeşitleri </a:t>
            </a:r>
          </a:p>
          <a:p>
            <a:r>
              <a:rPr lang="tr-TR" dirty="0" smtClean="0"/>
              <a:t>Esmer ekmekler </a:t>
            </a:r>
          </a:p>
          <a:p>
            <a:r>
              <a:rPr lang="tr-TR" dirty="0" smtClean="0"/>
              <a:t>Beyaz somun ekmekler </a:t>
            </a:r>
          </a:p>
          <a:p>
            <a:r>
              <a:rPr lang="tr-TR" dirty="0" smtClean="0"/>
              <a:t>Buharda pişen ekmekler  </a:t>
            </a:r>
          </a:p>
          <a:p>
            <a:r>
              <a:rPr lang="tr-TR" dirty="0" smtClean="0"/>
              <a:t>Kızarmış ekmekler  </a:t>
            </a:r>
          </a:p>
          <a:p>
            <a:r>
              <a:rPr lang="tr-TR" dirty="0" smtClean="0"/>
              <a:t>Tatlı ekmekler </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Roll</a:t>
            </a:r>
            <a:r>
              <a:rPr lang="tr-TR" dirty="0" smtClean="0"/>
              <a:t> Ekmek  </a:t>
            </a:r>
            <a:br>
              <a:rPr lang="tr-TR" dirty="0" smtClean="0"/>
            </a:br>
            <a:endParaRPr lang="tr-TR" dirty="0"/>
          </a:p>
        </p:txBody>
      </p:sp>
      <p:sp>
        <p:nvSpPr>
          <p:cNvPr id="3" name="2 İçerik Yer Tutucusu"/>
          <p:cNvSpPr>
            <a:spLocks noGrp="1"/>
          </p:cNvSpPr>
          <p:nvPr>
            <p:ph idx="1"/>
          </p:nvPr>
        </p:nvSpPr>
        <p:spPr/>
        <p:txBody>
          <a:bodyPr>
            <a:normAutofit lnSpcReduction="10000"/>
          </a:bodyPr>
          <a:lstStyle/>
          <a:p>
            <a:r>
              <a:rPr lang="tr-TR" dirty="0" smtClean="0"/>
              <a:t>Sofraların vazgeçilmez gıdası olan ekmek, birçok çeşidi ile zevkle tüketilmektedir. Ekmek aynı zamanda sağlıklı bir diyetin de önemli bir parçası olup karbonhidrat, protein, besinsel lif, vitamin ve mineralleri temin eden besleyici bir besindir. </a:t>
            </a:r>
          </a:p>
          <a:p>
            <a:r>
              <a:rPr lang="tr-TR" dirty="0" smtClean="0"/>
              <a:t>45 </a:t>
            </a:r>
            <a:r>
              <a:rPr lang="tr-TR" dirty="0" err="1" smtClean="0"/>
              <a:t>g’lık</a:t>
            </a:r>
            <a:r>
              <a:rPr lang="tr-TR" dirty="0" smtClean="0"/>
              <a:t> </a:t>
            </a:r>
            <a:r>
              <a:rPr lang="tr-TR" dirty="0" err="1" smtClean="0"/>
              <a:t>roll</a:t>
            </a:r>
            <a:r>
              <a:rPr lang="tr-TR" dirty="0" smtClean="0"/>
              <a:t> ekmekler ve 100g’lık döner ekmekleri pratik kullanımından dolayı sevilerek tüketilmektedir.  </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85776"/>
            <a:ext cx="8229600" cy="1143000"/>
          </a:xfrm>
        </p:spPr>
        <p:txBody>
          <a:bodyPr/>
          <a:lstStyle/>
          <a:p>
            <a:r>
              <a:rPr lang="tr-TR" dirty="0" smtClean="0"/>
              <a:t>Malzemeler </a:t>
            </a:r>
            <a:endParaRPr lang="tr-TR" dirty="0"/>
          </a:p>
        </p:txBody>
      </p:sp>
      <p:sp>
        <p:nvSpPr>
          <p:cNvPr id="3" name="2 İçerik Yer Tutucusu"/>
          <p:cNvSpPr>
            <a:spLocks noGrp="1"/>
          </p:cNvSpPr>
          <p:nvPr>
            <p:ph idx="1"/>
          </p:nvPr>
        </p:nvSpPr>
        <p:spPr>
          <a:xfrm>
            <a:off x="457200" y="857232"/>
            <a:ext cx="8686800" cy="5268931"/>
          </a:xfrm>
        </p:spPr>
        <p:txBody>
          <a:bodyPr>
            <a:normAutofit fontScale="62500" lnSpcReduction="20000"/>
          </a:bodyPr>
          <a:lstStyle/>
          <a:p>
            <a:r>
              <a:rPr lang="tr-TR" dirty="0" smtClean="0"/>
              <a:t>• 3 bardak beyaz un • 1 yumurta • 1 tatlı kaşığı </a:t>
            </a:r>
            <a:r>
              <a:rPr lang="tr-TR" dirty="0" err="1" smtClean="0"/>
              <a:t>instant</a:t>
            </a:r>
            <a:r>
              <a:rPr lang="tr-TR" dirty="0" smtClean="0"/>
              <a:t> kuru maya • 1 çorba kaşığı şeker • ¾ tatlı kaşığı tuz • 1 paket krema (</a:t>
            </a:r>
            <a:r>
              <a:rPr lang="tr-TR" dirty="0" err="1" smtClean="0"/>
              <a:t>heavycream</a:t>
            </a:r>
            <a:r>
              <a:rPr lang="tr-TR" dirty="0" smtClean="0"/>
              <a:t>), (200 ml) • 2 çorba kaşığı sıvıyağ  </a:t>
            </a:r>
          </a:p>
          <a:p>
            <a:r>
              <a:rPr lang="tr-TR" dirty="0" smtClean="0"/>
              <a:t>Üzeri için :1 yumurta akı • 1 tatlı kaşığı susam  </a:t>
            </a:r>
          </a:p>
          <a:p>
            <a:r>
              <a:rPr lang="tr-TR" dirty="0" smtClean="0"/>
              <a:t>Elde yapılışı : Elle yapılıyorsa un, tuz, şeker ve kuru maya geniş bir kapta karıştırılır. Oda sıcaklığındaki krema, yağ ve yumurta  karışıma ilave edilip 10 dakika kadar yoğrulur. Hamur yumuşak ve kolay şekil verilecek kıvamda olacaktır. • Mikser ile yapılıyorsa miksere hamur yoğurma aparatı takıldıktan sonra un, tuz, şeker ve kuru maya mikser kabına alınır. Oda sıcaklığındaki krema, yağ ve yumurta karışıma ilave edilip 5-7 dakika kadar yoğrulur. Hamur yumuşak ve kolay şekil verilecek kıvamda olacaktır. • Hamur ağzı kapalı bir kaba alınıp 1 saat oda sıcaklığında bekletilir. • Hamur 10-12 eşit parçaya ayrılır. Her bir parça mutfak tezgâhı üzerinde iki elle yuvarlanarak altta kalacak kısmı bohça yapılır gibi büzülüp kapatılır.  Pişirme kâğıdı serilmiş fırın tepsisine yerleştirilir.  • 30 dakika kadar  ılık bir yerde bekletilip tekrar mayalanmaları sağlanır.  • Mayalanan ekmeklerin üzerine iyice çırpılmış yumurta akı yumuşak hareketlerle sürün ve susam ile süslenir.  • Önceden ısıtılmış 190 derece fırında yaklaşık 20 dakika ya da üstü iyice kızarana kadar pişirilir. </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Ciabatta</a:t>
            </a:r>
            <a:r>
              <a:rPr lang="tr-TR" dirty="0" smtClean="0"/>
              <a:t>  </a:t>
            </a:r>
            <a:br>
              <a:rPr lang="tr-TR" dirty="0" smtClean="0"/>
            </a:br>
            <a:endParaRPr lang="tr-TR" dirty="0"/>
          </a:p>
        </p:txBody>
      </p:sp>
      <p:sp>
        <p:nvSpPr>
          <p:cNvPr id="3" name="2 İçerik Yer Tutucusu"/>
          <p:cNvSpPr>
            <a:spLocks noGrp="1"/>
          </p:cNvSpPr>
          <p:nvPr>
            <p:ph idx="1"/>
          </p:nvPr>
        </p:nvSpPr>
        <p:spPr>
          <a:xfrm>
            <a:off x="457200" y="857232"/>
            <a:ext cx="8258204" cy="5268931"/>
          </a:xfrm>
        </p:spPr>
        <p:txBody>
          <a:bodyPr>
            <a:normAutofit/>
          </a:bodyPr>
          <a:lstStyle/>
          <a:p>
            <a:r>
              <a:rPr lang="tr-TR" dirty="0" smtClean="0"/>
              <a:t>İtalya’nın </a:t>
            </a:r>
            <a:r>
              <a:rPr lang="tr-TR" dirty="0" err="1" smtClean="0"/>
              <a:t>Como</a:t>
            </a:r>
            <a:r>
              <a:rPr lang="tr-TR" dirty="0" smtClean="0"/>
              <a:t> gölü yakınlarından bir ekmek çeşididir. Bu leziz ekmeğe şekli terliğe benzediğinden İtalyanlar bu ismi vermiş.  Kabuğu kalınca ve içi bol gözenekli olan bu ekmek için onlarca tarif var.   </a:t>
            </a:r>
          </a:p>
          <a:p>
            <a:r>
              <a:rPr lang="tr-TR" dirty="0" smtClean="0"/>
              <a:t>Aşağıdaki tarif, herkesin kolaylıkla yapabileceği bir tariftir. Hamuru biraz fazla su içerdiği için şekil vermek ustalık ister. İstenirse hiç tereyağı kullanmadan da yapılabilir.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186766" cy="5697559"/>
          </a:xfrm>
        </p:spPr>
        <p:txBody>
          <a:bodyPr>
            <a:normAutofit fontScale="70000" lnSpcReduction="20000"/>
          </a:bodyPr>
          <a:lstStyle/>
          <a:p>
            <a:r>
              <a:rPr lang="tr-TR" dirty="0" smtClean="0"/>
              <a:t>Malzemeler</a:t>
            </a:r>
          </a:p>
          <a:p>
            <a:r>
              <a:rPr lang="tr-TR" dirty="0" smtClean="0"/>
              <a:t> • 2 bardak beyaz un ,¾ tatlı kaşığı </a:t>
            </a:r>
            <a:r>
              <a:rPr lang="tr-TR" dirty="0" err="1" smtClean="0"/>
              <a:t>instant</a:t>
            </a:r>
            <a:r>
              <a:rPr lang="tr-TR" dirty="0" smtClean="0"/>
              <a:t> kuru maya , ½ tatlı kaşığı tuz , 3 çorba kaşığı süt, oda sıcaklığında ,¾ bardak su , 1 çorba kaşığı tereyağı, oda sıcaklığında , 1 çorba kaşığı zeytinyağı </a:t>
            </a:r>
          </a:p>
          <a:p>
            <a:r>
              <a:rPr lang="tr-TR" dirty="0" smtClean="0"/>
              <a:t>Tepsi için: ½ bardak mısır unu  </a:t>
            </a:r>
          </a:p>
          <a:p>
            <a:pPr>
              <a:buNone/>
            </a:pPr>
            <a:r>
              <a:rPr lang="tr-TR" dirty="0" smtClean="0"/>
              <a:t>      Elde yapılışı :Elle yapılıyorsa un, tuz ve kuru maya geniş bir kapta karıştırılır. Oda sıcaklığındaki suyu, sütü, tereyağını ve zeytinyağını ilave edilerek hamur 10 dakika </a:t>
            </a:r>
            <a:r>
              <a:rPr lang="tr-TR" dirty="0" err="1" smtClean="0"/>
              <a:t>yoğurulur</a:t>
            </a:r>
            <a:r>
              <a:rPr lang="tr-TR" dirty="0" smtClean="0"/>
              <a:t>. Hamur çok yumuşak ve biraz da cıvık olacaktır.  Mikser ile yapılıyorsa miksere hamur yoğurma aparatı takıldıktan sonra un, tuz ve kuru maya mikser kabına alınır. Oda sıcaklığındaki suyu, sütü, tereyağı ve zeytinyağı ilave edilerek hamur 6-7 dakika yoğrulur. Hamur çok yumuşak ve biraz da cıvık olacaktır. • Hamur, evin ılık bir yerinde 2-3 saat mayalanmaya bırakılır. • Mayalanan hamuru tekrar yoğurmadan kaşık veya </a:t>
            </a:r>
            <a:r>
              <a:rPr lang="tr-TR" dirty="0" err="1" smtClean="0"/>
              <a:t>spatula</a:t>
            </a:r>
            <a:r>
              <a:rPr lang="tr-TR" dirty="0" smtClean="0"/>
              <a:t> kullanılarak bol mısır unuyla iyice kaplanmış fırın tepsisine alınıp eli gerektikçe unlayarak 2 cm kalınlığında uzun bir dikdörtgen şeklinde yayılır.  • 45 dakika daha kabarması için bekletilir.  • Önceden ısıtılmış 220 derece fırında yaklaşık 30 dakika ya da üstü iyice kızarana kadar pişirilir. Ekmeğin üstü erken kızarırsa alüminyum folyo ile örtülüp pişirilmeye devam edilir. </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Baguette</a:t>
            </a:r>
            <a:r>
              <a:rPr lang="tr-TR" dirty="0" smtClean="0"/>
              <a:t>  </a:t>
            </a:r>
            <a:br>
              <a:rPr lang="tr-TR" dirty="0" smtClean="0"/>
            </a:b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Yoğrulmayan baget ekmek</a:t>
            </a:r>
          </a:p>
          <a:p>
            <a:r>
              <a:rPr lang="tr-TR" dirty="0" smtClean="0"/>
              <a:t>Malzemeleri  : Yoğrulmayan ekmek tarifteki gibi hamur hazırlanır. Daha sonrada hamur ikiye bölüp baget şekli veriliyor. Fırın tepsisinde mayalanması sağlanır. Önceden ısıtılmış 220 derece fırında 35-40 </a:t>
            </a:r>
            <a:r>
              <a:rPr lang="tr-TR" dirty="0" err="1" smtClean="0"/>
              <a:t>dk</a:t>
            </a:r>
            <a:r>
              <a:rPr lang="tr-TR" dirty="0" smtClean="0"/>
              <a:t>. pişirilir.  Baget en meşhur Fransız ekmeklerindendir. Baget, genelde 250 g ağırlığında olan uzun ince bir ekmektir. Bagetten daha geniş ve ağır olan somun ekmeklerinin içi daha yumuşak, kabuğu da bagete göre daha ince olur. Bir de yine uzun ince ama kabuğu bagete göre daha ince olan </a:t>
            </a:r>
            <a:r>
              <a:rPr lang="tr-TR" dirty="0" err="1" smtClean="0"/>
              <a:t>ficelle</a:t>
            </a:r>
            <a:r>
              <a:rPr lang="tr-TR" dirty="0" smtClean="0"/>
              <a:t> dedikleri ekmekleri vardır.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329642" cy="6286544"/>
          </a:xfrm>
        </p:spPr>
        <p:txBody>
          <a:bodyPr>
            <a:normAutofit/>
          </a:bodyPr>
          <a:lstStyle/>
          <a:p>
            <a:r>
              <a:rPr lang="tr-TR" dirty="0" smtClean="0"/>
              <a:t>Paris’teki her fırın değişik tahıllar, yemişler, tohumlar, otlar ve bitkiler kullanarak farklı lezzette ekmekler yapar. Her fırında tam tahıllı çavdarlı, kepekli veya buğday unu ile yapılan çeşitler mevcuttur.  </a:t>
            </a:r>
          </a:p>
          <a:p>
            <a:pPr>
              <a:buNone/>
            </a:pP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Yoğrulmayan baget ekmek </a:t>
            </a:r>
            <a:br>
              <a:rPr lang="tr-TR" dirty="0" smtClean="0"/>
            </a:br>
            <a:endParaRPr lang="tr-TR" dirty="0"/>
          </a:p>
        </p:txBody>
      </p:sp>
      <p:sp>
        <p:nvSpPr>
          <p:cNvPr id="3" name="2 İçerik Yer Tutucusu"/>
          <p:cNvSpPr>
            <a:spLocks noGrp="1"/>
          </p:cNvSpPr>
          <p:nvPr>
            <p:ph idx="1"/>
          </p:nvPr>
        </p:nvSpPr>
        <p:spPr>
          <a:xfrm>
            <a:off x="457200" y="857232"/>
            <a:ext cx="8186766" cy="5715040"/>
          </a:xfrm>
        </p:spPr>
        <p:txBody>
          <a:bodyPr>
            <a:normAutofit fontScale="55000" lnSpcReduction="20000"/>
          </a:bodyPr>
          <a:lstStyle/>
          <a:p>
            <a:r>
              <a:rPr lang="tr-TR" dirty="0" smtClean="0"/>
              <a:t>Malzemeler • 275 g beyaz un • 5 g tuz  • 8 g yaş maya • 150ml soğuk su (Kesinlikle ılık olmamalıdır.)</a:t>
            </a:r>
          </a:p>
          <a:p>
            <a:pPr>
              <a:buNone/>
            </a:pPr>
            <a:r>
              <a:rPr lang="tr-TR" dirty="0" smtClean="0"/>
              <a:t> Yapılışı :İlk etapta sadece un ve soğuk su(buzdolabından değil) yoğurma kabında iyice karıştırılır. Hamur tezgâha alınarak elle iyice eze eze, uzata uzata 10 dakika kadar özleştirilir. Biraz yassılaştırılır ve tartılan yaş maya hamura yayılıp iyice </a:t>
            </a:r>
            <a:r>
              <a:rPr lang="tr-TR" dirty="0" err="1" smtClean="0"/>
              <a:t>yoğurulur</a:t>
            </a:r>
            <a:r>
              <a:rPr lang="tr-TR" dirty="0" smtClean="0"/>
              <a:t>. Hamura karışmamış maya kalmayana kadar 5 dakika kadar devam edilir. Hamur biraz sertçe olacaktır. Tekrar biraz yassılaştırılır ve tartılan tuz ilave edilir.  Tuz iyice karışana dek 5 dakika daha </a:t>
            </a:r>
            <a:r>
              <a:rPr lang="tr-TR" dirty="0" err="1" smtClean="0"/>
              <a:t>yoğurulur</a:t>
            </a:r>
            <a:r>
              <a:rPr lang="tr-TR" dirty="0" smtClean="0"/>
              <a:t>. Üzeri nemli bir tülbentle örtülür ve ılık bir yerde mayalanmaya bırakılır. Üzerini örtmek, kabuk tutmasını ve bu yüzden mayalanmanın durmasını önler. Kabardığında tezgâha alınıp biraz daha </a:t>
            </a:r>
            <a:r>
              <a:rPr lang="tr-TR" dirty="0" err="1" smtClean="0"/>
              <a:t>yoğurulur</a:t>
            </a:r>
            <a:r>
              <a:rPr lang="tr-TR" dirty="0" smtClean="0"/>
              <a:t>.  Top hâle getirilen hamur  önce bıçakla iki parçaya ayrılır. Sonra her biri elle bastırıla bastırıla uzatılır. Tezgâh üzerinde sürekli yuvarlanarak (sanki oklava kullanıyormuşçasına) uzun hâle getirilir. İki ekmeği de fırın tepsisine alınır. Bir çay bardağına yarım tatlı kaşığı kadar un konur, üzerine bir parmak kadar su eklenip yumurta fırçasıyla karıştırılır. Bu karışım tepsiye fazla sızdırılmadan ve fırça yardımıyla ekmeklerin üzerine sürülür. İstenen malzeme serpiştirilir. Bu sayede yapışacaklardır( İster haşhaş tohumu, ister susam-çörekotu). Önceden 220 dereceye ısıtılan fırına ekmekler konur ve 2025 dakika kadar pişirilir. Kabuğun sert olmasını önlemek için ısıya dayanıklı bir kap içine su konup fırının altına sürülür.  Fırından çıkarılıp tel ızgara veya nihale üzerinde biraz bekletilir. Servise hazırdır. </a:t>
            </a:r>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 Uluslararası Ekmeğin Özelliğine Göre Hamurun Hazırlanması </a:t>
            </a:r>
            <a:endParaRPr lang="tr-TR" dirty="0"/>
          </a:p>
        </p:txBody>
      </p:sp>
      <p:sp>
        <p:nvSpPr>
          <p:cNvPr id="3" name="2 İçerik Yer Tutucusu"/>
          <p:cNvSpPr>
            <a:spLocks noGrp="1"/>
          </p:cNvSpPr>
          <p:nvPr>
            <p:ph idx="1"/>
          </p:nvPr>
        </p:nvSpPr>
        <p:spPr>
          <a:xfrm>
            <a:off x="457200" y="1600200"/>
            <a:ext cx="8472518" cy="5114948"/>
          </a:xfrm>
        </p:spPr>
        <p:txBody>
          <a:bodyPr>
            <a:normAutofit/>
          </a:bodyPr>
          <a:lstStyle/>
          <a:p>
            <a:r>
              <a:rPr lang="tr-TR" dirty="0" smtClean="0"/>
              <a:t>Kıtır ekmekler : Orijinal olarak kıtır ekmekler Akdeniz havzasının tipik besinidir. Bu tip ekmek, temel olarak Fransa, İspanya ve Portekiz’de bulunur. </a:t>
            </a:r>
            <a:r>
              <a:rPr lang="tr-TR" dirty="0" err="1" smtClean="0"/>
              <a:t>Rustik</a:t>
            </a:r>
            <a:r>
              <a:rPr lang="tr-TR" dirty="0" smtClean="0"/>
              <a:t> bir kıtır ekmek, genellikle yuvarlaktır, belirli bir yoğunluğu olan altın renkli kıtır bir dışı ve yumuşak bir içi vardır ve pişerken buğdaysı aromalar üretir. İster Fransa’daki baget, </a:t>
            </a:r>
            <a:r>
              <a:rPr lang="tr-TR" dirty="0" err="1" smtClean="0"/>
              <a:t>boulot</a:t>
            </a:r>
            <a:r>
              <a:rPr lang="tr-TR" dirty="0" smtClean="0"/>
              <a:t> ya da köy ekmeği olsun ister İtalya'da ki </a:t>
            </a:r>
            <a:r>
              <a:rPr lang="tr-TR" dirty="0" err="1" smtClean="0"/>
              <a:t>ciabatta</a:t>
            </a:r>
            <a:r>
              <a:rPr lang="tr-TR" dirty="0" smtClean="0"/>
              <a:t> olsun bu güzel ekmekler her zaman zevk ve gelenek hisleri uyandırır.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Yassı ekmek çeşitleri : Bunlar çeşitli Afrika ve Orta Doğu ülkelerinin beslenme biçimlerinde yer alan tahıl yiyecekleridir. Bu ekmeğin hazırlanmasında ve pişirilmesinde kullanılan yöntem çöl insanlarının göçmen yaşam biçimleri ile mükemmel bir uyum göstermektedir. Hamurun çok az yoğrulması yeterlidir ve çok sıcak bir fırında pişirilmesi sadece bir dakika sürer. Bunun da ötesinde bazı köylerde, geleneksel küçük ekmeklerin yapımında kullanılan kil fırınlardan hâlen yararlanılmaktadır.   Bugün çok çeşitli yassı ekmek çeşitleri bulunabilmektedir: Lavaş, aş, </a:t>
            </a:r>
            <a:r>
              <a:rPr lang="tr-TR" dirty="0" err="1" smtClean="0"/>
              <a:t>barbari</a:t>
            </a:r>
            <a:r>
              <a:rPr lang="tr-TR" dirty="0" smtClean="0"/>
              <a:t>, pide bunlardan bazılarıdır. Bunlar ya boş olarak yenir ya da şifalı bitkiler, baharatlar ya da zeytinyağı ile lezzetlendirilir. Batı’da da son derece popülerdir. Ayrıca, sandviç yapımı için uluslararası düzeyde de artan bir popülariteye sahiptir. </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329642" cy="5768997"/>
          </a:xfrm>
        </p:spPr>
        <p:txBody>
          <a:bodyPr>
            <a:normAutofit fontScale="62500" lnSpcReduction="20000"/>
          </a:bodyPr>
          <a:lstStyle/>
          <a:p>
            <a:r>
              <a:rPr lang="tr-TR" dirty="0" smtClean="0"/>
              <a:t>Esmer ekmekler : Doğu’nun bazı iklimleri ve coğrafi yapılarının sertliğine uygun olarak bir esmer ekmek bulunmaktadır ve bu ekmek, açık renkli hafif ekmeklerin tersine vücuda enerji sağlamak üzere düşünülmüştür ve tüketilme amacı zevk değildir.  </a:t>
            </a:r>
          </a:p>
          <a:p>
            <a:r>
              <a:rPr lang="tr-TR" dirty="0" smtClean="0"/>
              <a:t>Bu ekmekler, tam buğday ya da arpa buğday unu kullanılarak üretilir. Sahip olduğu koyu rengi bu unlar kısmen açıklamaktadır. Bu hamur, çok yapışkan olduğu için (maya, sirke gibi) doğal asit dengeleyiciler eklenir ve ekmeğe asitli tadı da bunlar verir. </a:t>
            </a:r>
          </a:p>
          <a:p>
            <a:r>
              <a:rPr lang="tr-TR" dirty="0" smtClean="0"/>
              <a:t>Almanya’da bulunan </a:t>
            </a:r>
            <a:r>
              <a:rPr lang="tr-TR" dirty="0" err="1" smtClean="0"/>
              <a:t>pumpernickel</a:t>
            </a:r>
            <a:r>
              <a:rPr lang="tr-TR" dirty="0" smtClean="0"/>
              <a:t>, </a:t>
            </a:r>
            <a:r>
              <a:rPr lang="tr-TR" dirty="0" err="1" smtClean="0"/>
              <a:t>vollkornbrot</a:t>
            </a:r>
            <a:r>
              <a:rPr lang="tr-TR" dirty="0" smtClean="0"/>
              <a:t> ve </a:t>
            </a:r>
            <a:r>
              <a:rPr lang="tr-TR" dirty="0" err="1" smtClean="0"/>
              <a:t>leinsamerbrot</a:t>
            </a:r>
            <a:r>
              <a:rPr lang="tr-TR" dirty="0" smtClean="0"/>
              <a:t> vb. mükemmel bir kahvaltı besini sağlıyor. Yavaş </a:t>
            </a:r>
            <a:r>
              <a:rPr lang="tr-TR" dirty="0" err="1" smtClean="0"/>
              <a:t>salınımlı</a:t>
            </a:r>
            <a:r>
              <a:rPr lang="tr-TR" dirty="0" smtClean="0"/>
              <a:t> şeker içeriklerinin yüksekliğine bağlı olarak gün içindeki enerji düşüşlerini engelliyor.  Beyaz somun ekmekler Anglosakson ülkeleri ünlü beyaz somon ekmeğini çok sever. Bu ekmek, fırıncılar tarafından günlük olarak üretilir ve Anglosakson beyaz somon ekmeği, süt, tereyağı ve buğday unu gibi malzemeler içerir. Küçük ekmekler de onlara hoş bir aroma kazandıran susam tohumları ile süslenerek yine bir beyaz somon ekmek çeşidini oluşturur. Britanya İmparatorluğu, kültürünü ve mutfak geleneklerini dünyanın her tarafına ihraç etmiştir. Beyaz somon ekmek, bugün hâlen Hindistan, Pakistan, Bangladeş ve Malezya’da en yüksek oranda tüketilen ekmektir. </a:t>
            </a:r>
            <a:r>
              <a:rPr lang="tr-TR" dirty="0" err="1" smtClean="0"/>
              <a:t>Anglo</a:t>
            </a:r>
            <a:r>
              <a:rPr lang="tr-TR" dirty="0" smtClean="0"/>
              <a:t> Afrika ülkelerinin insanları da tatlı beyaz ekmek yemekten zevk alırlar.  </a:t>
            </a:r>
          </a:p>
          <a:p>
            <a:r>
              <a:rPr lang="tr-TR" dirty="0" smtClean="0"/>
              <a:t> Japonlar ülkelerinde büyüyen bir Avrupa ekmeği zevki olmasına rağmen beyaz somon ekmeğin % 60’ını kızartmak için kullanır. </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Buharda pişen ekmekler : Yabancı ürünlere olan ilgileri ile Çin halkı, özellikle büyük ve küçük şehirlerde yaşayan Çinliler, Fransız tarzı ekmek yemekten hoşlanırlar. Ancak, buharda pişmiş ekmek ya da </a:t>
            </a:r>
            <a:r>
              <a:rPr lang="tr-TR" dirty="0" err="1" smtClean="0"/>
              <a:t>Mantou</a:t>
            </a:r>
            <a:r>
              <a:rPr lang="tr-TR" dirty="0" smtClean="0"/>
              <a:t>, hâlen onların geleneksel ekmeğidir.  </a:t>
            </a:r>
          </a:p>
          <a:p>
            <a:r>
              <a:rPr lang="tr-TR" dirty="0" smtClean="0"/>
              <a:t>Buharda pişirilmeden önce, iki saat boyunca </a:t>
            </a:r>
            <a:r>
              <a:rPr lang="tr-TR" dirty="0" err="1" smtClean="0"/>
              <a:t>fermante</a:t>
            </a:r>
            <a:r>
              <a:rPr lang="tr-TR" dirty="0" smtClean="0"/>
              <a:t> edilen hamurun kullanılması ile yapılan bu ekmek, farklı bir rengi olmaksızın hafif ve gevrektir. </a:t>
            </a:r>
            <a:r>
              <a:rPr lang="tr-TR" dirty="0" err="1" smtClean="0"/>
              <a:t>Mantou</a:t>
            </a:r>
            <a:r>
              <a:rPr lang="tr-TR" dirty="0" smtClean="0"/>
              <a:t>, restoranlarda çay evlerinde ve Çin’deki ana cadde bayilerinde satışa sunulur. İster tuzlu ister tatlı olsun et ya da kıtır sebzelerle doldurulmuş bu ekmek, son derece lezzetlidir</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Kızarmış ekmekler :Kelimenin daha geleneksel anlamı ile ekmektense krepe daha yakın olan bu ekmek çeşidi, yağda kızartılan tahıl bazlı cıvık bir hamurdan yapılır. Hindistan’da yenen cinsine </a:t>
            </a:r>
            <a:r>
              <a:rPr lang="tr-TR" dirty="0" err="1" smtClean="0"/>
              <a:t>aparti</a:t>
            </a:r>
            <a:r>
              <a:rPr lang="tr-TR" dirty="0" smtClean="0"/>
              <a:t> ve Meksika da yenen cinsine ünlü  </a:t>
            </a:r>
            <a:r>
              <a:rPr lang="tr-TR" dirty="0" err="1" smtClean="0"/>
              <a:t>ortilla</a:t>
            </a:r>
            <a:r>
              <a:rPr lang="tr-TR" dirty="0" smtClean="0"/>
              <a:t> denir ve bu ince krep çok sıcak bir tavada pişirilen buğday ya da mısır unundan yapılır.   </a:t>
            </a:r>
          </a:p>
          <a:p>
            <a:r>
              <a:rPr lang="tr-TR" dirty="0" smtClean="0"/>
              <a:t> Tatlı ekmekler: Tatlı ekmekler, bütün aile tarafından zevk alınan mutlu zamanların paylaşılmasında kullanılır. Bu ekmekler kalın, yumuşak, sütlü, kıtır ve kokuludur. </a:t>
            </a:r>
            <a:r>
              <a:rPr lang="tr-TR" dirty="0" err="1" smtClean="0"/>
              <a:t>Kuruvasan</a:t>
            </a:r>
            <a:r>
              <a:rPr lang="tr-TR" dirty="0" smtClean="0"/>
              <a:t>, </a:t>
            </a:r>
            <a:r>
              <a:rPr lang="tr-TR" dirty="0" err="1" smtClean="0"/>
              <a:t>brioches</a:t>
            </a:r>
            <a:r>
              <a:rPr lang="tr-TR" dirty="0" smtClean="0"/>
              <a:t>, </a:t>
            </a:r>
            <a:r>
              <a:rPr lang="tr-TR" dirty="0" err="1" smtClean="0"/>
              <a:t>cramiques</a:t>
            </a:r>
            <a:r>
              <a:rPr lang="tr-TR" dirty="0" smtClean="0"/>
              <a:t>, </a:t>
            </a:r>
            <a:r>
              <a:rPr lang="tr-TR" dirty="0" err="1" smtClean="0"/>
              <a:t>panettones</a:t>
            </a:r>
            <a:r>
              <a:rPr lang="tr-TR" dirty="0" smtClean="0"/>
              <a:t> tatlı ekmekler ve diğer kekler gibi tat alma duyularını harekete geçiren çok fazla çeşit ekmek bulunmaktadır. Beş kıtanın tümünde kek tipi ekmeklerin kilit içerikleri tereyağı, şeker, yumurta, süt ve buğday unudur. </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4579</Words>
  <PresentationFormat>Ekran Gösterisi (4:3)</PresentationFormat>
  <Paragraphs>135</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Ofis Teması</vt:lpstr>
      <vt:lpstr>EKMEK </vt:lpstr>
      <vt:lpstr>Ekmeğin Tanımı   </vt:lpstr>
      <vt:lpstr>Ekmeğin Tarihçesi   </vt:lpstr>
      <vt:lpstr>Slayt 4</vt:lpstr>
      <vt:lpstr>Slayt 5</vt:lpstr>
      <vt:lpstr>Slayt 6</vt:lpstr>
      <vt:lpstr>Slayt 7</vt:lpstr>
      <vt:lpstr>Slayt 8</vt:lpstr>
      <vt:lpstr>Türk Gıda Kodeksi Ekmek ve Ekmek Çeşitleri Tebliği  </vt:lpstr>
      <vt:lpstr>Slayt 10</vt:lpstr>
      <vt:lpstr>Slayt 11</vt:lpstr>
      <vt:lpstr>Slayt 12</vt:lpstr>
      <vt:lpstr>Slayt 13</vt:lpstr>
      <vt:lpstr>Slayt 14</vt:lpstr>
      <vt:lpstr>Slayt 15</vt:lpstr>
      <vt:lpstr>Ekmeğin Besin Değeri   </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Dünyadaki ekmek çeşitleri  </vt:lpstr>
      <vt:lpstr>Roll Ekmek   </vt:lpstr>
      <vt:lpstr>Malzemeler </vt:lpstr>
      <vt:lpstr>Ciabatta   </vt:lpstr>
      <vt:lpstr>Slayt 34</vt:lpstr>
      <vt:lpstr>Baguette   </vt:lpstr>
      <vt:lpstr>Slayt 36</vt:lpstr>
      <vt:lpstr>Yoğrulmayan baget ekmek  </vt:lpstr>
      <vt:lpstr> Uluslararası Ekmeğin Özelliğine Göre Hamurun Hazırlanması </vt:lpstr>
      <vt:lpstr>Slayt 39</vt:lpstr>
      <vt:lpstr>Slayt 40</vt:lpstr>
      <vt:lpstr>Slayt 41</vt:lpstr>
      <vt:lpstr>Slayt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Canan</dc:creator>
  <cp:lastModifiedBy>Canan ASAL ULUS</cp:lastModifiedBy>
  <cp:revision>11</cp:revision>
  <dcterms:created xsi:type="dcterms:W3CDTF">2020-05-05T22:36:20Z</dcterms:created>
  <dcterms:modified xsi:type="dcterms:W3CDTF">2020-05-11T20:20:28Z</dcterms:modified>
</cp:coreProperties>
</file>