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7"/>
  </p:handoutMasterIdLst>
  <p:sldIdLst>
    <p:sldId id="259" r:id="rId2"/>
    <p:sldId id="260" r:id="rId3"/>
    <p:sldId id="262" r:id="rId4"/>
    <p:sldId id="263" r:id="rId5"/>
    <p:sldId id="270" r:id="rId6"/>
    <p:sldId id="271" r:id="rId7"/>
    <p:sldId id="272" r:id="rId8"/>
    <p:sldId id="273" r:id="rId9"/>
    <p:sldId id="275" r:id="rId10"/>
    <p:sldId id="276" r:id="rId11"/>
    <p:sldId id="283" r:id="rId12"/>
    <p:sldId id="292" r:id="rId13"/>
    <p:sldId id="305" r:id="rId14"/>
    <p:sldId id="325" r:id="rId15"/>
    <p:sldId id="328" r:id="rId16"/>
    <p:sldId id="330" r:id="rId17"/>
    <p:sldId id="333" r:id="rId18"/>
    <p:sldId id="335" r:id="rId19"/>
    <p:sldId id="338" r:id="rId20"/>
    <p:sldId id="340" r:id="rId21"/>
    <p:sldId id="342" r:id="rId22"/>
    <p:sldId id="344" r:id="rId23"/>
    <p:sldId id="346" r:id="rId24"/>
    <p:sldId id="352" r:id="rId25"/>
    <p:sldId id="354" r:id="rId26"/>
    <p:sldId id="355" r:id="rId27"/>
    <p:sldId id="357" r:id="rId28"/>
    <p:sldId id="359" r:id="rId29"/>
    <p:sldId id="361" r:id="rId30"/>
    <p:sldId id="362" r:id="rId31"/>
    <p:sldId id="366" r:id="rId32"/>
    <p:sldId id="367" r:id="rId33"/>
    <p:sldId id="370" r:id="rId34"/>
    <p:sldId id="371" r:id="rId35"/>
    <p:sldId id="372" r:id="rId36"/>
    <p:sldId id="373" r:id="rId37"/>
    <p:sldId id="374" r:id="rId38"/>
    <p:sldId id="376" r:id="rId39"/>
    <p:sldId id="381" r:id="rId40"/>
    <p:sldId id="386" r:id="rId41"/>
    <p:sldId id="388" r:id="rId42"/>
    <p:sldId id="389" r:id="rId43"/>
    <p:sldId id="391" r:id="rId44"/>
    <p:sldId id="395" r:id="rId45"/>
    <p:sldId id="396" r:id="rId4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>
        <p:scale>
          <a:sx n="97" d="100"/>
          <a:sy n="97" d="100"/>
        </p:scale>
        <p:origin x="-1027" y="-1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316429237_Diyette_Proteinler_Aminoasitler_ve_Bazi_Diger_Aminli_Bilesiklerin_Kardiyovaskuler_Sistem_Uzerine_Metabolik_Etkileri" TargetMode="External"/><Relationship Id="rId2" Type="http://schemas.openxmlformats.org/officeDocument/2006/relationships/hyperlink" Target="https://www.academia.edu/34077722/6-PROTE%C4%B0NLE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rgipark.org.tr/en/download/article-file/33946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PROTEİNLER 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11938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699247" y="260648"/>
            <a:ext cx="7833193" cy="6264695"/>
          </a:xfrm>
        </p:spPr>
        <p:txBody>
          <a:bodyPr>
            <a:normAutofit/>
          </a:bodyPr>
          <a:lstStyle/>
          <a:p>
            <a:r>
              <a:rPr lang="tr-TR" dirty="0"/>
              <a:t>• </a:t>
            </a:r>
            <a:r>
              <a:rPr lang="tr-TR" dirty="0" smtClean="0"/>
              <a:t>Proteinler TANIMI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31469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YAPISI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6855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AMİNOASİT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2534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İki </a:t>
            </a:r>
            <a:r>
              <a:rPr lang="tr-TR" dirty="0" err="1"/>
              <a:t>sistein</a:t>
            </a:r>
            <a:r>
              <a:rPr lang="tr-TR" dirty="0"/>
              <a:t> kalıntısı arasında, </a:t>
            </a:r>
            <a:r>
              <a:rPr lang="tr-TR" dirty="0" err="1"/>
              <a:t>sülfhidril</a:t>
            </a:r>
            <a:r>
              <a:rPr lang="tr-TR" dirty="0"/>
              <a:t> (</a:t>
            </a:r>
            <a:r>
              <a:rPr lang="tr-TR" dirty="0" err="1"/>
              <a:t>tiyol</a:t>
            </a:r>
            <a:r>
              <a:rPr lang="tr-TR" dirty="0"/>
              <a:t>, −SH) gruplarının </a:t>
            </a:r>
            <a:r>
              <a:rPr lang="tr-TR" dirty="0" smtClean="0"/>
              <a:t>H kaybetmeleri </a:t>
            </a:r>
            <a:r>
              <a:rPr lang="tr-TR" dirty="0"/>
              <a:t>sonucu oluşan S−S </a:t>
            </a:r>
            <a:r>
              <a:rPr lang="tr-TR" dirty="0" smtClean="0"/>
              <a:t>bağlarıdır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Disülfid</a:t>
            </a:r>
            <a:r>
              <a:rPr lang="tr-TR" dirty="0"/>
              <a:t> bağları </a:t>
            </a:r>
          </a:p>
        </p:txBody>
      </p:sp>
    </p:spTree>
    <p:extLst>
      <p:ext uri="{BB962C8B-B14F-4D97-AF65-F5344CB8AC3E}">
        <p14:creationId xmlns:p14="http://schemas.microsoft.com/office/powerpoint/2010/main" val="4104134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err="1"/>
              <a:t>Polipeptit</a:t>
            </a:r>
            <a:r>
              <a:rPr lang="tr-TR" dirty="0"/>
              <a:t> zinciri oluşturan </a:t>
            </a:r>
            <a:r>
              <a:rPr lang="tr-TR" dirty="0" err="1"/>
              <a:t>peptit</a:t>
            </a:r>
            <a:endParaRPr lang="tr-TR" dirty="0"/>
          </a:p>
          <a:p>
            <a:r>
              <a:rPr lang="tr-TR" dirty="0"/>
              <a:t>bağlarındaki rezonans veya </a:t>
            </a:r>
            <a:r>
              <a:rPr lang="tr-TR" dirty="0" err="1"/>
              <a:t>mezomeri</a:t>
            </a:r>
            <a:endParaRPr lang="tr-TR" dirty="0"/>
          </a:p>
          <a:p>
            <a:r>
              <a:rPr lang="tr-TR" dirty="0"/>
              <a:t>durumundan dolayı, oksijenlerin bilinen</a:t>
            </a:r>
          </a:p>
          <a:p>
            <a:r>
              <a:rPr lang="tr-TR" dirty="0" err="1"/>
              <a:t>keto</a:t>
            </a:r>
            <a:r>
              <a:rPr lang="tr-TR" dirty="0"/>
              <a:t> gruplarından daha negatif,</a:t>
            </a:r>
          </a:p>
          <a:p>
            <a:r>
              <a:rPr lang="tr-TR" dirty="0"/>
              <a:t>azotların ise pozitif özellik taşımasının</a:t>
            </a:r>
          </a:p>
          <a:p>
            <a:r>
              <a:rPr lang="tr-TR" dirty="0"/>
              <a:t>sonucu olarak, bir </a:t>
            </a:r>
            <a:r>
              <a:rPr lang="tr-TR" dirty="0" err="1"/>
              <a:t>polipeptit</a:t>
            </a:r>
            <a:r>
              <a:rPr lang="tr-TR" dirty="0"/>
              <a:t> zincirdeki</a:t>
            </a:r>
          </a:p>
          <a:p>
            <a:r>
              <a:rPr lang="tr-TR" dirty="0"/>
              <a:t>bir </a:t>
            </a:r>
            <a:r>
              <a:rPr lang="tr-TR" dirty="0" err="1"/>
              <a:t>peptit</a:t>
            </a:r>
            <a:r>
              <a:rPr lang="tr-TR" dirty="0"/>
              <a:t> düzleminde bulunan oksijen</a:t>
            </a:r>
          </a:p>
          <a:p>
            <a:r>
              <a:rPr lang="tr-TR" dirty="0"/>
              <a:t>atomu ile bir başka </a:t>
            </a:r>
            <a:r>
              <a:rPr lang="tr-TR" dirty="0" err="1"/>
              <a:t>peptit</a:t>
            </a:r>
            <a:r>
              <a:rPr lang="tr-TR" dirty="0"/>
              <a:t> bağı veya</a:t>
            </a:r>
          </a:p>
          <a:p>
            <a:r>
              <a:rPr lang="tr-TR" dirty="0"/>
              <a:t>düzlemindeki azot atomu arasında,</a:t>
            </a:r>
          </a:p>
          <a:p>
            <a:r>
              <a:rPr lang="tr-TR" dirty="0"/>
              <a:t>aradaki uzaklık yaklaşık 2,7 </a:t>
            </a:r>
            <a:r>
              <a:rPr lang="tr-TR" dirty="0" err="1"/>
              <a:t>Ao</a:t>
            </a:r>
            <a:endParaRPr lang="tr-TR" dirty="0"/>
          </a:p>
          <a:p>
            <a:r>
              <a:rPr lang="tr-TR" dirty="0"/>
              <a:t>olduğunda, hidrojen köprüsü şeklinde</a:t>
            </a:r>
          </a:p>
          <a:p>
            <a:r>
              <a:rPr lang="tr-TR" dirty="0"/>
              <a:t>(C=O⋅⋅⋅H⋅⋅⋅N) oluşan bağlardır: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Hidrojen bağları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640" y="2132856"/>
            <a:ext cx="3278575" cy="3746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7423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Polipeptit</a:t>
            </a:r>
            <a:r>
              <a:rPr lang="tr-TR" dirty="0"/>
              <a:t> zincirlerindeki asidik ve bazik amino </a:t>
            </a:r>
            <a:r>
              <a:rPr lang="tr-TR" dirty="0" smtClean="0"/>
              <a:t>asit kalıntılarının </a:t>
            </a:r>
            <a:r>
              <a:rPr lang="tr-TR" dirty="0"/>
              <a:t>fonksiyonel gruplarının fizyolojik </a:t>
            </a:r>
            <a:r>
              <a:rPr lang="tr-TR" dirty="0" err="1" smtClean="0"/>
              <a:t>pH’da</a:t>
            </a:r>
            <a:r>
              <a:rPr lang="tr-TR" dirty="0"/>
              <a:t> </a:t>
            </a:r>
            <a:r>
              <a:rPr lang="tr-TR" dirty="0" smtClean="0"/>
              <a:t>tamamen </a:t>
            </a:r>
            <a:r>
              <a:rPr lang="tr-TR" dirty="0"/>
              <a:t>veya kısmen iyonlaşmış </a:t>
            </a:r>
            <a:r>
              <a:rPr lang="tr-TR" dirty="0" smtClean="0"/>
              <a:t>halde bulunmalarının </a:t>
            </a:r>
            <a:r>
              <a:rPr lang="tr-TR" dirty="0"/>
              <a:t>sonucu olarak, elektronegatif ve</a:t>
            </a:r>
          </a:p>
          <a:p>
            <a:r>
              <a:rPr lang="tr-TR" dirty="0"/>
              <a:t>elektropozitif gruplar arasında gelişen </a:t>
            </a:r>
            <a:r>
              <a:rPr lang="tr-TR" dirty="0" smtClean="0"/>
              <a:t>elektrostatik çekim </a:t>
            </a:r>
            <a:r>
              <a:rPr lang="tr-TR" dirty="0"/>
              <a:t>kuvveti ile (COO¯⋅⋅⋅⋅⋅⋅H3N</a:t>
            </a:r>
            <a:r>
              <a:rPr lang="tr-TR" dirty="0" smtClean="0"/>
              <a:t>+) </a:t>
            </a:r>
            <a:r>
              <a:rPr lang="tr-TR" dirty="0"/>
              <a:t>oluşan bağlardır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İyon bağları</a:t>
            </a:r>
          </a:p>
        </p:txBody>
      </p:sp>
    </p:spTree>
    <p:extLst>
      <p:ext uri="{BB962C8B-B14F-4D97-AF65-F5344CB8AC3E}">
        <p14:creationId xmlns:p14="http://schemas.microsoft.com/office/powerpoint/2010/main" val="1205089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Proteinlerde</a:t>
            </a:r>
          </a:p>
          <a:p>
            <a:r>
              <a:rPr lang="tr-TR" dirty="0"/>
              <a:t>• birinci (</a:t>
            </a:r>
            <a:r>
              <a:rPr lang="tr-TR" dirty="0" err="1"/>
              <a:t>primer</a:t>
            </a:r>
            <a:r>
              <a:rPr lang="tr-TR" dirty="0"/>
              <a:t>)</a:t>
            </a:r>
          </a:p>
          <a:p>
            <a:r>
              <a:rPr lang="tr-TR" dirty="0"/>
              <a:t>• ikinci (</a:t>
            </a:r>
            <a:r>
              <a:rPr lang="tr-TR" dirty="0" err="1"/>
              <a:t>sekonder</a:t>
            </a:r>
            <a:r>
              <a:rPr lang="tr-TR" dirty="0"/>
              <a:t>)</a:t>
            </a:r>
          </a:p>
          <a:p>
            <a:r>
              <a:rPr lang="tr-TR" dirty="0"/>
              <a:t>• üçüncü (tersiyer)</a:t>
            </a:r>
          </a:p>
          <a:p>
            <a:r>
              <a:rPr lang="tr-TR" dirty="0"/>
              <a:t>• dördüncü (</a:t>
            </a:r>
            <a:r>
              <a:rPr lang="tr-TR" dirty="0" err="1"/>
              <a:t>kuarterner</a:t>
            </a:r>
            <a:r>
              <a:rPr lang="tr-TR" dirty="0"/>
              <a:t>) yapı diye dört</a:t>
            </a:r>
          </a:p>
          <a:p>
            <a:r>
              <a:rPr lang="tr-TR" dirty="0"/>
              <a:t>yapı tanımlanır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Protein moleküllerinin yapısı ve</a:t>
            </a:r>
            <a:br>
              <a:rPr lang="tr-TR" dirty="0"/>
            </a:br>
            <a:r>
              <a:rPr lang="tr-TR" dirty="0" err="1"/>
              <a:t>konformasyonu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44986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699247" y="1484785"/>
            <a:ext cx="7833193" cy="464137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primer</a:t>
            </a:r>
            <a:r>
              <a:rPr lang="tr-TR" dirty="0"/>
              <a:t> (birinci) yapısı </a:t>
            </a:r>
          </a:p>
        </p:txBody>
      </p:sp>
    </p:spTree>
    <p:extLst>
      <p:ext uri="{BB962C8B-B14F-4D97-AF65-F5344CB8AC3E}">
        <p14:creationId xmlns:p14="http://schemas.microsoft.com/office/powerpoint/2010/main" val="5500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SEKONDER YAPI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868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AMİNOASİTLERİN ÖZELLİKELRİ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3993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KİMYASAL REAKSİYONLAR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353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GENEL ÖZELLİKLERİ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8203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SINIFLANDIRMALARI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1116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ALBUMİNLER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7824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GLOBULİNLER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9865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GLUTELİNLER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5000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PROLAMİNLER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9917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PROTAMİNLER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754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HİSTONLAR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4720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ÇÖZÜNMEYEN BASİT PROTEİNLER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4300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KOLLOJENLER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0837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JELATİNLER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4364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ELASTİN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4125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FİBRİN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59269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BİLEŞİK PROTEİNLER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2001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844824"/>
            <a:ext cx="8147248" cy="4785395"/>
          </a:xfrm>
        </p:spPr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Elzem aminoasitler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77313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err="1" smtClean="0"/>
              <a:t>Löysin</a:t>
            </a:r>
            <a:endParaRPr lang="tr-TR" dirty="0" smtClean="0"/>
          </a:p>
          <a:p>
            <a:r>
              <a:rPr lang="tr-TR" dirty="0" err="1" smtClean="0"/>
              <a:t>Lizin</a:t>
            </a:r>
            <a:endParaRPr lang="tr-TR" dirty="0" smtClean="0"/>
          </a:p>
          <a:p>
            <a:r>
              <a:rPr lang="tr-TR" dirty="0" err="1" smtClean="0"/>
              <a:t>İzolöysin</a:t>
            </a:r>
            <a:endParaRPr lang="tr-TR" dirty="0" smtClean="0"/>
          </a:p>
          <a:p>
            <a:r>
              <a:rPr lang="tr-TR" dirty="0" smtClean="0"/>
              <a:t>Valin</a:t>
            </a:r>
          </a:p>
          <a:p>
            <a:r>
              <a:rPr lang="tr-TR" dirty="0" err="1" smtClean="0"/>
              <a:t>Metionin</a:t>
            </a:r>
            <a:endParaRPr lang="tr-TR" dirty="0" smtClean="0"/>
          </a:p>
          <a:p>
            <a:r>
              <a:rPr lang="tr-TR" dirty="0" err="1" smtClean="0"/>
              <a:t>Fenilalanin</a:t>
            </a:r>
            <a:endParaRPr lang="tr-TR" dirty="0" smtClean="0"/>
          </a:p>
          <a:p>
            <a:r>
              <a:rPr lang="tr-TR" dirty="0" err="1" smtClean="0"/>
              <a:t>Treonin</a:t>
            </a:r>
            <a:endParaRPr lang="tr-TR" dirty="0" smtClean="0"/>
          </a:p>
          <a:p>
            <a:r>
              <a:rPr lang="tr-TR" dirty="0" err="1" smtClean="0"/>
              <a:t>Triptofan</a:t>
            </a:r>
            <a:r>
              <a:rPr lang="tr-TR" dirty="0" smtClean="0"/>
              <a:t> </a:t>
            </a:r>
          </a:p>
          <a:p>
            <a:r>
              <a:rPr lang="tr-TR" dirty="0" smtClean="0"/>
              <a:t>Çocuklarda ek olarak </a:t>
            </a:r>
          </a:p>
          <a:p>
            <a:r>
              <a:rPr lang="tr-TR" dirty="0" err="1" smtClean="0"/>
              <a:t>Histidin</a:t>
            </a:r>
            <a:endParaRPr lang="tr-TR" dirty="0" smtClean="0"/>
          </a:p>
          <a:p>
            <a:r>
              <a:rPr lang="tr-TR" dirty="0" err="1" smtClean="0"/>
              <a:t>Arjinin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Elzem aminoasitler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68822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620688"/>
            <a:ext cx="8229600" cy="5937523"/>
          </a:xfrm>
        </p:spPr>
        <p:txBody>
          <a:bodyPr>
            <a:normAutofit/>
          </a:bodyPr>
          <a:lstStyle/>
          <a:p>
            <a:r>
              <a:rPr lang="tr-TR" dirty="0" smtClean="0"/>
              <a:t>Elzem olmayan a. a </a:t>
            </a:r>
            <a:r>
              <a:rPr lang="tr-TR" dirty="0" err="1" smtClean="0"/>
              <a:t>lerden</a:t>
            </a:r>
            <a:r>
              <a:rPr lang="tr-TR" dirty="0" smtClean="0"/>
              <a:t> </a:t>
            </a:r>
            <a:r>
              <a:rPr lang="tr-TR" dirty="0" err="1" smtClean="0"/>
              <a:t>sistein</a:t>
            </a:r>
            <a:r>
              <a:rPr lang="tr-TR" dirty="0" smtClean="0"/>
              <a:t> bir dereceye kadar </a:t>
            </a:r>
            <a:r>
              <a:rPr lang="tr-TR" dirty="0" err="1" smtClean="0"/>
              <a:t>metioninin</a:t>
            </a:r>
            <a:r>
              <a:rPr lang="tr-TR" dirty="0" smtClean="0"/>
              <a:t>, </a:t>
            </a:r>
            <a:r>
              <a:rPr lang="tr-TR" dirty="0" err="1" smtClean="0"/>
              <a:t>tirosin</a:t>
            </a:r>
            <a:r>
              <a:rPr lang="tr-TR" dirty="0" smtClean="0"/>
              <a:t> de </a:t>
            </a:r>
            <a:r>
              <a:rPr lang="tr-TR" dirty="0" err="1" smtClean="0"/>
              <a:t>fenilalaninin</a:t>
            </a:r>
            <a:r>
              <a:rPr lang="tr-TR" dirty="0" smtClean="0"/>
              <a:t> yerini </a:t>
            </a:r>
            <a:r>
              <a:rPr lang="tr-TR" dirty="0" smtClean="0"/>
              <a:t> tutabilmektedir</a:t>
            </a:r>
            <a:r>
              <a:rPr lang="tr-TR" dirty="0" smtClean="0"/>
              <a:t>. </a:t>
            </a:r>
          </a:p>
          <a:p>
            <a:endParaRPr lang="tr-TR" dirty="0"/>
          </a:p>
          <a:p>
            <a:r>
              <a:rPr lang="tr-TR" dirty="0" err="1" smtClean="0"/>
              <a:t>Metionin</a:t>
            </a:r>
            <a:r>
              <a:rPr lang="tr-TR" dirty="0" smtClean="0"/>
              <a:t> </a:t>
            </a:r>
            <a:r>
              <a:rPr lang="tr-TR" dirty="0" smtClean="0"/>
              <a:t>ve </a:t>
            </a:r>
            <a:r>
              <a:rPr lang="tr-TR" dirty="0" err="1" smtClean="0"/>
              <a:t>sistein</a:t>
            </a:r>
            <a:r>
              <a:rPr lang="tr-TR" dirty="0" smtClean="0"/>
              <a:t> kükürtlü amino asitler olduğundan bunlara kükürtlü amino asit (S.a.a.)  denir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43701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Protein İhtiyacı </a:t>
            </a:r>
            <a:br>
              <a:rPr lang="tr-TR" dirty="0" smtClean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420564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Yiyeceklerden alınan proteinler vücutta kullanılma derecelerine göre </a:t>
            </a:r>
          </a:p>
          <a:p>
            <a:r>
              <a:rPr lang="tr-TR" dirty="0" smtClean="0"/>
              <a:t>-</a:t>
            </a:r>
            <a:r>
              <a:rPr lang="tr-TR" dirty="0" smtClean="0">
                <a:solidFill>
                  <a:srgbClr val="FF0000"/>
                </a:solidFill>
              </a:rPr>
              <a:t>Örnek protein</a:t>
            </a:r>
            <a:r>
              <a:rPr lang="tr-TR" dirty="0" smtClean="0"/>
              <a:t>: tam olarak kullanılan </a:t>
            </a:r>
          </a:p>
          <a:p>
            <a:r>
              <a:rPr lang="tr-TR" dirty="0" smtClean="0">
                <a:solidFill>
                  <a:srgbClr val="00B050"/>
                </a:solidFill>
              </a:rPr>
              <a:t>-İyi kalite protein:</a:t>
            </a:r>
            <a:r>
              <a:rPr lang="tr-TR" dirty="0" smtClean="0"/>
              <a:t> tama yakın kullanılan </a:t>
            </a:r>
          </a:p>
          <a:p>
            <a:r>
              <a:rPr lang="tr-TR" dirty="0" smtClean="0"/>
              <a:t>-</a:t>
            </a:r>
            <a:r>
              <a:rPr lang="tr-TR" dirty="0" smtClean="0">
                <a:solidFill>
                  <a:srgbClr val="00B0F0"/>
                </a:solidFill>
              </a:rPr>
              <a:t>Düşük kalite protein: </a:t>
            </a:r>
            <a:r>
              <a:rPr lang="tr-TR" dirty="0" smtClean="0"/>
              <a:t>tam olarak kullanılamayan olarak sınıflandırılabilir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91630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844824"/>
            <a:ext cx="8532440" cy="5616624"/>
          </a:xfrm>
        </p:spPr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Protein Kalitesini Etkileyen Etmenler </a:t>
            </a:r>
            <a:br>
              <a:rPr lang="tr-TR" dirty="0" smtClean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65234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2204864"/>
            <a:ext cx="8686800" cy="4925144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Biyolojik değerlendirme 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a-Proteinin elverişlilik oranı (PER</a:t>
            </a:r>
            <a:r>
              <a:rPr lang="tr-TR" dirty="0" smtClean="0">
                <a:solidFill>
                  <a:srgbClr val="FF0000"/>
                </a:solidFill>
              </a:rPr>
              <a:t>):</a:t>
            </a:r>
            <a:endParaRPr lang="tr-TR" dirty="0" smtClean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56263" cy="1054250"/>
          </a:xfrm>
        </p:spPr>
        <p:txBody>
          <a:bodyPr>
            <a:noAutofit/>
          </a:bodyPr>
          <a:lstStyle/>
          <a:p>
            <a:r>
              <a:rPr lang="tr-TR" sz="3600" dirty="0" smtClean="0"/>
              <a:t>Besinlerin Protein Kalitesinin Değerlendirilme Yöntemleri </a:t>
            </a:r>
            <a:br>
              <a:rPr lang="tr-TR" sz="3600" dirty="0" smtClean="0"/>
            </a:b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27564805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b-Proteinin biyolojik değeri (BD</a:t>
            </a:r>
            <a:r>
              <a:rPr lang="tr-TR" dirty="0" smtClean="0">
                <a:solidFill>
                  <a:srgbClr val="FF0000"/>
                </a:solidFill>
              </a:rPr>
              <a:t>):</a:t>
            </a:r>
            <a:endParaRPr lang="tr-TR" dirty="0" smtClean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70246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11560" y="476672"/>
            <a:ext cx="8075240" cy="5649491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c-Net protein kullanımı (</a:t>
            </a:r>
            <a:r>
              <a:rPr lang="tr-TR" dirty="0" smtClean="0">
                <a:solidFill>
                  <a:srgbClr val="FF0000"/>
                </a:solidFill>
              </a:rPr>
              <a:t>NPU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80682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925144"/>
          </a:xfrm>
        </p:spPr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2-Kimyasal analiz </a:t>
            </a:r>
            <a:br>
              <a:rPr lang="tr-TR" dirty="0" smtClean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3722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FF0000"/>
                </a:solidFill>
              </a:rPr>
              <a:t>Fenilketonüri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endParaRPr lang="tr-TR" dirty="0" smtClean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Amino Asit Metabolizması Bozuklukları </a:t>
            </a:r>
            <a:br>
              <a:rPr lang="tr-TR" dirty="0" smtClean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390342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5793507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FF0000"/>
                </a:solidFill>
              </a:rPr>
              <a:t>Çölyak</a:t>
            </a:r>
            <a:r>
              <a:rPr lang="tr-TR" dirty="0" smtClean="0">
                <a:solidFill>
                  <a:srgbClr val="FF0000"/>
                </a:solidFill>
              </a:rPr>
              <a:t> Hastalığı </a:t>
            </a:r>
          </a:p>
        </p:txBody>
      </p:sp>
    </p:spTree>
    <p:extLst>
      <p:ext uri="{BB962C8B-B14F-4D97-AF65-F5344CB8AC3E}">
        <p14:creationId xmlns:p14="http://schemas.microsoft.com/office/powerpoint/2010/main" val="30049604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56263" cy="105425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Amino Asit Metabolizması ve Vücut Çalışmasındaki Görevleri </a:t>
            </a:r>
            <a:br>
              <a:rPr lang="tr-TR" dirty="0" smtClean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026474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2348880"/>
            <a:ext cx="8291264" cy="6597352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FF0000"/>
                </a:solidFill>
              </a:rPr>
              <a:t>Biyojen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>
                <a:solidFill>
                  <a:srgbClr val="FF0000"/>
                </a:solidFill>
              </a:rPr>
              <a:t>aminler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884008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Azot Dengesi ve Protein İhtiyacı </a:t>
            </a:r>
            <a:br>
              <a:rPr lang="tr-TR" dirty="0" smtClean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87141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Azot Dengesi: </a:t>
            </a:r>
            <a:br>
              <a:rPr lang="tr-TR" dirty="0" smtClean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646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1-Modifiye amino </a:t>
            </a:r>
            <a:r>
              <a:rPr lang="tr-TR" dirty="0" smtClean="0"/>
              <a:t>asitler</a:t>
            </a:r>
            <a:endParaRPr lang="tr-TR" dirty="0" smtClean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STANDART OLMAYAN AMİNO ASİTLER</a:t>
            </a:r>
          </a:p>
        </p:txBody>
      </p:sp>
    </p:spTree>
    <p:extLst>
      <p:ext uri="{BB962C8B-B14F-4D97-AF65-F5344CB8AC3E}">
        <p14:creationId xmlns:p14="http://schemas.microsoft.com/office/powerpoint/2010/main" val="258838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7756263" cy="1054250"/>
          </a:xfrm>
        </p:spPr>
        <p:txBody>
          <a:bodyPr/>
          <a:lstStyle/>
          <a:p>
            <a:r>
              <a:rPr lang="tr-TR" dirty="0"/>
              <a:t>Protein yapısına girmeyen </a:t>
            </a:r>
            <a:r>
              <a:rPr lang="tr-TR" dirty="0" err="1"/>
              <a:t>AAler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55630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KAYNAKLAR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hlinkClick r:id="rId2"/>
              </a:rPr>
              <a:t>https://</a:t>
            </a:r>
            <a:r>
              <a:rPr lang="tr-TR" dirty="0" smtClean="0">
                <a:hlinkClick r:id="rId2"/>
              </a:rPr>
              <a:t>www.academia.edu/34077722/6-PROTE%C4%B0NLER</a:t>
            </a:r>
            <a:endParaRPr lang="tr-TR" dirty="0" smtClean="0"/>
          </a:p>
          <a:p>
            <a:r>
              <a:rPr lang="tr-TR" dirty="0">
                <a:hlinkClick r:id="rId3"/>
              </a:rPr>
              <a:t>https://</a:t>
            </a:r>
            <a:r>
              <a:rPr lang="tr-TR" dirty="0" smtClean="0">
                <a:hlinkClick r:id="rId3"/>
              </a:rPr>
              <a:t>www.researchgate.net/publication/316429237_Diyette_Proteinler_Aminoasitler_ve_Bazi_Diger_Aminli_Bilesiklerin_Kardiyovaskuler_Sistem_Uzerine_Metabolik_Etkileri</a:t>
            </a:r>
            <a:endParaRPr lang="tr-TR" dirty="0" smtClean="0"/>
          </a:p>
          <a:p>
            <a:r>
              <a:rPr lang="tr-TR">
                <a:hlinkClick r:id="rId4"/>
              </a:rPr>
              <a:t>https://dergipark.org.tr/en/download/article-file/339462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3880853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 (4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(4)</Template>
  <TotalTime>8</TotalTime>
  <Words>356</Words>
  <Application>Microsoft Office PowerPoint</Application>
  <PresentationFormat>Ekran Gösterisi (4:3)</PresentationFormat>
  <Paragraphs>89</Paragraphs>
  <Slides>45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46" baseType="lpstr">
      <vt:lpstr>sunum_sablon (4)</vt:lpstr>
      <vt:lpstr>PROTEİNLER </vt:lpstr>
      <vt:lpstr>PowerPoint Sunusu</vt:lpstr>
      <vt:lpstr>YAPISI </vt:lpstr>
      <vt:lpstr>AMİNOASİT </vt:lpstr>
      <vt:lpstr>Disülfid bağları </vt:lpstr>
      <vt:lpstr>Hidrojen bağları </vt:lpstr>
      <vt:lpstr>İyon bağları</vt:lpstr>
      <vt:lpstr>Protein moleküllerinin yapısı ve konformasyonu</vt:lpstr>
      <vt:lpstr>primer (birinci) yapısı </vt:lpstr>
      <vt:lpstr>SEKONDER YAPI </vt:lpstr>
      <vt:lpstr>AMİNOASİTLERİN ÖZELLİKELRİ </vt:lpstr>
      <vt:lpstr>KİMYASAL REAKSİYONLAR </vt:lpstr>
      <vt:lpstr>GENEL ÖZELLİKLERİ </vt:lpstr>
      <vt:lpstr>SINIFLANDIRMALARI</vt:lpstr>
      <vt:lpstr>ALBUMİNLER </vt:lpstr>
      <vt:lpstr>GLOBULİNLER </vt:lpstr>
      <vt:lpstr>GLUTELİNLER </vt:lpstr>
      <vt:lpstr>PROLAMİNLER </vt:lpstr>
      <vt:lpstr>PROTAMİNLER </vt:lpstr>
      <vt:lpstr>HİSTONLAR </vt:lpstr>
      <vt:lpstr>ÇÖZÜNMEYEN BASİT PROTEİNLER </vt:lpstr>
      <vt:lpstr>KOLLOJENLER </vt:lpstr>
      <vt:lpstr>JELATİNLER </vt:lpstr>
      <vt:lpstr>ELASTİN</vt:lpstr>
      <vt:lpstr>FİBRİN </vt:lpstr>
      <vt:lpstr>BİLEŞİK PROTEİNLER </vt:lpstr>
      <vt:lpstr>Elzem aminoasitler </vt:lpstr>
      <vt:lpstr>Elzem aminoasitler </vt:lpstr>
      <vt:lpstr>PowerPoint Sunusu</vt:lpstr>
      <vt:lpstr>Protein İhtiyacı  </vt:lpstr>
      <vt:lpstr>PowerPoint Sunusu</vt:lpstr>
      <vt:lpstr>Protein Kalitesini Etkileyen Etmenler  </vt:lpstr>
      <vt:lpstr>Besinlerin Protein Kalitesinin Değerlendirilme Yöntemleri  </vt:lpstr>
      <vt:lpstr>PowerPoint Sunusu</vt:lpstr>
      <vt:lpstr>PowerPoint Sunusu</vt:lpstr>
      <vt:lpstr>2-Kimyasal analiz  </vt:lpstr>
      <vt:lpstr>Amino Asit Metabolizması Bozuklukları  </vt:lpstr>
      <vt:lpstr>PowerPoint Sunusu</vt:lpstr>
      <vt:lpstr>Amino Asit Metabolizması ve Vücut Çalışmasındaki Görevleri  </vt:lpstr>
      <vt:lpstr>PowerPoint Sunusu</vt:lpstr>
      <vt:lpstr>Azot Dengesi ve Protein İhtiyacı  </vt:lpstr>
      <vt:lpstr>Azot Dengesi:  </vt:lpstr>
      <vt:lpstr>STANDART OLMAYAN AMİNO ASİTLER</vt:lpstr>
      <vt:lpstr>Protein yapısına girmeyen AAler</vt:lpstr>
      <vt:lpstr>KAYNAKLAR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PROTEİNLER </dc:title>
  <dc:creator>canan</dc:creator>
  <cp:lastModifiedBy>canan</cp:lastModifiedBy>
  <cp:revision>5</cp:revision>
  <cp:lastPrinted>1601-01-01T00:00:00Z</cp:lastPrinted>
  <dcterms:created xsi:type="dcterms:W3CDTF">2020-01-13T12:15:35Z</dcterms:created>
  <dcterms:modified xsi:type="dcterms:W3CDTF">2020-01-23T13:59:10Z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