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2"/>
  </p:notesMasterIdLst>
  <p:handoutMasterIdLst>
    <p:handoutMasterId r:id="rId53"/>
  </p:handoutMasterIdLst>
  <p:sldIdLst>
    <p:sldId id="307" r:id="rId2"/>
    <p:sldId id="308" r:id="rId3"/>
    <p:sldId id="309" r:id="rId4"/>
    <p:sldId id="310" r:id="rId5"/>
    <p:sldId id="311" r:id="rId6"/>
    <p:sldId id="312" r:id="rId7"/>
    <p:sldId id="313" r:id="rId8"/>
    <p:sldId id="314" r:id="rId9"/>
    <p:sldId id="315" r:id="rId10"/>
    <p:sldId id="316" r:id="rId11"/>
    <p:sldId id="317" r:id="rId12"/>
    <p:sldId id="318" r:id="rId13"/>
    <p:sldId id="319" r:id="rId14"/>
    <p:sldId id="320" r:id="rId15"/>
    <p:sldId id="321" r:id="rId16"/>
    <p:sldId id="322" r:id="rId17"/>
    <p:sldId id="323" r:id="rId18"/>
    <p:sldId id="324" r:id="rId19"/>
    <p:sldId id="325" r:id="rId20"/>
    <p:sldId id="326" r:id="rId21"/>
    <p:sldId id="327" r:id="rId22"/>
    <p:sldId id="328" r:id="rId23"/>
    <p:sldId id="329" r:id="rId24"/>
    <p:sldId id="330" r:id="rId25"/>
    <p:sldId id="331" r:id="rId26"/>
    <p:sldId id="332" r:id="rId27"/>
    <p:sldId id="333" r:id="rId28"/>
    <p:sldId id="334" r:id="rId29"/>
    <p:sldId id="335" r:id="rId30"/>
    <p:sldId id="336" r:id="rId31"/>
    <p:sldId id="337" r:id="rId32"/>
    <p:sldId id="338" r:id="rId33"/>
    <p:sldId id="339" r:id="rId34"/>
    <p:sldId id="340" r:id="rId35"/>
    <p:sldId id="341" r:id="rId36"/>
    <p:sldId id="342" r:id="rId37"/>
    <p:sldId id="343" r:id="rId38"/>
    <p:sldId id="344" r:id="rId39"/>
    <p:sldId id="345" r:id="rId40"/>
    <p:sldId id="346" r:id="rId41"/>
    <p:sldId id="353" r:id="rId42"/>
    <p:sldId id="355" r:id="rId43"/>
    <p:sldId id="357" r:id="rId44"/>
    <p:sldId id="358" r:id="rId45"/>
    <p:sldId id="359" r:id="rId46"/>
    <p:sldId id="360" r:id="rId47"/>
    <p:sldId id="361" r:id="rId48"/>
    <p:sldId id="362" r:id="rId49"/>
    <p:sldId id="363" r:id="rId50"/>
    <p:sldId id="356" r:id="rId51"/>
  </p:sldIdLst>
  <p:sldSz cx="9144000" cy="6858000" type="screen4x3"/>
  <p:notesSz cx="6858000" cy="9144000"/>
  <p:defaultTextStyle>
    <a:defPPr>
      <a:defRPr lang="tr-TR"/>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7" autoAdjust="0"/>
  </p:normalViewPr>
  <p:slideViewPr>
    <p:cSldViewPr>
      <p:cViewPr>
        <p:scale>
          <a:sx n="97" d="100"/>
          <a:sy n="97" d="100"/>
        </p:scale>
        <p:origin x="-1027" y="20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7642"/>
    </p:cViewPr>
  </p:sorterViewPr>
  <p:notesViewPr>
    <p:cSldViewPr>
      <p:cViewPr varScale="1">
        <p:scale>
          <a:sx n="87" d="100"/>
          <a:sy n="87" d="100"/>
        </p:scale>
        <p:origin x="2796" y="7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a:extLst>
              <a:ext uri="{FF2B5EF4-FFF2-40B4-BE49-F238E27FC236}">
                <a16:creationId xmlns:a16="http://schemas.microsoft.com/office/drawing/2014/main" xmlns="" id="{4D3E8776-AB09-4EDC-BA1D-EF4E5378F24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a:extLst>
              <a:ext uri="{FF2B5EF4-FFF2-40B4-BE49-F238E27FC236}">
                <a16:creationId xmlns:a16="http://schemas.microsoft.com/office/drawing/2014/main" xmlns="" id="{EC0ED28E-E00B-48F0-8DCE-0A0CDD4EA5D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AD1730A-0A11-42E7-8CE9-6123E48B2DB5}" type="datetimeFigureOut">
              <a:rPr lang="tr-TR" smtClean="0"/>
              <a:t>15.01.2020</a:t>
            </a:fld>
            <a:endParaRPr lang="tr-TR"/>
          </a:p>
        </p:txBody>
      </p:sp>
      <p:sp>
        <p:nvSpPr>
          <p:cNvPr id="4" name="Alt Bilgi Yer Tutucusu 3">
            <a:extLst>
              <a:ext uri="{FF2B5EF4-FFF2-40B4-BE49-F238E27FC236}">
                <a16:creationId xmlns:a16="http://schemas.microsoft.com/office/drawing/2014/main" xmlns="" id="{C7EB4F14-AF67-4617-94A3-B44E02F4699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a:extLst>
              <a:ext uri="{FF2B5EF4-FFF2-40B4-BE49-F238E27FC236}">
                <a16:creationId xmlns:a16="http://schemas.microsoft.com/office/drawing/2014/main" xmlns="" id="{B1031D0F-BB1A-45A1-BB38-B8B30A1B3EC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A86F970-FFD7-4C47-8F4E-4A357BFA8F9B}" type="slidenum">
              <a:rPr lang="tr-TR" smtClean="0"/>
              <a:t>‹#›</a:t>
            </a:fld>
            <a:endParaRPr lang="tr-TR"/>
          </a:p>
        </p:txBody>
      </p:sp>
    </p:spTree>
    <p:extLst>
      <p:ext uri="{BB962C8B-B14F-4D97-AF65-F5344CB8AC3E}">
        <p14:creationId xmlns:p14="http://schemas.microsoft.com/office/powerpoint/2010/main" val="122757358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C8E0134-E9E3-4E41-BC00-187BAE119867}" type="datetimeFigureOut">
              <a:rPr lang="tr-TR" smtClean="0"/>
              <a:t>15.01.2020</a:t>
            </a:fld>
            <a:endParaRPr lang="tr-TR"/>
          </a:p>
        </p:txBody>
      </p:sp>
      <p:sp>
        <p:nvSpPr>
          <p:cNvPr id="4" name="Slayt Görüntüsü Yer Tutucus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8C8CEA8-0C26-44FC-B890-528855F68250}" type="slidenum">
              <a:rPr lang="tr-TR" smtClean="0"/>
              <a:t>‹#›</a:t>
            </a:fld>
            <a:endParaRPr lang="tr-TR"/>
          </a:p>
        </p:txBody>
      </p:sp>
    </p:spTree>
    <p:extLst>
      <p:ext uri="{BB962C8B-B14F-4D97-AF65-F5344CB8AC3E}">
        <p14:creationId xmlns:p14="http://schemas.microsoft.com/office/powerpoint/2010/main" val="5686843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7487D298-1B85-4809-8876-81D3304E2AC4}"/>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BC37AB5C-7F07-47D8-A788-722AAEF2B7EA}"/>
              </a:ext>
            </a:extLst>
          </p:cNvPr>
          <p:cNvSpPr>
            <a:spLocks noGrp="1"/>
          </p:cNvSpPr>
          <p:nvPr>
            <p:ph type="ctrTitle"/>
          </p:nvPr>
        </p:nvSpPr>
        <p:spPr>
          <a:xfrm>
            <a:off x="1143000" y="1122363"/>
            <a:ext cx="6858000" cy="2387600"/>
          </a:xfrm>
        </p:spPr>
        <p:txBody>
          <a:bodyPr anchor="b"/>
          <a:lstStyle>
            <a:lvl1pPr algn="ctr">
              <a:defRPr sz="6000"/>
            </a:lvl1pPr>
          </a:lstStyle>
          <a:p>
            <a:r>
              <a:rPr lang="tr-TR" smtClean="0"/>
              <a:t>Asıl başlık stili için tıklatın</a:t>
            </a:r>
            <a:endParaRPr lang="tr-TR"/>
          </a:p>
        </p:txBody>
      </p:sp>
      <p:sp>
        <p:nvSpPr>
          <p:cNvPr id="3" name="Alt Başlık 2">
            <a:extLst>
              <a:ext uri="{FF2B5EF4-FFF2-40B4-BE49-F238E27FC236}">
                <a16:creationId xmlns:a16="http://schemas.microsoft.com/office/drawing/2014/main" xmlns="" id="{E335F604-7929-4CDE-8A84-087B8DAF0D58}"/>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tr-TR"/>
          </a:p>
        </p:txBody>
      </p:sp>
      <p:sp>
        <p:nvSpPr>
          <p:cNvPr id="4" name="Veri Yer Tutucusu 3">
            <a:extLst>
              <a:ext uri="{FF2B5EF4-FFF2-40B4-BE49-F238E27FC236}">
                <a16:creationId xmlns:a16="http://schemas.microsoft.com/office/drawing/2014/main" xmlns="" id="{2D46F884-D715-4ED2-875E-08FBCF8ADFA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A4BE28AE-7438-4147-A44D-FD6BBB5AF783}"/>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FF8D3C9B-FEDD-4309-A91C-9CA1AC6827F8}"/>
              </a:ext>
            </a:extLst>
          </p:cNvPr>
          <p:cNvSpPr>
            <a:spLocks noGrp="1"/>
          </p:cNvSpPr>
          <p:nvPr>
            <p:ph type="sldNum" sz="quarter" idx="12"/>
          </p:nvPr>
        </p:nvSpPr>
        <p:spPr/>
        <p:txBody>
          <a:bodyPr/>
          <a:lstStyle>
            <a:lvl1pPr>
              <a:defRPr/>
            </a:lvl1pPr>
          </a:lstStyle>
          <a:p>
            <a:fld id="{7CAA2947-FA5D-453E-83C0-691EA497C3A3}" type="slidenum">
              <a:rPr lang="tr-TR" altLang="tr-TR"/>
              <a:pPr/>
              <a:t>‹#›</a:t>
            </a:fld>
            <a:endParaRPr lang="tr-TR" altLang="tr-TR"/>
          </a:p>
        </p:txBody>
      </p:sp>
    </p:spTree>
    <p:extLst>
      <p:ext uri="{BB962C8B-B14F-4D97-AF65-F5344CB8AC3E}">
        <p14:creationId xmlns:p14="http://schemas.microsoft.com/office/powerpoint/2010/main" val="25309860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9B78E955-A148-4354-AE04-7503133F7353}"/>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42D4F82A-8FE9-41CF-A790-97BBBD58FF37}"/>
              </a:ext>
            </a:extLst>
          </p:cNvPr>
          <p:cNvSpPr>
            <a:spLocks noGrp="1"/>
          </p:cNvSpPr>
          <p:nvPr>
            <p:ph type="title"/>
          </p:nvPr>
        </p:nvSpPr>
        <p:spPr/>
        <p:txBody>
          <a:bodyPr/>
          <a:lstStyle/>
          <a:p>
            <a:r>
              <a:rPr lang="tr-TR" smtClean="0"/>
              <a:t>Asıl başlık stili için tıklatın</a:t>
            </a:r>
            <a:endParaRPr lang="tr-TR"/>
          </a:p>
        </p:txBody>
      </p:sp>
      <p:sp>
        <p:nvSpPr>
          <p:cNvPr id="3" name="İçerik Yer Tutucusu 2">
            <a:extLst>
              <a:ext uri="{FF2B5EF4-FFF2-40B4-BE49-F238E27FC236}">
                <a16:creationId xmlns:a16="http://schemas.microsoft.com/office/drawing/2014/main" xmlns="" id="{16F19FC7-2638-4BB7-A0CC-8A82FB887288}"/>
              </a:ext>
            </a:extLst>
          </p:cNvPr>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a16="http://schemas.microsoft.com/office/drawing/2014/main" xmlns="" id="{DA90686B-8279-46FB-B41F-E98E2231DC8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9FDBFD0C-237B-4504-989F-BF2E7774E579}"/>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58678693-2296-4922-804D-9180843CA3E7}"/>
              </a:ext>
            </a:extLst>
          </p:cNvPr>
          <p:cNvSpPr>
            <a:spLocks noGrp="1"/>
          </p:cNvSpPr>
          <p:nvPr>
            <p:ph type="sldNum" sz="quarter" idx="12"/>
          </p:nvPr>
        </p:nvSpPr>
        <p:spPr/>
        <p:txBody>
          <a:bodyPr/>
          <a:lstStyle>
            <a:lvl1pPr>
              <a:defRPr/>
            </a:lvl1pPr>
          </a:lstStyle>
          <a:p>
            <a:fld id="{5FDAFA7B-F565-4E90-89BF-5854C230462A}" type="slidenum">
              <a:rPr lang="tr-TR" altLang="tr-TR"/>
              <a:pPr/>
              <a:t>‹#›</a:t>
            </a:fld>
            <a:endParaRPr lang="tr-TR" altLang="tr-TR"/>
          </a:p>
        </p:txBody>
      </p:sp>
    </p:spTree>
    <p:extLst>
      <p:ext uri="{BB962C8B-B14F-4D97-AF65-F5344CB8AC3E}">
        <p14:creationId xmlns:p14="http://schemas.microsoft.com/office/powerpoint/2010/main" val="19299621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44F11540-A512-4E5B-A3F1-95331763FF8E}"/>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747B5DBF-EBBA-480D-A9DC-A7E1021486F1}"/>
              </a:ext>
            </a:extLst>
          </p:cNvPr>
          <p:cNvSpPr>
            <a:spLocks noGrp="1"/>
          </p:cNvSpPr>
          <p:nvPr>
            <p:ph type="title"/>
          </p:nvPr>
        </p:nvSpPr>
        <p:spPr>
          <a:xfrm>
            <a:off x="623888" y="1709738"/>
            <a:ext cx="7886700" cy="2852737"/>
          </a:xfrm>
        </p:spPr>
        <p:txBody>
          <a:bodyPr anchor="b"/>
          <a:lstStyle>
            <a:lvl1pPr>
              <a:defRPr sz="6000"/>
            </a:lvl1pPr>
          </a:lstStyle>
          <a:p>
            <a:r>
              <a:rPr lang="tr-TR" smtClean="0"/>
              <a:t>Asıl başlık stili için tıklatın</a:t>
            </a:r>
            <a:endParaRPr lang="tr-TR"/>
          </a:p>
        </p:txBody>
      </p:sp>
      <p:sp>
        <p:nvSpPr>
          <p:cNvPr id="3" name="Metin Yer Tutucusu 2">
            <a:extLst>
              <a:ext uri="{FF2B5EF4-FFF2-40B4-BE49-F238E27FC236}">
                <a16:creationId xmlns:a16="http://schemas.microsoft.com/office/drawing/2014/main" xmlns="" id="{1C006CE3-0AD1-413F-909C-F58E44CAEEB2}"/>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tr-TR" smtClean="0"/>
              <a:t>Asıl metin stillerini düzenlemek için tıklatın</a:t>
            </a:r>
          </a:p>
        </p:txBody>
      </p:sp>
      <p:sp>
        <p:nvSpPr>
          <p:cNvPr id="4" name="Veri Yer Tutucusu 3">
            <a:extLst>
              <a:ext uri="{FF2B5EF4-FFF2-40B4-BE49-F238E27FC236}">
                <a16:creationId xmlns:a16="http://schemas.microsoft.com/office/drawing/2014/main" xmlns="" id="{4EB13188-DE1D-4E11-8057-0402AED4973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E74A2D2F-79BB-400E-AA0F-B8760CBC77BA}"/>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769E4D60-8FE9-4979-A580-405515C0EAF7}"/>
              </a:ext>
            </a:extLst>
          </p:cNvPr>
          <p:cNvSpPr>
            <a:spLocks noGrp="1"/>
          </p:cNvSpPr>
          <p:nvPr>
            <p:ph type="sldNum" sz="quarter" idx="12"/>
          </p:nvPr>
        </p:nvSpPr>
        <p:spPr/>
        <p:txBody>
          <a:bodyPr/>
          <a:lstStyle>
            <a:lvl1pPr>
              <a:defRPr/>
            </a:lvl1pPr>
          </a:lstStyle>
          <a:p>
            <a:fld id="{2D72CB6F-A420-4BBF-ACAC-AB0D809A336D}" type="slidenum">
              <a:rPr lang="tr-TR" altLang="tr-TR"/>
              <a:pPr/>
              <a:t>‹#›</a:t>
            </a:fld>
            <a:endParaRPr lang="tr-TR" altLang="tr-TR"/>
          </a:p>
        </p:txBody>
      </p:sp>
    </p:spTree>
    <p:extLst>
      <p:ext uri="{BB962C8B-B14F-4D97-AF65-F5344CB8AC3E}">
        <p14:creationId xmlns:p14="http://schemas.microsoft.com/office/powerpoint/2010/main" val="8352001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xmlns="" id="{CCAFC7C3-4533-4FB6-8C78-99A4DB9E3D7E}"/>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30FE0336-BADE-47BD-BE6A-990E6F66DC40}"/>
              </a:ext>
            </a:extLst>
          </p:cNvPr>
          <p:cNvSpPr>
            <a:spLocks noGrp="1"/>
          </p:cNvSpPr>
          <p:nvPr>
            <p:ph type="title"/>
          </p:nvPr>
        </p:nvSpPr>
        <p:spPr/>
        <p:txBody>
          <a:bodyPr/>
          <a:lstStyle/>
          <a:p>
            <a:r>
              <a:rPr lang="tr-TR" smtClean="0"/>
              <a:t>Asıl başlık stili için tıklatın</a:t>
            </a:r>
            <a:endParaRPr lang="tr-TR"/>
          </a:p>
        </p:txBody>
      </p:sp>
      <p:sp>
        <p:nvSpPr>
          <p:cNvPr id="3" name="İçerik Yer Tutucusu 2">
            <a:extLst>
              <a:ext uri="{FF2B5EF4-FFF2-40B4-BE49-F238E27FC236}">
                <a16:creationId xmlns:a16="http://schemas.microsoft.com/office/drawing/2014/main" xmlns="" id="{3F923556-F8E4-4F08-A1F2-94F024C0FCA6}"/>
              </a:ext>
            </a:extLst>
          </p:cNvPr>
          <p:cNvSpPr>
            <a:spLocks noGrp="1"/>
          </p:cNvSpPr>
          <p:nvPr>
            <p:ph sz="half" idx="1"/>
          </p:nvPr>
        </p:nvSpPr>
        <p:spPr>
          <a:xfrm>
            <a:off x="457200" y="1600200"/>
            <a:ext cx="4038600" cy="45259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a:extLst>
              <a:ext uri="{FF2B5EF4-FFF2-40B4-BE49-F238E27FC236}">
                <a16:creationId xmlns:a16="http://schemas.microsoft.com/office/drawing/2014/main" xmlns="" id="{A3FB7E4D-A16F-488A-B333-8301C72390D0}"/>
              </a:ext>
            </a:extLst>
          </p:cNvPr>
          <p:cNvSpPr>
            <a:spLocks noGrp="1"/>
          </p:cNvSpPr>
          <p:nvPr>
            <p:ph sz="half" idx="2"/>
          </p:nvPr>
        </p:nvSpPr>
        <p:spPr>
          <a:xfrm>
            <a:off x="4648200" y="1600200"/>
            <a:ext cx="4038600" cy="45259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a:extLst>
              <a:ext uri="{FF2B5EF4-FFF2-40B4-BE49-F238E27FC236}">
                <a16:creationId xmlns:a16="http://schemas.microsoft.com/office/drawing/2014/main" xmlns="" id="{59A7BDA5-F376-4683-8C4B-CD8AFEAE35DB}"/>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xmlns="" id="{15C91FAC-9B81-4CA7-A8E8-8F116CFF90BA}"/>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xmlns="" id="{2C3AE39E-7FA5-490C-9137-88B17FB40CCB}"/>
              </a:ext>
            </a:extLst>
          </p:cNvPr>
          <p:cNvSpPr>
            <a:spLocks noGrp="1"/>
          </p:cNvSpPr>
          <p:nvPr>
            <p:ph type="sldNum" sz="quarter" idx="12"/>
          </p:nvPr>
        </p:nvSpPr>
        <p:spPr/>
        <p:txBody>
          <a:bodyPr/>
          <a:lstStyle>
            <a:lvl1pPr>
              <a:defRPr/>
            </a:lvl1pPr>
          </a:lstStyle>
          <a:p>
            <a:fld id="{E3D0633C-18C6-44E5-9903-E97B7A49D340}" type="slidenum">
              <a:rPr lang="tr-TR" altLang="tr-TR"/>
              <a:pPr/>
              <a:t>‹#›</a:t>
            </a:fld>
            <a:endParaRPr lang="tr-TR" altLang="tr-TR"/>
          </a:p>
        </p:txBody>
      </p:sp>
    </p:spTree>
    <p:extLst>
      <p:ext uri="{BB962C8B-B14F-4D97-AF65-F5344CB8AC3E}">
        <p14:creationId xmlns:p14="http://schemas.microsoft.com/office/powerpoint/2010/main" val="16043634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pic>
        <p:nvPicPr>
          <p:cNvPr id="10" name="Picture 4" descr="sunu">
            <a:extLst>
              <a:ext uri="{FF2B5EF4-FFF2-40B4-BE49-F238E27FC236}">
                <a16:creationId xmlns:a16="http://schemas.microsoft.com/office/drawing/2014/main" xmlns="" id="{050BA558-371F-47B7-8FA6-502B03CDF3F4}"/>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75389893-28F9-455C-A1FC-27E27109A98A}"/>
              </a:ext>
            </a:extLst>
          </p:cNvPr>
          <p:cNvSpPr>
            <a:spLocks noGrp="1"/>
          </p:cNvSpPr>
          <p:nvPr>
            <p:ph type="title"/>
          </p:nvPr>
        </p:nvSpPr>
        <p:spPr>
          <a:xfrm>
            <a:off x="630238" y="365125"/>
            <a:ext cx="7886700" cy="1325563"/>
          </a:xfrm>
        </p:spPr>
        <p:txBody>
          <a:bodyPr/>
          <a:lstStyle/>
          <a:p>
            <a:r>
              <a:rPr lang="tr-TR" smtClean="0"/>
              <a:t>Asıl başlık stili için tıklatın</a:t>
            </a:r>
            <a:endParaRPr lang="tr-TR"/>
          </a:p>
        </p:txBody>
      </p:sp>
      <p:sp>
        <p:nvSpPr>
          <p:cNvPr id="3" name="Metin Yer Tutucusu 2">
            <a:extLst>
              <a:ext uri="{FF2B5EF4-FFF2-40B4-BE49-F238E27FC236}">
                <a16:creationId xmlns:a16="http://schemas.microsoft.com/office/drawing/2014/main" xmlns="" id="{50662EFB-E91A-4B3A-B747-69A34EF5D445}"/>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a:extLst>
              <a:ext uri="{FF2B5EF4-FFF2-40B4-BE49-F238E27FC236}">
                <a16:creationId xmlns:a16="http://schemas.microsoft.com/office/drawing/2014/main" xmlns="" id="{B7A13075-96FD-4858-A466-15ABF643609F}"/>
              </a:ext>
            </a:extLst>
          </p:cNvPr>
          <p:cNvSpPr>
            <a:spLocks noGrp="1"/>
          </p:cNvSpPr>
          <p:nvPr>
            <p:ph sz="half" idx="2"/>
          </p:nvPr>
        </p:nvSpPr>
        <p:spPr>
          <a:xfrm>
            <a:off x="630238" y="2505075"/>
            <a:ext cx="3868737"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a:extLst>
              <a:ext uri="{FF2B5EF4-FFF2-40B4-BE49-F238E27FC236}">
                <a16:creationId xmlns:a16="http://schemas.microsoft.com/office/drawing/2014/main" xmlns="" id="{60984A82-D9D3-4F89-9465-A05B70E7DDBC}"/>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a:extLst>
              <a:ext uri="{FF2B5EF4-FFF2-40B4-BE49-F238E27FC236}">
                <a16:creationId xmlns:a16="http://schemas.microsoft.com/office/drawing/2014/main" xmlns="" id="{087132E1-2F48-4174-8193-87E5C0AE16F1}"/>
              </a:ext>
            </a:extLst>
          </p:cNvPr>
          <p:cNvSpPr>
            <a:spLocks noGrp="1"/>
          </p:cNvSpPr>
          <p:nvPr>
            <p:ph sz="quarter" idx="4"/>
          </p:nvPr>
        </p:nvSpPr>
        <p:spPr>
          <a:xfrm>
            <a:off x="4629150" y="2505075"/>
            <a:ext cx="3887788"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a:extLst>
              <a:ext uri="{FF2B5EF4-FFF2-40B4-BE49-F238E27FC236}">
                <a16:creationId xmlns:a16="http://schemas.microsoft.com/office/drawing/2014/main" xmlns="" id="{258A4AAA-F04A-482D-8287-F06E79205EB1}"/>
              </a:ext>
            </a:extLst>
          </p:cNvPr>
          <p:cNvSpPr>
            <a:spLocks noGrp="1"/>
          </p:cNvSpPr>
          <p:nvPr>
            <p:ph type="dt" sz="half" idx="10"/>
          </p:nvPr>
        </p:nvSpPr>
        <p:spPr/>
        <p:txBody>
          <a:bodyPr/>
          <a:lstStyle>
            <a:lvl1pPr>
              <a:defRPr/>
            </a:lvl1pPr>
          </a:lstStyle>
          <a:p>
            <a:endParaRPr lang="tr-TR" altLang="tr-TR"/>
          </a:p>
        </p:txBody>
      </p:sp>
      <p:sp>
        <p:nvSpPr>
          <p:cNvPr id="8" name="Alt Bilgi Yer Tutucusu 7">
            <a:extLst>
              <a:ext uri="{FF2B5EF4-FFF2-40B4-BE49-F238E27FC236}">
                <a16:creationId xmlns:a16="http://schemas.microsoft.com/office/drawing/2014/main" xmlns="" id="{05471C06-8301-417F-A2AF-1B2E754EBC94}"/>
              </a:ext>
            </a:extLst>
          </p:cNvPr>
          <p:cNvSpPr>
            <a:spLocks noGrp="1"/>
          </p:cNvSpPr>
          <p:nvPr>
            <p:ph type="ftr" sz="quarter" idx="11"/>
          </p:nvPr>
        </p:nvSpPr>
        <p:spPr/>
        <p:txBody>
          <a:bodyPr/>
          <a:lstStyle>
            <a:lvl1pPr>
              <a:defRPr/>
            </a:lvl1pPr>
          </a:lstStyle>
          <a:p>
            <a:endParaRPr lang="tr-TR" altLang="tr-TR"/>
          </a:p>
        </p:txBody>
      </p:sp>
      <p:sp>
        <p:nvSpPr>
          <p:cNvPr id="9" name="Slayt Numarası Yer Tutucusu 8">
            <a:extLst>
              <a:ext uri="{FF2B5EF4-FFF2-40B4-BE49-F238E27FC236}">
                <a16:creationId xmlns:a16="http://schemas.microsoft.com/office/drawing/2014/main" xmlns="" id="{1B2A6F5A-071A-404C-BF92-792C691066CB}"/>
              </a:ext>
            </a:extLst>
          </p:cNvPr>
          <p:cNvSpPr>
            <a:spLocks noGrp="1"/>
          </p:cNvSpPr>
          <p:nvPr>
            <p:ph type="sldNum" sz="quarter" idx="12"/>
          </p:nvPr>
        </p:nvSpPr>
        <p:spPr/>
        <p:txBody>
          <a:bodyPr/>
          <a:lstStyle>
            <a:lvl1pPr>
              <a:defRPr/>
            </a:lvl1pPr>
          </a:lstStyle>
          <a:p>
            <a:fld id="{8D3AF721-B687-4810-AD40-7C70B07FDF3E}" type="slidenum">
              <a:rPr lang="tr-TR" altLang="tr-TR"/>
              <a:pPr/>
              <a:t>‹#›</a:t>
            </a:fld>
            <a:endParaRPr lang="tr-TR" altLang="tr-TR"/>
          </a:p>
        </p:txBody>
      </p:sp>
    </p:spTree>
    <p:extLst>
      <p:ext uri="{BB962C8B-B14F-4D97-AF65-F5344CB8AC3E}">
        <p14:creationId xmlns:p14="http://schemas.microsoft.com/office/powerpoint/2010/main" val="27916543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xmlns="" id="{C1FB983A-9774-46FC-AB7D-63F42A520EF6}"/>
              </a:ext>
            </a:extLst>
          </p:cNvPr>
          <p:cNvSpPr>
            <a:spLocks noGrp="1"/>
          </p:cNvSpPr>
          <p:nvPr>
            <p:ph type="title"/>
          </p:nvPr>
        </p:nvSpPr>
        <p:spPr/>
        <p:txBody>
          <a:bodyPr/>
          <a:lstStyle/>
          <a:p>
            <a:r>
              <a:rPr lang="tr-TR" smtClean="0"/>
              <a:t>Asıl başlık stili için tıklatın</a:t>
            </a:r>
            <a:endParaRPr lang="tr-TR"/>
          </a:p>
        </p:txBody>
      </p:sp>
      <p:sp>
        <p:nvSpPr>
          <p:cNvPr id="3" name="Veri Yer Tutucusu 2">
            <a:extLst>
              <a:ext uri="{FF2B5EF4-FFF2-40B4-BE49-F238E27FC236}">
                <a16:creationId xmlns:a16="http://schemas.microsoft.com/office/drawing/2014/main" xmlns="" id="{56674E93-5FA3-45AB-A711-AED667B253D9}"/>
              </a:ext>
            </a:extLst>
          </p:cNvPr>
          <p:cNvSpPr>
            <a:spLocks noGrp="1"/>
          </p:cNvSpPr>
          <p:nvPr>
            <p:ph type="dt" sz="half" idx="10"/>
          </p:nvPr>
        </p:nvSpPr>
        <p:spPr/>
        <p:txBody>
          <a:bodyPr/>
          <a:lstStyle>
            <a:lvl1pPr>
              <a:defRPr/>
            </a:lvl1pPr>
          </a:lstStyle>
          <a:p>
            <a:endParaRPr lang="tr-TR" altLang="tr-TR"/>
          </a:p>
        </p:txBody>
      </p:sp>
      <p:sp>
        <p:nvSpPr>
          <p:cNvPr id="4" name="Alt Bilgi Yer Tutucusu 3">
            <a:extLst>
              <a:ext uri="{FF2B5EF4-FFF2-40B4-BE49-F238E27FC236}">
                <a16:creationId xmlns:a16="http://schemas.microsoft.com/office/drawing/2014/main" xmlns="" id="{DE1F7518-33CD-4404-9F63-A885FF394200}"/>
              </a:ext>
            </a:extLst>
          </p:cNvPr>
          <p:cNvSpPr>
            <a:spLocks noGrp="1"/>
          </p:cNvSpPr>
          <p:nvPr>
            <p:ph type="ftr" sz="quarter" idx="11"/>
          </p:nvPr>
        </p:nvSpPr>
        <p:spPr/>
        <p:txBody>
          <a:bodyPr/>
          <a:lstStyle>
            <a:lvl1pPr>
              <a:defRPr/>
            </a:lvl1pPr>
          </a:lstStyle>
          <a:p>
            <a:endParaRPr lang="tr-TR" altLang="tr-TR"/>
          </a:p>
        </p:txBody>
      </p:sp>
      <p:sp>
        <p:nvSpPr>
          <p:cNvPr id="5" name="Slayt Numarası Yer Tutucusu 4">
            <a:extLst>
              <a:ext uri="{FF2B5EF4-FFF2-40B4-BE49-F238E27FC236}">
                <a16:creationId xmlns:a16="http://schemas.microsoft.com/office/drawing/2014/main" xmlns="" id="{BE3031B0-4789-45E8-A840-3AACBB04191D}"/>
              </a:ext>
            </a:extLst>
          </p:cNvPr>
          <p:cNvSpPr>
            <a:spLocks noGrp="1"/>
          </p:cNvSpPr>
          <p:nvPr>
            <p:ph type="sldNum" sz="quarter" idx="12"/>
          </p:nvPr>
        </p:nvSpPr>
        <p:spPr/>
        <p:txBody>
          <a:bodyPr/>
          <a:lstStyle>
            <a:lvl1pPr>
              <a:defRPr/>
            </a:lvl1pPr>
          </a:lstStyle>
          <a:p>
            <a:fld id="{5DBCE01B-BC79-4EBF-AABB-9049824FFFEA}" type="slidenum">
              <a:rPr lang="tr-TR" altLang="tr-TR"/>
              <a:pPr/>
              <a:t>‹#›</a:t>
            </a:fld>
            <a:endParaRPr lang="tr-TR" altLang="tr-TR"/>
          </a:p>
        </p:txBody>
      </p:sp>
      <p:pic>
        <p:nvPicPr>
          <p:cNvPr id="6" name="Picture 4" descr="sunu">
            <a:extLst>
              <a:ext uri="{FF2B5EF4-FFF2-40B4-BE49-F238E27FC236}">
                <a16:creationId xmlns:a16="http://schemas.microsoft.com/office/drawing/2014/main" xmlns="" id="{B104AD21-30E9-4A01-8166-A5EE38AE7162}"/>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26289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pic>
        <p:nvPicPr>
          <p:cNvPr id="5" name="Picture 4" descr="sunu">
            <a:extLst>
              <a:ext uri="{FF2B5EF4-FFF2-40B4-BE49-F238E27FC236}">
                <a16:creationId xmlns:a16="http://schemas.microsoft.com/office/drawing/2014/main" xmlns="" id="{60EF2FE9-5B91-4E83-A174-050677E2DBA7}"/>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Veri Yer Tutucusu 1">
            <a:extLst>
              <a:ext uri="{FF2B5EF4-FFF2-40B4-BE49-F238E27FC236}">
                <a16:creationId xmlns:a16="http://schemas.microsoft.com/office/drawing/2014/main" xmlns="" id="{2D1FFAF3-7EFB-4987-8493-187087346E10}"/>
              </a:ext>
            </a:extLst>
          </p:cNvPr>
          <p:cNvSpPr>
            <a:spLocks noGrp="1"/>
          </p:cNvSpPr>
          <p:nvPr>
            <p:ph type="dt" sz="half" idx="10"/>
          </p:nvPr>
        </p:nvSpPr>
        <p:spPr/>
        <p:txBody>
          <a:bodyPr/>
          <a:lstStyle>
            <a:lvl1pPr>
              <a:defRPr/>
            </a:lvl1pPr>
          </a:lstStyle>
          <a:p>
            <a:endParaRPr lang="tr-TR" altLang="tr-TR"/>
          </a:p>
        </p:txBody>
      </p:sp>
      <p:sp>
        <p:nvSpPr>
          <p:cNvPr id="3" name="Alt Bilgi Yer Tutucusu 2">
            <a:extLst>
              <a:ext uri="{FF2B5EF4-FFF2-40B4-BE49-F238E27FC236}">
                <a16:creationId xmlns:a16="http://schemas.microsoft.com/office/drawing/2014/main" xmlns="" id="{9531664F-7100-4381-A309-4920AAE877BF}"/>
              </a:ext>
            </a:extLst>
          </p:cNvPr>
          <p:cNvSpPr>
            <a:spLocks noGrp="1"/>
          </p:cNvSpPr>
          <p:nvPr>
            <p:ph type="ftr" sz="quarter" idx="11"/>
          </p:nvPr>
        </p:nvSpPr>
        <p:spPr/>
        <p:txBody>
          <a:bodyPr/>
          <a:lstStyle>
            <a:lvl1pPr>
              <a:defRPr/>
            </a:lvl1pPr>
          </a:lstStyle>
          <a:p>
            <a:endParaRPr lang="tr-TR" altLang="tr-TR"/>
          </a:p>
        </p:txBody>
      </p:sp>
      <p:sp>
        <p:nvSpPr>
          <p:cNvPr id="4" name="Slayt Numarası Yer Tutucusu 3">
            <a:extLst>
              <a:ext uri="{FF2B5EF4-FFF2-40B4-BE49-F238E27FC236}">
                <a16:creationId xmlns:a16="http://schemas.microsoft.com/office/drawing/2014/main" xmlns="" id="{1B0EDF4D-A215-4F4C-B721-92D3357A910F}"/>
              </a:ext>
            </a:extLst>
          </p:cNvPr>
          <p:cNvSpPr>
            <a:spLocks noGrp="1"/>
          </p:cNvSpPr>
          <p:nvPr>
            <p:ph type="sldNum" sz="quarter" idx="12"/>
          </p:nvPr>
        </p:nvSpPr>
        <p:spPr/>
        <p:txBody>
          <a:bodyPr/>
          <a:lstStyle>
            <a:lvl1pPr>
              <a:defRPr/>
            </a:lvl1pPr>
          </a:lstStyle>
          <a:p>
            <a:fld id="{C0DB2017-C5EA-4040-AFCE-66D928E4D27A}" type="slidenum">
              <a:rPr lang="tr-TR" altLang="tr-TR"/>
              <a:pPr/>
              <a:t>‹#›</a:t>
            </a:fld>
            <a:endParaRPr lang="tr-TR" altLang="tr-TR"/>
          </a:p>
        </p:txBody>
      </p:sp>
    </p:spTree>
    <p:extLst>
      <p:ext uri="{BB962C8B-B14F-4D97-AF65-F5344CB8AC3E}">
        <p14:creationId xmlns:p14="http://schemas.microsoft.com/office/powerpoint/2010/main" val="2863794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xmlns="" id="{2F46E11D-82FC-4A81-B285-A43A18495385}"/>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B2E54319-3A17-43C6-A602-9A1DD41A4ED1}"/>
              </a:ext>
            </a:extLst>
          </p:cNvPr>
          <p:cNvSpPr>
            <a:spLocks noGrp="1"/>
          </p:cNvSpPr>
          <p:nvPr>
            <p:ph type="title"/>
          </p:nvPr>
        </p:nvSpPr>
        <p:spPr>
          <a:xfrm>
            <a:off x="630238" y="457200"/>
            <a:ext cx="2949575" cy="1600200"/>
          </a:xfrm>
        </p:spPr>
        <p:txBody>
          <a:bodyPr anchor="b"/>
          <a:lstStyle>
            <a:lvl1pPr>
              <a:defRPr sz="3200"/>
            </a:lvl1pPr>
          </a:lstStyle>
          <a:p>
            <a:r>
              <a:rPr lang="tr-TR" smtClean="0"/>
              <a:t>Asıl başlık stili için tıklatın</a:t>
            </a:r>
            <a:endParaRPr lang="tr-TR"/>
          </a:p>
        </p:txBody>
      </p:sp>
      <p:sp>
        <p:nvSpPr>
          <p:cNvPr id="3" name="İçerik Yer Tutucusu 2">
            <a:extLst>
              <a:ext uri="{FF2B5EF4-FFF2-40B4-BE49-F238E27FC236}">
                <a16:creationId xmlns:a16="http://schemas.microsoft.com/office/drawing/2014/main" xmlns="" id="{EDF23EF2-C3E3-40B2-8607-968EF51F26DF}"/>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a:extLst>
              <a:ext uri="{FF2B5EF4-FFF2-40B4-BE49-F238E27FC236}">
                <a16:creationId xmlns:a16="http://schemas.microsoft.com/office/drawing/2014/main" xmlns="" id="{7D9C3D52-DC02-4970-9D95-AF91DC6A9A32}"/>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a:extLst>
              <a:ext uri="{FF2B5EF4-FFF2-40B4-BE49-F238E27FC236}">
                <a16:creationId xmlns:a16="http://schemas.microsoft.com/office/drawing/2014/main" xmlns="" id="{36155F93-8516-4423-BB06-FE58C6BC18EC}"/>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xmlns="" id="{507077AC-5583-4387-953F-4136A5B0555E}"/>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xmlns="" id="{3B5A4FE1-63E2-43CA-8B3E-66C7A4D5FB09}"/>
              </a:ext>
            </a:extLst>
          </p:cNvPr>
          <p:cNvSpPr>
            <a:spLocks noGrp="1"/>
          </p:cNvSpPr>
          <p:nvPr>
            <p:ph type="sldNum" sz="quarter" idx="12"/>
          </p:nvPr>
        </p:nvSpPr>
        <p:spPr/>
        <p:txBody>
          <a:bodyPr/>
          <a:lstStyle>
            <a:lvl1pPr>
              <a:defRPr/>
            </a:lvl1pPr>
          </a:lstStyle>
          <a:p>
            <a:fld id="{CA35059F-8913-415E-B6EE-8A0C42125F00}" type="slidenum">
              <a:rPr lang="tr-TR" altLang="tr-TR"/>
              <a:pPr/>
              <a:t>‹#›</a:t>
            </a:fld>
            <a:endParaRPr lang="tr-TR" altLang="tr-TR"/>
          </a:p>
        </p:txBody>
      </p:sp>
    </p:spTree>
    <p:extLst>
      <p:ext uri="{BB962C8B-B14F-4D97-AF65-F5344CB8AC3E}">
        <p14:creationId xmlns:p14="http://schemas.microsoft.com/office/powerpoint/2010/main" val="1817841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xmlns="" id="{DA90758A-5C1B-417F-A445-9333CC1F7BAF}"/>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B62BB14D-A81B-4BF0-9E5C-85B48DB3449D}"/>
              </a:ext>
            </a:extLst>
          </p:cNvPr>
          <p:cNvSpPr>
            <a:spLocks noGrp="1"/>
          </p:cNvSpPr>
          <p:nvPr>
            <p:ph type="title"/>
          </p:nvPr>
        </p:nvSpPr>
        <p:spPr>
          <a:xfrm>
            <a:off x="630238" y="457200"/>
            <a:ext cx="2949575" cy="1600200"/>
          </a:xfrm>
        </p:spPr>
        <p:txBody>
          <a:bodyPr anchor="b"/>
          <a:lstStyle>
            <a:lvl1pPr>
              <a:defRPr sz="3200"/>
            </a:lvl1pPr>
          </a:lstStyle>
          <a:p>
            <a:r>
              <a:rPr lang="tr-TR" smtClean="0"/>
              <a:t>Asıl başlık stili için tıklatın</a:t>
            </a:r>
            <a:endParaRPr lang="tr-TR"/>
          </a:p>
        </p:txBody>
      </p:sp>
      <p:sp>
        <p:nvSpPr>
          <p:cNvPr id="3" name="Resim Yer Tutucusu 2">
            <a:extLst>
              <a:ext uri="{FF2B5EF4-FFF2-40B4-BE49-F238E27FC236}">
                <a16:creationId xmlns:a16="http://schemas.microsoft.com/office/drawing/2014/main" xmlns="" id="{F9C027C4-3CCB-41BC-A1B0-C948BA7A7EA9}"/>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tr-TR"/>
          </a:p>
        </p:txBody>
      </p:sp>
      <p:sp>
        <p:nvSpPr>
          <p:cNvPr id="4" name="Metin Yer Tutucusu 3">
            <a:extLst>
              <a:ext uri="{FF2B5EF4-FFF2-40B4-BE49-F238E27FC236}">
                <a16:creationId xmlns:a16="http://schemas.microsoft.com/office/drawing/2014/main" xmlns="" id="{2EC9412D-38CF-44CA-AB58-109946B99B33}"/>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a:extLst>
              <a:ext uri="{FF2B5EF4-FFF2-40B4-BE49-F238E27FC236}">
                <a16:creationId xmlns:a16="http://schemas.microsoft.com/office/drawing/2014/main" xmlns="" id="{30EED56E-5A68-4365-8B88-F5C974F7A748}"/>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xmlns="" id="{A366051D-8C40-41E1-9FAC-3333DEA17A12}"/>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xmlns="" id="{FF462AE5-A6F0-4C34-907D-1D343CF21471}"/>
              </a:ext>
            </a:extLst>
          </p:cNvPr>
          <p:cNvSpPr>
            <a:spLocks noGrp="1"/>
          </p:cNvSpPr>
          <p:nvPr>
            <p:ph type="sldNum" sz="quarter" idx="12"/>
          </p:nvPr>
        </p:nvSpPr>
        <p:spPr/>
        <p:txBody>
          <a:bodyPr/>
          <a:lstStyle>
            <a:lvl1pPr>
              <a:defRPr/>
            </a:lvl1pPr>
          </a:lstStyle>
          <a:p>
            <a:fld id="{2FD47004-EDAA-4BCF-9DE3-C7477122C224}" type="slidenum">
              <a:rPr lang="tr-TR" altLang="tr-TR"/>
              <a:pPr/>
              <a:t>‹#›</a:t>
            </a:fld>
            <a:endParaRPr lang="tr-TR" altLang="tr-TR"/>
          </a:p>
        </p:txBody>
      </p:sp>
    </p:spTree>
    <p:extLst>
      <p:ext uri="{BB962C8B-B14F-4D97-AF65-F5344CB8AC3E}">
        <p14:creationId xmlns:p14="http://schemas.microsoft.com/office/powerpoint/2010/main" val="23420513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88F26E1D-B5D5-467D-A732-7F9CA8F46E27}"/>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2D9801B3-D8C9-443D-AFA1-C8E352C699AD}"/>
              </a:ext>
            </a:extLst>
          </p:cNvPr>
          <p:cNvSpPr>
            <a:spLocks noGrp="1"/>
          </p:cNvSpPr>
          <p:nvPr>
            <p:ph type="title"/>
          </p:nvPr>
        </p:nvSpPr>
        <p:spPr/>
        <p:txBody>
          <a:bodyPr/>
          <a:lstStyle/>
          <a:p>
            <a:r>
              <a:rPr lang="tr-TR" smtClean="0"/>
              <a:t>Asıl başlık stili için tıklatın</a:t>
            </a:r>
            <a:endParaRPr lang="tr-TR"/>
          </a:p>
        </p:txBody>
      </p:sp>
      <p:sp>
        <p:nvSpPr>
          <p:cNvPr id="3" name="Dikey Metin Yer Tutucusu 2">
            <a:extLst>
              <a:ext uri="{FF2B5EF4-FFF2-40B4-BE49-F238E27FC236}">
                <a16:creationId xmlns:a16="http://schemas.microsoft.com/office/drawing/2014/main" xmlns="" id="{9212BA58-6D5E-45A1-8BB2-B58B764336DF}"/>
              </a:ext>
            </a:extLst>
          </p:cNvPr>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a16="http://schemas.microsoft.com/office/drawing/2014/main" xmlns="" id="{FD7FAAEB-FF59-4AF9-B9AB-AEEDBF0FA10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6A03263D-EBFC-4F3E-85B8-443336C1AA6C}"/>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65D55F20-03AF-4AD6-857E-596F2A931DB3}"/>
              </a:ext>
            </a:extLst>
          </p:cNvPr>
          <p:cNvSpPr>
            <a:spLocks noGrp="1"/>
          </p:cNvSpPr>
          <p:nvPr>
            <p:ph type="sldNum" sz="quarter" idx="12"/>
          </p:nvPr>
        </p:nvSpPr>
        <p:spPr/>
        <p:txBody>
          <a:bodyPr/>
          <a:lstStyle>
            <a:lvl1pPr>
              <a:defRPr/>
            </a:lvl1pPr>
          </a:lstStyle>
          <a:p>
            <a:fld id="{6E67DD90-68E9-4A4B-ABDD-0E8BBEF178D2}" type="slidenum">
              <a:rPr lang="tr-TR" altLang="tr-TR"/>
              <a:pPr/>
              <a:t>‹#›</a:t>
            </a:fld>
            <a:endParaRPr lang="tr-TR" altLang="tr-TR"/>
          </a:p>
        </p:txBody>
      </p:sp>
    </p:spTree>
    <p:extLst>
      <p:ext uri="{BB962C8B-B14F-4D97-AF65-F5344CB8AC3E}">
        <p14:creationId xmlns:p14="http://schemas.microsoft.com/office/powerpoint/2010/main" val="18726287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5C8FEA4F-139E-4BFA-9857-260A0F744E7C}"/>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Dikey Başlık 1">
            <a:extLst>
              <a:ext uri="{FF2B5EF4-FFF2-40B4-BE49-F238E27FC236}">
                <a16:creationId xmlns:a16="http://schemas.microsoft.com/office/drawing/2014/main" xmlns="" id="{F60D4DFA-8B07-484B-89F1-D97C917C1B9D}"/>
              </a:ext>
            </a:extLst>
          </p:cNvPr>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Dikey Metin Yer Tutucusu 2">
            <a:extLst>
              <a:ext uri="{FF2B5EF4-FFF2-40B4-BE49-F238E27FC236}">
                <a16:creationId xmlns:a16="http://schemas.microsoft.com/office/drawing/2014/main" xmlns="" id="{6407E197-D18E-4AAA-98CB-38D89A2A056D}"/>
              </a:ext>
            </a:extLst>
          </p:cNvPr>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a16="http://schemas.microsoft.com/office/drawing/2014/main" xmlns="" id="{B0C9DE15-502A-4510-8FD4-702426956D5B}"/>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AF428F35-1D3B-46A8-B02C-CB5D1125A4A0}"/>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4DCC5110-F755-4AD6-805D-EAA8F7CED855}"/>
              </a:ext>
            </a:extLst>
          </p:cNvPr>
          <p:cNvSpPr>
            <a:spLocks noGrp="1"/>
          </p:cNvSpPr>
          <p:nvPr>
            <p:ph type="sldNum" sz="quarter" idx="12"/>
          </p:nvPr>
        </p:nvSpPr>
        <p:spPr/>
        <p:txBody>
          <a:bodyPr/>
          <a:lstStyle>
            <a:lvl1pPr>
              <a:defRPr/>
            </a:lvl1pPr>
          </a:lstStyle>
          <a:p>
            <a:fld id="{55CA82F0-B3AF-4CB7-97F8-ACD6140A6373}" type="slidenum">
              <a:rPr lang="tr-TR" altLang="tr-TR"/>
              <a:pPr/>
              <a:t>‹#›</a:t>
            </a:fld>
            <a:endParaRPr lang="tr-TR" altLang="tr-TR"/>
          </a:p>
        </p:txBody>
      </p:sp>
    </p:spTree>
    <p:extLst>
      <p:ext uri="{BB962C8B-B14F-4D97-AF65-F5344CB8AC3E}">
        <p14:creationId xmlns:p14="http://schemas.microsoft.com/office/powerpoint/2010/main" val="32478438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xmlns="" id="{1472F3F7-B9CC-4C99-93C4-E01C35479B12}"/>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tr-TR" altLang="tr-TR"/>
              <a:t>Asıl başlık stili için tıklatın</a:t>
            </a:r>
          </a:p>
        </p:txBody>
      </p:sp>
      <p:sp>
        <p:nvSpPr>
          <p:cNvPr id="1027" name="Rectangle 3">
            <a:extLst>
              <a:ext uri="{FF2B5EF4-FFF2-40B4-BE49-F238E27FC236}">
                <a16:creationId xmlns:a16="http://schemas.microsoft.com/office/drawing/2014/main" xmlns="" id="{773EF15F-EC6B-4E6E-BC68-97CFA2DF0CD7}"/>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tr-TR" altLang="tr-TR"/>
              <a:t>Asıl metin stillerini düzenlemek için tıklatın</a:t>
            </a:r>
          </a:p>
          <a:p>
            <a:pPr lvl="1"/>
            <a:r>
              <a:rPr lang="tr-TR" altLang="tr-TR"/>
              <a:t>İkinci düzey</a:t>
            </a:r>
          </a:p>
          <a:p>
            <a:pPr lvl="2"/>
            <a:r>
              <a:rPr lang="tr-TR" altLang="tr-TR"/>
              <a:t>Üçüncü düzey</a:t>
            </a:r>
          </a:p>
          <a:p>
            <a:pPr lvl="3"/>
            <a:r>
              <a:rPr lang="tr-TR" altLang="tr-TR"/>
              <a:t>Dördüncü düzey</a:t>
            </a:r>
          </a:p>
          <a:p>
            <a:pPr lvl="4"/>
            <a:r>
              <a:rPr lang="tr-TR" altLang="tr-TR"/>
              <a:t>Beşinci düzey</a:t>
            </a:r>
          </a:p>
        </p:txBody>
      </p:sp>
      <p:sp>
        <p:nvSpPr>
          <p:cNvPr id="1028" name="Rectangle 4">
            <a:extLst>
              <a:ext uri="{FF2B5EF4-FFF2-40B4-BE49-F238E27FC236}">
                <a16:creationId xmlns:a16="http://schemas.microsoft.com/office/drawing/2014/main" xmlns="" id="{3D7AB4DE-139B-43F0-B6A7-166B526EC035}"/>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tr-TR" altLang="tr-TR"/>
          </a:p>
        </p:txBody>
      </p:sp>
      <p:sp>
        <p:nvSpPr>
          <p:cNvPr id="1029" name="Rectangle 5">
            <a:extLst>
              <a:ext uri="{FF2B5EF4-FFF2-40B4-BE49-F238E27FC236}">
                <a16:creationId xmlns:a16="http://schemas.microsoft.com/office/drawing/2014/main" xmlns="" id="{C1205DE4-E68B-4831-96FC-7B4627FF1355}"/>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tr-TR" altLang="tr-TR"/>
          </a:p>
        </p:txBody>
      </p:sp>
      <p:sp>
        <p:nvSpPr>
          <p:cNvPr id="1030" name="Rectangle 6">
            <a:extLst>
              <a:ext uri="{FF2B5EF4-FFF2-40B4-BE49-F238E27FC236}">
                <a16:creationId xmlns:a16="http://schemas.microsoft.com/office/drawing/2014/main" xmlns="" id="{FDB0B5E3-58EB-493C-B893-C9EDC94552FF}"/>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4C2AD343-42BE-4C0D-8C43-9BE1CB1E29F7}" type="slidenum">
              <a:rPr lang="tr-TR" altLang="tr-TR"/>
              <a:pPr/>
              <a:t>‹#›</a:t>
            </a:fld>
            <a:endParaRPr lang="tr-TR" alt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1" fontAlgn="base" hangingPunct="1">
        <a:spcBef>
          <a:spcPct val="0"/>
        </a:spcBef>
        <a:spcAft>
          <a:spcPct val="0"/>
        </a:spcAft>
        <a:defRPr sz="4400" kern="12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eaLnBrk="1" fontAlgn="base" hangingPunct="1">
        <a:spcBef>
          <a:spcPct val="20000"/>
        </a:spcBef>
        <a:spcAft>
          <a:spcPct val="0"/>
        </a:spcAft>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hyperlink" Target="http://yunus.hacettepe.edu.tr/~ayse.kinisler/SBR359REK317/Ergojenik%20yard%3Fmc%3Flar.pdf" TargetMode="External"/><Relationship Id="rId2" Type="http://schemas.openxmlformats.org/officeDocument/2006/relationships/hyperlink" Target="https://www.sporhekimligidergisi.org/tam-metin/32/tur"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a:xfrm>
            <a:off x="611560" y="188640"/>
            <a:ext cx="8208912" cy="3411811"/>
          </a:xfrm>
        </p:spPr>
        <p:txBody>
          <a:bodyPr>
            <a:noAutofit/>
          </a:bodyPr>
          <a:lstStyle/>
          <a:p>
            <a:r>
              <a:rPr lang="tr-TR" sz="3200" dirty="0" smtClean="0"/>
              <a:t>FİTNESS ve</a:t>
            </a:r>
            <a:br>
              <a:rPr lang="tr-TR" sz="3200" dirty="0" smtClean="0"/>
            </a:br>
            <a:r>
              <a:rPr lang="tr-TR" sz="3200" dirty="0" smtClean="0"/>
              <a:t>ERGOJENİK</a:t>
            </a:r>
            <a:br>
              <a:rPr lang="tr-TR" sz="3200" dirty="0" smtClean="0"/>
            </a:br>
            <a:r>
              <a:rPr lang="tr-TR" sz="3200" dirty="0" smtClean="0"/>
              <a:t>YARDIMCILAR</a:t>
            </a:r>
            <a:br>
              <a:rPr lang="tr-TR" sz="3200" dirty="0" smtClean="0"/>
            </a:br>
            <a:endParaRPr lang="tr-TR" dirty="0"/>
          </a:p>
        </p:txBody>
      </p:sp>
      <p:sp>
        <p:nvSpPr>
          <p:cNvPr id="3" name="Alt Başlık 2"/>
          <p:cNvSpPr>
            <a:spLocks noGrp="1"/>
          </p:cNvSpPr>
          <p:nvPr>
            <p:ph type="subTitle" idx="1"/>
          </p:nvPr>
        </p:nvSpPr>
        <p:spPr/>
        <p:txBody>
          <a:bodyPr/>
          <a:lstStyle/>
          <a:p>
            <a:r>
              <a:rPr lang="tr-TR" dirty="0" err="1" smtClean="0"/>
              <a:t>Öğr.gör.Dr.Canan</a:t>
            </a:r>
            <a:r>
              <a:rPr lang="tr-TR" dirty="0" smtClean="0"/>
              <a:t> Asal </a:t>
            </a:r>
            <a:r>
              <a:rPr lang="tr-TR" dirty="0"/>
              <a:t>U</a:t>
            </a:r>
            <a:r>
              <a:rPr lang="tr-TR" dirty="0" smtClean="0"/>
              <a:t>lus </a:t>
            </a:r>
            <a:endParaRPr lang="tr-TR" dirty="0"/>
          </a:p>
        </p:txBody>
      </p:sp>
    </p:spTree>
    <p:extLst>
      <p:ext uri="{BB962C8B-B14F-4D97-AF65-F5344CB8AC3E}">
        <p14:creationId xmlns:p14="http://schemas.microsoft.com/office/powerpoint/2010/main" val="2746654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err="1" smtClean="0"/>
              <a:t>Ergojenik</a:t>
            </a:r>
            <a:r>
              <a:rPr lang="tr-TR" dirty="0" smtClean="0"/>
              <a:t> Yardımcı</a:t>
            </a:r>
            <a:br>
              <a:rPr lang="tr-TR" dirty="0" smtClean="0"/>
            </a:br>
            <a:endParaRPr lang="tr-TR" dirty="0"/>
          </a:p>
        </p:txBody>
      </p:sp>
      <p:sp>
        <p:nvSpPr>
          <p:cNvPr id="3" name="İçerik Yer Tutucusu 2"/>
          <p:cNvSpPr>
            <a:spLocks noGrp="1"/>
          </p:cNvSpPr>
          <p:nvPr>
            <p:ph idx="1"/>
          </p:nvPr>
        </p:nvSpPr>
        <p:spPr/>
        <p:txBody>
          <a:bodyPr>
            <a:normAutofit/>
          </a:bodyPr>
          <a:lstStyle/>
          <a:p>
            <a:r>
              <a:rPr lang="tr-TR" sz="2800" dirty="0" smtClean="0"/>
              <a:t>Yunanca </a:t>
            </a:r>
            <a:r>
              <a:rPr lang="tr-TR" sz="2800" dirty="0" err="1" smtClean="0"/>
              <a:t>ergon</a:t>
            </a:r>
            <a:r>
              <a:rPr lang="tr-TR" sz="2800" dirty="0" smtClean="0"/>
              <a:t>=iş, </a:t>
            </a:r>
            <a:r>
              <a:rPr lang="tr-TR" sz="2800" dirty="0" err="1" smtClean="0"/>
              <a:t>genon</a:t>
            </a:r>
            <a:r>
              <a:rPr lang="tr-TR" sz="2800" dirty="0" smtClean="0"/>
              <a:t>=üretmek anlamına gelen iki kelimeden türetilmiştir.</a:t>
            </a:r>
          </a:p>
          <a:p>
            <a:r>
              <a:rPr lang="tr-TR" sz="2800" dirty="0" smtClean="0"/>
              <a:t>Kişinin egzersiz performansını artırmak amacıyla dışarıdan aldığı her türlü destek </a:t>
            </a:r>
            <a:r>
              <a:rPr lang="tr-TR" sz="2800" dirty="0" err="1" smtClean="0"/>
              <a:t>ergojenik</a:t>
            </a:r>
            <a:r>
              <a:rPr lang="tr-TR" sz="2800" dirty="0" smtClean="0"/>
              <a:t> yardımcı olarak adlandırılır.</a:t>
            </a:r>
          </a:p>
          <a:p>
            <a:endParaRPr lang="tr-TR" sz="2800" dirty="0"/>
          </a:p>
        </p:txBody>
      </p:sp>
    </p:spTree>
    <p:extLst>
      <p:ext uri="{BB962C8B-B14F-4D97-AF65-F5344CB8AC3E}">
        <p14:creationId xmlns:p14="http://schemas.microsoft.com/office/powerpoint/2010/main" val="26305896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KULLANIM AMACI</a:t>
            </a:r>
            <a:r>
              <a:rPr lang="tr-TR" dirty="0"/>
              <a:t/>
            </a:r>
            <a:br>
              <a:rPr lang="tr-TR" dirty="0"/>
            </a:br>
            <a:endParaRPr lang="tr-TR" dirty="0"/>
          </a:p>
        </p:txBody>
      </p:sp>
      <p:sp>
        <p:nvSpPr>
          <p:cNvPr id="3" name="İçerik Yer Tutucusu 2"/>
          <p:cNvSpPr>
            <a:spLocks noGrp="1"/>
          </p:cNvSpPr>
          <p:nvPr>
            <p:ph idx="1"/>
          </p:nvPr>
        </p:nvSpPr>
        <p:spPr/>
        <p:txBody>
          <a:bodyPr>
            <a:normAutofit/>
          </a:bodyPr>
          <a:lstStyle/>
          <a:p>
            <a:r>
              <a:rPr lang="tr-TR" sz="2800" dirty="0" smtClean="0"/>
              <a:t>Egzersiz </a:t>
            </a:r>
            <a:r>
              <a:rPr lang="tr-TR" sz="2800" dirty="0" smtClean="0"/>
              <a:t>sırasında</a:t>
            </a:r>
            <a:r>
              <a:rPr lang="tr-TR" sz="2800" dirty="0"/>
              <a:t> </a:t>
            </a:r>
            <a:r>
              <a:rPr lang="tr-TR" sz="2800" dirty="0" smtClean="0"/>
              <a:t>verimi artırmak</a:t>
            </a:r>
          </a:p>
          <a:p>
            <a:endParaRPr lang="tr-TR" sz="2800" dirty="0"/>
          </a:p>
          <a:p>
            <a:r>
              <a:rPr lang="tr-TR" sz="2800" dirty="0" smtClean="0"/>
              <a:t>Toparlanmayı hızlandırmak</a:t>
            </a:r>
            <a:endParaRPr lang="tr-TR" sz="2800" dirty="0"/>
          </a:p>
        </p:txBody>
      </p:sp>
    </p:spTree>
    <p:extLst>
      <p:ext uri="{BB962C8B-B14F-4D97-AF65-F5344CB8AC3E}">
        <p14:creationId xmlns:p14="http://schemas.microsoft.com/office/powerpoint/2010/main" val="4938331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err="1" smtClean="0"/>
              <a:t>Ergojenik</a:t>
            </a:r>
            <a:r>
              <a:rPr lang="tr-TR" dirty="0" smtClean="0"/>
              <a:t> yardımcılar </a:t>
            </a:r>
            <a:endParaRPr lang="tr-TR" dirty="0"/>
          </a:p>
        </p:txBody>
      </p:sp>
      <p:sp>
        <p:nvSpPr>
          <p:cNvPr id="3" name="İçerik Yer Tutucusu 2"/>
          <p:cNvSpPr>
            <a:spLocks noGrp="1"/>
          </p:cNvSpPr>
          <p:nvPr>
            <p:ph idx="1"/>
          </p:nvPr>
        </p:nvSpPr>
        <p:spPr/>
        <p:txBody>
          <a:bodyPr>
            <a:normAutofit/>
          </a:bodyPr>
          <a:lstStyle/>
          <a:p>
            <a:r>
              <a:rPr lang="tr-TR" sz="2800" dirty="0" smtClean="0"/>
              <a:t>Psikolojik </a:t>
            </a:r>
            <a:r>
              <a:rPr lang="tr-TR" sz="2800" dirty="0" smtClean="0"/>
              <a:t>(hipnoz, müzik)</a:t>
            </a:r>
          </a:p>
          <a:p>
            <a:r>
              <a:rPr lang="tr-TR" sz="2800" dirty="0" smtClean="0"/>
              <a:t>Mekanik(kıyafet</a:t>
            </a:r>
            <a:r>
              <a:rPr lang="tr-TR" sz="2800" dirty="0" smtClean="0"/>
              <a:t>, araç-gereç, çevre koşulları, vücut mekaniği)</a:t>
            </a:r>
          </a:p>
          <a:p>
            <a:r>
              <a:rPr lang="tr-TR" sz="2800" dirty="0" smtClean="0"/>
              <a:t>Farmakolojik(amfetamin</a:t>
            </a:r>
            <a:r>
              <a:rPr lang="tr-TR" sz="2800" dirty="0" smtClean="0"/>
              <a:t>, </a:t>
            </a:r>
            <a:r>
              <a:rPr lang="tr-TR" sz="2800" dirty="0" err="1" smtClean="0"/>
              <a:t>steroidler</a:t>
            </a:r>
            <a:r>
              <a:rPr lang="tr-TR" sz="2800" dirty="0" smtClean="0"/>
              <a:t>, alkol)</a:t>
            </a:r>
          </a:p>
          <a:p>
            <a:r>
              <a:rPr lang="tr-TR" sz="2800" dirty="0" smtClean="0"/>
              <a:t>Fizyolojik(bikarbonat</a:t>
            </a:r>
            <a:r>
              <a:rPr lang="tr-TR" sz="2800" dirty="0" smtClean="0"/>
              <a:t>, yükselti)</a:t>
            </a:r>
          </a:p>
          <a:p>
            <a:r>
              <a:rPr lang="tr-TR" sz="2800" dirty="0" smtClean="0"/>
              <a:t>Beslenme </a:t>
            </a:r>
            <a:r>
              <a:rPr lang="tr-TR" sz="2800" dirty="0" smtClean="0"/>
              <a:t>desteği (aminoasitler, </a:t>
            </a:r>
            <a:r>
              <a:rPr lang="tr-TR" sz="2800" dirty="0" err="1" smtClean="0"/>
              <a:t>karnitin</a:t>
            </a:r>
            <a:r>
              <a:rPr lang="tr-TR" sz="2800" dirty="0" smtClean="0"/>
              <a:t>, </a:t>
            </a:r>
            <a:r>
              <a:rPr lang="tr-TR" sz="2800" dirty="0" err="1" smtClean="0"/>
              <a:t>kreatin</a:t>
            </a:r>
            <a:r>
              <a:rPr lang="tr-TR" sz="2800" dirty="0" smtClean="0"/>
              <a:t>, karbonhidrat, polen, vitaminler, mineraller...)</a:t>
            </a:r>
            <a:endParaRPr lang="tr-TR" sz="2800" dirty="0"/>
          </a:p>
        </p:txBody>
      </p:sp>
    </p:spTree>
    <p:extLst>
      <p:ext uri="{BB962C8B-B14F-4D97-AF65-F5344CB8AC3E}">
        <p14:creationId xmlns:p14="http://schemas.microsoft.com/office/powerpoint/2010/main" val="35830852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95536" y="-99392"/>
            <a:ext cx="8229600" cy="1143000"/>
          </a:xfrm>
        </p:spPr>
        <p:txBody>
          <a:bodyPr>
            <a:normAutofit/>
          </a:bodyPr>
          <a:lstStyle/>
          <a:p>
            <a:r>
              <a:rPr lang="tr-TR" sz="2400" dirty="0" smtClean="0">
                <a:solidFill>
                  <a:srgbClr val="FF0000"/>
                </a:solidFill>
              </a:rPr>
              <a:t>SUPLEMENTLERİN SINIFLANDIRILMASI</a:t>
            </a:r>
            <a:endParaRPr lang="tr-TR" sz="2400" dirty="0">
              <a:solidFill>
                <a:srgbClr val="FF0000"/>
              </a:solidFill>
            </a:endParaRPr>
          </a:p>
        </p:txBody>
      </p:sp>
      <p:sp>
        <p:nvSpPr>
          <p:cNvPr id="3" name="İçerik Yer Tutucusu 2"/>
          <p:cNvSpPr>
            <a:spLocks noGrp="1"/>
          </p:cNvSpPr>
          <p:nvPr>
            <p:ph idx="1"/>
          </p:nvPr>
        </p:nvSpPr>
        <p:spPr>
          <a:xfrm>
            <a:off x="827584" y="836712"/>
            <a:ext cx="8316416" cy="6021288"/>
          </a:xfrm>
        </p:spPr>
        <p:txBody>
          <a:bodyPr>
            <a:noAutofit/>
          </a:bodyPr>
          <a:lstStyle/>
          <a:p>
            <a:r>
              <a:rPr lang="tr-TR" sz="2400" dirty="0" smtClean="0"/>
              <a:t>GRUP A</a:t>
            </a:r>
          </a:p>
          <a:p>
            <a:r>
              <a:rPr lang="tr-TR" sz="2400" dirty="0" smtClean="0"/>
              <a:t>Spor içeceği</a:t>
            </a:r>
          </a:p>
          <a:p>
            <a:r>
              <a:rPr lang="tr-TR" sz="2400" dirty="0" smtClean="0"/>
              <a:t>Sıvı </a:t>
            </a:r>
            <a:r>
              <a:rPr lang="tr-TR" sz="2400" dirty="0" smtClean="0"/>
              <a:t>besin desteği</a:t>
            </a:r>
          </a:p>
          <a:p>
            <a:r>
              <a:rPr lang="tr-TR" sz="2400" dirty="0" err="1" smtClean="0"/>
              <a:t>Whey</a:t>
            </a:r>
            <a:r>
              <a:rPr lang="tr-TR" sz="2400" dirty="0" smtClean="0"/>
              <a:t> </a:t>
            </a:r>
            <a:r>
              <a:rPr lang="tr-TR" sz="2400" dirty="0" smtClean="0"/>
              <a:t>proteini</a:t>
            </a:r>
          </a:p>
          <a:p>
            <a:r>
              <a:rPr lang="tr-TR" sz="2400" dirty="0" smtClean="0"/>
              <a:t>Kalsiyum</a:t>
            </a:r>
            <a:endParaRPr lang="tr-TR" sz="2400" dirty="0" smtClean="0"/>
          </a:p>
          <a:p>
            <a:r>
              <a:rPr lang="tr-TR" sz="2400" dirty="0" smtClean="0"/>
              <a:t>Demir</a:t>
            </a:r>
            <a:endParaRPr lang="tr-TR" sz="2400" dirty="0" smtClean="0"/>
          </a:p>
          <a:p>
            <a:r>
              <a:rPr lang="tr-TR" sz="2400" dirty="0" err="1" smtClean="0"/>
              <a:t>Probiyotikler</a:t>
            </a:r>
            <a:endParaRPr lang="tr-TR" sz="2400" dirty="0" smtClean="0"/>
          </a:p>
          <a:p>
            <a:r>
              <a:rPr lang="tr-TR" sz="2400" dirty="0" smtClean="0"/>
              <a:t>Kafein</a:t>
            </a:r>
            <a:endParaRPr lang="tr-TR" sz="2400" dirty="0" smtClean="0"/>
          </a:p>
          <a:p>
            <a:r>
              <a:rPr lang="tr-TR" sz="2400" dirty="0" err="1" smtClean="0"/>
              <a:t>Kreatin</a:t>
            </a:r>
            <a:endParaRPr lang="tr-TR" sz="2400" dirty="0" smtClean="0"/>
          </a:p>
          <a:p>
            <a:r>
              <a:rPr lang="tr-TR" sz="2400" dirty="0" smtClean="0"/>
              <a:t>Bikarbonat</a:t>
            </a:r>
            <a:r>
              <a:rPr lang="tr-TR" sz="2800" dirty="0" smtClean="0"/>
              <a:t> </a:t>
            </a:r>
            <a:endParaRPr lang="tr-TR" sz="2800" dirty="0" smtClean="0"/>
          </a:p>
          <a:p>
            <a:r>
              <a:rPr lang="tr-TR" sz="1400" dirty="0" smtClean="0">
                <a:solidFill>
                  <a:srgbClr val="FF0000"/>
                </a:solidFill>
              </a:rPr>
              <a:t>Etkinliği onaylanmış, kullanımı yasal </a:t>
            </a:r>
            <a:r>
              <a:rPr lang="tr-TR" sz="1400" dirty="0" err="1" smtClean="0">
                <a:solidFill>
                  <a:srgbClr val="FF0000"/>
                </a:solidFill>
              </a:rPr>
              <a:t>suplementlerdir</a:t>
            </a:r>
            <a:r>
              <a:rPr lang="tr-TR" sz="1400" dirty="0" smtClean="0">
                <a:solidFill>
                  <a:srgbClr val="FF0000"/>
                </a:solidFill>
              </a:rPr>
              <a:t>. Özel durumlarda sporcular için kullanılması önerilmektedir.</a:t>
            </a:r>
            <a:endParaRPr lang="tr-TR" sz="1400" dirty="0">
              <a:solidFill>
                <a:srgbClr val="FF0000"/>
              </a:solidFill>
            </a:endParaRPr>
          </a:p>
        </p:txBody>
      </p:sp>
    </p:spTree>
    <p:extLst>
      <p:ext uri="{BB962C8B-B14F-4D97-AF65-F5344CB8AC3E}">
        <p14:creationId xmlns:p14="http://schemas.microsoft.com/office/powerpoint/2010/main" val="16304850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a:bodyPr>
          <a:lstStyle/>
          <a:p>
            <a:r>
              <a:rPr lang="tr-TR" sz="2400" dirty="0" smtClean="0"/>
              <a:t>GRUP B</a:t>
            </a:r>
          </a:p>
          <a:p>
            <a:r>
              <a:rPr lang="tr-TR" sz="2400" dirty="0" smtClean="0"/>
              <a:t>Beta </a:t>
            </a:r>
            <a:r>
              <a:rPr lang="tr-TR" sz="2400" dirty="0" err="1" smtClean="0"/>
              <a:t>alanin</a:t>
            </a:r>
            <a:endParaRPr lang="tr-TR" sz="2400" dirty="0" smtClean="0"/>
          </a:p>
          <a:p>
            <a:r>
              <a:rPr lang="tr-TR" sz="2400" dirty="0" err="1" smtClean="0"/>
              <a:t>Karnitin</a:t>
            </a:r>
            <a:endParaRPr lang="tr-TR" sz="2400" dirty="0" smtClean="0"/>
          </a:p>
          <a:p>
            <a:r>
              <a:rPr lang="tr-TR" sz="2400" dirty="0" smtClean="0"/>
              <a:t>HMB</a:t>
            </a:r>
            <a:endParaRPr lang="tr-TR" sz="2400" dirty="0" smtClean="0"/>
          </a:p>
          <a:p>
            <a:r>
              <a:rPr lang="tr-TR" sz="2400" dirty="0" smtClean="0"/>
              <a:t>E </a:t>
            </a:r>
            <a:r>
              <a:rPr lang="tr-TR" sz="2400" dirty="0" smtClean="0"/>
              <a:t>ve C vitamini</a:t>
            </a:r>
          </a:p>
          <a:p>
            <a:r>
              <a:rPr lang="tr-TR" sz="2400" dirty="0" smtClean="0"/>
              <a:t>Balık </a:t>
            </a:r>
            <a:r>
              <a:rPr lang="tr-TR" sz="2400" dirty="0" smtClean="0"/>
              <a:t>yağı</a:t>
            </a:r>
          </a:p>
          <a:p>
            <a:r>
              <a:rPr lang="tr-TR" sz="2400" dirty="0" smtClean="0">
                <a:solidFill>
                  <a:srgbClr val="FF0000"/>
                </a:solidFill>
              </a:rPr>
              <a:t>Etkinliği hala araştırılan </a:t>
            </a:r>
            <a:r>
              <a:rPr lang="tr-TR" sz="2400" dirty="0" err="1" smtClean="0">
                <a:solidFill>
                  <a:srgbClr val="FF0000"/>
                </a:solidFill>
              </a:rPr>
              <a:t>suplementlerdir</a:t>
            </a:r>
            <a:r>
              <a:rPr lang="tr-TR" sz="2400" dirty="0" smtClean="0">
                <a:solidFill>
                  <a:srgbClr val="FF0000"/>
                </a:solidFill>
              </a:rPr>
              <a:t>. Kullanılacaksa, sporculara iyi bir planlama ile verilmelidir.</a:t>
            </a:r>
            <a:endParaRPr lang="tr-TR" sz="2400" dirty="0">
              <a:solidFill>
                <a:srgbClr val="FF0000"/>
              </a:solidFill>
            </a:endParaRPr>
          </a:p>
        </p:txBody>
      </p:sp>
    </p:spTree>
    <p:extLst>
      <p:ext uri="{BB962C8B-B14F-4D97-AF65-F5344CB8AC3E}">
        <p14:creationId xmlns:p14="http://schemas.microsoft.com/office/powerpoint/2010/main" val="3761504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lnSpcReduction="10000"/>
          </a:bodyPr>
          <a:lstStyle/>
          <a:p>
            <a:r>
              <a:rPr lang="tr-TR" sz="2400" dirty="0" smtClean="0"/>
              <a:t>GRUP C</a:t>
            </a:r>
          </a:p>
          <a:p>
            <a:r>
              <a:rPr lang="tr-TR" sz="2400" dirty="0" smtClean="0"/>
              <a:t>Ginseng </a:t>
            </a:r>
          </a:p>
          <a:p>
            <a:r>
              <a:rPr lang="tr-TR" sz="2400" dirty="0" err="1" smtClean="0"/>
              <a:t>Glukozamin</a:t>
            </a:r>
            <a:r>
              <a:rPr lang="tr-TR" sz="2400" dirty="0" smtClean="0"/>
              <a:t> </a:t>
            </a:r>
          </a:p>
          <a:p>
            <a:r>
              <a:rPr lang="tr-TR" sz="2400" dirty="0" smtClean="0"/>
              <a:t>ZMA </a:t>
            </a:r>
          </a:p>
          <a:p>
            <a:r>
              <a:rPr lang="tr-TR" sz="2400" dirty="0" err="1" smtClean="0"/>
              <a:t>Koenzim</a:t>
            </a:r>
            <a:r>
              <a:rPr lang="tr-TR" sz="2400" dirty="0" smtClean="0"/>
              <a:t> </a:t>
            </a:r>
            <a:r>
              <a:rPr lang="tr-TR" sz="2400" dirty="0" smtClean="0"/>
              <a:t>Q10 </a:t>
            </a:r>
            <a:endParaRPr lang="tr-TR" sz="2400" dirty="0"/>
          </a:p>
          <a:p>
            <a:r>
              <a:rPr lang="tr-TR" sz="2400" dirty="0" err="1" smtClean="0"/>
              <a:t>Riboz</a:t>
            </a:r>
            <a:r>
              <a:rPr lang="tr-TR" sz="2400" dirty="0" smtClean="0"/>
              <a:t> </a:t>
            </a:r>
          </a:p>
          <a:p>
            <a:r>
              <a:rPr lang="tr-TR" sz="2400" dirty="0" smtClean="0"/>
              <a:t>Krom </a:t>
            </a:r>
            <a:r>
              <a:rPr lang="tr-TR" sz="2400" dirty="0" err="1" smtClean="0"/>
              <a:t>pikolinat</a:t>
            </a:r>
            <a:endParaRPr lang="tr-TR" sz="2400" dirty="0" smtClean="0"/>
          </a:p>
          <a:p>
            <a:endParaRPr lang="tr-TR" sz="2400" dirty="0"/>
          </a:p>
          <a:p>
            <a:r>
              <a:rPr lang="tr-TR" sz="2400" dirty="0" smtClean="0">
                <a:solidFill>
                  <a:srgbClr val="FF0000"/>
                </a:solidFill>
              </a:rPr>
              <a:t>Olumlu bir etkisi olduğuna dair bir kanıt bulunmayan </a:t>
            </a:r>
            <a:r>
              <a:rPr lang="tr-TR" sz="2400" dirty="0" err="1" smtClean="0">
                <a:solidFill>
                  <a:srgbClr val="FF0000"/>
                </a:solidFill>
              </a:rPr>
              <a:t>suplementlerdir</a:t>
            </a:r>
            <a:r>
              <a:rPr lang="tr-TR" sz="2400" dirty="0" smtClean="0">
                <a:solidFill>
                  <a:srgbClr val="FF0000"/>
                </a:solidFill>
              </a:rPr>
              <a:t>. Kullanım durumunda herhangi bir fayda sağlamazlar veya zarar vermezler.</a:t>
            </a:r>
            <a:endParaRPr lang="tr-TR" sz="2400" dirty="0">
              <a:solidFill>
                <a:srgbClr val="FF0000"/>
              </a:solidFill>
            </a:endParaRPr>
          </a:p>
        </p:txBody>
      </p:sp>
    </p:spTree>
    <p:extLst>
      <p:ext uri="{BB962C8B-B14F-4D97-AF65-F5344CB8AC3E}">
        <p14:creationId xmlns:p14="http://schemas.microsoft.com/office/powerpoint/2010/main" val="29758241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a:bodyPr>
          <a:lstStyle/>
          <a:p>
            <a:r>
              <a:rPr lang="nn-NO" sz="2000" dirty="0" smtClean="0"/>
              <a:t>GRUP D: Yasaklı veya kontaminasyon riski yüksek suplementlerdir.</a:t>
            </a:r>
            <a:endParaRPr lang="tr-TR" sz="2000" dirty="0" smtClean="0"/>
          </a:p>
          <a:p>
            <a:endParaRPr lang="tr-TR" sz="2000" dirty="0"/>
          </a:p>
          <a:p>
            <a:pPr marL="0" indent="0">
              <a:buNone/>
            </a:pPr>
            <a:endParaRPr lang="tr-TR" sz="2000" dirty="0" smtClean="0"/>
          </a:p>
          <a:p>
            <a:r>
              <a:rPr lang="tr-TR" sz="2000" dirty="0" smtClean="0">
                <a:solidFill>
                  <a:srgbClr val="FF0000"/>
                </a:solidFill>
              </a:rPr>
              <a:t>Uyaranlar:  </a:t>
            </a:r>
            <a:r>
              <a:rPr lang="tr-TR" sz="2000" dirty="0" err="1" smtClean="0">
                <a:solidFill>
                  <a:srgbClr val="FF0000"/>
                </a:solidFill>
              </a:rPr>
              <a:t>Efedrin,Sibutramin</a:t>
            </a:r>
            <a:endParaRPr lang="tr-TR" sz="2000" dirty="0" smtClean="0">
              <a:solidFill>
                <a:srgbClr val="FF0000"/>
              </a:solidFill>
            </a:endParaRPr>
          </a:p>
          <a:p>
            <a:r>
              <a:rPr lang="tr-TR" sz="2000" dirty="0" smtClean="0">
                <a:solidFill>
                  <a:srgbClr val="FF0000"/>
                </a:solidFill>
              </a:rPr>
              <a:t>Hormonlar: DHEA,</a:t>
            </a:r>
          </a:p>
          <a:p>
            <a:r>
              <a:rPr lang="tr-TR" sz="2000" dirty="0" smtClean="0">
                <a:solidFill>
                  <a:srgbClr val="FF0000"/>
                </a:solidFill>
              </a:rPr>
              <a:t>                    </a:t>
            </a:r>
            <a:r>
              <a:rPr lang="tr-TR" sz="2000" dirty="0" err="1" smtClean="0">
                <a:solidFill>
                  <a:srgbClr val="FF0000"/>
                </a:solidFill>
              </a:rPr>
              <a:t>Androstenedione</a:t>
            </a:r>
            <a:r>
              <a:rPr lang="tr-TR" sz="2000" dirty="0" smtClean="0">
                <a:solidFill>
                  <a:srgbClr val="FF0000"/>
                </a:solidFill>
              </a:rPr>
              <a:t>,</a:t>
            </a:r>
          </a:p>
          <a:p>
            <a:r>
              <a:rPr lang="tr-TR" sz="2000" dirty="0">
                <a:solidFill>
                  <a:srgbClr val="FF0000"/>
                </a:solidFill>
              </a:rPr>
              <a:t> </a:t>
            </a:r>
            <a:r>
              <a:rPr lang="tr-TR" sz="2000" dirty="0" smtClean="0">
                <a:solidFill>
                  <a:srgbClr val="FF0000"/>
                </a:solidFill>
              </a:rPr>
              <a:t>                   Diğer </a:t>
            </a:r>
            <a:r>
              <a:rPr lang="tr-TR" sz="2000" dirty="0" err="1" smtClean="0">
                <a:solidFill>
                  <a:srgbClr val="FF0000"/>
                </a:solidFill>
              </a:rPr>
              <a:t>testesteron</a:t>
            </a:r>
            <a:r>
              <a:rPr lang="tr-TR" sz="2000" dirty="0">
                <a:solidFill>
                  <a:srgbClr val="FF0000"/>
                </a:solidFill>
              </a:rPr>
              <a:t> </a:t>
            </a:r>
            <a:r>
              <a:rPr lang="tr-TR" sz="2000" dirty="0" smtClean="0">
                <a:solidFill>
                  <a:srgbClr val="FF0000"/>
                </a:solidFill>
              </a:rPr>
              <a:t>öncü maddeleri</a:t>
            </a:r>
          </a:p>
          <a:p>
            <a:endParaRPr lang="tr-TR" sz="2000" dirty="0"/>
          </a:p>
        </p:txBody>
      </p:sp>
    </p:spTree>
    <p:extLst>
      <p:ext uri="{BB962C8B-B14F-4D97-AF65-F5344CB8AC3E}">
        <p14:creationId xmlns:p14="http://schemas.microsoft.com/office/powerpoint/2010/main" val="5409179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PROTEİN ve AMİNOASİTLER</a:t>
            </a:r>
            <a:endParaRPr lang="tr-TR" dirty="0"/>
          </a:p>
        </p:txBody>
      </p:sp>
      <p:sp>
        <p:nvSpPr>
          <p:cNvPr id="3" name="İçerik Yer Tutucusu 2"/>
          <p:cNvSpPr>
            <a:spLocks noGrp="1"/>
          </p:cNvSpPr>
          <p:nvPr>
            <p:ph idx="1"/>
          </p:nvPr>
        </p:nvSpPr>
        <p:spPr/>
        <p:txBody>
          <a:bodyPr>
            <a:normAutofit/>
          </a:bodyPr>
          <a:lstStyle/>
          <a:p>
            <a:r>
              <a:rPr lang="tr-TR" sz="2800" dirty="0" smtClean="0"/>
              <a:t>Protein tozları</a:t>
            </a:r>
          </a:p>
          <a:p>
            <a:r>
              <a:rPr lang="tr-TR" sz="2800" dirty="0" smtClean="0"/>
              <a:t>Aminoasit karışımları </a:t>
            </a:r>
          </a:p>
          <a:p>
            <a:r>
              <a:rPr lang="tr-TR" sz="2800" dirty="0" err="1" smtClean="0"/>
              <a:t>Kreatin</a:t>
            </a:r>
            <a:r>
              <a:rPr lang="tr-TR" sz="2800" dirty="0" smtClean="0"/>
              <a:t> </a:t>
            </a:r>
          </a:p>
          <a:p>
            <a:r>
              <a:rPr lang="tr-TR" sz="2800" dirty="0" err="1" smtClean="0"/>
              <a:t>Karnitin</a:t>
            </a:r>
            <a:r>
              <a:rPr lang="tr-TR" sz="2800" dirty="0" smtClean="0"/>
              <a:t> </a:t>
            </a:r>
          </a:p>
          <a:p>
            <a:r>
              <a:rPr lang="tr-TR" sz="2800" dirty="0" err="1" smtClean="0"/>
              <a:t>Glutamin</a:t>
            </a:r>
            <a:r>
              <a:rPr lang="tr-TR" sz="2800" dirty="0" smtClean="0"/>
              <a:t> </a:t>
            </a:r>
          </a:p>
          <a:p>
            <a:r>
              <a:rPr lang="tr-TR" sz="2800" dirty="0" smtClean="0"/>
              <a:t>HMB</a:t>
            </a:r>
            <a:endParaRPr lang="tr-TR" sz="2800" dirty="0"/>
          </a:p>
        </p:txBody>
      </p:sp>
    </p:spTree>
    <p:extLst>
      <p:ext uri="{BB962C8B-B14F-4D97-AF65-F5344CB8AC3E}">
        <p14:creationId xmlns:p14="http://schemas.microsoft.com/office/powerpoint/2010/main" val="28502574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Protein tozları </a:t>
            </a:r>
            <a:endParaRPr lang="tr-TR" dirty="0"/>
          </a:p>
        </p:txBody>
      </p:sp>
      <p:sp>
        <p:nvSpPr>
          <p:cNvPr id="3" name="İçerik Yer Tutucusu 2"/>
          <p:cNvSpPr>
            <a:spLocks noGrp="1"/>
          </p:cNvSpPr>
          <p:nvPr>
            <p:ph idx="1"/>
          </p:nvPr>
        </p:nvSpPr>
        <p:spPr/>
        <p:txBody>
          <a:bodyPr>
            <a:normAutofit/>
          </a:bodyPr>
          <a:lstStyle/>
          <a:p>
            <a:r>
              <a:rPr lang="tr-TR" dirty="0" smtClean="0"/>
              <a:t>Ağırlık antrenmanı yapan bireylerin en çok tercih ettiği destek ürünlerindendir. Beslenmenin ve protein emiliminin yetersiz olduğu durumlarda kas kitlesi ve ağırlık artışına etkilidir</a:t>
            </a:r>
            <a:r>
              <a:rPr lang="tr-TR" dirty="0" smtClean="0"/>
              <a:t>.</a:t>
            </a:r>
            <a:endParaRPr lang="tr-TR" dirty="0" smtClean="0"/>
          </a:p>
        </p:txBody>
      </p:sp>
    </p:spTree>
    <p:extLst>
      <p:ext uri="{BB962C8B-B14F-4D97-AF65-F5344CB8AC3E}">
        <p14:creationId xmlns:p14="http://schemas.microsoft.com/office/powerpoint/2010/main" val="33736068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FAZLA PROTEİN TÜKETİMİ</a:t>
            </a:r>
            <a:endParaRPr lang="tr-TR" dirty="0"/>
          </a:p>
        </p:txBody>
      </p:sp>
      <p:sp>
        <p:nvSpPr>
          <p:cNvPr id="3" name="İçerik Yer Tutucusu 2"/>
          <p:cNvSpPr>
            <a:spLocks noGrp="1"/>
          </p:cNvSpPr>
          <p:nvPr>
            <p:ph idx="1"/>
          </p:nvPr>
        </p:nvSpPr>
        <p:spPr/>
        <p:txBody>
          <a:bodyPr>
            <a:normAutofit fontScale="92500" lnSpcReduction="20000"/>
          </a:bodyPr>
          <a:lstStyle/>
          <a:p>
            <a:r>
              <a:rPr lang="tr-TR" dirty="0" smtClean="0"/>
              <a:t>Yapılan çalışmalar sonucunda, düzenli ve yoğun antrenman yapan kişilerin günlük alması </a:t>
            </a:r>
            <a:r>
              <a:rPr lang="tr-TR" dirty="0" smtClean="0">
                <a:solidFill>
                  <a:srgbClr val="FF0000"/>
                </a:solidFill>
              </a:rPr>
              <a:t>gereken protein miktarının 1.2- 1.5 gr/kg/gün</a:t>
            </a:r>
            <a:r>
              <a:rPr lang="tr-TR" dirty="0" smtClean="0"/>
              <a:t> olduğu belirtilmektedir.</a:t>
            </a:r>
          </a:p>
          <a:p>
            <a:r>
              <a:rPr lang="tr-TR" dirty="0" smtClean="0">
                <a:solidFill>
                  <a:srgbClr val="FF0000"/>
                </a:solidFill>
              </a:rPr>
              <a:t>Ağırlık </a:t>
            </a:r>
            <a:r>
              <a:rPr lang="tr-TR" dirty="0" smtClean="0">
                <a:solidFill>
                  <a:srgbClr val="FF0000"/>
                </a:solidFill>
              </a:rPr>
              <a:t>antrenmanı yapan kişilerde ise protein alımı üst sınırı 2 gr/kg/</a:t>
            </a:r>
            <a:r>
              <a:rPr lang="tr-TR" dirty="0" err="1" smtClean="0">
                <a:solidFill>
                  <a:srgbClr val="FF0000"/>
                </a:solidFill>
              </a:rPr>
              <a:t>gün’dür</a:t>
            </a:r>
            <a:r>
              <a:rPr lang="tr-TR" dirty="0" smtClean="0">
                <a:solidFill>
                  <a:srgbClr val="FF0000"/>
                </a:solidFill>
              </a:rPr>
              <a:t>.</a:t>
            </a:r>
          </a:p>
          <a:p>
            <a:r>
              <a:rPr lang="tr-TR" dirty="0" smtClean="0"/>
              <a:t>Fazla </a:t>
            </a:r>
            <a:r>
              <a:rPr lang="tr-TR" dirty="0" smtClean="0"/>
              <a:t>protein alımında sorunlardan biri; yeterince karbonhidrat tüketilmemesi ve fazla protein alımı sonucunda proteinlerin enerji için kullanılması, dolayısıyla kas kitlesinin azalması ve yağ oranının artmasıdır.</a:t>
            </a:r>
            <a:endParaRPr lang="tr-TR" dirty="0"/>
          </a:p>
        </p:txBody>
      </p:sp>
    </p:spTree>
    <p:extLst>
      <p:ext uri="{BB962C8B-B14F-4D97-AF65-F5344CB8AC3E}">
        <p14:creationId xmlns:p14="http://schemas.microsoft.com/office/powerpoint/2010/main" val="321254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Aminoasitler </a:t>
            </a:r>
            <a:endParaRPr lang="tr-TR" dirty="0"/>
          </a:p>
        </p:txBody>
      </p:sp>
      <p:sp>
        <p:nvSpPr>
          <p:cNvPr id="3" name="İçerik Yer Tutucusu 2"/>
          <p:cNvSpPr>
            <a:spLocks noGrp="1"/>
          </p:cNvSpPr>
          <p:nvPr>
            <p:ph idx="1"/>
          </p:nvPr>
        </p:nvSpPr>
        <p:spPr/>
        <p:txBody>
          <a:bodyPr>
            <a:normAutofit/>
          </a:bodyPr>
          <a:lstStyle/>
          <a:p>
            <a:r>
              <a:rPr lang="tr-TR" dirty="0" smtClean="0"/>
              <a:t>Kuvvet antrenmanı yapan kişiler arasında </a:t>
            </a:r>
            <a:r>
              <a:rPr lang="tr-TR" dirty="0" err="1" smtClean="0"/>
              <a:t>anabolik</a:t>
            </a:r>
            <a:r>
              <a:rPr lang="tr-TR" dirty="0"/>
              <a:t> </a:t>
            </a:r>
            <a:r>
              <a:rPr lang="tr-TR" dirty="0" smtClean="0"/>
              <a:t>etkiyi uyarma ve kas yoğunluğunu artırma amacıyla aminoasitlerin kullanımı oldukça yaygındır.</a:t>
            </a:r>
          </a:p>
          <a:p>
            <a:pPr marL="0" indent="0">
              <a:buNone/>
            </a:pPr>
            <a:endParaRPr lang="tr-TR" dirty="0"/>
          </a:p>
        </p:txBody>
      </p:sp>
    </p:spTree>
    <p:extLst>
      <p:ext uri="{BB962C8B-B14F-4D97-AF65-F5344CB8AC3E}">
        <p14:creationId xmlns:p14="http://schemas.microsoft.com/office/powerpoint/2010/main" val="19038167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188640"/>
            <a:ext cx="8363272" cy="5937523"/>
          </a:xfrm>
        </p:spPr>
        <p:txBody>
          <a:bodyPr>
            <a:normAutofit fontScale="92500"/>
          </a:bodyPr>
          <a:lstStyle/>
          <a:p>
            <a:r>
              <a:rPr lang="tr-TR" dirty="0" smtClean="0"/>
              <a:t>Protein/aminoasitler kas yapımında en önemli role sahiptir. Bu sebeple, kuvvet ve güç sporcuları kas yapımı amacıyla sıklıkla protein/aminoasit </a:t>
            </a:r>
            <a:r>
              <a:rPr lang="tr-TR" dirty="0" err="1" smtClean="0"/>
              <a:t>suplementleri</a:t>
            </a:r>
            <a:r>
              <a:rPr lang="tr-TR" dirty="0"/>
              <a:t> </a:t>
            </a:r>
            <a:r>
              <a:rPr lang="tr-TR" dirty="0" smtClean="0"/>
              <a:t>kullanırlar.</a:t>
            </a:r>
          </a:p>
          <a:p>
            <a:r>
              <a:rPr lang="tr-TR" dirty="0" smtClean="0"/>
              <a:t>Yumurta, soya ve </a:t>
            </a:r>
            <a:r>
              <a:rPr lang="tr-TR" dirty="0" err="1" smtClean="0"/>
              <a:t>whey</a:t>
            </a:r>
            <a:r>
              <a:rPr lang="tr-TR" dirty="0" smtClean="0"/>
              <a:t> protein </a:t>
            </a:r>
            <a:r>
              <a:rPr lang="tr-TR" dirty="0" err="1" smtClean="0"/>
              <a:t>suplementleri</a:t>
            </a:r>
            <a:r>
              <a:rPr lang="tr-TR" dirty="0" smtClean="0"/>
              <a:t> içerdikleri yüksek kaliteli protein sebebiyle en popüler olanlardır.</a:t>
            </a:r>
          </a:p>
          <a:p>
            <a:r>
              <a:rPr lang="tr-TR" dirty="0" smtClean="0"/>
              <a:t>Soy </a:t>
            </a:r>
            <a:r>
              <a:rPr lang="tr-TR" dirty="0" smtClean="0"/>
              <a:t>proteini, soya fasulyesinden elde edilir, yağ, kolesterol ve laktoz içeriği çok düşüktür.</a:t>
            </a:r>
          </a:p>
          <a:p>
            <a:r>
              <a:rPr lang="tr-TR" dirty="0" err="1" smtClean="0"/>
              <a:t>Whey</a:t>
            </a:r>
            <a:r>
              <a:rPr lang="tr-TR" dirty="0" smtClean="0"/>
              <a:t> proteini sütten elde edilir, sütten peynir yapımında, </a:t>
            </a:r>
            <a:r>
              <a:rPr lang="tr-TR" dirty="0" err="1" smtClean="0"/>
              <a:t>whey</a:t>
            </a:r>
            <a:r>
              <a:rPr lang="tr-TR" dirty="0" smtClean="0"/>
              <a:t> proteini sıvı kısımda </a:t>
            </a:r>
            <a:r>
              <a:rPr lang="tr-TR" dirty="0" smtClean="0"/>
              <a:t>bulunur</a:t>
            </a:r>
            <a:endParaRPr lang="tr-TR" dirty="0"/>
          </a:p>
        </p:txBody>
      </p:sp>
    </p:spTree>
    <p:extLst>
      <p:ext uri="{BB962C8B-B14F-4D97-AF65-F5344CB8AC3E}">
        <p14:creationId xmlns:p14="http://schemas.microsoft.com/office/powerpoint/2010/main" val="37753412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Yan etki </a:t>
            </a:r>
            <a:endParaRPr lang="tr-TR" dirty="0"/>
          </a:p>
        </p:txBody>
      </p:sp>
      <p:sp>
        <p:nvSpPr>
          <p:cNvPr id="3" name="İçerik Yer Tutucusu 2"/>
          <p:cNvSpPr>
            <a:spLocks noGrp="1"/>
          </p:cNvSpPr>
          <p:nvPr>
            <p:ph idx="1"/>
          </p:nvPr>
        </p:nvSpPr>
        <p:spPr/>
        <p:txBody>
          <a:bodyPr>
            <a:normAutofit fontScale="92500" lnSpcReduction="20000"/>
          </a:bodyPr>
          <a:lstStyle/>
          <a:p>
            <a:r>
              <a:rPr lang="tr-TR" dirty="0" smtClean="0"/>
              <a:t>FAZLA PROTEİN VE AMİNOASİT TÜKETİMİ</a:t>
            </a:r>
          </a:p>
          <a:p>
            <a:r>
              <a:rPr lang="tr-TR" dirty="0" err="1" smtClean="0"/>
              <a:t>Dehidrasyon</a:t>
            </a:r>
            <a:endParaRPr lang="tr-TR" dirty="0" smtClean="0"/>
          </a:p>
          <a:p>
            <a:r>
              <a:rPr lang="tr-TR" dirty="0" smtClean="0"/>
              <a:t>İdrarla </a:t>
            </a:r>
            <a:r>
              <a:rPr lang="tr-TR" dirty="0" smtClean="0"/>
              <a:t>kalsiyum kaybı</a:t>
            </a:r>
          </a:p>
          <a:p>
            <a:r>
              <a:rPr lang="tr-TR" dirty="0" smtClean="0"/>
              <a:t>Vitamin-mineral </a:t>
            </a:r>
            <a:r>
              <a:rPr lang="tr-TR" dirty="0" smtClean="0"/>
              <a:t>emiliminde bozukluklar</a:t>
            </a:r>
          </a:p>
          <a:p>
            <a:r>
              <a:rPr lang="tr-TR" dirty="0" smtClean="0"/>
              <a:t>Aminoasitlerin </a:t>
            </a:r>
            <a:r>
              <a:rPr lang="tr-TR" dirty="0" smtClean="0"/>
              <a:t>birbirlerinin emilimini olumsuz</a:t>
            </a:r>
          </a:p>
          <a:p>
            <a:pPr marL="0" indent="0">
              <a:buNone/>
            </a:pPr>
            <a:r>
              <a:rPr lang="tr-TR" dirty="0" smtClean="0"/>
              <a:t>etkilemesi sonucu kas yapımında gecikme</a:t>
            </a:r>
          </a:p>
          <a:p>
            <a:r>
              <a:rPr lang="tr-TR" dirty="0" smtClean="0"/>
              <a:t>Böbrek </a:t>
            </a:r>
            <a:r>
              <a:rPr lang="tr-TR" dirty="0" smtClean="0"/>
              <a:t>işlevlerinde bozukluk</a:t>
            </a:r>
          </a:p>
          <a:p>
            <a:r>
              <a:rPr lang="tr-TR" dirty="0" smtClean="0"/>
              <a:t>Performansta </a:t>
            </a:r>
            <a:r>
              <a:rPr lang="tr-TR" dirty="0" smtClean="0"/>
              <a:t>bozulma gibi birçok soruna yol</a:t>
            </a:r>
          </a:p>
          <a:p>
            <a:pPr marL="0" indent="0">
              <a:buNone/>
            </a:pPr>
            <a:r>
              <a:rPr lang="tr-TR" dirty="0" smtClean="0"/>
              <a:t>açmaktadır.</a:t>
            </a:r>
            <a:endParaRPr lang="tr-TR" dirty="0"/>
          </a:p>
        </p:txBody>
      </p:sp>
    </p:spTree>
    <p:extLst>
      <p:ext uri="{BB962C8B-B14F-4D97-AF65-F5344CB8AC3E}">
        <p14:creationId xmlns:p14="http://schemas.microsoft.com/office/powerpoint/2010/main" val="5175002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KAFEİN</a:t>
            </a:r>
            <a:endParaRPr lang="tr-TR" dirty="0"/>
          </a:p>
        </p:txBody>
      </p:sp>
      <p:sp>
        <p:nvSpPr>
          <p:cNvPr id="3" name="İçerik Yer Tutucusu 2"/>
          <p:cNvSpPr>
            <a:spLocks noGrp="1"/>
          </p:cNvSpPr>
          <p:nvPr>
            <p:ph idx="1"/>
          </p:nvPr>
        </p:nvSpPr>
        <p:spPr/>
        <p:txBody>
          <a:bodyPr>
            <a:normAutofit/>
          </a:bodyPr>
          <a:lstStyle/>
          <a:p>
            <a:r>
              <a:rPr lang="tr-TR" dirty="0" smtClean="0"/>
              <a:t>Kafein, kahve tohumları,</a:t>
            </a:r>
          </a:p>
          <a:p>
            <a:r>
              <a:rPr lang="tr-TR" dirty="0" smtClean="0"/>
              <a:t>çikolata, kakao,</a:t>
            </a:r>
          </a:p>
          <a:p>
            <a:r>
              <a:rPr lang="tr-TR" dirty="0" smtClean="0"/>
              <a:t>çay yapraklarında doğal olarak bulunan pürin grubunda yer </a:t>
            </a:r>
            <a:r>
              <a:rPr lang="tr-TR" dirty="0" smtClean="0"/>
              <a:t>alan bir </a:t>
            </a:r>
            <a:r>
              <a:rPr lang="tr-TR" dirty="0" smtClean="0"/>
              <a:t>bileşiktir. </a:t>
            </a:r>
          </a:p>
          <a:p>
            <a:endParaRPr lang="tr-TR" dirty="0"/>
          </a:p>
        </p:txBody>
      </p:sp>
    </p:spTree>
    <p:extLst>
      <p:ext uri="{BB962C8B-B14F-4D97-AF65-F5344CB8AC3E}">
        <p14:creationId xmlns:p14="http://schemas.microsoft.com/office/powerpoint/2010/main" val="40088132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a:bodyPr>
          <a:lstStyle/>
          <a:p>
            <a:r>
              <a:rPr lang="tr-TR" dirty="0" smtClean="0"/>
              <a:t>63 bitki türü, yapraklarında, Meyvelerinde veya Tohumlarında farklı miktarlarda</a:t>
            </a:r>
            <a:r>
              <a:rPr lang="tr-TR" dirty="0"/>
              <a:t> </a:t>
            </a:r>
            <a:r>
              <a:rPr lang="tr-TR" dirty="0" smtClean="0"/>
              <a:t>kafein</a:t>
            </a:r>
            <a:r>
              <a:rPr lang="tr-TR" dirty="0"/>
              <a:t> </a:t>
            </a:r>
            <a:r>
              <a:rPr lang="tr-TR" dirty="0" smtClean="0"/>
              <a:t>içermektedir.</a:t>
            </a:r>
          </a:p>
        </p:txBody>
      </p:sp>
    </p:spTree>
    <p:extLst>
      <p:ext uri="{BB962C8B-B14F-4D97-AF65-F5344CB8AC3E}">
        <p14:creationId xmlns:p14="http://schemas.microsoft.com/office/powerpoint/2010/main" val="7120816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a:bodyPr>
          <a:lstStyle/>
          <a:p>
            <a:r>
              <a:rPr lang="tr-TR" dirty="0" smtClean="0"/>
              <a:t>1 fincan Kahve 60-150 </a:t>
            </a:r>
            <a:r>
              <a:rPr lang="tr-TR" dirty="0" smtClean="0"/>
              <a:t>mg Arasında </a:t>
            </a:r>
            <a:r>
              <a:rPr lang="tr-TR" dirty="0" smtClean="0"/>
              <a:t>kafein içerir.</a:t>
            </a:r>
          </a:p>
          <a:p>
            <a:r>
              <a:rPr lang="tr-TR" dirty="0" smtClean="0"/>
              <a:t>Demlenmiş çay, 20-50 mg kafein içerir.</a:t>
            </a:r>
          </a:p>
          <a:p>
            <a:endParaRPr lang="tr-TR" dirty="0"/>
          </a:p>
        </p:txBody>
      </p:sp>
    </p:spTree>
    <p:extLst>
      <p:ext uri="{BB962C8B-B14F-4D97-AF65-F5344CB8AC3E}">
        <p14:creationId xmlns:p14="http://schemas.microsoft.com/office/powerpoint/2010/main" val="12409569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fontScale="85000" lnSpcReduction="20000"/>
          </a:bodyPr>
          <a:lstStyle/>
          <a:p>
            <a:r>
              <a:rPr lang="tr-TR" dirty="0" err="1" smtClean="0"/>
              <a:t>Ergojenik</a:t>
            </a:r>
            <a:r>
              <a:rPr lang="tr-TR" dirty="0" smtClean="0"/>
              <a:t> yardımcı olarak, egzersiz öncesi kafein alımı önerilmektedir.</a:t>
            </a:r>
          </a:p>
          <a:p>
            <a:r>
              <a:rPr lang="tr-TR" dirty="0" err="1" smtClean="0"/>
              <a:t>Mental</a:t>
            </a:r>
            <a:r>
              <a:rPr lang="tr-TR" dirty="0" smtClean="0"/>
              <a:t> duyarlılığı/konsantrasyonu artırır.</a:t>
            </a:r>
          </a:p>
          <a:p>
            <a:r>
              <a:rPr lang="tr-TR" dirty="0" smtClean="0"/>
              <a:t>Merkezi </a:t>
            </a:r>
            <a:r>
              <a:rPr lang="tr-TR" dirty="0" smtClean="0"/>
              <a:t>sinir sistemini uyarır.</a:t>
            </a:r>
          </a:p>
          <a:p>
            <a:r>
              <a:rPr lang="tr-TR" dirty="0" smtClean="0"/>
              <a:t>Yorgunluğu azaltır.</a:t>
            </a:r>
          </a:p>
          <a:p>
            <a:r>
              <a:rPr lang="tr-TR" dirty="0" err="1" smtClean="0"/>
              <a:t>Katekolamin</a:t>
            </a:r>
            <a:r>
              <a:rPr lang="tr-TR" dirty="0" smtClean="0"/>
              <a:t> salgılanmasını artırır (adrenalin-</a:t>
            </a:r>
            <a:r>
              <a:rPr lang="tr-TR" dirty="0" err="1" smtClean="0"/>
              <a:t>noradrenalin</a:t>
            </a:r>
            <a:r>
              <a:rPr lang="tr-TR" dirty="0" smtClean="0"/>
              <a:t>)</a:t>
            </a:r>
          </a:p>
          <a:p>
            <a:r>
              <a:rPr lang="tr-TR" dirty="0" smtClean="0"/>
              <a:t>Egzersiz </a:t>
            </a:r>
            <a:r>
              <a:rPr lang="tr-TR" dirty="0" smtClean="0"/>
              <a:t>öncesi kafein alımı ile, yağ yıkımı artar dolayısıyla karbonhidrat </a:t>
            </a:r>
            <a:r>
              <a:rPr lang="tr-TR" dirty="0" smtClean="0"/>
              <a:t>yıkımı azalır</a:t>
            </a:r>
            <a:r>
              <a:rPr lang="tr-TR" dirty="0" smtClean="0"/>
              <a:t>. Egzersizde yakıt olarak yağ asitlerinin öncelikli kullanılmasını sağlar. </a:t>
            </a:r>
            <a:endParaRPr lang="tr-TR" dirty="0"/>
          </a:p>
        </p:txBody>
      </p:sp>
    </p:spTree>
    <p:extLst>
      <p:ext uri="{BB962C8B-B14F-4D97-AF65-F5344CB8AC3E}">
        <p14:creationId xmlns:p14="http://schemas.microsoft.com/office/powerpoint/2010/main" val="355556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KAS ÜZERİNDEKİ ETKİLERİ</a:t>
            </a:r>
            <a:endParaRPr lang="tr-TR" dirty="0"/>
          </a:p>
        </p:txBody>
      </p:sp>
      <p:sp>
        <p:nvSpPr>
          <p:cNvPr id="3" name="İçerik Yer Tutucusu 2"/>
          <p:cNvSpPr>
            <a:spLocks noGrp="1"/>
          </p:cNvSpPr>
          <p:nvPr>
            <p:ph idx="1"/>
          </p:nvPr>
        </p:nvSpPr>
        <p:spPr/>
        <p:txBody>
          <a:bodyPr>
            <a:normAutofit/>
          </a:bodyPr>
          <a:lstStyle/>
          <a:p>
            <a:r>
              <a:rPr lang="tr-TR" dirty="0" smtClean="0"/>
              <a:t>Kafein, egzersiz sırasında kasın daha verimli çalışmasını </a:t>
            </a:r>
            <a:r>
              <a:rPr lang="tr-TR" dirty="0" smtClean="0"/>
              <a:t>sağlıyor olabilir</a:t>
            </a:r>
            <a:endParaRPr lang="tr-TR" dirty="0"/>
          </a:p>
        </p:txBody>
      </p:sp>
    </p:spTree>
    <p:extLst>
      <p:ext uri="{BB962C8B-B14F-4D97-AF65-F5344CB8AC3E}">
        <p14:creationId xmlns:p14="http://schemas.microsoft.com/office/powerpoint/2010/main" val="27507734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KAS ÜZERİNDEKİ ETKİLERİ</a:t>
            </a:r>
            <a:endParaRPr lang="tr-TR" dirty="0"/>
          </a:p>
        </p:txBody>
      </p:sp>
      <p:sp>
        <p:nvSpPr>
          <p:cNvPr id="3" name="İçerik Yer Tutucusu 2"/>
          <p:cNvSpPr>
            <a:spLocks noGrp="1"/>
          </p:cNvSpPr>
          <p:nvPr>
            <p:ph idx="1"/>
          </p:nvPr>
        </p:nvSpPr>
        <p:spPr/>
        <p:txBody>
          <a:bodyPr/>
          <a:lstStyle/>
          <a:p>
            <a:r>
              <a:rPr lang="tr-TR" dirty="0" err="1" smtClean="0"/>
              <a:t>Sarkoplazmik</a:t>
            </a:r>
            <a:r>
              <a:rPr lang="tr-TR" dirty="0"/>
              <a:t> </a:t>
            </a:r>
            <a:r>
              <a:rPr lang="tr-TR" dirty="0" err="1" smtClean="0"/>
              <a:t>retikulumun</a:t>
            </a:r>
            <a:r>
              <a:rPr lang="tr-TR" dirty="0" smtClean="0"/>
              <a:t> kalsiyum İyonlarına geçirgenliğini artırır, </a:t>
            </a:r>
            <a:r>
              <a:rPr lang="tr-TR" dirty="0" err="1" smtClean="0"/>
              <a:t>Miyofibrillerin</a:t>
            </a:r>
            <a:r>
              <a:rPr lang="tr-TR" dirty="0" smtClean="0"/>
              <a:t> kalsiyum iyonlarına duyarlılığını etkiler</a:t>
            </a:r>
            <a:endParaRPr lang="tr-TR" dirty="0"/>
          </a:p>
        </p:txBody>
      </p:sp>
    </p:spTree>
    <p:extLst>
      <p:ext uri="{BB962C8B-B14F-4D97-AF65-F5344CB8AC3E}">
        <p14:creationId xmlns:p14="http://schemas.microsoft.com/office/powerpoint/2010/main" val="34360456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Hangi sporlarda kullanılabilir?</a:t>
            </a:r>
            <a:br>
              <a:rPr lang="tr-TR" dirty="0"/>
            </a:br>
            <a:endParaRPr lang="tr-TR" dirty="0"/>
          </a:p>
        </p:txBody>
      </p:sp>
      <p:sp>
        <p:nvSpPr>
          <p:cNvPr id="3" name="İçerik Yer Tutucusu 2"/>
          <p:cNvSpPr>
            <a:spLocks noGrp="1"/>
          </p:cNvSpPr>
          <p:nvPr>
            <p:ph idx="1"/>
          </p:nvPr>
        </p:nvSpPr>
        <p:spPr/>
        <p:txBody>
          <a:bodyPr>
            <a:normAutofit/>
          </a:bodyPr>
          <a:lstStyle/>
          <a:p>
            <a:r>
              <a:rPr lang="tr-TR" dirty="0" smtClean="0"/>
              <a:t>Dayanıklılık </a:t>
            </a:r>
            <a:r>
              <a:rPr lang="tr-TR" dirty="0" smtClean="0"/>
              <a:t>sporları (&gt; 60 </a:t>
            </a:r>
            <a:r>
              <a:rPr lang="tr-TR" dirty="0" err="1" smtClean="0"/>
              <a:t>dk</a:t>
            </a:r>
            <a:r>
              <a:rPr lang="tr-TR" dirty="0" smtClean="0"/>
              <a:t>)</a:t>
            </a:r>
          </a:p>
          <a:p>
            <a:r>
              <a:rPr lang="tr-TR" dirty="0" smtClean="0"/>
              <a:t>Yüksek şiddetli egzersizler (1-60 </a:t>
            </a:r>
            <a:r>
              <a:rPr lang="tr-TR" dirty="0" err="1" smtClean="0"/>
              <a:t>dk</a:t>
            </a:r>
            <a:r>
              <a:rPr lang="tr-TR" dirty="0" smtClean="0"/>
              <a:t>)</a:t>
            </a:r>
          </a:p>
          <a:p>
            <a:r>
              <a:rPr lang="tr-TR" dirty="0" smtClean="0"/>
              <a:t>Takım sporları – (yapılan işe bağlı olarak )</a:t>
            </a:r>
          </a:p>
          <a:p>
            <a:r>
              <a:rPr lang="tr-TR" dirty="0" smtClean="0"/>
              <a:t>Bireysel sporlar– beceri ve </a:t>
            </a:r>
            <a:r>
              <a:rPr lang="tr-TR" dirty="0" smtClean="0"/>
              <a:t>konsantrasyon</a:t>
            </a:r>
            <a:endParaRPr lang="tr-TR" dirty="0" smtClean="0"/>
          </a:p>
        </p:txBody>
      </p:sp>
    </p:spTree>
    <p:extLst>
      <p:ext uri="{BB962C8B-B14F-4D97-AF65-F5344CB8AC3E}">
        <p14:creationId xmlns:p14="http://schemas.microsoft.com/office/powerpoint/2010/main" val="35329468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pic>
        <p:nvPicPr>
          <p:cNvPr id="1027" name="Picture 3"/>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187624" y="155867"/>
            <a:ext cx="6624736" cy="66766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041712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1455733" y="1100138"/>
            <a:ext cx="6254759" cy="35798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612081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KAFEİNİN YAN ETKİLERİ:</a:t>
            </a:r>
            <a:br>
              <a:rPr lang="tr-TR" dirty="0"/>
            </a:br>
            <a:endParaRPr lang="tr-TR" dirty="0"/>
          </a:p>
        </p:txBody>
      </p:sp>
      <p:sp>
        <p:nvSpPr>
          <p:cNvPr id="3" name="İçerik Yer Tutucusu 2"/>
          <p:cNvSpPr>
            <a:spLocks noGrp="1"/>
          </p:cNvSpPr>
          <p:nvPr>
            <p:ph idx="1"/>
          </p:nvPr>
        </p:nvSpPr>
        <p:spPr/>
        <p:txBody>
          <a:bodyPr>
            <a:normAutofit lnSpcReduction="10000"/>
          </a:bodyPr>
          <a:lstStyle/>
          <a:p>
            <a:r>
              <a:rPr lang="tr-TR" dirty="0" smtClean="0"/>
              <a:t>LETHAL </a:t>
            </a:r>
            <a:r>
              <a:rPr lang="tr-TR" dirty="0" smtClean="0"/>
              <a:t>DOZ: 10.000mg </a:t>
            </a:r>
            <a:r>
              <a:rPr lang="tr-TR" dirty="0"/>
              <a:t> </a:t>
            </a:r>
            <a:r>
              <a:rPr lang="tr-TR" dirty="0" smtClean="0"/>
              <a:t>30dk  100 Fincan Kahve</a:t>
            </a:r>
          </a:p>
          <a:p>
            <a:r>
              <a:rPr lang="tr-TR" dirty="0" smtClean="0"/>
              <a:t>Tüketimi  (50-200 mg/gün zararsız)</a:t>
            </a:r>
          </a:p>
          <a:p>
            <a:r>
              <a:rPr lang="tr-TR" dirty="0" smtClean="0"/>
              <a:t>200-500mg</a:t>
            </a:r>
            <a:endParaRPr lang="tr-TR" dirty="0" smtClean="0"/>
          </a:p>
          <a:p>
            <a:r>
              <a:rPr lang="tr-TR" dirty="0" smtClean="0"/>
              <a:t>Baş </a:t>
            </a:r>
            <a:r>
              <a:rPr lang="tr-TR" dirty="0" smtClean="0"/>
              <a:t>ağrısı,</a:t>
            </a:r>
          </a:p>
          <a:p>
            <a:r>
              <a:rPr lang="tr-TR" dirty="0" smtClean="0"/>
              <a:t>Tremor</a:t>
            </a:r>
            <a:r>
              <a:rPr lang="tr-TR" dirty="0" smtClean="0"/>
              <a:t>,</a:t>
            </a:r>
          </a:p>
          <a:p>
            <a:r>
              <a:rPr lang="tr-TR" dirty="0" smtClean="0"/>
              <a:t>Sinirlilik</a:t>
            </a:r>
            <a:r>
              <a:rPr lang="tr-TR" dirty="0" smtClean="0"/>
              <a:t>,</a:t>
            </a:r>
          </a:p>
          <a:p>
            <a:r>
              <a:rPr lang="tr-TR" dirty="0" err="1" smtClean="0"/>
              <a:t>Diüresiz</a:t>
            </a:r>
            <a:endParaRPr lang="tr-TR" dirty="0" smtClean="0"/>
          </a:p>
        </p:txBody>
      </p:sp>
    </p:spTree>
    <p:extLst>
      <p:ext uri="{BB962C8B-B14F-4D97-AF65-F5344CB8AC3E}">
        <p14:creationId xmlns:p14="http://schemas.microsoft.com/office/powerpoint/2010/main" val="2427891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KAFEİNİN YAN ETKİLERİ:</a:t>
            </a:r>
            <a:br>
              <a:rPr lang="tr-TR" dirty="0"/>
            </a:br>
            <a:endParaRPr lang="tr-TR" dirty="0"/>
          </a:p>
        </p:txBody>
      </p:sp>
      <p:sp>
        <p:nvSpPr>
          <p:cNvPr id="3" name="İçerik Yer Tutucusu 2"/>
          <p:cNvSpPr>
            <a:spLocks noGrp="1"/>
          </p:cNvSpPr>
          <p:nvPr>
            <p:ph idx="1"/>
          </p:nvPr>
        </p:nvSpPr>
        <p:spPr/>
        <p:txBody>
          <a:bodyPr/>
          <a:lstStyle/>
          <a:p>
            <a:r>
              <a:rPr lang="tr-TR" dirty="0" smtClean="0"/>
              <a:t>Kalp </a:t>
            </a:r>
            <a:r>
              <a:rPr lang="tr-TR" dirty="0"/>
              <a:t>ritim bozuklukları</a:t>
            </a:r>
          </a:p>
          <a:p>
            <a:r>
              <a:rPr lang="tr-TR" dirty="0" smtClean="0"/>
              <a:t>Taşikardi</a:t>
            </a:r>
            <a:r>
              <a:rPr lang="tr-TR" dirty="0"/>
              <a:t> </a:t>
            </a:r>
            <a:r>
              <a:rPr lang="tr-TR" dirty="0" smtClean="0"/>
              <a:t>300-1000mg</a:t>
            </a:r>
            <a:endParaRPr lang="tr-TR" dirty="0"/>
          </a:p>
          <a:p>
            <a:r>
              <a:rPr lang="tr-TR" dirty="0" smtClean="0"/>
              <a:t>Uykusuzluk</a:t>
            </a:r>
            <a:r>
              <a:rPr lang="tr-TR" dirty="0"/>
              <a:t>,</a:t>
            </a:r>
          </a:p>
          <a:p>
            <a:r>
              <a:rPr lang="tr-TR" dirty="0" smtClean="0"/>
              <a:t>Titreme </a:t>
            </a:r>
            <a:r>
              <a:rPr lang="tr-TR" dirty="0"/>
              <a:t>ve sinirlilik</a:t>
            </a:r>
          </a:p>
          <a:p>
            <a:r>
              <a:rPr lang="tr-TR" dirty="0" smtClean="0"/>
              <a:t>Düzensiz </a:t>
            </a:r>
            <a:r>
              <a:rPr lang="tr-TR" dirty="0"/>
              <a:t>kalp </a:t>
            </a:r>
            <a:r>
              <a:rPr lang="tr-TR" dirty="0" smtClean="0"/>
              <a:t>atımları,</a:t>
            </a:r>
            <a:endParaRPr lang="tr-TR" dirty="0"/>
          </a:p>
          <a:p>
            <a:r>
              <a:rPr lang="tr-TR" dirty="0" smtClean="0"/>
              <a:t>Solunumun </a:t>
            </a:r>
            <a:r>
              <a:rPr lang="tr-TR" dirty="0" smtClean="0"/>
              <a:t>artması</a:t>
            </a:r>
            <a:endParaRPr lang="tr-TR" dirty="0"/>
          </a:p>
          <a:p>
            <a:r>
              <a:rPr lang="tr-TR" dirty="0" err="1" smtClean="0"/>
              <a:t>Anxiety</a:t>
            </a:r>
            <a:r>
              <a:rPr lang="tr-TR" dirty="0" smtClean="0"/>
              <a:t> </a:t>
            </a:r>
            <a:r>
              <a:rPr lang="tr-TR" dirty="0"/>
              <a:t>hissinin </a:t>
            </a:r>
            <a:r>
              <a:rPr lang="tr-TR" dirty="0" smtClean="0"/>
              <a:t>artması</a:t>
            </a:r>
            <a:endParaRPr lang="tr-TR" dirty="0"/>
          </a:p>
          <a:p>
            <a:endParaRPr lang="tr-TR" dirty="0"/>
          </a:p>
        </p:txBody>
      </p:sp>
    </p:spTree>
    <p:extLst>
      <p:ext uri="{BB962C8B-B14F-4D97-AF65-F5344CB8AC3E}">
        <p14:creationId xmlns:p14="http://schemas.microsoft.com/office/powerpoint/2010/main" val="19359059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Kafeinin yan etkileri </a:t>
            </a:r>
            <a:endParaRPr lang="tr-TR" dirty="0"/>
          </a:p>
        </p:txBody>
      </p:sp>
      <p:sp>
        <p:nvSpPr>
          <p:cNvPr id="3" name="İçerik Yer Tutucusu 2"/>
          <p:cNvSpPr>
            <a:spLocks noGrp="1"/>
          </p:cNvSpPr>
          <p:nvPr>
            <p:ph idx="1"/>
          </p:nvPr>
        </p:nvSpPr>
        <p:spPr/>
        <p:txBody>
          <a:bodyPr>
            <a:normAutofit/>
          </a:bodyPr>
          <a:lstStyle/>
          <a:p>
            <a:r>
              <a:rPr lang="tr-TR" dirty="0" err="1" smtClean="0"/>
              <a:t>Diüretik</a:t>
            </a:r>
            <a:endParaRPr lang="tr-TR" dirty="0" smtClean="0"/>
          </a:p>
          <a:p>
            <a:r>
              <a:rPr lang="tr-TR" dirty="0" smtClean="0"/>
              <a:t>Kemik sağlığı</a:t>
            </a:r>
          </a:p>
          <a:p>
            <a:r>
              <a:rPr lang="tr-TR" dirty="0" smtClean="0"/>
              <a:t>Mide sorunları</a:t>
            </a:r>
          </a:p>
          <a:p>
            <a:r>
              <a:rPr lang="tr-TR" dirty="0" smtClean="0"/>
              <a:t>Merkezi sinir sistemini uyarıcı </a:t>
            </a:r>
            <a:endParaRPr lang="tr-TR" dirty="0"/>
          </a:p>
          <a:p>
            <a:r>
              <a:rPr lang="tr-TR" dirty="0" smtClean="0"/>
              <a:t>Baş ağrısı, uykusuzluk, kan basıncında artış, kalp atım hızında </a:t>
            </a:r>
            <a:r>
              <a:rPr lang="tr-TR" dirty="0" err="1" smtClean="0"/>
              <a:t>artış,Kas</a:t>
            </a:r>
            <a:r>
              <a:rPr lang="tr-TR" dirty="0" smtClean="0"/>
              <a:t> </a:t>
            </a:r>
            <a:r>
              <a:rPr lang="tr-TR" dirty="0" smtClean="0"/>
              <a:t>seğirmesi gibi sorunlara sebep olabilir.</a:t>
            </a:r>
            <a:endParaRPr lang="tr-TR" dirty="0"/>
          </a:p>
        </p:txBody>
      </p:sp>
    </p:spTree>
    <p:extLst>
      <p:ext uri="{BB962C8B-B14F-4D97-AF65-F5344CB8AC3E}">
        <p14:creationId xmlns:p14="http://schemas.microsoft.com/office/powerpoint/2010/main" val="17136326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KARNİTİN</a:t>
            </a:r>
            <a:endParaRPr lang="tr-TR" dirty="0"/>
          </a:p>
        </p:txBody>
      </p:sp>
      <p:sp>
        <p:nvSpPr>
          <p:cNvPr id="3" name="İçerik Yer Tutucusu 2"/>
          <p:cNvSpPr>
            <a:spLocks noGrp="1"/>
          </p:cNvSpPr>
          <p:nvPr>
            <p:ph idx="1"/>
          </p:nvPr>
        </p:nvSpPr>
        <p:spPr/>
        <p:txBody>
          <a:bodyPr>
            <a:normAutofit fontScale="92500" lnSpcReduction="20000"/>
          </a:bodyPr>
          <a:lstStyle/>
          <a:p>
            <a:r>
              <a:rPr lang="tr-TR" dirty="0" smtClean="0"/>
              <a:t>Vücutta böbrek ve karaciğerde </a:t>
            </a:r>
            <a:r>
              <a:rPr lang="tr-TR" dirty="0" err="1" smtClean="0"/>
              <a:t>esansiyel</a:t>
            </a:r>
            <a:r>
              <a:rPr lang="tr-TR" dirty="0" smtClean="0"/>
              <a:t> aminoasitlerden </a:t>
            </a:r>
            <a:r>
              <a:rPr lang="tr-TR" dirty="0" err="1" smtClean="0"/>
              <a:t>lizin</a:t>
            </a:r>
            <a:r>
              <a:rPr lang="tr-TR" dirty="0" smtClean="0"/>
              <a:t> ve </a:t>
            </a:r>
            <a:r>
              <a:rPr lang="tr-TR" dirty="0" err="1" smtClean="0"/>
              <a:t>metiyoninden</a:t>
            </a:r>
            <a:r>
              <a:rPr lang="tr-TR" dirty="0"/>
              <a:t> </a:t>
            </a:r>
            <a:r>
              <a:rPr lang="tr-TR" dirty="0" smtClean="0"/>
              <a:t>sentezlenir</a:t>
            </a:r>
            <a:r>
              <a:rPr lang="tr-TR" dirty="0" smtClean="0"/>
              <a:t>.</a:t>
            </a:r>
          </a:p>
          <a:p>
            <a:r>
              <a:rPr lang="tr-TR" dirty="0" smtClean="0"/>
              <a:t>Et ve süt ürünlerinde de bir miktar bulunmaktadır.</a:t>
            </a:r>
          </a:p>
          <a:p>
            <a:r>
              <a:rPr lang="tr-TR" dirty="0" smtClean="0"/>
              <a:t>Yağ asitlerini </a:t>
            </a:r>
            <a:r>
              <a:rPr lang="tr-TR" dirty="0" err="1" smtClean="0"/>
              <a:t>oksidasyon</a:t>
            </a:r>
            <a:r>
              <a:rPr lang="tr-TR" dirty="0" smtClean="0"/>
              <a:t> için mitokondriye taşır.</a:t>
            </a:r>
          </a:p>
          <a:p>
            <a:r>
              <a:rPr lang="tr-TR" dirty="0" smtClean="0"/>
              <a:t>Vücutta bulunan </a:t>
            </a:r>
            <a:r>
              <a:rPr lang="tr-TR" dirty="0" err="1" smtClean="0"/>
              <a:t>karnitin</a:t>
            </a:r>
            <a:r>
              <a:rPr lang="tr-TR" dirty="0" smtClean="0"/>
              <a:t> miktarının yaklaşık %95’i kas hücrelerindedir.</a:t>
            </a:r>
          </a:p>
          <a:p>
            <a:r>
              <a:rPr lang="tr-TR" dirty="0" smtClean="0"/>
              <a:t>Yapılan çalışmalarda etkinliği net olarak ispatlanmamıştır . </a:t>
            </a:r>
            <a:endParaRPr lang="tr-TR" dirty="0"/>
          </a:p>
        </p:txBody>
      </p:sp>
    </p:spTree>
    <p:extLst>
      <p:ext uri="{BB962C8B-B14F-4D97-AF65-F5344CB8AC3E}">
        <p14:creationId xmlns:p14="http://schemas.microsoft.com/office/powerpoint/2010/main" val="39078187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pic>
        <p:nvPicPr>
          <p:cNvPr id="307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1955952" y="1100138"/>
            <a:ext cx="5254321" cy="35798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6047649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err="1" smtClean="0"/>
              <a:t>Kreatin</a:t>
            </a:r>
            <a:r>
              <a:rPr lang="tr-TR" dirty="0" smtClean="0"/>
              <a:t> ve performans </a:t>
            </a:r>
            <a:endParaRPr lang="tr-TR" dirty="0"/>
          </a:p>
        </p:txBody>
      </p:sp>
      <p:sp>
        <p:nvSpPr>
          <p:cNvPr id="3" name="İçerik Yer Tutucusu 2"/>
          <p:cNvSpPr>
            <a:spLocks noGrp="1"/>
          </p:cNvSpPr>
          <p:nvPr>
            <p:ph idx="1"/>
          </p:nvPr>
        </p:nvSpPr>
        <p:spPr/>
        <p:txBody>
          <a:bodyPr/>
          <a:lstStyle/>
          <a:p>
            <a:r>
              <a:rPr lang="tr-TR" dirty="0" err="1" smtClean="0"/>
              <a:t>Kreatin</a:t>
            </a:r>
            <a:r>
              <a:rPr lang="tr-TR" dirty="0" smtClean="0"/>
              <a:t> </a:t>
            </a:r>
            <a:r>
              <a:rPr lang="tr-TR" dirty="0" err="1" smtClean="0"/>
              <a:t>Suplementasyonu</a:t>
            </a:r>
            <a:endParaRPr lang="tr-TR" dirty="0" smtClean="0"/>
          </a:p>
          <a:p>
            <a:r>
              <a:rPr lang="tr-TR" dirty="0" smtClean="0"/>
              <a:t>ADP + CP  ATP</a:t>
            </a:r>
          </a:p>
          <a:p>
            <a:r>
              <a:rPr lang="tr-TR" dirty="0" smtClean="0"/>
              <a:t>Yüksek </a:t>
            </a:r>
            <a:r>
              <a:rPr lang="tr-TR" dirty="0" smtClean="0"/>
              <a:t>şiddetli kısa süreli egzersizlerde</a:t>
            </a:r>
          </a:p>
          <a:p>
            <a:r>
              <a:rPr lang="tr-TR" dirty="0" smtClean="0"/>
              <a:t>(&lt;15 </a:t>
            </a:r>
            <a:r>
              <a:rPr lang="tr-TR" dirty="0" err="1" smtClean="0"/>
              <a:t>sn</a:t>
            </a:r>
            <a:r>
              <a:rPr lang="tr-TR" dirty="0" smtClean="0"/>
              <a:t>), </a:t>
            </a:r>
            <a:r>
              <a:rPr lang="tr-TR" dirty="0" err="1" smtClean="0"/>
              <a:t>CP’in</a:t>
            </a:r>
            <a:r>
              <a:rPr lang="tr-TR" dirty="0" smtClean="0"/>
              <a:t> parçalanmasıyla ATP</a:t>
            </a:r>
          </a:p>
          <a:p>
            <a:r>
              <a:rPr lang="tr-TR" dirty="0" smtClean="0"/>
              <a:t>oluşturmada kullanılır.</a:t>
            </a:r>
            <a:endParaRPr lang="tr-TR" dirty="0"/>
          </a:p>
        </p:txBody>
      </p:sp>
    </p:spTree>
    <p:extLst>
      <p:ext uri="{BB962C8B-B14F-4D97-AF65-F5344CB8AC3E}">
        <p14:creationId xmlns:p14="http://schemas.microsoft.com/office/powerpoint/2010/main" val="88279673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pic>
        <p:nvPicPr>
          <p:cNvPr id="409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1945874" y="1100138"/>
            <a:ext cx="5274476" cy="35798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8123874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err="1" smtClean="0"/>
              <a:t>Kreatin</a:t>
            </a:r>
            <a:r>
              <a:rPr lang="tr-TR" dirty="0" smtClean="0"/>
              <a:t> </a:t>
            </a:r>
            <a:r>
              <a:rPr lang="tr-TR" dirty="0" err="1" smtClean="0"/>
              <a:t>suplementleri</a:t>
            </a:r>
            <a:r>
              <a:rPr lang="tr-TR" dirty="0" smtClean="0"/>
              <a:t> </a:t>
            </a:r>
            <a:endParaRPr lang="tr-TR" dirty="0"/>
          </a:p>
        </p:txBody>
      </p:sp>
      <p:sp>
        <p:nvSpPr>
          <p:cNvPr id="3" name="İçerik Yer Tutucusu 2"/>
          <p:cNvSpPr>
            <a:spLocks noGrp="1"/>
          </p:cNvSpPr>
          <p:nvPr>
            <p:ph idx="1"/>
          </p:nvPr>
        </p:nvSpPr>
        <p:spPr/>
        <p:txBody>
          <a:bodyPr>
            <a:normAutofit fontScale="85000" lnSpcReduction="10000"/>
          </a:bodyPr>
          <a:lstStyle/>
          <a:p>
            <a:r>
              <a:rPr lang="tr-TR" dirty="0" err="1" smtClean="0"/>
              <a:t>Suplement</a:t>
            </a:r>
            <a:r>
              <a:rPr lang="tr-TR" dirty="0" smtClean="0"/>
              <a:t> olarak; tablet, toz, kapsül ve sıvı formları vardır.</a:t>
            </a:r>
          </a:p>
          <a:p>
            <a:r>
              <a:rPr lang="tr-TR" dirty="0" smtClean="0"/>
              <a:t>Özellikle güç sporcuları tarafından tercih edilmektedir (kısa </a:t>
            </a:r>
            <a:r>
              <a:rPr lang="tr-TR" dirty="0" smtClean="0"/>
              <a:t>süreli yüksek</a:t>
            </a:r>
            <a:r>
              <a:rPr lang="tr-TR" dirty="0" smtClean="0"/>
              <a:t> </a:t>
            </a:r>
            <a:r>
              <a:rPr lang="tr-TR" dirty="0" smtClean="0"/>
              <a:t>şiddetli </a:t>
            </a:r>
            <a:r>
              <a:rPr lang="tr-TR" dirty="0" smtClean="0"/>
              <a:t>aktivitelerde)</a:t>
            </a:r>
          </a:p>
          <a:p>
            <a:r>
              <a:rPr lang="tr-TR" dirty="0" smtClean="0"/>
              <a:t>Patlayıcı kuvveti artırır.</a:t>
            </a:r>
          </a:p>
          <a:p>
            <a:r>
              <a:rPr lang="tr-TR" dirty="0" smtClean="0"/>
              <a:t>Sprint performansını geliştirir.</a:t>
            </a:r>
          </a:p>
          <a:p>
            <a:r>
              <a:rPr lang="tr-TR" dirty="0" smtClean="0"/>
              <a:t>Kas gücü ve kuvvetini geliştirir.</a:t>
            </a:r>
          </a:p>
          <a:p>
            <a:r>
              <a:rPr lang="tr-TR" dirty="0" smtClean="0"/>
              <a:t>Ağırlık antrenmanı yapanlar, vücut geliştiriciler, sprint, yüzme , </a:t>
            </a:r>
            <a:r>
              <a:rPr lang="tr-TR" dirty="0" smtClean="0"/>
              <a:t>bisiklet, futbol</a:t>
            </a:r>
            <a:r>
              <a:rPr lang="tr-TR" dirty="0" smtClean="0"/>
              <a:t>, voleybol</a:t>
            </a:r>
          </a:p>
          <a:p>
            <a:endParaRPr lang="tr-TR" dirty="0"/>
          </a:p>
        </p:txBody>
      </p:sp>
    </p:spTree>
    <p:extLst>
      <p:ext uri="{BB962C8B-B14F-4D97-AF65-F5344CB8AC3E}">
        <p14:creationId xmlns:p14="http://schemas.microsoft.com/office/powerpoint/2010/main" val="307743715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pic>
        <p:nvPicPr>
          <p:cNvPr id="5122"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1755702" y="1100138"/>
            <a:ext cx="5654820" cy="35798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995544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755576" y="908720"/>
            <a:ext cx="8229600" cy="1143000"/>
          </a:xfrm>
        </p:spPr>
        <p:txBody>
          <a:bodyPr>
            <a:normAutofit fontScale="90000"/>
          </a:bodyPr>
          <a:lstStyle/>
          <a:p>
            <a:r>
              <a:rPr lang="tr-TR" dirty="0" err="1" smtClean="0"/>
              <a:t>Kreatin</a:t>
            </a:r>
            <a:r>
              <a:rPr lang="tr-TR" dirty="0" smtClean="0"/>
              <a:t> </a:t>
            </a:r>
            <a:r>
              <a:rPr lang="tr-TR" dirty="0" err="1" smtClean="0"/>
              <a:t>Suplementasyonu</a:t>
            </a:r>
            <a:r>
              <a:rPr lang="tr-TR" dirty="0" smtClean="0"/>
              <a:t/>
            </a:r>
            <a:br>
              <a:rPr lang="tr-TR" dirty="0" smtClean="0"/>
            </a:br>
            <a:r>
              <a:rPr lang="tr-TR" dirty="0" smtClean="0"/>
              <a:t/>
            </a:r>
            <a:br>
              <a:rPr lang="tr-TR" dirty="0" smtClean="0"/>
            </a:br>
            <a:r>
              <a:rPr lang="tr-TR" dirty="0" smtClean="0"/>
              <a:t/>
            </a:r>
            <a:br>
              <a:rPr lang="tr-TR" dirty="0" smtClean="0"/>
            </a:br>
            <a:endParaRPr lang="tr-TR" dirty="0"/>
          </a:p>
        </p:txBody>
      </p:sp>
      <p:sp>
        <p:nvSpPr>
          <p:cNvPr id="3" name="İçerik Yer Tutucusu 2"/>
          <p:cNvSpPr>
            <a:spLocks noGrp="1"/>
          </p:cNvSpPr>
          <p:nvPr>
            <p:ph idx="1"/>
          </p:nvPr>
        </p:nvSpPr>
        <p:spPr>
          <a:xfrm>
            <a:off x="467544" y="1988840"/>
            <a:ext cx="8229600" cy="4525963"/>
          </a:xfrm>
        </p:spPr>
        <p:txBody>
          <a:bodyPr/>
          <a:lstStyle/>
          <a:p>
            <a:r>
              <a:rPr lang="tr-TR" dirty="0" smtClean="0"/>
              <a:t>Yükleme fazı</a:t>
            </a:r>
          </a:p>
          <a:p>
            <a:r>
              <a:rPr lang="tr-TR" dirty="0" smtClean="0"/>
              <a:t>• Hızlı protokol: 20-30 gram/gün 5-7 gün</a:t>
            </a:r>
          </a:p>
          <a:p>
            <a:r>
              <a:rPr lang="tr-TR" dirty="0" smtClean="0"/>
              <a:t>• Yavaş protokol: 3 gram/gün 30 </a:t>
            </a:r>
            <a:r>
              <a:rPr lang="tr-TR" dirty="0" smtClean="0"/>
              <a:t>gün</a:t>
            </a:r>
            <a:endParaRPr lang="tr-TR" dirty="0"/>
          </a:p>
          <a:p>
            <a:r>
              <a:rPr lang="tr-TR" dirty="0" smtClean="0"/>
              <a:t>Koruma fazı</a:t>
            </a:r>
          </a:p>
          <a:p>
            <a:r>
              <a:rPr lang="tr-TR" dirty="0" smtClean="0"/>
              <a:t>• 2-5 gram/gün</a:t>
            </a:r>
            <a:endParaRPr lang="tr-TR" dirty="0"/>
          </a:p>
        </p:txBody>
      </p:sp>
    </p:spTree>
    <p:extLst>
      <p:ext uri="{BB962C8B-B14F-4D97-AF65-F5344CB8AC3E}">
        <p14:creationId xmlns:p14="http://schemas.microsoft.com/office/powerpoint/2010/main" val="254555005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95536" y="-243408"/>
            <a:ext cx="8229600" cy="1143000"/>
          </a:xfrm>
        </p:spPr>
        <p:txBody>
          <a:bodyPr>
            <a:normAutofit fontScale="90000"/>
          </a:bodyPr>
          <a:lstStyle/>
          <a:p>
            <a:r>
              <a:rPr lang="tr-TR" dirty="0" smtClean="0"/>
              <a:t/>
            </a:r>
            <a:br>
              <a:rPr lang="tr-TR" dirty="0" smtClean="0"/>
            </a:br>
            <a:r>
              <a:rPr lang="tr-TR" dirty="0" smtClean="0"/>
              <a:t>YAN ETKİLERİ</a:t>
            </a:r>
            <a:endParaRPr lang="tr-TR" dirty="0"/>
          </a:p>
        </p:txBody>
      </p:sp>
      <p:sp>
        <p:nvSpPr>
          <p:cNvPr id="3" name="İçerik Yer Tutucusu 2"/>
          <p:cNvSpPr>
            <a:spLocks noGrp="1"/>
          </p:cNvSpPr>
          <p:nvPr>
            <p:ph idx="1"/>
          </p:nvPr>
        </p:nvSpPr>
        <p:spPr>
          <a:xfrm>
            <a:off x="457200" y="908720"/>
            <a:ext cx="8363272" cy="5217443"/>
          </a:xfrm>
        </p:spPr>
        <p:txBody>
          <a:bodyPr/>
          <a:lstStyle/>
          <a:p>
            <a:r>
              <a:rPr lang="tr-TR" dirty="0" smtClean="0"/>
              <a:t>Kas krampları, baş ağrısı, </a:t>
            </a:r>
            <a:r>
              <a:rPr lang="tr-TR" dirty="0" err="1" smtClean="0"/>
              <a:t>ishal,gastrointestinal</a:t>
            </a:r>
            <a:r>
              <a:rPr lang="tr-TR" dirty="0" smtClean="0"/>
              <a:t> problemler ve </a:t>
            </a:r>
            <a:r>
              <a:rPr lang="tr-TR" dirty="0" smtClean="0"/>
              <a:t>böbreklerde strese sebep olabilir.</a:t>
            </a:r>
          </a:p>
          <a:p>
            <a:r>
              <a:rPr lang="tr-TR" dirty="0" smtClean="0"/>
              <a:t>Uzun süreli etkileri bilinmemektedir.</a:t>
            </a:r>
          </a:p>
          <a:p>
            <a:r>
              <a:rPr lang="tr-TR" dirty="0" smtClean="0"/>
              <a:t>Gençlerde ; kaslar kemiklerden daha hızlı geliştiği için </a:t>
            </a:r>
            <a:r>
              <a:rPr lang="tr-TR" dirty="0" smtClean="0"/>
              <a:t>kırık oluşum </a:t>
            </a:r>
            <a:r>
              <a:rPr lang="tr-TR" dirty="0" smtClean="0"/>
              <a:t>riskini artırır.</a:t>
            </a:r>
          </a:p>
          <a:p>
            <a:r>
              <a:rPr lang="tr-TR" dirty="0" smtClean="0"/>
              <a:t>Ağırlık artışına sebep olur. </a:t>
            </a:r>
            <a:endParaRPr lang="tr-TR" dirty="0"/>
          </a:p>
        </p:txBody>
      </p:sp>
    </p:spTree>
    <p:extLst>
      <p:ext uri="{BB962C8B-B14F-4D97-AF65-F5344CB8AC3E}">
        <p14:creationId xmlns:p14="http://schemas.microsoft.com/office/powerpoint/2010/main" val="186272938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BİKARBONAT</a:t>
            </a:r>
            <a:endParaRPr lang="tr-TR" dirty="0"/>
          </a:p>
        </p:txBody>
      </p:sp>
      <p:sp>
        <p:nvSpPr>
          <p:cNvPr id="3" name="İçerik Yer Tutucusu 2"/>
          <p:cNvSpPr>
            <a:spLocks noGrp="1"/>
          </p:cNvSpPr>
          <p:nvPr>
            <p:ph idx="1"/>
          </p:nvPr>
        </p:nvSpPr>
        <p:spPr/>
        <p:txBody>
          <a:bodyPr>
            <a:normAutofit lnSpcReduction="10000"/>
          </a:bodyPr>
          <a:lstStyle/>
          <a:p>
            <a:r>
              <a:rPr lang="tr-TR" dirty="0" smtClean="0"/>
              <a:t>Vücudun normal </a:t>
            </a:r>
            <a:r>
              <a:rPr lang="tr-TR" dirty="0" err="1" smtClean="0"/>
              <a:t>pH</a:t>
            </a:r>
            <a:r>
              <a:rPr lang="tr-TR" dirty="0" smtClean="0"/>
              <a:t> seviyesini korumak için doğal bir tampondur.</a:t>
            </a:r>
          </a:p>
          <a:p>
            <a:r>
              <a:rPr lang="tr-TR" dirty="0" smtClean="0"/>
              <a:t>Bikarbonat </a:t>
            </a:r>
            <a:r>
              <a:rPr lang="tr-TR" dirty="0" smtClean="0"/>
              <a:t>yüklemesiyle, kanın </a:t>
            </a:r>
            <a:r>
              <a:rPr lang="tr-TR" dirty="0" err="1" smtClean="0"/>
              <a:t>alkalitesi</a:t>
            </a:r>
            <a:r>
              <a:rPr lang="tr-TR" dirty="0" smtClean="0"/>
              <a:t> artar dolayısıyla daha </a:t>
            </a:r>
            <a:r>
              <a:rPr lang="tr-TR" dirty="0" smtClean="0"/>
              <a:t>fazla </a:t>
            </a:r>
            <a:r>
              <a:rPr lang="tr-TR" dirty="0" err="1" smtClean="0"/>
              <a:t>laktat</a:t>
            </a:r>
            <a:r>
              <a:rPr lang="tr-TR" dirty="0" smtClean="0"/>
              <a:t> </a:t>
            </a:r>
            <a:r>
              <a:rPr lang="tr-TR" dirty="0" smtClean="0"/>
              <a:t>ortamdan uzaklaştırılabilir (yorgunluğu geciktirir).</a:t>
            </a:r>
          </a:p>
          <a:p>
            <a:r>
              <a:rPr lang="tr-TR" dirty="0" err="1" smtClean="0"/>
              <a:t>All-out</a:t>
            </a:r>
            <a:r>
              <a:rPr lang="tr-TR" dirty="0" smtClean="0"/>
              <a:t> </a:t>
            </a:r>
            <a:r>
              <a:rPr lang="tr-TR" dirty="0" smtClean="0"/>
              <a:t>egzersizlerde, egzersiz öncesi 300 mg/kg alınması </a:t>
            </a:r>
            <a:r>
              <a:rPr lang="tr-TR" dirty="0" smtClean="0"/>
              <a:t>performansı iyileştirir</a:t>
            </a:r>
            <a:r>
              <a:rPr lang="tr-TR" dirty="0" smtClean="0"/>
              <a:t>.</a:t>
            </a:r>
          </a:p>
          <a:p>
            <a:r>
              <a:rPr lang="tr-TR" dirty="0" smtClean="0"/>
              <a:t>Yan </a:t>
            </a:r>
            <a:r>
              <a:rPr lang="tr-TR" dirty="0" smtClean="0"/>
              <a:t>etkileri: </a:t>
            </a:r>
            <a:r>
              <a:rPr lang="tr-TR" dirty="0" err="1" smtClean="0"/>
              <a:t>Gastrointestinal</a:t>
            </a:r>
            <a:r>
              <a:rPr lang="tr-TR" dirty="0" smtClean="0"/>
              <a:t> kramp, ishal</a:t>
            </a:r>
            <a:endParaRPr lang="tr-TR" dirty="0"/>
          </a:p>
        </p:txBody>
      </p:sp>
    </p:spTree>
    <p:extLst>
      <p:ext uri="{BB962C8B-B14F-4D97-AF65-F5344CB8AC3E}">
        <p14:creationId xmlns:p14="http://schemas.microsoft.com/office/powerpoint/2010/main" val="372599960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116632"/>
            <a:ext cx="8229600" cy="1143000"/>
          </a:xfrm>
        </p:spPr>
        <p:txBody>
          <a:bodyPr>
            <a:normAutofit/>
          </a:bodyPr>
          <a:lstStyle/>
          <a:p>
            <a:r>
              <a:rPr lang="tr-TR" sz="2800" dirty="0" smtClean="0">
                <a:solidFill>
                  <a:srgbClr val="FF0000"/>
                </a:solidFill>
              </a:rPr>
              <a:t>Sodyum  bikarbonat veya ‘soda yükleme’ fiziksel  performansı artırır mı?</a:t>
            </a:r>
            <a:endParaRPr lang="tr-TR" sz="2800" dirty="0">
              <a:solidFill>
                <a:srgbClr val="FF0000"/>
              </a:solidFill>
            </a:endParaRPr>
          </a:p>
        </p:txBody>
      </p:sp>
      <p:sp>
        <p:nvSpPr>
          <p:cNvPr id="3" name="İçerik Yer Tutucusu 2"/>
          <p:cNvSpPr>
            <a:spLocks noGrp="1"/>
          </p:cNvSpPr>
          <p:nvPr>
            <p:ph idx="1"/>
          </p:nvPr>
        </p:nvSpPr>
        <p:spPr>
          <a:xfrm>
            <a:off x="467544" y="1124744"/>
            <a:ext cx="8496944" cy="5318051"/>
          </a:xfrm>
        </p:spPr>
        <p:txBody>
          <a:bodyPr>
            <a:normAutofit lnSpcReduction="10000"/>
          </a:bodyPr>
          <a:lstStyle/>
          <a:p>
            <a:r>
              <a:rPr lang="tr-TR" dirty="0" smtClean="0"/>
              <a:t>Anaerobik egzersizlerde (laktik asit enerji </a:t>
            </a:r>
            <a:r>
              <a:rPr lang="tr-TR" dirty="0" smtClean="0"/>
              <a:t>sistemi) oluşan </a:t>
            </a:r>
            <a:r>
              <a:rPr lang="tr-TR" dirty="0" smtClean="0"/>
              <a:t>laktik asit gibi asitleri </a:t>
            </a:r>
            <a:r>
              <a:rPr lang="tr-TR" dirty="0" err="1" smtClean="0"/>
              <a:t>tamponlayabilir</a:t>
            </a:r>
            <a:r>
              <a:rPr lang="tr-TR" dirty="0" smtClean="0"/>
              <a:t>.</a:t>
            </a:r>
          </a:p>
          <a:p>
            <a:r>
              <a:rPr lang="tr-TR" dirty="0" smtClean="0"/>
              <a:t>Sodyum </a:t>
            </a:r>
            <a:r>
              <a:rPr lang="tr-TR" dirty="0" err="1" smtClean="0"/>
              <a:t>citrate</a:t>
            </a:r>
            <a:r>
              <a:rPr lang="tr-TR" dirty="0" smtClean="0"/>
              <a:t> da kullanılabilir</a:t>
            </a:r>
          </a:p>
          <a:p>
            <a:r>
              <a:rPr lang="tr-TR" dirty="0" smtClean="0"/>
              <a:t>Prosedür </a:t>
            </a:r>
            <a:r>
              <a:rPr lang="tr-TR" dirty="0" smtClean="0"/>
              <a:t>soda yükleme olarak bilinir</a:t>
            </a:r>
          </a:p>
          <a:p>
            <a:r>
              <a:rPr lang="tr-TR" dirty="0" smtClean="0"/>
              <a:t>Protokol </a:t>
            </a:r>
            <a:r>
              <a:rPr lang="tr-TR" dirty="0" smtClean="0"/>
              <a:t>çoğunlukla:</a:t>
            </a:r>
          </a:p>
          <a:p>
            <a:r>
              <a:rPr lang="tr-TR" dirty="0" smtClean="0"/>
              <a:t>0.15-0.30 </a:t>
            </a:r>
            <a:r>
              <a:rPr lang="tr-TR" dirty="0" smtClean="0"/>
              <a:t>g/kg sodyum bikarbonat</a:t>
            </a:r>
          </a:p>
          <a:p>
            <a:r>
              <a:rPr lang="tr-TR" dirty="0" smtClean="0"/>
              <a:t>Egzersizden </a:t>
            </a:r>
            <a:r>
              <a:rPr lang="tr-TR" dirty="0" smtClean="0"/>
              <a:t>1-3 saat önce</a:t>
            </a:r>
          </a:p>
          <a:p>
            <a:r>
              <a:rPr lang="tr-TR" dirty="0" smtClean="0"/>
              <a:t>Boş </a:t>
            </a:r>
            <a:r>
              <a:rPr lang="tr-TR" dirty="0" smtClean="0"/>
              <a:t>mideye sindirim daha iyidir, fakat beslenme </a:t>
            </a:r>
            <a:r>
              <a:rPr lang="tr-TR" dirty="0" smtClean="0"/>
              <a:t>durumuna dikkat </a:t>
            </a:r>
            <a:r>
              <a:rPr lang="tr-TR" dirty="0" smtClean="0"/>
              <a:t>edilmelidir</a:t>
            </a:r>
            <a:endParaRPr lang="tr-TR" dirty="0"/>
          </a:p>
        </p:txBody>
      </p:sp>
    </p:spTree>
    <p:extLst>
      <p:ext uri="{BB962C8B-B14F-4D97-AF65-F5344CB8AC3E}">
        <p14:creationId xmlns:p14="http://schemas.microsoft.com/office/powerpoint/2010/main" val="173562912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539552" y="2276872"/>
            <a:ext cx="8229600" cy="1143000"/>
          </a:xfrm>
        </p:spPr>
        <p:txBody>
          <a:bodyPr/>
          <a:lstStyle/>
          <a:p>
            <a:r>
              <a:rPr lang="tr-TR" dirty="0" smtClean="0"/>
              <a:t>Beta-</a:t>
            </a:r>
            <a:r>
              <a:rPr lang="tr-TR" dirty="0" err="1" smtClean="0"/>
              <a:t>Alanine</a:t>
            </a:r>
            <a:r>
              <a:rPr lang="tr-TR" dirty="0" smtClean="0"/>
              <a:t>:</a:t>
            </a:r>
            <a:endParaRPr lang="tr-TR" dirty="0"/>
          </a:p>
        </p:txBody>
      </p:sp>
      <p:sp>
        <p:nvSpPr>
          <p:cNvPr id="3" name="İçerik Yer Tutucusu 2"/>
          <p:cNvSpPr>
            <a:spLocks noGrp="1"/>
          </p:cNvSpPr>
          <p:nvPr>
            <p:ph idx="1"/>
          </p:nvPr>
        </p:nvSpPr>
        <p:spPr/>
        <p:txBody>
          <a:bodyPr/>
          <a:lstStyle/>
          <a:p>
            <a:endParaRPr lang="tr-TR" dirty="0"/>
          </a:p>
        </p:txBody>
      </p:sp>
    </p:spTree>
    <p:extLst>
      <p:ext uri="{BB962C8B-B14F-4D97-AF65-F5344CB8AC3E}">
        <p14:creationId xmlns:p14="http://schemas.microsoft.com/office/powerpoint/2010/main" val="348903891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solidFill>
                  <a:srgbClr val="FF0000"/>
                </a:solidFill>
              </a:rPr>
              <a:t>Kasın </a:t>
            </a:r>
            <a:r>
              <a:rPr lang="tr-TR" dirty="0" err="1" smtClean="0">
                <a:solidFill>
                  <a:srgbClr val="FF0000"/>
                </a:solidFill>
              </a:rPr>
              <a:t>Tamponlama</a:t>
            </a:r>
            <a:r>
              <a:rPr lang="tr-TR" dirty="0" smtClean="0">
                <a:solidFill>
                  <a:srgbClr val="FF0000"/>
                </a:solidFill>
              </a:rPr>
              <a:t> kapasitesi</a:t>
            </a:r>
            <a:endParaRPr lang="tr-TR" dirty="0">
              <a:solidFill>
                <a:srgbClr val="FF0000"/>
              </a:solidFill>
            </a:endParaRPr>
          </a:p>
        </p:txBody>
      </p:sp>
      <p:sp>
        <p:nvSpPr>
          <p:cNvPr id="3" name="İçerik Yer Tutucusu 2"/>
          <p:cNvSpPr>
            <a:spLocks noGrp="1"/>
          </p:cNvSpPr>
          <p:nvPr>
            <p:ph idx="1"/>
          </p:nvPr>
        </p:nvSpPr>
        <p:spPr/>
        <p:txBody>
          <a:bodyPr>
            <a:noAutofit/>
          </a:bodyPr>
          <a:lstStyle/>
          <a:p>
            <a:r>
              <a:rPr lang="tr-TR" dirty="0" smtClean="0"/>
              <a:t>Kas </a:t>
            </a:r>
            <a:r>
              <a:rPr lang="tr-TR" dirty="0" err="1" smtClean="0"/>
              <a:t>tamponlama</a:t>
            </a:r>
            <a:r>
              <a:rPr lang="tr-TR" dirty="0" smtClean="0"/>
              <a:t> kapasitesi </a:t>
            </a:r>
            <a:r>
              <a:rPr lang="tr-TR" dirty="0" smtClean="0"/>
              <a:t>yüksek </a:t>
            </a:r>
            <a:r>
              <a:rPr lang="tr-TR" dirty="0" smtClean="0"/>
              <a:t>şiddetli egzersizlerde H+ </a:t>
            </a:r>
            <a:r>
              <a:rPr lang="tr-TR" dirty="0" smtClean="0"/>
              <a:t>birikimini düzenlemek </a:t>
            </a:r>
            <a:r>
              <a:rPr lang="tr-TR" dirty="0" smtClean="0"/>
              <a:t>veya </a:t>
            </a:r>
            <a:r>
              <a:rPr lang="tr-TR" dirty="0" err="1" smtClean="0"/>
              <a:t>tamponlama</a:t>
            </a:r>
            <a:r>
              <a:rPr lang="tr-TR" dirty="0" smtClean="0"/>
              <a:t> yeteneğidir</a:t>
            </a:r>
            <a:r>
              <a:rPr lang="tr-TR" dirty="0" smtClean="0"/>
              <a:t>.</a:t>
            </a:r>
            <a:endParaRPr lang="tr-TR" dirty="0" smtClean="0"/>
          </a:p>
        </p:txBody>
      </p:sp>
    </p:spTree>
    <p:extLst>
      <p:ext uri="{BB962C8B-B14F-4D97-AF65-F5344CB8AC3E}">
        <p14:creationId xmlns:p14="http://schemas.microsoft.com/office/powerpoint/2010/main" val="351355165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smtClean="0"/>
              <a:t>• </a:t>
            </a:r>
            <a:r>
              <a:rPr lang="tr-TR" dirty="0"/>
              <a:t>Kas hücresinin dışına H+ göndermek</a:t>
            </a:r>
          </a:p>
          <a:p>
            <a:r>
              <a:rPr lang="tr-TR" dirty="0"/>
              <a:t>• </a:t>
            </a:r>
            <a:r>
              <a:rPr lang="tr-TR" dirty="0" err="1"/>
              <a:t>Ekstraselüler</a:t>
            </a:r>
            <a:r>
              <a:rPr lang="tr-TR" dirty="0"/>
              <a:t> bikarbonat </a:t>
            </a:r>
            <a:r>
              <a:rPr lang="tr-TR" dirty="0" err="1"/>
              <a:t>tamponlama</a:t>
            </a:r>
            <a:r>
              <a:rPr lang="tr-TR" dirty="0"/>
              <a:t> sistemi (kan </a:t>
            </a:r>
            <a:r>
              <a:rPr lang="tr-TR" dirty="0" err="1"/>
              <a:t>pH</a:t>
            </a:r>
            <a:r>
              <a:rPr lang="tr-TR" dirty="0" smtClean="0"/>
              <a:t>)</a:t>
            </a:r>
            <a:endParaRPr lang="tr-TR" dirty="0"/>
          </a:p>
        </p:txBody>
      </p:sp>
    </p:spTree>
    <p:extLst>
      <p:ext uri="{BB962C8B-B14F-4D97-AF65-F5344CB8AC3E}">
        <p14:creationId xmlns:p14="http://schemas.microsoft.com/office/powerpoint/2010/main" val="192851641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1762"/>
            <a:ext cx="8229600" cy="1143000"/>
          </a:xfrm>
        </p:spPr>
        <p:txBody>
          <a:bodyPr>
            <a:normAutofit/>
          </a:bodyPr>
          <a:lstStyle/>
          <a:p>
            <a:r>
              <a:rPr lang="tr-TR" sz="2800" dirty="0" smtClean="0">
                <a:solidFill>
                  <a:srgbClr val="FF0000"/>
                </a:solidFill>
              </a:rPr>
              <a:t>Kas </a:t>
            </a:r>
            <a:r>
              <a:rPr lang="tr-TR" sz="2800" dirty="0" err="1" smtClean="0">
                <a:solidFill>
                  <a:srgbClr val="FF0000"/>
                </a:solidFill>
              </a:rPr>
              <a:t>tamponlama</a:t>
            </a:r>
            <a:r>
              <a:rPr lang="tr-TR" sz="2800" dirty="0" smtClean="0">
                <a:solidFill>
                  <a:srgbClr val="FF0000"/>
                </a:solidFill>
              </a:rPr>
              <a:t> kapasitesi nasıl artırılır?</a:t>
            </a:r>
            <a:endParaRPr lang="tr-TR" sz="2800" dirty="0">
              <a:solidFill>
                <a:srgbClr val="FF0000"/>
              </a:solidFill>
            </a:endParaRPr>
          </a:p>
        </p:txBody>
      </p:sp>
      <p:sp>
        <p:nvSpPr>
          <p:cNvPr id="3" name="İçerik Yer Tutucusu 2"/>
          <p:cNvSpPr>
            <a:spLocks noGrp="1"/>
          </p:cNvSpPr>
          <p:nvPr>
            <p:ph idx="1"/>
          </p:nvPr>
        </p:nvSpPr>
        <p:spPr>
          <a:xfrm>
            <a:off x="827584" y="1052736"/>
            <a:ext cx="7520940" cy="3579849"/>
          </a:xfrm>
        </p:spPr>
        <p:txBody>
          <a:bodyPr>
            <a:noAutofit/>
          </a:bodyPr>
          <a:lstStyle/>
          <a:p>
            <a:r>
              <a:rPr lang="tr-TR" sz="1800" dirty="0" smtClean="0"/>
              <a:t>İskelet Kas </a:t>
            </a:r>
            <a:r>
              <a:rPr lang="tr-TR" sz="1800" dirty="0" err="1" smtClean="0"/>
              <a:t>Carnosine</a:t>
            </a:r>
            <a:r>
              <a:rPr lang="tr-TR" sz="1800" dirty="0" smtClean="0"/>
              <a:t> (ß-</a:t>
            </a:r>
            <a:r>
              <a:rPr lang="tr-TR" sz="1800" dirty="0" err="1" smtClean="0"/>
              <a:t>alanyl</a:t>
            </a:r>
            <a:r>
              <a:rPr lang="tr-TR" sz="1800" dirty="0" smtClean="0"/>
              <a:t>-L-</a:t>
            </a:r>
            <a:r>
              <a:rPr lang="tr-TR" sz="1800" dirty="0" err="1" smtClean="0"/>
              <a:t>histidine</a:t>
            </a:r>
            <a:r>
              <a:rPr lang="tr-TR" sz="1800" dirty="0" smtClean="0"/>
              <a:t>) İçeriğinin Artırılmasıyla</a:t>
            </a:r>
          </a:p>
          <a:p>
            <a:r>
              <a:rPr lang="tr-TR" sz="1800" dirty="0" err="1" smtClean="0"/>
              <a:t>Carnosine</a:t>
            </a:r>
            <a:r>
              <a:rPr lang="tr-TR" sz="1800" dirty="0" smtClean="0"/>
              <a:t> bir di-</a:t>
            </a:r>
            <a:r>
              <a:rPr lang="tr-TR" sz="1800" dirty="0" err="1" smtClean="0"/>
              <a:t>peptide</a:t>
            </a:r>
            <a:r>
              <a:rPr lang="tr-TR" sz="1800" dirty="0" smtClean="0"/>
              <a:t> (ß-</a:t>
            </a:r>
            <a:r>
              <a:rPr lang="tr-TR" sz="1800" dirty="0" err="1" smtClean="0"/>
              <a:t>alanine</a:t>
            </a:r>
            <a:r>
              <a:rPr lang="tr-TR" sz="1800" dirty="0" smtClean="0"/>
              <a:t> </a:t>
            </a:r>
            <a:r>
              <a:rPr lang="tr-TR" sz="1800" dirty="0" err="1" smtClean="0"/>
              <a:t>and</a:t>
            </a:r>
            <a:r>
              <a:rPr lang="tr-TR" sz="1800" dirty="0" smtClean="0"/>
              <a:t> </a:t>
            </a:r>
            <a:r>
              <a:rPr lang="tr-TR" sz="1800" dirty="0" err="1" smtClean="0"/>
              <a:t>Histidine</a:t>
            </a:r>
            <a:r>
              <a:rPr lang="tr-TR" sz="1800" dirty="0" smtClean="0"/>
              <a:t>) </a:t>
            </a:r>
            <a:r>
              <a:rPr lang="tr-TR" sz="1800" dirty="0" err="1" smtClean="0"/>
              <a:t>dir</a:t>
            </a:r>
            <a:r>
              <a:rPr lang="tr-TR" sz="1800" dirty="0" smtClean="0"/>
              <a:t>, başlıca </a:t>
            </a:r>
            <a:r>
              <a:rPr lang="tr-TR" sz="1800" dirty="0" err="1" smtClean="0"/>
              <a:t>slow</a:t>
            </a:r>
            <a:r>
              <a:rPr lang="tr-TR" sz="1800" dirty="0" smtClean="0"/>
              <a:t> ve </a:t>
            </a:r>
            <a:r>
              <a:rPr lang="tr-TR" sz="1800" dirty="0" err="1" smtClean="0"/>
              <a:t>fast</a:t>
            </a:r>
            <a:r>
              <a:rPr lang="tr-TR" sz="1800" dirty="0" smtClean="0"/>
              <a:t> </a:t>
            </a:r>
            <a:r>
              <a:rPr lang="tr-TR" sz="1800" dirty="0" err="1" smtClean="0"/>
              <a:t>twitch</a:t>
            </a:r>
            <a:r>
              <a:rPr lang="tr-TR" sz="1800" dirty="0" smtClean="0"/>
              <a:t> iskelet kaslarında </a:t>
            </a:r>
            <a:r>
              <a:rPr lang="tr-TR" sz="1800" dirty="0" smtClean="0"/>
              <a:t>bulunur</a:t>
            </a:r>
            <a:endParaRPr lang="tr-TR" sz="1800" dirty="0" smtClean="0"/>
          </a:p>
          <a:p>
            <a:endParaRPr lang="tr-TR" sz="1800" dirty="0"/>
          </a:p>
        </p:txBody>
      </p:sp>
    </p:spTree>
    <p:extLst>
      <p:ext uri="{BB962C8B-B14F-4D97-AF65-F5344CB8AC3E}">
        <p14:creationId xmlns:p14="http://schemas.microsoft.com/office/powerpoint/2010/main" val="127040876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476672"/>
            <a:ext cx="8229600" cy="1143000"/>
          </a:xfrm>
        </p:spPr>
        <p:txBody>
          <a:bodyPr>
            <a:normAutofit fontScale="90000"/>
          </a:bodyPr>
          <a:lstStyle/>
          <a:p>
            <a:r>
              <a:rPr lang="tr-TR" dirty="0" smtClean="0"/>
              <a:t>SUPLEMENT KULLANIMINDA DİKKAT EDİLECEK NOKTALAR</a:t>
            </a:r>
            <a:br>
              <a:rPr lang="tr-TR" dirty="0" smtClean="0"/>
            </a:br>
            <a:endParaRPr lang="tr-TR" dirty="0"/>
          </a:p>
        </p:txBody>
      </p:sp>
      <p:sp>
        <p:nvSpPr>
          <p:cNvPr id="3" name="İçerik Yer Tutucusu 2"/>
          <p:cNvSpPr>
            <a:spLocks noGrp="1"/>
          </p:cNvSpPr>
          <p:nvPr>
            <p:ph idx="1"/>
          </p:nvPr>
        </p:nvSpPr>
        <p:spPr/>
        <p:txBody>
          <a:bodyPr>
            <a:normAutofit fontScale="92500"/>
          </a:bodyPr>
          <a:lstStyle/>
          <a:p>
            <a:r>
              <a:rPr lang="tr-TR" dirty="0" smtClean="0"/>
              <a:t>Herhangi </a:t>
            </a:r>
            <a:r>
              <a:rPr lang="tr-TR" dirty="0" smtClean="0"/>
              <a:t>bir </a:t>
            </a:r>
            <a:r>
              <a:rPr lang="tr-TR" dirty="0" err="1" smtClean="0"/>
              <a:t>suplement</a:t>
            </a:r>
            <a:r>
              <a:rPr lang="tr-TR" dirty="0" smtClean="0"/>
              <a:t> kullanmaya başlamadan önce çok </a:t>
            </a:r>
            <a:r>
              <a:rPr lang="tr-TR" dirty="0" smtClean="0"/>
              <a:t>dikkatli araştırılmalıdır</a:t>
            </a:r>
            <a:r>
              <a:rPr lang="tr-TR" dirty="0" smtClean="0"/>
              <a:t>.</a:t>
            </a:r>
          </a:p>
          <a:p>
            <a:r>
              <a:rPr lang="tr-TR" dirty="0" smtClean="0"/>
              <a:t>Etikette </a:t>
            </a:r>
            <a:r>
              <a:rPr lang="tr-TR" dirty="0" smtClean="0"/>
              <a:t>yazan bilgiler her zaman doğru olmayabilir.</a:t>
            </a:r>
          </a:p>
          <a:p>
            <a:r>
              <a:rPr lang="tr-TR" dirty="0" smtClean="0"/>
              <a:t>•‘</a:t>
            </a:r>
            <a:r>
              <a:rPr lang="tr-TR" dirty="0" smtClean="0"/>
              <a:t>Yan etkisi yoktur’ gibi bilgilere kesinlikle güvenilmemelidir.</a:t>
            </a:r>
          </a:p>
          <a:p>
            <a:r>
              <a:rPr lang="tr-TR" dirty="0" smtClean="0"/>
              <a:t>•FDA </a:t>
            </a:r>
            <a:r>
              <a:rPr lang="tr-TR" dirty="0" smtClean="0"/>
              <a:t>veya Gıda ve Tarım Bakanlığı tarafından onaylı olmasına </a:t>
            </a:r>
            <a:r>
              <a:rPr lang="tr-TR" dirty="0" smtClean="0"/>
              <a:t>dikkat edilmelidir</a:t>
            </a:r>
            <a:r>
              <a:rPr lang="tr-TR" dirty="0" smtClean="0"/>
              <a:t>.</a:t>
            </a:r>
          </a:p>
        </p:txBody>
      </p:sp>
    </p:spTree>
    <p:extLst>
      <p:ext uri="{BB962C8B-B14F-4D97-AF65-F5344CB8AC3E}">
        <p14:creationId xmlns:p14="http://schemas.microsoft.com/office/powerpoint/2010/main" val="126292858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23528" y="2636912"/>
            <a:ext cx="8229600" cy="1143000"/>
          </a:xfrm>
        </p:spPr>
        <p:txBody>
          <a:bodyPr/>
          <a:lstStyle/>
          <a:p>
            <a:r>
              <a:rPr lang="tr-TR" dirty="0"/>
              <a:t>ZAYIFLAMA-DİYET HAPLARI </a:t>
            </a:r>
            <a:br>
              <a:rPr lang="tr-TR" dirty="0"/>
            </a:br>
            <a:endParaRPr lang="tr-TR" dirty="0"/>
          </a:p>
        </p:txBody>
      </p:sp>
      <p:sp>
        <p:nvSpPr>
          <p:cNvPr id="3" name="İçerik Yer Tutucusu 2"/>
          <p:cNvSpPr>
            <a:spLocks noGrp="1"/>
          </p:cNvSpPr>
          <p:nvPr>
            <p:ph idx="1"/>
          </p:nvPr>
        </p:nvSpPr>
        <p:spPr/>
        <p:txBody>
          <a:bodyPr>
            <a:normAutofit/>
          </a:bodyPr>
          <a:lstStyle/>
          <a:p>
            <a:endParaRPr lang="tr-TR" dirty="0"/>
          </a:p>
        </p:txBody>
      </p:sp>
    </p:spTree>
    <p:extLst>
      <p:ext uri="{BB962C8B-B14F-4D97-AF65-F5344CB8AC3E}">
        <p14:creationId xmlns:p14="http://schemas.microsoft.com/office/powerpoint/2010/main" val="36353573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Sporcu içecekleri</a:t>
            </a:r>
            <a:br>
              <a:rPr lang="tr-TR" dirty="0"/>
            </a:br>
            <a:endParaRPr lang="tr-TR" dirty="0"/>
          </a:p>
        </p:txBody>
      </p:sp>
      <p:sp>
        <p:nvSpPr>
          <p:cNvPr id="3" name="İçerik Yer Tutucusu 2"/>
          <p:cNvSpPr>
            <a:spLocks noGrp="1"/>
          </p:cNvSpPr>
          <p:nvPr>
            <p:ph idx="1"/>
          </p:nvPr>
        </p:nvSpPr>
        <p:spPr>
          <a:xfrm>
            <a:off x="467544" y="980728"/>
            <a:ext cx="8229600" cy="4525963"/>
          </a:xfrm>
        </p:spPr>
        <p:txBody>
          <a:bodyPr/>
          <a:lstStyle/>
          <a:p>
            <a:r>
              <a:rPr lang="tr-TR" dirty="0"/>
              <a:t>K</a:t>
            </a:r>
            <a:r>
              <a:rPr lang="tr-TR" dirty="0" smtClean="0"/>
              <a:t>arbonhidrat</a:t>
            </a:r>
            <a:r>
              <a:rPr lang="tr-TR" dirty="0"/>
              <a:t>, elektrolit ve sıvı içerikleri nedeniyle fiziksel performansın anlamlı derecede gelişmesine yardımcı olurlar. S</a:t>
            </a:r>
            <a:r>
              <a:rPr lang="tr-TR" dirty="0" smtClean="0"/>
              <a:t>on </a:t>
            </a:r>
            <a:r>
              <a:rPr lang="tr-TR" dirty="0"/>
              <a:t>yıllarda protein içeren sporcu içeceklerinin egzersiz sırasında içilmesinin dayanıklılığı arttırdığı, </a:t>
            </a:r>
            <a:r>
              <a:rPr lang="tr-TR" dirty="0" err="1"/>
              <a:t>dehidratasyon</a:t>
            </a:r>
            <a:r>
              <a:rPr lang="tr-TR" dirty="0"/>
              <a:t> kaynaklı kilo kaybını azalttığı ve sadece karbonhidrat ve elektrolit içerenlere kıyasla egzersiz sonrası kas hasarını azaltmayı destekledikleri </a:t>
            </a:r>
            <a:r>
              <a:rPr lang="tr-TR" dirty="0" smtClean="0"/>
              <a:t>bildirilmiştir.</a:t>
            </a:r>
            <a:endParaRPr lang="tr-TR" dirty="0"/>
          </a:p>
        </p:txBody>
      </p:sp>
    </p:spTree>
    <p:extLst>
      <p:ext uri="{BB962C8B-B14F-4D97-AF65-F5344CB8AC3E}">
        <p14:creationId xmlns:p14="http://schemas.microsoft.com/office/powerpoint/2010/main" val="51490320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Enerji içecekleri</a:t>
            </a:r>
            <a:br>
              <a:rPr lang="tr-TR" dirty="0"/>
            </a:br>
            <a:endParaRPr lang="tr-TR" dirty="0"/>
          </a:p>
        </p:txBody>
      </p:sp>
      <p:sp>
        <p:nvSpPr>
          <p:cNvPr id="3" name="İçerik Yer Tutucusu 2"/>
          <p:cNvSpPr>
            <a:spLocks noGrp="1"/>
          </p:cNvSpPr>
          <p:nvPr>
            <p:ph idx="1"/>
          </p:nvPr>
        </p:nvSpPr>
        <p:spPr/>
        <p:txBody>
          <a:bodyPr/>
          <a:lstStyle/>
          <a:p>
            <a:r>
              <a:rPr lang="tr-TR" dirty="0" smtClean="0"/>
              <a:t>Kafein </a:t>
            </a:r>
            <a:r>
              <a:rPr lang="tr-TR" dirty="0"/>
              <a:t>(temel aktif bileşen), diğer bitkisel kökenli uyarıcılar (</a:t>
            </a:r>
            <a:r>
              <a:rPr lang="tr-TR" dirty="0" err="1"/>
              <a:t>guarana</a:t>
            </a:r>
            <a:r>
              <a:rPr lang="tr-TR" dirty="0"/>
              <a:t>, </a:t>
            </a:r>
            <a:r>
              <a:rPr lang="tr-TR" dirty="0" err="1"/>
              <a:t>yerba</a:t>
            </a:r>
            <a:r>
              <a:rPr lang="tr-TR" dirty="0"/>
              <a:t> </a:t>
            </a:r>
            <a:r>
              <a:rPr lang="tr-TR" dirty="0" err="1"/>
              <a:t>mate</a:t>
            </a:r>
            <a:r>
              <a:rPr lang="tr-TR" dirty="0"/>
              <a:t> vb.), </a:t>
            </a:r>
            <a:r>
              <a:rPr lang="tr-TR" dirty="0" err="1"/>
              <a:t>glukronolakton</a:t>
            </a:r>
            <a:r>
              <a:rPr lang="tr-TR" dirty="0"/>
              <a:t> (doğal </a:t>
            </a:r>
            <a:r>
              <a:rPr lang="tr-TR" dirty="0" err="1"/>
              <a:t>glükoz</a:t>
            </a:r>
            <a:r>
              <a:rPr lang="tr-TR" dirty="0"/>
              <a:t> </a:t>
            </a:r>
            <a:r>
              <a:rPr lang="tr-TR" dirty="0" err="1"/>
              <a:t>metaboliti</a:t>
            </a:r>
            <a:r>
              <a:rPr lang="tr-TR" dirty="0"/>
              <a:t>), basit şekerler (</a:t>
            </a:r>
            <a:r>
              <a:rPr lang="tr-TR" dirty="0" err="1"/>
              <a:t>glükoz</a:t>
            </a:r>
            <a:r>
              <a:rPr lang="tr-TR" dirty="0"/>
              <a:t>, früktoz </a:t>
            </a:r>
            <a:r>
              <a:rPr lang="tr-TR" dirty="0" err="1"/>
              <a:t>v.s</a:t>
            </a:r>
            <a:r>
              <a:rPr lang="tr-TR" dirty="0"/>
              <a:t>.), aminoasitler (</a:t>
            </a:r>
            <a:r>
              <a:rPr lang="tr-TR" dirty="0" err="1"/>
              <a:t>taurin</a:t>
            </a:r>
            <a:r>
              <a:rPr lang="tr-TR" dirty="0"/>
              <a:t>, </a:t>
            </a:r>
            <a:r>
              <a:rPr lang="tr-TR" dirty="0" err="1"/>
              <a:t>karnitin</a:t>
            </a:r>
            <a:r>
              <a:rPr lang="tr-TR" dirty="0"/>
              <a:t>, </a:t>
            </a:r>
            <a:r>
              <a:rPr lang="tr-TR" dirty="0" err="1"/>
              <a:t>kreatin</a:t>
            </a:r>
            <a:r>
              <a:rPr lang="tr-TR" dirty="0"/>
              <a:t> vb.), bitkiler (</a:t>
            </a:r>
            <a:r>
              <a:rPr lang="tr-TR" dirty="0" err="1"/>
              <a:t>ginko</a:t>
            </a:r>
            <a:r>
              <a:rPr lang="tr-TR" dirty="0"/>
              <a:t> </a:t>
            </a:r>
            <a:r>
              <a:rPr lang="tr-TR" dirty="0" err="1"/>
              <a:t>biloba</a:t>
            </a:r>
            <a:r>
              <a:rPr lang="tr-TR" dirty="0"/>
              <a:t>, ginseng vb.), yılan yağı ve çeşitli vitamin bileşimlerini içeren tüm enerji içeceklerinin patlayıcı enerji sağladığı iddia edilmektedir. </a:t>
            </a:r>
          </a:p>
        </p:txBody>
      </p:sp>
    </p:spTree>
    <p:extLst>
      <p:ext uri="{BB962C8B-B14F-4D97-AF65-F5344CB8AC3E}">
        <p14:creationId xmlns:p14="http://schemas.microsoft.com/office/powerpoint/2010/main" val="345452282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err="1"/>
              <a:t>Koenzim</a:t>
            </a:r>
            <a:r>
              <a:rPr lang="tr-TR" dirty="0"/>
              <a:t> Q (CoQ10)</a:t>
            </a:r>
            <a:br>
              <a:rPr lang="tr-TR" dirty="0"/>
            </a:br>
            <a:endParaRPr lang="tr-TR" dirty="0"/>
          </a:p>
        </p:txBody>
      </p:sp>
      <p:sp>
        <p:nvSpPr>
          <p:cNvPr id="3" name="İçerik Yer Tutucusu 2"/>
          <p:cNvSpPr>
            <a:spLocks noGrp="1"/>
          </p:cNvSpPr>
          <p:nvPr>
            <p:ph idx="1"/>
          </p:nvPr>
        </p:nvSpPr>
        <p:spPr/>
        <p:txBody>
          <a:bodyPr/>
          <a:lstStyle/>
          <a:p>
            <a:r>
              <a:rPr lang="tr-TR" dirty="0" err="1" smtClean="0"/>
              <a:t>Koenzim</a:t>
            </a:r>
            <a:r>
              <a:rPr lang="tr-TR" dirty="0" smtClean="0"/>
              <a:t> </a:t>
            </a:r>
            <a:r>
              <a:rPr lang="tr-TR" dirty="0"/>
              <a:t>Q10, iyi bir antioksidan olarak mitokondri iç </a:t>
            </a:r>
            <a:r>
              <a:rPr lang="tr-TR" dirty="0" err="1"/>
              <a:t>membranında</a:t>
            </a:r>
            <a:r>
              <a:rPr lang="tr-TR" dirty="0"/>
              <a:t> solunum zincirinin elektron ve proton transportuna katılır ve </a:t>
            </a:r>
            <a:r>
              <a:rPr lang="tr-TR" dirty="0" err="1"/>
              <a:t>oksidatif</a:t>
            </a:r>
            <a:r>
              <a:rPr lang="tr-TR" dirty="0"/>
              <a:t> stresi azaltarak, hücre ve dokularda serbest radikal </a:t>
            </a:r>
            <a:r>
              <a:rPr lang="tr-TR" dirty="0" err="1"/>
              <a:t>oksidasyonunu</a:t>
            </a:r>
            <a:r>
              <a:rPr lang="tr-TR" dirty="0"/>
              <a:t> önler. </a:t>
            </a:r>
          </a:p>
        </p:txBody>
      </p:sp>
    </p:spTree>
    <p:extLst>
      <p:ext uri="{BB962C8B-B14F-4D97-AF65-F5344CB8AC3E}">
        <p14:creationId xmlns:p14="http://schemas.microsoft.com/office/powerpoint/2010/main" val="74647473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116632"/>
            <a:ext cx="8507288" cy="6009531"/>
          </a:xfrm>
        </p:spPr>
        <p:txBody>
          <a:bodyPr/>
          <a:lstStyle/>
          <a:p>
            <a:r>
              <a:rPr lang="tr-TR" dirty="0" err="1" smtClean="0"/>
              <a:t>Koenzim</a:t>
            </a:r>
            <a:r>
              <a:rPr lang="tr-TR" dirty="0" smtClean="0"/>
              <a:t> </a:t>
            </a:r>
            <a:r>
              <a:rPr lang="tr-TR" dirty="0"/>
              <a:t>Q10 hücre içinde oksijen kullanımını arttırır, bir bakıma hücrenin akciğeri gibi davranır, hücredeki enerjinin artmasını ve tüketilmesini sağlar. Her hücrede, özellikle kalp hücrelerinde bolca bulunur. Karaciğerde hücre içerisinde enerji taşınmasını sağlayarak, karaciğere bağlı halsizliğin giderilmesine yardımcı olur. </a:t>
            </a:r>
            <a:endParaRPr lang="tr-TR" dirty="0" smtClean="0"/>
          </a:p>
          <a:p>
            <a:r>
              <a:rPr lang="tr-TR" dirty="0" smtClean="0"/>
              <a:t>Bu </a:t>
            </a:r>
            <a:r>
              <a:rPr lang="tr-TR" dirty="0"/>
              <a:t>nedenle sporcular antrenman ve yarışmada antioksidan savunmasını güçlendirmek için antioksidan desteği kullanma eğilimindedirler. </a:t>
            </a:r>
            <a:endParaRPr lang="tr-TR" dirty="0" smtClean="0"/>
          </a:p>
          <a:p>
            <a:endParaRPr lang="tr-TR" dirty="0"/>
          </a:p>
        </p:txBody>
      </p:sp>
    </p:spTree>
    <p:extLst>
      <p:ext uri="{BB962C8B-B14F-4D97-AF65-F5344CB8AC3E}">
        <p14:creationId xmlns:p14="http://schemas.microsoft.com/office/powerpoint/2010/main" val="33107500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a:t>Bazı çalışmalar kronik </a:t>
            </a:r>
            <a:r>
              <a:rPr lang="tr-TR" dirty="0" err="1"/>
              <a:t>koenzim</a:t>
            </a:r>
            <a:r>
              <a:rPr lang="tr-TR" dirty="0"/>
              <a:t> Q10 desteğinin performansı veya egzersiz kapasitesini arttırdığını gösterirken </a:t>
            </a:r>
            <a:r>
              <a:rPr lang="tr-TR" dirty="0" smtClean="0"/>
              <a:t>, </a:t>
            </a:r>
            <a:r>
              <a:rPr lang="tr-TR" dirty="0"/>
              <a:t>diğerleri arttırmadığı yönündedir </a:t>
            </a:r>
            <a:r>
              <a:rPr lang="tr-TR" dirty="0" smtClean="0"/>
              <a:t>. </a:t>
            </a:r>
            <a:endParaRPr lang="tr-TR" dirty="0"/>
          </a:p>
        </p:txBody>
      </p:sp>
    </p:spTree>
    <p:extLst>
      <p:ext uri="{BB962C8B-B14F-4D97-AF65-F5344CB8AC3E}">
        <p14:creationId xmlns:p14="http://schemas.microsoft.com/office/powerpoint/2010/main" val="235800677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2800" dirty="0">
                <a:solidFill>
                  <a:srgbClr val="FF0000"/>
                </a:solidFill>
              </a:rPr>
              <a:t>Sporcu Diyetisyeninin Uygulamadaki Görevleri:</a:t>
            </a:r>
            <a:br>
              <a:rPr lang="tr-TR" sz="2800" dirty="0">
                <a:solidFill>
                  <a:srgbClr val="FF0000"/>
                </a:solidFill>
              </a:rPr>
            </a:br>
            <a:endParaRPr lang="tr-TR" sz="2800" dirty="0">
              <a:solidFill>
                <a:srgbClr val="FF0000"/>
              </a:solidFill>
            </a:endParaRPr>
          </a:p>
        </p:txBody>
      </p:sp>
      <p:sp>
        <p:nvSpPr>
          <p:cNvPr id="3" name="İçerik Yer Tutucusu 2"/>
          <p:cNvSpPr>
            <a:spLocks noGrp="1"/>
          </p:cNvSpPr>
          <p:nvPr>
            <p:ph idx="1"/>
          </p:nvPr>
        </p:nvSpPr>
        <p:spPr/>
        <p:txBody>
          <a:bodyPr/>
          <a:lstStyle/>
          <a:p>
            <a:r>
              <a:rPr lang="tr-TR" dirty="0" smtClean="0"/>
              <a:t>Sporcuların </a:t>
            </a:r>
            <a:r>
              <a:rPr lang="tr-TR" dirty="0"/>
              <a:t>beslenme durumlarını değerlendirmek ve </a:t>
            </a:r>
            <a:r>
              <a:rPr lang="tr-TR" dirty="0" smtClean="0"/>
              <a:t>gerekli hallerde </a:t>
            </a:r>
            <a:r>
              <a:rPr lang="tr-TR" dirty="0"/>
              <a:t>sporcuların tüm özelliklerini dikkate alarak </a:t>
            </a:r>
            <a:r>
              <a:rPr lang="tr-TR" dirty="0" smtClean="0"/>
              <a:t>menü planlaması </a:t>
            </a:r>
            <a:r>
              <a:rPr lang="tr-TR" dirty="0"/>
              <a:t>ve diyet programı yapmak</a:t>
            </a:r>
          </a:p>
          <a:p>
            <a:r>
              <a:rPr lang="tr-TR" dirty="0" smtClean="0"/>
              <a:t>Sporcu</a:t>
            </a:r>
            <a:r>
              <a:rPr lang="tr-TR" dirty="0"/>
              <a:t>, antrenör ve gerekirse sporcunun ailesine </a:t>
            </a:r>
            <a:r>
              <a:rPr lang="tr-TR" dirty="0" smtClean="0"/>
              <a:t>beslenme eğitim </a:t>
            </a:r>
            <a:r>
              <a:rPr lang="tr-TR" dirty="0"/>
              <a:t>danışmanlığı yapmak</a:t>
            </a:r>
          </a:p>
          <a:p>
            <a:pPr marL="0" indent="0">
              <a:buNone/>
            </a:pPr>
            <a:endParaRPr lang="tr-TR" dirty="0"/>
          </a:p>
        </p:txBody>
      </p:sp>
    </p:spTree>
    <p:extLst>
      <p:ext uri="{BB962C8B-B14F-4D97-AF65-F5344CB8AC3E}">
        <p14:creationId xmlns:p14="http://schemas.microsoft.com/office/powerpoint/2010/main" val="330700141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0"/>
            <a:ext cx="8579296" cy="6309320"/>
          </a:xfrm>
        </p:spPr>
        <p:txBody>
          <a:bodyPr/>
          <a:lstStyle/>
          <a:p>
            <a:r>
              <a:rPr lang="tr-TR" dirty="0"/>
              <a:t>Sporcunun kilo yönetiminde rehber, eğitici ve tedavi edici </a:t>
            </a:r>
            <a:r>
              <a:rPr lang="tr-TR" dirty="0" smtClean="0"/>
              <a:t>rol üstlenmek</a:t>
            </a:r>
            <a:endParaRPr lang="tr-TR" dirty="0"/>
          </a:p>
          <a:p>
            <a:r>
              <a:rPr lang="tr-TR" dirty="0" err="1" smtClean="0"/>
              <a:t>Hidrasyonu</a:t>
            </a:r>
            <a:r>
              <a:rPr lang="tr-TR" dirty="0" smtClean="0"/>
              <a:t> </a:t>
            </a:r>
            <a:r>
              <a:rPr lang="tr-TR" dirty="0"/>
              <a:t>sağlamak amacıyla sporcuyu sıvı tüketimi </a:t>
            </a:r>
            <a:r>
              <a:rPr lang="tr-TR" dirty="0" smtClean="0"/>
              <a:t>konusunda bilinçlendirmek</a:t>
            </a:r>
            <a:endParaRPr lang="tr-TR" dirty="0"/>
          </a:p>
          <a:p>
            <a:r>
              <a:rPr lang="tr-TR" dirty="0" smtClean="0"/>
              <a:t>Spor </a:t>
            </a:r>
            <a:r>
              <a:rPr lang="tr-TR" dirty="0"/>
              <a:t>performansını artırmak için beslenme </a:t>
            </a:r>
            <a:r>
              <a:rPr lang="tr-TR" dirty="0" smtClean="0"/>
              <a:t>önerilerinde bulunmak</a:t>
            </a:r>
            <a:endParaRPr lang="tr-TR" dirty="0"/>
          </a:p>
          <a:p>
            <a:r>
              <a:rPr lang="tr-TR" dirty="0" smtClean="0"/>
              <a:t>Müsabaka </a:t>
            </a:r>
            <a:r>
              <a:rPr lang="tr-TR" dirty="0"/>
              <a:t>öncesi, sırası ve sonrası sporcuyu </a:t>
            </a:r>
            <a:r>
              <a:rPr lang="tr-TR" dirty="0" smtClean="0"/>
              <a:t>izlemek, bilgilendirmek </a:t>
            </a:r>
            <a:r>
              <a:rPr lang="tr-TR" dirty="0"/>
              <a:t>ve gerekiyorsa özel beslenme tavsiyelerinde</a:t>
            </a:r>
          </a:p>
          <a:p>
            <a:pPr marL="0" indent="0">
              <a:buNone/>
            </a:pPr>
            <a:r>
              <a:rPr lang="tr-TR" dirty="0" smtClean="0"/>
              <a:t>  bulunmak</a:t>
            </a:r>
            <a:endParaRPr lang="tr-TR" dirty="0"/>
          </a:p>
          <a:p>
            <a:r>
              <a:rPr lang="tr-TR" dirty="0" smtClean="0"/>
              <a:t>Antrenman</a:t>
            </a:r>
            <a:r>
              <a:rPr lang="tr-TR" dirty="0"/>
              <a:t>, yarış ve </a:t>
            </a:r>
            <a:r>
              <a:rPr lang="tr-TR" dirty="0" smtClean="0"/>
              <a:t>dinlenme dönemlerinde </a:t>
            </a:r>
            <a:r>
              <a:rPr lang="tr-TR" dirty="0"/>
              <a:t>öğün içeriği </a:t>
            </a:r>
            <a:r>
              <a:rPr lang="tr-TR" dirty="0" smtClean="0"/>
              <a:t>ve zaman </a:t>
            </a:r>
            <a:r>
              <a:rPr lang="tr-TR" dirty="0"/>
              <a:t>planlaması yapmak</a:t>
            </a:r>
          </a:p>
          <a:p>
            <a:endParaRPr lang="tr-TR" dirty="0"/>
          </a:p>
        </p:txBody>
      </p:sp>
    </p:spTree>
    <p:extLst>
      <p:ext uri="{BB962C8B-B14F-4D97-AF65-F5344CB8AC3E}">
        <p14:creationId xmlns:p14="http://schemas.microsoft.com/office/powerpoint/2010/main" val="415161650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Kaynaklar </a:t>
            </a:r>
            <a:endParaRPr lang="tr-TR" dirty="0"/>
          </a:p>
        </p:txBody>
      </p:sp>
      <p:sp>
        <p:nvSpPr>
          <p:cNvPr id="3" name="İçerik Yer Tutucusu 2"/>
          <p:cNvSpPr>
            <a:spLocks noGrp="1"/>
          </p:cNvSpPr>
          <p:nvPr>
            <p:ph idx="1"/>
          </p:nvPr>
        </p:nvSpPr>
        <p:spPr/>
        <p:txBody>
          <a:bodyPr/>
          <a:lstStyle/>
          <a:p>
            <a:r>
              <a:rPr lang="tr-TR" dirty="0">
                <a:hlinkClick r:id="rId2"/>
              </a:rPr>
              <a:t>https://</a:t>
            </a:r>
            <a:r>
              <a:rPr lang="tr-TR" dirty="0" smtClean="0">
                <a:hlinkClick r:id="rId2"/>
              </a:rPr>
              <a:t>www.sporhekimligidergisi.org/tam-metin/32/tur</a:t>
            </a:r>
            <a:endParaRPr lang="tr-TR" dirty="0" smtClean="0"/>
          </a:p>
          <a:p>
            <a:r>
              <a:rPr lang="tr-TR" dirty="0">
                <a:hlinkClick r:id="rId3"/>
              </a:rPr>
              <a:t>http://yunus.hacettepe.edu.tr/~</a:t>
            </a:r>
            <a:r>
              <a:rPr lang="tr-TR" dirty="0" smtClean="0">
                <a:hlinkClick r:id="rId3"/>
              </a:rPr>
              <a:t>ayse.kinisler/SBR359REK317/Ergojenik%20yard%3Fmc%3Flar.pdf</a:t>
            </a:r>
            <a:endParaRPr lang="tr-TR" dirty="0" smtClean="0"/>
          </a:p>
          <a:p>
            <a:r>
              <a:rPr lang="tr-TR"/>
              <a:t>http://www.taf.org.tr/wp-content/uploads/2016/10/8a-Saglik-Beslenme.pdf</a:t>
            </a:r>
            <a:endParaRPr lang="tr-TR" dirty="0"/>
          </a:p>
        </p:txBody>
      </p:sp>
    </p:spTree>
    <p:extLst>
      <p:ext uri="{BB962C8B-B14F-4D97-AF65-F5344CB8AC3E}">
        <p14:creationId xmlns:p14="http://schemas.microsoft.com/office/powerpoint/2010/main" val="63425666"/>
      </p:ext>
    </p:extLst>
  </p:cSld>
  <p:clrMapOvr>
    <a:masterClrMapping/>
  </p:clrMapOvr>
</p:sld>
</file>

<file path=ppt/theme/theme1.xml><?xml version="1.0" encoding="utf-8"?>
<a:theme xmlns:a="http://schemas.openxmlformats.org/drawingml/2006/main" name="sunum_sablon (16)">
  <a:themeElements>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arsayılan Tasarım">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arsayılan Tasarım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arsayılan Tasarım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arsayılan Tasarım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arsayılan Tasarım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arsayılan Tasarım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arsayılan Tasarım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arsayılan Tasarım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arsayılan Tasarım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arsayılan Tasarım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arsayılan Tasarım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arsayılan Tasarım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Sunu1" id="{8726E870-6B55-4993-B173-C1955522032C}" vid="{39669771-7DC0-4038-AD34-67DC5E4A088A}"/>
    </a:ext>
  </a:ext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sunum_sablon (16)</Template>
  <TotalTime>21</TotalTime>
  <Words>1404</Words>
  <Application>Microsoft Office PowerPoint</Application>
  <PresentationFormat>Ekran Gösterisi (4:3)</PresentationFormat>
  <Paragraphs>202</Paragraphs>
  <Slides>50</Slides>
  <Notes>0</Notes>
  <HiddenSlides>0</HiddenSlides>
  <MMClips>0</MMClips>
  <ScaleCrop>false</ScaleCrop>
  <HeadingPairs>
    <vt:vector size="4" baseType="variant">
      <vt:variant>
        <vt:lpstr>Tema</vt:lpstr>
      </vt:variant>
      <vt:variant>
        <vt:i4>1</vt:i4>
      </vt:variant>
      <vt:variant>
        <vt:lpstr>Slayt Başlıkları</vt:lpstr>
      </vt:variant>
      <vt:variant>
        <vt:i4>50</vt:i4>
      </vt:variant>
    </vt:vector>
  </HeadingPairs>
  <TitlesOfParts>
    <vt:vector size="51" baseType="lpstr">
      <vt:lpstr>sunum_sablon (16)</vt:lpstr>
      <vt:lpstr>FİTNESS ve ERGOJENİK YARDIMCILAR </vt:lpstr>
      <vt:lpstr>Ergojenik Yardımcı </vt:lpstr>
      <vt:lpstr>KULLANIM AMACI </vt:lpstr>
      <vt:lpstr>Ergojenik yardımcılar </vt:lpstr>
      <vt:lpstr>SUPLEMENTLERİN SINIFLANDIRILMASI</vt:lpstr>
      <vt:lpstr>PowerPoint Sunusu</vt:lpstr>
      <vt:lpstr>PowerPoint Sunusu</vt:lpstr>
      <vt:lpstr>PowerPoint Sunusu</vt:lpstr>
      <vt:lpstr>PROTEİN ve AMİNOASİTLER</vt:lpstr>
      <vt:lpstr>Protein tozları </vt:lpstr>
      <vt:lpstr>FAZLA PROTEİN TÜKETİMİ</vt:lpstr>
      <vt:lpstr>Aminoasitler </vt:lpstr>
      <vt:lpstr>PowerPoint Sunusu</vt:lpstr>
      <vt:lpstr>Yan etki </vt:lpstr>
      <vt:lpstr>KAFEİN</vt:lpstr>
      <vt:lpstr>PowerPoint Sunusu</vt:lpstr>
      <vt:lpstr>PowerPoint Sunusu</vt:lpstr>
      <vt:lpstr>PowerPoint Sunusu</vt:lpstr>
      <vt:lpstr>KAS ÜZERİNDEKİ ETKİLERİ</vt:lpstr>
      <vt:lpstr>KAS ÜZERİNDEKİ ETKİLERİ</vt:lpstr>
      <vt:lpstr>Hangi sporlarda kullanılabilir? </vt:lpstr>
      <vt:lpstr>PowerPoint Sunusu</vt:lpstr>
      <vt:lpstr>PowerPoint Sunusu</vt:lpstr>
      <vt:lpstr>KAFEİNİN YAN ETKİLERİ: </vt:lpstr>
      <vt:lpstr>KAFEİNİN YAN ETKİLERİ: </vt:lpstr>
      <vt:lpstr>Kafeinin yan etkileri </vt:lpstr>
      <vt:lpstr>KARNİTİN</vt:lpstr>
      <vt:lpstr>PowerPoint Sunusu</vt:lpstr>
      <vt:lpstr>Kreatin ve performans </vt:lpstr>
      <vt:lpstr>PowerPoint Sunusu</vt:lpstr>
      <vt:lpstr>Kreatin suplementleri </vt:lpstr>
      <vt:lpstr>PowerPoint Sunusu</vt:lpstr>
      <vt:lpstr>Kreatin Suplementasyonu   </vt:lpstr>
      <vt:lpstr> YAN ETKİLERİ</vt:lpstr>
      <vt:lpstr>BİKARBONAT</vt:lpstr>
      <vt:lpstr>Sodyum  bikarbonat veya ‘soda yükleme’ fiziksel  performansı artırır mı?</vt:lpstr>
      <vt:lpstr>Beta-Alanine:</vt:lpstr>
      <vt:lpstr>Kasın Tamponlama kapasitesi</vt:lpstr>
      <vt:lpstr>PowerPoint Sunusu</vt:lpstr>
      <vt:lpstr>Kas tamponlama kapasitesi nasıl artırılır?</vt:lpstr>
      <vt:lpstr>SUPLEMENT KULLANIMINDA DİKKAT EDİLECEK NOKTALAR </vt:lpstr>
      <vt:lpstr>ZAYIFLAMA-DİYET HAPLARI  </vt:lpstr>
      <vt:lpstr>Sporcu içecekleri </vt:lpstr>
      <vt:lpstr>Enerji içecekleri </vt:lpstr>
      <vt:lpstr>Koenzim Q (CoQ10) </vt:lpstr>
      <vt:lpstr>PowerPoint Sunusu</vt:lpstr>
      <vt:lpstr>PowerPoint Sunusu</vt:lpstr>
      <vt:lpstr>Sporcu Diyetisyeninin Uygulamadaki Görevleri: </vt:lpstr>
      <vt:lpstr>PowerPoint Sunusu</vt:lpstr>
      <vt:lpstr>Kaynaklar </vt:lpstr>
    </vt:vector>
  </TitlesOfParts>
  <Company>Hewlett-Packard Company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canan</dc:creator>
  <cp:lastModifiedBy>canan</cp:lastModifiedBy>
  <cp:revision>16</cp:revision>
  <cp:lastPrinted>1601-01-01T00:00:00Z</cp:lastPrinted>
  <dcterms:created xsi:type="dcterms:W3CDTF">2020-01-13T14:16:39Z</dcterms:created>
  <dcterms:modified xsi:type="dcterms:W3CDTF">2020-01-15T12:19:15Z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