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7" autoAdjust="0"/>
  </p:normalViewPr>
  <p:slideViewPr>
    <p:cSldViewPr>
      <p:cViewPr>
        <p:scale>
          <a:sx n="77" d="100"/>
          <a:sy n="77" d="100"/>
        </p:scale>
        <p:origin x="-1146" y="3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24.03.2020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xmlns=""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315FD5-1EA1-4B2A-9988-B8293103A179}" type="datetimeFigureOut">
              <a:rPr lang="tr-TR" smtClean="0"/>
              <a:pPr/>
              <a:t>24.03.2020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D563AC-DC8E-4B09-9D67-00121DC85850}"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xmlns=""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xmlns=""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xmlns=""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xmlns=""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xmlns=""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xmlns=""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xmlns=""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xmlns=""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xmlns=""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xmlns=""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xmlns="">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BESLENME VE DİYETETİK BÖLÜMÜ </a:t>
            </a:r>
          </a:p>
          <a:p>
            <a:pPr>
              <a:lnSpc>
                <a:spcPct val="90000"/>
              </a:lnSpc>
            </a:pP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43808" y="1188983"/>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SAĞLIK BİLİMLERİ FAKÜLTESİ </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Öğr.Gör.Dr.Canan</a:t>
            </a:r>
            <a:r>
              <a:rPr lang="tr-TR" altLang="tr-TR" sz="2000" b="1" i="1" dirty="0" smtClean="0">
                <a:solidFill>
                  <a:schemeClr val="bg1">
                    <a:lumMod val="50000"/>
                  </a:schemeClr>
                </a:solidFill>
              </a:rPr>
              <a:t> Asal Ulus </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1700808"/>
            <a:ext cx="7467600" cy="1143000"/>
          </a:xfrm>
        </p:spPr>
        <p:txBody>
          <a:bodyPr/>
          <a:lstStyle/>
          <a:p>
            <a:r>
              <a:rPr lang="tr-TR" dirty="0" smtClean="0"/>
              <a:t>Besinler ve ruh sağlığımız </a:t>
            </a:r>
            <a:endParaRPr lang="tr-TR" dirty="0"/>
          </a:p>
        </p:txBody>
      </p:sp>
      <p:sp>
        <p:nvSpPr>
          <p:cNvPr id="3" name="İçerik Yer Tutucusu 2"/>
          <p:cNvSpPr>
            <a:spLocks noGrp="1"/>
          </p:cNvSpPr>
          <p:nvPr>
            <p:ph sz="quarter" idx="1"/>
          </p:nvPr>
        </p:nvSpPr>
        <p:spPr>
          <a:xfrm>
            <a:off x="2483768" y="3140968"/>
            <a:ext cx="7467600" cy="4873752"/>
          </a:xfrm>
        </p:spPr>
        <p:txBody>
          <a:bodyPr/>
          <a:lstStyle/>
          <a:p>
            <a:endParaRPr lang="tr-TR" dirty="0"/>
          </a:p>
        </p:txBody>
      </p:sp>
    </p:spTree>
    <p:extLst>
      <p:ext uri="{BB962C8B-B14F-4D97-AF65-F5344CB8AC3E}">
        <p14:creationId xmlns:p14="http://schemas.microsoft.com/office/powerpoint/2010/main" xmlns="" val="3381799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548680"/>
            <a:ext cx="7467600" cy="4873752"/>
          </a:xfrm>
        </p:spPr>
        <p:txBody>
          <a:bodyPr>
            <a:normAutofit fontScale="62500" lnSpcReduction="20000"/>
          </a:bodyPr>
          <a:lstStyle/>
          <a:p>
            <a:r>
              <a:rPr lang="tr-TR" dirty="0" smtClean="0"/>
              <a:t>Eğer bir kez bile olsa kederinizi bir koca tabak mantıya gömdüyseniz ya da bir parça çikolatada bir parça mutluluk bulduysanız, besinlerle ruh halimiz arasındaki bağlantının yaşayan bir kanıtısınız demektir. </a:t>
            </a:r>
            <a:r>
              <a:rPr lang="tr-TR" dirty="0" smtClean="0">
                <a:solidFill>
                  <a:srgbClr val="FF0000"/>
                </a:solidFill>
              </a:rPr>
              <a:t>Ve görünen o ki her birimiz, zihinsel sıkıntılarımızı besinlerle yatıştırmayı alışkanlık haline getirmişiz. </a:t>
            </a:r>
            <a:r>
              <a:rPr lang="tr-TR" dirty="0" smtClean="0"/>
              <a:t>Fakat geldiğimiz noktada, bilim insanları da yiyeceklerle ruhsal durum arasındaki bağlantıyı kullanarak ve besinlerin beyin aktiviteleri üzerindeki etkisini inceleyerek akıl sağlığı için farklı terapiler geliştirme yolundalar.</a:t>
            </a:r>
          </a:p>
          <a:p>
            <a:r>
              <a:rPr lang="tr-TR" dirty="0" smtClean="0"/>
              <a:t>Eğer beslenme odaklı psikolojik destek alma fikri size pek ikna edici gelmediyse, besinlerin üzerinizdeki somut etkilerini düşünün: Bir fincan kahve için ve kısa bir süre içinde enerji miktarınıza ve konsantrasyonunuzda bir artış meydana gelir. O bir fincan kahveyi pek çok kez art arda içerseniz titremeye başlarsınız ve </a:t>
            </a:r>
            <a:r>
              <a:rPr lang="tr-TR" dirty="0" err="1" smtClean="0"/>
              <a:t>anksiyeteye</a:t>
            </a:r>
            <a:r>
              <a:rPr lang="tr-TR" dirty="0" smtClean="0"/>
              <a:t> kapılırsınız.</a:t>
            </a:r>
            <a:endParaRPr lang="tr-TR" dirty="0"/>
          </a:p>
        </p:txBody>
      </p:sp>
    </p:spTree>
    <p:extLst>
      <p:ext uri="{BB962C8B-B14F-4D97-AF65-F5344CB8AC3E}">
        <p14:creationId xmlns:p14="http://schemas.microsoft.com/office/powerpoint/2010/main" xmlns="" val="3865041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260648"/>
            <a:ext cx="8435280" cy="5865515"/>
          </a:xfrm>
        </p:spPr>
        <p:txBody>
          <a:bodyPr>
            <a:normAutofit fontScale="55000" lnSpcReduction="20000"/>
          </a:bodyPr>
          <a:lstStyle/>
          <a:p>
            <a:r>
              <a:rPr lang="tr-TR" dirty="0" smtClean="0"/>
              <a:t>Amerika Birleşik Devletleri’ndeki </a:t>
            </a:r>
            <a:r>
              <a:rPr lang="tr-TR" dirty="0" err="1" smtClean="0"/>
              <a:t>Des</a:t>
            </a:r>
            <a:r>
              <a:rPr lang="tr-TR" dirty="0" smtClean="0"/>
              <a:t> </a:t>
            </a:r>
            <a:r>
              <a:rPr lang="tr-TR" dirty="0" err="1" smtClean="0"/>
              <a:t>Moines</a:t>
            </a:r>
            <a:r>
              <a:rPr lang="tr-TR" dirty="0" smtClean="0"/>
              <a:t> Üniversitesi’nde Biyokimya ve Beslenme alanında çalışan </a:t>
            </a:r>
            <a:r>
              <a:rPr lang="tr-TR" dirty="0" err="1" smtClean="0"/>
              <a:t>Ph.D</a:t>
            </a:r>
            <a:r>
              <a:rPr lang="tr-TR" dirty="0" smtClean="0"/>
              <a:t>. Maria </a:t>
            </a:r>
            <a:r>
              <a:rPr lang="tr-TR" dirty="0" err="1" smtClean="0"/>
              <a:t>Barnes</a:t>
            </a:r>
            <a:r>
              <a:rPr lang="tr-TR" dirty="0" smtClean="0"/>
              <a:t> bu konuya değiniyor ve </a:t>
            </a:r>
            <a:r>
              <a:rPr lang="tr-TR" dirty="0" err="1" smtClean="0"/>
              <a:t>modumuzu</a:t>
            </a:r>
            <a:r>
              <a:rPr lang="tr-TR" dirty="0" smtClean="0"/>
              <a:t> yükseltmek istediğimizde neden zengin karbonhidrat içerikli yiyeceklere veya tatlı gıdalara yöneldiğimizin nörolojik açılamasını yapıyor:</a:t>
            </a:r>
          </a:p>
          <a:p>
            <a:r>
              <a:rPr lang="tr-TR" dirty="0" smtClean="0"/>
              <a:t>“Yüksek yağ oranlı bir yemek </a:t>
            </a:r>
            <a:r>
              <a:rPr lang="tr-TR" dirty="0" err="1" smtClean="0"/>
              <a:t>yemek</a:t>
            </a:r>
            <a:r>
              <a:rPr lang="tr-TR" dirty="0" smtClean="0"/>
              <a:t>, hatta o yemeğin sadece fotoğrafını görmek bile, beynin ödül merkezini harekete geçiriyor ki uyuşturucular da tam olarak bunu yapıyor. Bağırsaktan gelen sinyaller beyne besinsel durumumuzun bilgisini veriyor  ve beynin ödül merkezindeki </a:t>
            </a:r>
            <a:r>
              <a:rPr lang="tr-TR" dirty="0" err="1" smtClean="0"/>
              <a:t>dopamin</a:t>
            </a:r>
            <a:r>
              <a:rPr lang="tr-TR" dirty="0" smtClean="0"/>
              <a:t> etkinliğinden sorumlu beyin hücrelerini harekete geçiriyor. Rahatlatıcı yiyecekleri yedikten sonra bize mutluluk hissi veren de, o yiyeceği daha önce yediğimizde nasıl hissettiğimizi hatırlatarak daha fazla yeme isteği uyandıran da işte bu hücrelerden yapılan </a:t>
            </a:r>
            <a:r>
              <a:rPr lang="tr-TR" dirty="0" err="1" smtClean="0"/>
              <a:t>dopamin</a:t>
            </a:r>
            <a:r>
              <a:rPr lang="tr-TR" dirty="0" smtClean="0"/>
              <a:t> salınımı. Bu da bazı yiyecekleri düşünmenin veya kokusunu duymanın -aç olmasak dahi- neden şiddetli bir yeme isteği uyandırdığını açıklıyor.”</a:t>
            </a:r>
          </a:p>
          <a:p>
            <a:r>
              <a:rPr lang="tr-TR" dirty="0" err="1" smtClean="0"/>
              <a:t>Barnes</a:t>
            </a:r>
            <a:r>
              <a:rPr lang="tr-TR" dirty="0" smtClean="0"/>
              <a:t>, bu durumun geçici bir stres yatıştırıcı olduğunu söylüyor ve ekliyor: “Ne yazık ki yüksek yağ oranlı gıdaların bu alışkanlığa bağlı tüketimi, zaman içerisinde kalp rahatsızlıkları ve </a:t>
            </a:r>
            <a:r>
              <a:rPr lang="tr-TR" dirty="0" err="1" smtClean="0"/>
              <a:t>obezite</a:t>
            </a:r>
            <a:r>
              <a:rPr lang="tr-TR" dirty="0" smtClean="0"/>
              <a:t> gibi negatif fiziksel sonuçlar doğurabilir.”</a:t>
            </a:r>
          </a:p>
          <a:p>
            <a:r>
              <a:rPr lang="tr-TR" dirty="0" smtClean="0"/>
              <a:t>Diğer yandan her geçen gün bir yenisi eklenen bilimsel çalışmalar, sağlıklı beslenmenin akıl sağlığı için temel bir gereklilik olduğunu ortaya koyuyor. Yine bu çalışmalar gösteriyor ki, kronik </a:t>
            </a:r>
            <a:r>
              <a:rPr lang="tr-TR" dirty="0" err="1" smtClean="0"/>
              <a:t>stress</a:t>
            </a:r>
            <a:r>
              <a:rPr lang="tr-TR" dirty="0" smtClean="0"/>
              <a:t>, kaygı bozuklukları, majör depresif bozukluklar, otizm spektrum bozuklukları, </a:t>
            </a:r>
            <a:r>
              <a:rPr lang="tr-TR" dirty="0" err="1" smtClean="0"/>
              <a:t>bipolar</a:t>
            </a:r>
            <a:r>
              <a:rPr lang="tr-TR" dirty="0" smtClean="0"/>
              <a:t> bozukluk ve hatta şizofreni gibi psikiyatrik kondisyonlar da beslenme biçimimizden etkileniyor. </a:t>
            </a:r>
            <a:endParaRPr lang="tr-TR" dirty="0"/>
          </a:p>
        </p:txBody>
      </p:sp>
    </p:spTree>
    <p:extLst>
      <p:ext uri="{BB962C8B-B14F-4D97-AF65-F5344CB8AC3E}">
        <p14:creationId xmlns:p14="http://schemas.microsoft.com/office/powerpoint/2010/main" xmlns="" val="60148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332656"/>
            <a:ext cx="8363272" cy="5793507"/>
          </a:xfrm>
        </p:spPr>
        <p:txBody>
          <a:bodyPr>
            <a:normAutofit fontScale="77500" lnSpcReduction="20000"/>
          </a:bodyPr>
          <a:lstStyle/>
          <a:p>
            <a:r>
              <a:rPr lang="tr-TR" dirty="0" smtClean="0"/>
              <a:t>Sağlıklı bir ruh/zihin bütünlüğü için ideal beslenme şekillerinin inceleyen araştırmalar, çok da şaşırtıcı olmayan şu sonuca varıyor: Beden sağlığını destekleyen yiyecek ve içeceklerle akıl sağlığını destekleyen yiyecek ve içecekler aynıdır.</a:t>
            </a:r>
          </a:p>
          <a:p>
            <a:pPr marL="0" indent="0">
              <a:buNone/>
            </a:pPr>
            <a:endParaRPr lang="tr-TR" dirty="0" smtClean="0"/>
          </a:p>
          <a:p>
            <a:r>
              <a:rPr lang="tr-TR" dirty="0" smtClean="0"/>
              <a:t>Kanada’da yaklaşık 300 kişilik bir ekip ile yapılan bir araştırmada Sebze ve meyve tüketiminin arttırılması depresyon ve </a:t>
            </a:r>
            <a:r>
              <a:rPr lang="tr-TR" dirty="0" err="1" smtClean="0"/>
              <a:t>anksiyete</a:t>
            </a:r>
            <a:r>
              <a:rPr lang="tr-TR" dirty="0" smtClean="0"/>
              <a:t> (kaygı) riskini düşürdüğü görülmüştür. </a:t>
            </a:r>
          </a:p>
          <a:p>
            <a:r>
              <a:rPr lang="tr-TR" dirty="0" smtClean="0"/>
              <a:t>2013 yılında 281 genç-yetişkin üzerinde yapılan çalışma ise, deneklerin daha fazla meyve ve sebze tüketimi yaptıkları günlerde kendilerini daha iyi hissettiklerini ortaya koymuştur. Meyve-sebze tüketimi bir sonraki günün ruh halini bile etkiliyor. Araştırmacılar, pozitif bir zihin için günde yedi </a:t>
            </a:r>
            <a:r>
              <a:rPr lang="tr-TR" dirty="0"/>
              <a:t>-</a:t>
            </a:r>
            <a:r>
              <a:rPr lang="tr-TR" dirty="0" smtClean="0"/>
              <a:t>sekiz porsiyon sebze-meyve tüketilmesini öneriyor.</a:t>
            </a:r>
            <a:endParaRPr lang="tr-TR" dirty="0"/>
          </a:p>
        </p:txBody>
      </p:sp>
    </p:spTree>
    <p:extLst>
      <p:ext uri="{BB962C8B-B14F-4D97-AF65-F5344CB8AC3E}">
        <p14:creationId xmlns:p14="http://schemas.microsoft.com/office/powerpoint/2010/main" xmlns="" val="1932168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260648"/>
            <a:ext cx="8363272" cy="5865515"/>
          </a:xfrm>
        </p:spPr>
        <p:txBody>
          <a:bodyPr>
            <a:normAutofit fontScale="92500" lnSpcReduction="10000"/>
          </a:bodyPr>
          <a:lstStyle/>
          <a:p>
            <a:r>
              <a:rPr lang="tr-TR" dirty="0" smtClean="0"/>
              <a:t>15 binden fazla katılımcının yaklaşık 8 buçuk yıl boyunca takip edilmesi ile yapılan bir başka çalışmada ise,  Akdeniz tipi veya Amerikan Sağlıklı Yeme </a:t>
            </a:r>
            <a:r>
              <a:rPr lang="tr-TR" dirty="0" err="1" smtClean="0"/>
              <a:t>İndeksi’ne</a:t>
            </a:r>
            <a:r>
              <a:rPr lang="tr-TR" dirty="0" smtClean="0"/>
              <a:t> göre beslenmenin depresyon riskini düşürdüğü görülüyor. </a:t>
            </a:r>
          </a:p>
          <a:p>
            <a:r>
              <a:rPr lang="tr-TR" dirty="0" smtClean="0"/>
              <a:t>Her ikisi de meyve ve sebze ağırlıklı, kuruyemiş ve bakliyatlar sıkça kullanılıyor, sızma zeytinyağı gibi doymamış yağlar yer alıyor ve balık gibi omega-3 yağ asidi içeren gıdalar tüketiliyor. Ayrıca bu beslenme tiplerinde alkol tüketimi sınırlı düzeyde tutulurken işlenmiş et, rafine karbonhidrat ve şekerli gıda tüketimi ise çok düşük seviyede.</a:t>
            </a:r>
          </a:p>
        </p:txBody>
      </p:sp>
    </p:spTree>
    <p:extLst>
      <p:ext uri="{BB962C8B-B14F-4D97-AF65-F5344CB8AC3E}">
        <p14:creationId xmlns:p14="http://schemas.microsoft.com/office/powerpoint/2010/main" xmlns="" val="3708443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548680"/>
            <a:ext cx="8435280" cy="5577483"/>
          </a:xfrm>
        </p:spPr>
        <p:txBody>
          <a:bodyPr>
            <a:normAutofit fontScale="85000" lnSpcReduction="10000"/>
          </a:bodyPr>
          <a:lstStyle/>
          <a:p>
            <a:r>
              <a:rPr lang="tr-TR" dirty="0" smtClean="0"/>
              <a:t>Batı tipi beslenme öğrenmeyi, hafızayı ve ruh halini olumsuz etkiliyor</a:t>
            </a:r>
          </a:p>
          <a:p>
            <a:r>
              <a:rPr lang="tr-TR" dirty="0" smtClean="0"/>
              <a:t>Bir de madalyonun öbür yüzüne bakalım. Avustralya’daki muazzam bir çalışma, kırmızı et, kızartılmış yiyecekler ve gazlı içeceklere dayalı Batı tipi beslenmenin etkilerini gözler önüne seriyor. Batı tipi beslenme, beynin öğrenme, hafıza ve </a:t>
            </a:r>
            <a:r>
              <a:rPr lang="tr-TR" dirty="0" err="1" smtClean="0"/>
              <a:t>mod</a:t>
            </a:r>
            <a:r>
              <a:rPr lang="tr-TR" dirty="0" smtClean="0"/>
              <a:t> düzeninden sorumlu alanı </a:t>
            </a:r>
            <a:r>
              <a:rPr lang="tr-TR" dirty="0" err="1" smtClean="0"/>
              <a:t>hipokampusu</a:t>
            </a:r>
            <a:r>
              <a:rPr lang="tr-TR" dirty="0" smtClean="0"/>
              <a:t> olumsuz yönde etkiliyor. MR verileri kullanılarak yapılan çalışmada araştırmacılar 4 yıl ara ile gönüllü deneklerin </a:t>
            </a:r>
            <a:r>
              <a:rPr lang="tr-TR" dirty="0" err="1" smtClean="0"/>
              <a:t>hipokampus</a:t>
            </a:r>
            <a:r>
              <a:rPr lang="tr-TR" dirty="0" smtClean="0"/>
              <a:t> hacimlerini ölçüyorlar. Bu ölçümler sonucunda Batı tipi diyet ile beslenenlerin sol </a:t>
            </a:r>
            <a:r>
              <a:rPr lang="tr-TR" dirty="0" err="1" smtClean="0"/>
              <a:t>hipokampus</a:t>
            </a:r>
            <a:r>
              <a:rPr lang="tr-TR" dirty="0" smtClean="0"/>
              <a:t> hacimlerinin ortalamada 52,6 milimetre daha küçük olduğu ilişkilendiriliyor. </a:t>
            </a:r>
          </a:p>
          <a:p>
            <a:endParaRPr lang="tr-TR" dirty="0"/>
          </a:p>
        </p:txBody>
      </p:sp>
    </p:spTree>
    <p:extLst>
      <p:ext uri="{BB962C8B-B14F-4D97-AF65-F5344CB8AC3E}">
        <p14:creationId xmlns:p14="http://schemas.microsoft.com/office/powerpoint/2010/main" xmlns="" val="522646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normAutofit fontScale="85000" lnSpcReduction="10000"/>
          </a:bodyPr>
          <a:lstStyle/>
          <a:p>
            <a:r>
              <a:rPr lang="tr-TR" dirty="0" smtClean="0"/>
              <a:t>Peki ya çaresi? Elbette sağlıklı beslenme. Her ne kadar </a:t>
            </a:r>
            <a:r>
              <a:rPr lang="tr-TR" dirty="0" err="1" smtClean="0"/>
              <a:t>hipokampusun</a:t>
            </a:r>
            <a:r>
              <a:rPr lang="tr-TR" dirty="0" smtClean="0"/>
              <a:t> hacmi yaşlandıkça doğal olarak küçülse de araştırmalar, sebze-meyve, salata ve ızgara balık gibi sağlıklı bir diyet temelinde beslenildiğinde sol </a:t>
            </a:r>
            <a:r>
              <a:rPr lang="tr-TR" dirty="0" err="1" smtClean="0"/>
              <a:t>hipokampus</a:t>
            </a:r>
            <a:r>
              <a:rPr lang="tr-TR" dirty="0" smtClean="0"/>
              <a:t> hacminin ortalamada 45.7 milimetre daha geniş olduğunu gösteriyor.</a:t>
            </a:r>
          </a:p>
          <a:p>
            <a:r>
              <a:rPr lang="tr-TR" dirty="0" smtClean="0"/>
              <a:t>Böylece eskilerin şu sözü de kanıtlanmış oluyor: “Ne yersen, O’sun.” Fakat şunu da ekleyebiliriz: Yediğin gibi düşünür ve hissedersin.</a:t>
            </a:r>
            <a:endParaRPr lang="tr-TR" dirty="0"/>
          </a:p>
        </p:txBody>
      </p:sp>
    </p:spTree>
    <p:extLst>
      <p:ext uri="{BB962C8B-B14F-4D97-AF65-F5344CB8AC3E}">
        <p14:creationId xmlns:p14="http://schemas.microsoft.com/office/powerpoint/2010/main" xmlns="" val="4250580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132856"/>
            <a:ext cx="8229600" cy="1143000"/>
          </a:xfrm>
        </p:spPr>
        <p:txBody>
          <a:bodyPr>
            <a:normAutofit fontScale="90000"/>
          </a:bodyPr>
          <a:lstStyle/>
          <a:p>
            <a:r>
              <a:rPr lang="tr-TR" dirty="0" smtClean="0"/>
              <a:t>Karından beyne: Bağırsak-beyin ekseni</a:t>
            </a:r>
            <a:br>
              <a:rPr lang="tr-TR" dirty="0" smtClean="0"/>
            </a:br>
            <a:endParaRPr lang="tr-TR" dirty="0"/>
          </a:p>
        </p:txBody>
      </p:sp>
      <p:sp>
        <p:nvSpPr>
          <p:cNvPr id="3" name="İçerik Yer Tutucusu 2"/>
          <p:cNvSpPr>
            <a:spLocks noGrp="1"/>
          </p:cNvSpPr>
          <p:nvPr>
            <p:ph sz="quarter" idx="1"/>
          </p:nvPr>
        </p:nvSpPr>
        <p:spPr/>
        <p:txBody>
          <a:bodyPr/>
          <a:lstStyle/>
          <a:p>
            <a:endParaRPr lang="tr-TR" dirty="0"/>
          </a:p>
        </p:txBody>
      </p:sp>
    </p:spTree>
    <p:extLst>
      <p:ext uri="{BB962C8B-B14F-4D97-AF65-F5344CB8AC3E}">
        <p14:creationId xmlns:p14="http://schemas.microsoft.com/office/powerpoint/2010/main" xmlns="" val="664379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188640"/>
            <a:ext cx="8435280" cy="5937523"/>
          </a:xfrm>
        </p:spPr>
        <p:txBody>
          <a:bodyPr>
            <a:normAutofit fontScale="92500" lnSpcReduction="10000"/>
          </a:bodyPr>
          <a:lstStyle/>
          <a:p>
            <a:r>
              <a:rPr lang="tr-TR" dirty="0"/>
              <a:t>B</a:t>
            </a:r>
            <a:r>
              <a:rPr lang="tr-TR" dirty="0" smtClean="0"/>
              <a:t>eynimizde 100 milyar nöron ,bağırsağımızda ise 100 trilyon bakteri var ve hepsi birbiriyle “konuşuyor”. Bağırsak </a:t>
            </a:r>
            <a:r>
              <a:rPr lang="tr-TR" dirty="0" err="1" smtClean="0"/>
              <a:t>mikrobiyomu</a:t>
            </a:r>
            <a:r>
              <a:rPr lang="tr-TR" dirty="0" smtClean="0"/>
              <a:t> ve merkezi sinir sistemi arasındaki biyokimyasal haberleşmenin konu edildiği bağırsak-beyin ekseni araştırmaları, akıl sağlığına bakış açımızı değiştiriyor.</a:t>
            </a:r>
          </a:p>
          <a:p>
            <a:r>
              <a:rPr lang="tr-TR" dirty="0" smtClean="0"/>
              <a:t>710 genç-yetişkin katılımcı ile yapılan bir çalışmada araştırmacılar, yoğurt, kefir, soya sütü, turşu ve hatta bitter çikolata gibi fermente gıdaların,  -özellikle </a:t>
            </a:r>
            <a:r>
              <a:rPr lang="tr-TR" dirty="0" err="1" smtClean="0"/>
              <a:t>nevrotik</a:t>
            </a:r>
            <a:r>
              <a:rPr lang="tr-TR" dirty="0" smtClean="0"/>
              <a:t> eğilim gösterenlerde- sosyal kaygı belirtilerini çok belirgin ölçüde azalttığını ortaya çıkardı. </a:t>
            </a:r>
          </a:p>
          <a:p>
            <a:endParaRPr lang="tr-TR" dirty="0"/>
          </a:p>
        </p:txBody>
      </p:sp>
    </p:spTree>
    <p:extLst>
      <p:ext uri="{BB962C8B-B14F-4D97-AF65-F5344CB8AC3E}">
        <p14:creationId xmlns:p14="http://schemas.microsoft.com/office/powerpoint/2010/main" xmlns="" val="887917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normAutofit fontScale="62500" lnSpcReduction="20000"/>
          </a:bodyPr>
          <a:lstStyle/>
          <a:p>
            <a:r>
              <a:rPr lang="tr-TR" dirty="0" smtClean="0"/>
              <a:t>Fermente gıdalar çok yoğun birer </a:t>
            </a:r>
            <a:r>
              <a:rPr lang="tr-TR" dirty="0" err="1" smtClean="0"/>
              <a:t>probiyotik</a:t>
            </a:r>
            <a:r>
              <a:rPr lang="tr-TR" dirty="0" smtClean="0"/>
              <a:t> kaynaklarıdır. </a:t>
            </a:r>
            <a:r>
              <a:rPr lang="tr-TR" dirty="0" err="1" smtClean="0"/>
              <a:t>Probiyotik</a:t>
            </a:r>
            <a:r>
              <a:rPr lang="tr-TR" dirty="0" smtClean="0"/>
              <a:t> ise  bağırsak floramızda bulunan, </a:t>
            </a:r>
            <a:r>
              <a:rPr lang="tr-TR" dirty="0" err="1" smtClean="0"/>
              <a:t>antidepresan</a:t>
            </a:r>
            <a:r>
              <a:rPr lang="tr-TR" dirty="0" smtClean="0"/>
              <a:t> ve anti-</a:t>
            </a:r>
            <a:r>
              <a:rPr lang="tr-TR" dirty="0" err="1" smtClean="0"/>
              <a:t>anksiyete</a:t>
            </a:r>
            <a:r>
              <a:rPr lang="tr-TR" dirty="0" smtClean="0"/>
              <a:t> etkileri çeşitli araştırmalarda ilişkilendirilmiş canlı bir bakteri türüdür.</a:t>
            </a:r>
          </a:p>
          <a:p>
            <a:r>
              <a:rPr lang="tr-TR" dirty="0" smtClean="0"/>
              <a:t>Bağırsağı sakinleştirmek, zihni sakinleştirir. </a:t>
            </a:r>
          </a:p>
          <a:p>
            <a:endParaRPr lang="tr-TR" dirty="0" smtClean="0"/>
          </a:p>
          <a:p>
            <a:r>
              <a:rPr lang="tr-TR" dirty="0" smtClean="0"/>
              <a:t>Çalışmadaki araştırmacılar fermente gıdaların </a:t>
            </a:r>
            <a:r>
              <a:rPr lang="tr-TR" dirty="0" err="1" smtClean="0"/>
              <a:t>probiyotiklerin</a:t>
            </a:r>
            <a:r>
              <a:rPr lang="tr-TR" dirty="0" smtClean="0"/>
              <a:t> beklenen etki düzeyinden daha fazla </a:t>
            </a:r>
            <a:r>
              <a:rPr lang="tr-TR" dirty="0" err="1" smtClean="0"/>
              <a:t>anksiyete</a:t>
            </a:r>
            <a:r>
              <a:rPr lang="tr-TR" dirty="0" smtClean="0"/>
              <a:t> düşürücü göstermesi üzerinde de çalıştılar ve  fermente gıdalardaki </a:t>
            </a:r>
            <a:r>
              <a:rPr lang="tr-TR" dirty="0" err="1" smtClean="0"/>
              <a:t>probiyotiklerin</a:t>
            </a:r>
            <a:r>
              <a:rPr lang="tr-TR" dirty="0" smtClean="0"/>
              <a:t> yanı sıra </a:t>
            </a:r>
            <a:r>
              <a:rPr lang="tr-TR" dirty="0" err="1" smtClean="0"/>
              <a:t>peptit</a:t>
            </a:r>
            <a:r>
              <a:rPr lang="tr-TR" dirty="0" smtClean="0"/>
              <a:t> ve diğer kimyasalların da beyni etkilediğini ortaya çıkardılar. Ve bu çalışmaların sonucunda fermente gıdaların parlayan yıldızını da açıkladılar: Yoğurt! </a:t>
            </a:r>
          </a:p>
          <a:p>
            <a:endParaRPr lang="tr-TR" dirty="0" smtClean="0"/>
          </a:p>
          <a:p>
            <a:r>
              <a:rPr lang="tr-TR" dirty="0" smtClean="0"/>
              <a:t>Çalışmanın yayımlanmayan veri analizlerine göre düzenli yoğurt tüketiminin </a:t>
            </a:r>
            <a:r>
              <a:rPr lang="tr-TR" dirty="0" err="1" smtClean="0"/>
              <a:t>anksiyete</a:t>
            </a:r>
            <a:r>
              <a:rPr lang="tr-TR" dirty="0" smtClean="0"/>
              <a:t> düşürücü etkisinin çok kuvvetli olduğunu belirten araştırmacılar, bu etkiyi her yoğurdun değil, aktif canlı kültür içeren </a:t>
            </a:r>
            <a:r>
              <a:rPr lang="tr-TR" dirty="0" err="1" smtClean="0"/>
              <a:t>probiyotik</a:t>
            </a:r>
            <a:r>
              <a:rPr lang="tr-TR" dirty="0" smtClean="0"/>
              <a:t> yoğurtların sağladığını açıkladılar.</a:t>
            </a:r>
          </a:p>
          <a:p>
            <a:endParaRPr lang="tr-TR" dirty="0" smtClean="0"/>
          </a:p>
        </p:txBody>
      </p:sp>
    </p:spTree>
    <p:extLst>
      <p:ext uri="{BB962C8B-B14F-4D97-AF65-F5344CB8AC3E}">
        <p14:creationId xmlns:p14="http://schemas.microsoft.com/office/powerpoint/2010/main" xmlns="" val="1989821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Diyet yağlar ve akıl sağlığı: “İyi, Kötü ve Ölümcül”</a:t>
            </a:r>
            <a:br>
              <a:rPr lang="tr-TR" dirty="0"/>
            </a:br>
            <a:endParaRPr lang="tr-TR" dirty="0"/>
          </a:p>
        </p:txBody>
      </p:sp>
      <p:sp>
        <p:nvSpPr>
          <p:cNvPr id="3" name="İçerik Yer Tutucusu 2"/>
          <p:cNvSpPr>
            <a:spLocks noGrp="1"/>
          </p:cNvSpPr>
          <p:nvPr>
            <p:ph sz="quarter" idx="1"/>
          </p:nvPr>
        </p:nvSpPr>
        <p:spPr/>
        <p:txBody>
          <a:bodyPr>
            <a:normAutofit/>
          </a:bodyPr>
          <a:lstStyle/>
          <a:p>
            <a:endParaRPr lang="tr-TR" dirty="0" smtClean="0"/>
          </a:p>
          <a:p>
            <a:r>
              <a:rPr lang="tr-TR" dirty="0" smtClean="0"/>
              <a:t>Söz konusu beden ve ruh sağlığı olduğunda, hangi yağlara müteşekkir olmamız gerektiğini, hangi yağlarla arada bir kendimizi şımartabileceğimizi ve hangi yağlardan kesinkes kaçınmamız gerektiğini bilmemiz gerek.</a:t>
            </a:r>
          </a:p>
          <a:p>
            <a:endParaRPr lang="tr-TR" dirty="0" smtClean="0"/>
          </a:p>
          <a:p>
            <a:endParaRPr lang="tr-TR" dirty="0"/>
          </a:p>
        </p:txBody>
      </p:sp>
    </p:spTree>
    <p:extLst>
      <p:ext uri="{BB962C8B-B14F-4D97-AF65-F5344CB8AC3E}">
        <p14:creationId xmlns:p14="http://schemas.microsoft.com/office/powerpoint/2010/main" xmlns="" val="30918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Ölümcül yağlarla başlayalım: Trans yağlar. </a:t>
            </a:r>
          </a:p>
        </p:txBody>
      </p:sp>
      <p:sp>
        <p:nvSpPr>
          <p:cNvPr id="3" name="İçerik Yer Tutucusu 2"/>
          <p:cNvSpPr>
            <a:spLocks noGrp="1"/>
          </p:cNvSpPr>
          <p:nvPr>
            <p:ph sz="quarter" idx="1"/>
          </p:nvPr>
        </p:nvSpPr>
        <p:spPr/>
        <p:txBody>
          <a:bodyPr>
            <a:normAutofit fontScale="85000" lnSpcReduction="20000"/>
          </a:bodyPr>
          <a:lstStyle/>
          <a:p>
            <a:r>
              <a:rPr lang="tr-TR" dirty="0" smtClean="0"/>
              <a:t>Raf ömrünü uzatmak için katkı maddeleriyle üretilen veya hazır gıdalarda yer alan trans yağlar için “şu kadarı zarar vermez” demek mümkün değil. Trans yağlar -ki ürün paketlerinde “</a:t>
            </a:r>
            <a:r>
              <a:rPr lang="tr-TR" dirty="0" err="1" smtClean="0"/>
              <a:t>hidrojenize</a:t>
            </a:r>
            <a:r>
              <a:rPr lang="tr-TR" dirty="0" smtClean="0"/>
              <a:t> yağlar” diye geçer- yüksek oranda </a:t>
            </a:r>
            <a:r>
              <a:rPr lang="tr-TR" dirty="0" err="1" smtClean="0"/>
              <a:t>inflamatuvar</a:t>
            </a:r>
            <a:r>
              <a:rPr lang="tr-TR" dirty="0" smtClean="0"/>
              <a:t> özellik gösterir ve kalp hastalıklarının, tip 2 diyabetlerin, yüksek kolesterol, </a:t>
            </a:r>
            <a:r>
              <a:rPr lang="tr-TR" dirty="0" err="1" smtClean="0"/>
              <a:t>obezite</a:t>
            </a:r>
            <a:r>
              <a:rPr lang="tr-TR" dirty="0" smtClean="0"/>
              <a:t> ve hatta Alzheimer gibi hastalıkların ortaya çıkmasında büyük pay sahibidir. Dahası var: Trans yağların özellikle depresyon, öfke ve zayıf bilişsel fonksiyon durumlarıyla direkt bağlantılı olduğu da çeşitli çalışmalarda ortaya kondu.</a:t>
            </a:r>
          </a:p>
        </p:txBody>
      </p:sp>
    </p:spTree>
    <p:extLst>
      <p:ext uri="{BB962C8B-B14F-4D97-AF65-F5344CB8AC3E}">
        <p14:creationId xmlns:p14="http://schemas.microsoft.com/office/powerpoint/2010/main" xmlns="" val="3106643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04664"/>
            <a:ext cx="8363272" cy="5721499"/>
          </a:xfrm>
        </p:spPr>
        <p:txBody>
          <a:bodyPr>
            <a:normAutofit fontScale="85000" lnSpcReduction="20000"/>
          </a:bodyPr>
          <a:lstStyle/>
          <a:p>
            <a:r>
              <a:rPr lang="tr-TR" dirty="0" smtClean="0"/>
              <a:t>Doymuş yağların da, trans yağlar kadar olmasa da, sağlığa zararlı etkileri olduğu biliniyor. Doymuş yağlara dayalı bir beslenme, bağırsak </a:t>
            </a:r>
            <a:r>
              <a:rPr lang="tr-TR" dirty="0" err="1" smtClean="0"/>
              <a:t>mikrobiyomunu</a:t>
            </a:r>
            <a:r>
              <a:rPr lang="tr-TR" dirty="0" smtClean="0"/>
              <a:t> zayıflattığı ve sinir iltihabını tetiklediği için depresyon riskini yükseltiyor. Doymuş yağların bulunduğu tereyağı, peynir ve kırmızı et gibi gıdalarda beslenirken dikkatli olmakta, bu gıdaları makul düzeyde tüketmekte fayda var.</a:t>
            </a:r>
          </a:p>
          <a:p>
            <a:r>
              <a:rPr lang="tr-TR" dirty="0" smtClean="0"/>
              <a:t>Bir de iyi yağlar var tabi; zeytin ve avokado gibi kaynaklardan elde edilen tekli doymamış yağların ve özellikle de soğuk deniz balıklarından elde edilen Omega-3 çoklu doymamış yağ asitlerinin beyin sağlığı ve ruhsal denge üzerinde önemli pozitif etkileri var.</a:t>
            </a:r>
          </a:p>
          <a:p>
            <a:endParaRPr lang="tr-TR" dirty="0" smtClean="0"/>
          </a:p>
        </p:txBody>
      </p:sp>
    </p:spTree>
    <p:extLst>
      <p:ext uri="{BB962C8B-B14F-4D97-AF65-F5344CB8AC3E}">
        <p14:creationId xmlns:p14="http://schemas.microsoft.com/office/powerpoint/2010/main" xmlns="" val="3389625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normAutofit fontScale="70000" lnSpcReduction="20000"/>
          </a:bodyPr>
          <a:lstStyle/>
          <a:p>
            <a:r>
              <a:rPr lang="tr-TR" dirty="0" smtClean="0"/>
              <a:t>Araştırmalara göre, Omega-3 bakımından zengin beslenme tipindeki toplumlarda, depresyon ve duygu-durum bozukluğu hastalıklarına daha az rastlanıyor. Diğer yandan, majör depresif bozukluk hastalarında çoklu doymamış yağ asidi düzeyinin daha az olduğu görülüyor.</a:t>
            </a:r>
          </a:p>
          <a:p>
            <a:r>
              <a:rPr lang="tr-TR" dirty="0" smtClean="0"/>
              <a:t>Omega-3 ağırlıklı olarak somon balığı, ton balığı, sardunya gibi balıklardan elde edilse de, balık yemeyenler için omega-3 takviyesi alabilir. Omega-3 takviyesinin majör depresif bozukluk ve </a:t>
            </a:r>
            <a:r>
              <a:rPr lang="tr-TR" dirty="0" err="1" smtClean="0"/>
              <a:t>bipolar</a:t>
            </a:r>
            <a:r>
              <a:rPr lang="tr-TR" dirty="0" smtClean="0"/>
              <a:t> bozukluk gibi duygu-durum bozukluklarında ve depresif semptomlarda çok belirgin bir fayda sağladığı çeşitli araştırmalarda kanıtlanmış. Vejetaryenler için ise ceviz ve keten tohumu yağları harika birer çoklu doymamış yağ asidi kaynağı alternatifi…</a:t>
            </a:r>
          </a:p>
          <a:p>
            <a:endParaRPr lang="tr-TR" dirty="0"/>
          </a:p>
        </p:txBody>
      </p:sp>
    </p:spTree>
    <p:extLst>
      <p:ext uri="{BB962C8B-B14F-4D97-AF65-F5344CB8AC3E}">
        <p14:creationId xmlns:p14="http://schemas.microsoft.com/office/powerpoint/2010/main" xmlns="" val="1486273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Susadınız mı?</a:t>
            </a:r>
            <a:br>
              <a:rPr lang="tr-TR" dirty="0" smtClean="0"/>
            </a:br>
            <a:endParaRPr lang="tr-TR" dirty="0"/>
          </a:p>
        </p:txBody>
      </p:sp>
      <p:sp>
        <p:nvSpPr>
          <p:cNvPr id="3" name="İçerik Yer Tutucusu 2"/>
          <p:cNvSpPr>
            <a:spLocks noGrp="1"/>
          </p:cNvSpPr>
          <p:nvPr>
            <p:ph sz="quarter" idx="1"/>
          </p:nvPr>
        </p:nvSpPr>
        <p:spPr>
          <a:xfrm>
            <a:off x="457200" y="857232"/>
            <a:ext cx="8258204" cy="5616720"/>
          </a:xfrm>
        </p:spPr>
        <p:txBody>
          <a:bodyPr>
            <a:normAutofit fontScale="92500" lnSpcReduction="20000"/>
          </a:bodyPr>
          <a:lstStyle/>
          <a:p>
            <a:endParaRPr lang="tr-TR" dirty="0" smtClean="0"/>
          </a:p>
          <a:p>
            <a:r>
              <a:rPr lang="tr-TR" dirty="0" smtClean="0"/>
              <a:t>Bütün o sağlıklı yiyeceklere hakkını vererek eşlik edecek ve akıl sağlığınızı destekleyecek pek çok içecek var.</a:t>
            </a:r>
          </a:p>
          <a:p>
            <a:r>
              <a:rPr lang="tr-TR" dirty="0" smtClean="0"/>
              <a:t>Şarap severleri mutlu edecek bir bilgi: Şarabın ruh sağlığı üzerindeki pozitif etkisi klinik deneylerle destekleniyor. İspanya’da 5,500’den fazla yetişkin katılımcıyla yapılan bir araştırmaya göre haftada 2 ila 7 kadeh şarap içmek depresyon riskini düşürüyor. Fakat tüketim miktarının kilit nokta olduğunun altını çizmek gerek çünkü önerilen miktarın üzerinde alkol tüketimi bilakis depresyonu tetikleyebiliyor. </a:t>
            </a:r>
          </a:p>
          <a:p>
            <a:endParaRPr lang="tr-TR" dirty="0" smtClean="0"/>
          </a:p>
          <a:p>
            <a:endParaRPr lang="tr-TR" dirty="0"/>
          </a:p>
        </p:txBody>
      </p:sp>
    </p:spTree>
    <p:extLst>
      <p:ext uri="{BB962C8B-B14F-4D97-AF65-F5344CB8AC3E}">
        <p14:creationId xmlns:p14="http://schemas.microsoft.com/office/powerpoint/2010/main" xmlns="" val="1204858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smtClean="0"/>
          </a:p>
          <a:p>
            <a:r>
              <a:rPr lang="tr-TR" dirty="0" smtClean="0"/>
              <a:t>Alkol kullanmayanlar için de alternatifler var tabi; onlar da çay ve kahve gibi </a:t>
            </a:r>
            <a:r>
              <a:rPr lang="tr-TR" dirty="0" err="1" smtClean="0"/>
              <a:t>antidepresan</a:t>
            </a:r>
            <a:r>
              <a:rPr lang="tr-TR" dirty="0" smtClean="0"/>
              <a:t> etki yaratan içeceklerden faydalanabilirler. 10 yıl süren ve 50 bin kadın üzerinde yapılan bir çalışma, günde iki-üç fincan kahve içenlerin içmeyenlere göre yüzde 15 oranında daha az depresyon riski taşıdığını gösteriyor.</a:t>
            </a:r>
          </a:p>
          <a:p>
            <a:endParaRPr lang="tr-TR" dirty="0"/>
          </a:p>
        </p:txBody>
      </p:sp>
    </p:spTree>
    <p:extLst>
      <p:ext uri="{BB962C8B-B14F-4D97-AF65-F5344CB8AC3E}">
        <p14:creationId xmlns:p14="http://schemas.microsoft.com/office/powerpoint/2010/main" xmlns="" val="1262475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normAutofit fontScale="92500" lnSpcReduction="20000"/>
          </a:bodyPr>
          <a:lstStyle/>
          <a:p>
            <a:r>
              <a:rPr lang="tr-TR" dirty="0" smtClean="0"/>
              <a:t>Depresyona karşı korumada en çok puan toplayan içecek ise çay. Yaklaşık 23 bin kişiyi kapsayan 11 gözlemsel çalışmanın meta analizlerine göre, günde 3 fincan siyah ya da yeşil çay içenlerde depresyon riski yüzde 37 oranında azalıyor. Japonya’da yapılan ve 70 yaş ve üstü 1,058 katılımcıyı kapsayan </a:t>
            </a:r>
            <a:r>
              <a:rPr lang="tr-TR" dirty="0" err="1" smtClean="0"/>
              <a:t>br</a:t>
            </a:r>
            <a:r>
              <a:rPr lang="tr-TR" dirty="0" smtClean="0"/>
              <a:t> çalışma ise günde 4 fincan veya daha fazla yeşil çay içenlerin, içmeyenlere kıyasla yüzde 44 oranında daha az depresif semptom sergilediğini ortaya çıkarıyor.</a:t>
            </a:r>
          </a:p>
        </p:txBody>
      </p:sp>
    </p:spTree>
    <p:extLst>
      <p:ext uri="{BB962C8B-B14F-4D97-AF65-F5344CB8AC3E}">
        <p14:creationId xmlns:p14="http://schemas.microsoft.com/office/powerpoint/2010/main" xmlns="" val="815728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04664"/>
            <a:ext cx="8507288" cy="5721499"/>
          </a:xfrm>
        </p:spPr>
        <p:txBody>
          <a:bodyPr>
            <a:normAutofit fontScale="85000" lnSpcReduction="20000"/>
          </a:bodyPr>
          <a:lstStyle/>
          <a:p>
            <a:r>
              <a:rPr lang="tr-TR" dirty="0" smtClean="0"/>
              <a:t>Peki şarap, çay ve kahve akıl sağlığımızı nasıl destekliyor? Bu başarının bir kısmı, bitkisel gıdalardaki bir bileşim olan ve bilişsel işlevlerde, </a:t>
            </a:r>
            <a:r>
              <a:rPr lang="tr-TR" dirty="0" err="1" smtClean="0"/>
              <a:t>sinaptik</a:t>
            </a:r>
            <a:r>
              <a:rPr lang="tr-TR" dirty="0" smtClean="0"/>
              <a:t> </a:t>
            </a:r>
            <a:r>
              <a:rPr lang="tr-TR" dirty="0" err="1" smtClean="0"/>
              <a:t>plastisite</a:t>
            </a:r>
            <a:r>
              <a:rPr lang="tr-TR" dirty="0" smtClean="0"/>
              <a:t>, </a:t>
            </a:r>
            <a:r>
              <a:rPr lang="tr-TR" dirty="0" err="1" smtClean="0"/>
              <a:t>mod</a:t>
            </a:r>
            <a:r>
              <a:rPr lang="tr-TR" dirty="0" smtClean="0"/>
              <a:t> ve </a:t>
            </a:r>
            <a:r>
              <a:rPr lang="tr-TR" dirty="0" err="1" smtClean="0"/>
              <a:t>nöronal</a:t>
            </a:r>
            <a:r>
              <a:rPr lang="tr-TR" dirty="0" smtClean="0"/>
              <a:t> fonksiyonlarda pozitif etki yaratan “</a:t>
            </a:r>
            <a:r>
              <a:rPr lang="tr-TR" dirty="0" err="1" smtClean="0"/>
              <a:t>polifenol”lerden</a:t>
            </a:r>
            <a:r>
              <a:rPr lang="tr-TR" dirty="0" smtClean="0"/>
              <a:t> geliyor. Çok çeşitli yiyeceklerde yüzlerce </a:t>
            </a:r>
            <a:r>
              <a:rPr lang="tr-TR" dirty="0" err="1" smtClean="0"/>
              <a:t>polifenol</a:t>
            </a:r>
            <a:r>
              <a:rPr lang="tr-TR" dirty="0" smtClean="0"/>
              <a:t> var ancak meyve-sebzeler, kakao ve baharatların yanı sıra şarap, çay ve kahvede de </a:t>
            </a:r>
            <a:r>
              <a:rPr lang="tr-TR" dirty="0" err="1" smtClean="0"/>
              <a:t>polifenol</a:t>
            </a:r>
            <a:r>
              <a:rPr lang="tr-TR" dirty="0" smtClean="0"/>
              <a:t> oranı çok yüksek. Örneğin yeşil çay, </a:t>
            </a:r>
            <a:r>
              <a:rPr lang="tr-TR" dirty="0" err="1" smtClean="0"/>
              <a:t>kateşin</a:t>
            </a:r>
            <a:r>
              <a:rPr lang="tr-TR" dirty="0" smtClean="0"/>
              <a:t> grubu </a:t>
            </a:r>
            <a:r>
              <a:rPr lang="tr-TR" dirty="0" err="1" smtClean="0"/>
              <a:t>polifenoller</a:t>
            </a:r>
            <a:r>
              <a:rPr lang="tr-TR" dirty="0" smtClean="0"/>
              <a:t> açısından inanılmaz derecede zengin. Yeşil çaydaki </a:t>
            </a:r>
            <a:r>
              <a:rPr lang="tr-TR" dirty="0" err="1" smtClean="0"/>
              <a:t>kateşinlerin</a:t>
            </a:r>
            <a:r>
              <a:rPr lang="tr-TR" dirty="0" smtClean="0"/>
              <a:t>, depresif semptomları düşürdüğü biliniyor. Kırmızı şarapta, kırmızı böğürtlen grubu meyvelerde ve üzümde bulunan </a:t>
            </a:r>
            <a:r>
              <a:rPr lang="tr-TR" dirty="0" err="1" smtClean="0"/>
              <a:t>polifenol</a:t>
            </a:r>
            <a:r>
              <a:rPr lang="tr-TR" dirty="0" smtClean="0"/>
              <a:t> </a:t>
            </a:r>
            <a:r>
              <a:rPr lang="tr-TR" dirty="0" err="1" smtClean="0"/>
              <a:t>resveratrol</a:t>
            </a:r>
            <a:r>
              <a:rPr lang="tr-TR" dirty="0" smtClean="0"/>
              <a:t> ise anti-</a:t>
            </a:r>
            <a:r>
              <a:rPr lang="tr-TR" dirty="0" err="1" smtClean="0"/>
              <a:t>depresan</a:t>
            </a:r>
            <a:r>
              <a:rPr lang="tr-TR" dirty="0" smtClean="0"/>
              <a:t> etki gösteriyor ve </a:t>
            </a:r>
            <a:r>
              <a:rPr lang="tr-TR" dirty="0" err="1" smtClean="0"/>
              <a:t>anksiyete</a:t>
            </a:r>
            <a:r>
              <a:rPr lang="tr-TR" dirty="0" smtClean="0"/>
              <a:t> riskini düşürüyor. Çeşitli çalışmalar, bitkisel </a:t>
            </a:r>
            <a:r>
              <a:rPr lang="tr-TR" dirty="0" err="1" smtClean="0"/>
              <a:t>polifenollerin</a:t>
            </a:r>
            <a:r>
              <a:rPr lang="tr-TR" dirty="0" smtClean="0"/>
              <a:t> ayrıca </a:t>
            </a:r>
            <a:r>
              <a:rPr lang="tr-TR" dirty="0" err="1" smtClean="0"/>
              <a:t>inflamasyonu</a:t>
            </a:r>
            <a:r>
              <a:rPr lang="tr-TR" dirty="0" smtClean="0"/>
              <a:t> azalttığını da ortaya koyuyor.</a:t>
            </a:r>
          </a:p>
        </p:txBody>
      </p:sp>
    </p:spTree>
    <p:extLst>
      <p:ext uri="{BB962C8B-B14F-4D97-AF65-F5344CB8AC3E}">
        <p14:creationId xmlns:p14="http://schemas.microsoft.com/office/powerpoint/2010/main" xmlns="" val="3117013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normAutofit fontScale="62500" lnSpcReduction="20000"/>
          </a:bodyPr>
          <a:lstStyle/>
          <a:p>
            <a:r>
              <a:rPr lang="tr-TR" dirty="0" smtClean="0"/>
              <a:t>Son olarak, alkollü ya da kafeinli içeceklerle pek arası olmayanlara da iyi haberler var. İçme suyunun bile </a:t>
            </a:r>
            <a:r>
              <a:rPr lang="tr-TR" dirty="0" err="1" smtClean="0"/>
              <a:t>mod</a:t>
            </a:r>
            <a:r>
              <a:rPr lang="tr-TR" dirty="0" smtClean="0"/>
              <a:t> yükseltici ve depresyona karşı koruyucu etkisi var. Sağlıklı 120 kadın katılımcı ile yapılan bir araştırma, daha fazla su içenlerin daha iyi bir ruh halinde olduklarını ortaya koyuyor. En az su içenlerde (günde bir buçuk litre kadar) </a:t>
            </a:r>
            <a:r>
              <a:rPr lang="tr-TR" dirty="0" err="1" smtClean="0"/>
              <a:t>mod</a:t>
            </a:r>
            <a:r>
              <a:rPr lang="tr-TR" dirty="0" smtClean="0"/>
              <a:t> düşüşü ve depresif belirtiler öne çıktığı görülüyor. Diğer yandan, en çok su içen kadınlarınsa (günde 3 litreden fazla) </a:t>
            </a:r>
            <a:r>
              <a:rPr lang="tr-TR" dirty="0" err="1" smtClean="0"/>
              <a:t>modlarının</a:t>
            </a:r>
            <a:r>
              <a:rPr lang="tr-TR" dirty="0" smtClean="0"/>
              <a:t> daha dengeli olduğu görülürken, depresyon ve tansiyon şikayetlerinin en az bu grupta olduğu raporlanıyor.</a:t>
            </a:r>
          </a:p>
          <a:p>
            <a:r>
              <a:rPr lang="tr-TR" dirty="0" smtClean="0"/>
              <a:t>Başka  çalışmalar da suyun etkisini destekliyor. Çok hafif bir susuzluk bile (vücuttaki suyun yüzde 1-2 düzeyinde kaybı) düşük konsantrasyona, kısa-dönem hafıza problemlerine, </a:t>
            </a:r>
            <a:r>
              <a:rPr lang="tr-TR" dirty="0" err="1" smtClean="0"/>
              <a:t>mod</a:t>
            </a:r>
            <a:r>
              <a:rPr lang="tr-TR" dirty="0" smtClean="0"/>
              <a:t> iniş-çıkışlarına ve </a:t>
            </a:r>
            <a:r>
              <a:rPr lang="tr-TR" dirty="0" err="1" smtClean="0"/>
              <a:t>anksiyeteye</a:t>
            </a:r>
            <a:r>
              <a:rPr lang="tr-TR" dirty="0" smtClean="0"/>
              <a:t> sebep olabiliyor. Neyse ki bu semptomlar vücudun ihtiyacı olan suyun karşılanmasıyla çabucak ortadan kalkıyor. Bu yüzden hastalara ellerinin altında hep bir su şişesi bulundurmalarını tavsiye etmekte fayda var.</a:t>
            </a:r>
          </a:p>
          <a:p>
            <a:endParaRPr lang="tr-TR" dirty="0" smtClean="0"/>
          </a:p>
        </p:txBody>
      </p:sp>
    </p:spTree>
    <p:extLst>
      <p:ext uri="{BB962C8B-B14F-4D97-AF65-F5344CB8AC3E}">
        <p14:creationId xmlns:p14="http://schemas.microsoft.com/office/powerpoint/2010/main" xmlns="" val="3387277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Günde bir elma</a:t>
            </a:r>
            <a:br>
              <a:rPr lang="tr-TR" dirty="0"/>
            </a:br>
            <a:endParaRPr lang="tr-TR" dirty="0"/>
          </a:p>
        </p:txBody>
      </p:sp>
      <p:sp>
        <p:nvSpPr>
          <p:cNvPr id="3" name="İçerik Yer Tutucusu 2"/>
          <p:cNvSpPr>
            <a:spLocks noGrp="1"/>
          </p:cNvSpPr>
          <p:nvPr>
            <p:ph sz="quarter" idx="1"/>
          </p:nvPr>
        </p:nvSpPr>
        <p:spPr/>
        <p:txBody>
          <a:bodyPr>
            <a:normAutofit fontScale="70000" lnSpcReduction="20000"/>
          </a:bodyPr>
          <a:lstStyle/>
          <a:p>
            <a:endParaRPr lang="tr-TR" dirty="0" smtClean="0"/>
          </a:p>
          <a:p>
            <a:r>
              <a:rPr lang="tr-TR" dirty="0" smtClean="0"/>
              <a:t>Henüz </a:t>
            </a:r>
            <a:r>
              <a:rPr lang="tr-TR" dirty="0" err="1" smtClean="0"/>
              <a:t>antidepresan</a:t>
            </a:r>
            <a:r>
              <a:rPr lang="tr-TR" dirty="0" smtClean="0"/>
              <a:t> yerine </a:t>
            </a:r>
            <a:r>
              <a:rPr lang="tr-TR" dirty="0" err="1" smtClean="0"/>
              <a:t>probiyotik</a:t>
            </a:r>
            <a:r>
              <a:rPr lang="tr-TR" dirty="0" smtClean="0"/>
              <a:t> reçetesi yazma noktasına gelmemiş olsak da, araştırmalar yiyip içtiğimiz şeylerle düşüncelerimiz, hislerimiz ve davranışlarımız arasında çok net bir bağlantı kuruyor. Elbette daha fazla katılımcılarla, daha çok ve kapsamlı araştırmalar yapılması gerekiyor ancak halihazırda da genel anlamda sağlıklı bir beslenmenin beden sağlığının yanı sıra akıl sağlığı için de çok önemli olduğunu gösteren sağlam deliller var.</a:t>
            </a:r>
          </a:p>
          <a:p>
            <a:r>
              <a:rPr lang="tr-TR" dirty="0" smtClean="0"/>
              <a:t>Hastaları beslenme alışkanlıklarında küçük fakat etkili değişiklikler yapmaya yönlendirmek, düşük maliyetli ve mümkün bir yolla pozitif sonuçlar elde edilmesini sağlar. “Bir tatlı krizini dondurmayla değil de meyveyle gidermek bile çok büyük bir adım.” diyor Dr. </a:t>
            </a:r>
            <a:r>
              <a:rPr lang="tr-TR" dirty="0" err="1" smtClean="0"/>
              <a:t>Barnes</a:t>
            </a:r>
            <a:r>
              <a:rPr lang="tr-TR" dirty="0" smtClean="0"/>
              <a:t>. “Elma, çilek, üzüm gibi meyveler hem tatlıdır hem doğaldır ve içeriklerindeki </a:t>
            </a:r>
            <a:r>
              <a:rPr lang="tr-TR" dirty="0" err="1" smtClean="0"/>
              <a:t>polifenolik</a:t>
            </a:r>
            <a:r>
              <a:rPr lang="tr-TR" dirty="0" smtClean="0"/>
              <a:t> bileşenlerden de faydalanabilirsiniz.”</a:t>
            </a:r>
          </a:p>
          <a:p>
            <a:endParaRPr lang="tr-TR" dirty="0" smtClean="0"/>
          </a:p>
          <a:p>
            <a:endParaRPr lang="tr-TR" dirty="0" smtClean="0"/>
          </a:p>
          <a:p>
            <a:endParaRPr lang="tr-TR" dirty="0"/>
          </a:p>
        </p:txBody>
      </p:sp>
    </p:spTree>
    <p:extLst>
      <p:ext uri="{BB962C8B-B14F-4D97-AF65-F5344CB8AC3E}">
        <p14:creationId xmlns:p14="http://schemas.microsoft.com/office/powerpoint/2010/main" xmlns="" val="1782735038"/>
      </p:ext>
    </p:extLst>
  </p:cSld>
  <p:clrMapOvr>
    <a:masterClrMapping/>
  </p:clrMapOvr>
</p:sld>
</file>

<file path=ppt/theme/theme1.xml><?xml version="1.0" encoding="utf-8"?>
<a:theme xmlns:a="http://schemas.openxmlformats.org/drawingml/2006/main" name="sunum_sablon (16)">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(16)</Template>
  <TotalTime>52</TotalTime>
  <Words>1859</Words>
  <Application>Microsoft Office PowerPoint</Application>
  <PresentationFormat>Ekran Gösterisi (4:3)</PresentationFormat>
  <Paragraphs>53</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sunum_sablon (16)</vt:lpstr>
      <vt:lpstr>Slayt 1</vt:lpstr>
      <vt:lpstr>Besinler ve ruh sağlığımız </vt:lpstr>
      <vt:lpstr>Slayt 3</vt:lpstr>
      <vt:lpstr>Slayt 4</vt:lpstr>
      <vt:lpstr>Slayt 5</vt:lpstr>
      <vt:lpstr>Slayt 6</vt:lpstr>
      <vt:lpstr>Slayt 7</vt:lpstr>
      <vt:lpstr>Slayt 8</vt:lpstr>
      <vt:lpstr>Karından beyne: Bağırsak-beyin ekseni </vt:lpstr>
      <vt:lpstr>Slayt 10</vt:lpstr>
      <vt:lpstr>Slayt 11</vt:lpstr>
      <vt:lpstr>Diyet yağlar ve akıl sağlığı: “İyi, Kötü ve Ölümcül” </vt:lpstr>
      <vt:lpstr>Ölümcül yağlarla başlayalım: Trans yağlar. </vt:lpstr>
      <vt:lpstr>Slayt 14</vt:lpstr>
      <vt:lpstr>Slayt 15</vt:lpstr>
      <vt:lpstr>Susadınız mı? </vt:lpstr>
      <vt:lpstr>Slayt 17</vt:lpstr>
      <vt:lpstr>Slayt 18</vt:lpstr>
      <vt:lpstr>Slayt 19</vt:lpstr>
      <vt:lpstr>Slayt 20</vt:lpstr>
      <vt:lpstr>Günde bir elma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canan</dc:creator>
  <cp:lastModifiedBy>Canan ASAL ULUS</cp:lastModifiedBy>
  <cp:revision>45</cp:revision>
  <cp:lastPrinted>1601-01-01T00:00:00Z</cp:lastPrinted>
  <dcterms:created xsi:type="dcterms:W3CDTF">2020-01-13T14:16:39Z</dcterms:created>
  <dcterms:modified xsi:type="dcterms:W3CDTF">2020-03-24T09:43:09Z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