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4" r:id="rId1"/>
  </p:sldMasterIdLst>
  <p:notesMasterIdLst>
    <p:notesMasterId r:id="rId39"/>
  </p:notesMasterIdLst>
  <p:sldIdLst>
    <p:sldId id="273" r:id="rId2"/>
    <p:sldId id="305" r:id="rId3"/>
    <p:sldId id="257" r:id="rId4"/>
    <p:sldId id="277" r:id="rId5"/>
    <p:sldId id="275" r:id="rId6"/>
    <p:sldId id="276" r:id="rId7"/>
    <p:sldId id="262" r:id="rId8"/>
    <p:sldId id="281" r:id="rId9"/>
    <p:sldId id="278" r:id="rId10"/>
    <p:sldId id="272" r:id="rId11"/>
    <p:sldId id="263" r:id="rId12"/>
    <p:sldId id="258" r:id="rId13"/>
    <p:sldId id="259" r:id="rId14"/>
    <p:sldId id="287" r:id="rId15"/>
    <p:sldId id="282" r:id="rId16"/>
    <p:sldId id="279" r:id="rId17"/>
    <p:sldId id="260" r:id="rId18"/>
    <p:sldId id="285" r:id="rId19"/>
    <p:sldId id="284" r:id="rId20"/>
    <p:sldId id="286" r:id="rId21"/>
    <p:sldId id="266" r:id="rId22"/>
    <p:sldId id="289" r:id="rId23"/>
    <p:sldId id="291" r:id="rId24"/>
    <p:sldId id="290" r:id="rId25"/>
    <p:sldId id="302" r:id="rId26"/>
    <p:sldId id="288" r:id="rId27"/>
    <p:sldId id="292" r:id="rId28"/>
    <p:sldId id="295" r:id="rId29"/>
    <p:sldId id="268" r:id="rId30"/>
    <p:sldId id="297" r:id="rId31"/>
    <p:sldId id="296" r:id="rId32"/>
    <p:sldId id="269" r:id="rId33"/>
    <p:sldId id="301" r:id="rId34"/>
    <p:sldId id="270" r:id="rId35"/>
    <p:sldId id="303" r:id="rId36"/>
    <p:sldId id="304" r:id="rId37"/>
    <p:sldId id="274" r:id="rId38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6767"/>
    <a:srgbClr val="FF9900"/>
    <a:srgbClr val="A9E0F9"/>
    <a:srgbClr val="286D90"/>
    <a:srgbClr val="00808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8" autoAdjust="0"/>
    <p:restoredTop sz="94660"/>
  </p:normalViewPr>
  <p:slideViewPr>
    <p:cSldViewPr>
      <p:cViewPr varScale="1">
        <p:scale>
          <a:sx n="67" d="100"/>
          <a:sy n="67" d="100"/>
        </p:scale>
        <p:origin x="15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438EC-65B5-48CD-A48E-0E4206738B8D}" type="datetimeFigureOut">
              <a:rPr lang="tr-TR" smtClean="0"/>
              <a:pPr/>
              <a:t>4 Ara 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74130-D926-41B4-BD8D-E1C953EE83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2568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E0B3-CDDF-41C3-A5A7-71AB3BF9453F}" type="slidenum">
              <a:rPr lang="tr-TR" altLang="tr-TR" smtClean="0"/>
              <a:pPr/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57094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E0B3-CDDF-41C3-A5A7-71AB3BF9453F}" type="slidenum">
              <a:rPr lang="tr-TR" altLang="tr-TR" smtClean="0"/>
              <a:pPr/>
              <a:t>35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2073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E0B3-CDDF-41C3-A5A7-71AB3BF9453F}" type="slidenum">
              <a:rPr lang="tr-TR" altLang="tr-TR" smtClean="0"/>
              <a:pPr/>
              <a:t>36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54793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2C406-7165-4DFC-859C-31EC9BCAFF09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85489-7194-4542-A838-2EB0AB3CBCD8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49A11-BB14-4F10-AF7B-A7BFD681676B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7D317-CFFF-4016-8F51-83059BB4A421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4F12F1-92C9-4A28-B18C-845FC94C1139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52A3D-2262-4C0E-BC9E-6BA06A1A48AC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5382512-B94A-4239-B528-7557B6A39AC2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CE9225-FD76-4509-B327-E544AE416A16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alt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B347CB-F03E-4503-BABD-7574EA901906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1FA72DA-BBC4-40E4-9E14-EA058381483C}" type="slidenum">
              <a:rPr lang="tr-TR" altLang="tr-TR" smtClean="0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11413" y="1371600"/>
            <a:ext cx="5973762" cy="8858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altLang="tr-TR" dirty="0" smtClean="0"/>
              <a:t>KESİTSEL ARAŞTIRMALAR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818063" y="2565400"/>
            <a:ext cx="4325937" cy="8477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altLang="tr-TR" sz="2400" dirty="0" err="1" smtClean="0"/>
              <a:t>Prof.Dr.Cihad</a:t>
            </a:r>
            <a:r>
              <a:rPr lang="tr-TR" altLang="tr-TR" sz="2400" dirty="0" smtClean="0"/>
              <a:t> DÜNDAR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altLang="tr-TR" sz="2400" dirty="0" smtClean="0"/>
              <a:t>Halk Sağlığı Anabilim Dalı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00821"/>
            <a:ext cx="3245676" cy="253615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699792" y="2257426"/>
            <a:ext cx="938762" cy="1155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3851920" y="3789041"/>
            <a:ext cx="86941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99592" y="790377"/>
            <a:ext cx="7488832" cy="50165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tr-TR" sz="2400" b="1" dirty="0" smtClean="0"/>
              <a:t>  </a:t>
            </a:r>
            <a:r>
              <a:rPr lang="tr-TR" sz="2000" b="1" dirty="0">
                <a:latin typeface="+mn-lt"/>
                <a:ea typeface="+mn-ea"/>
                <a:cs typeface="+mn-cs"/>
              </a:rPr>
              <a:t>EPİDEMİYOLOJİK ARAŞTIRMALAR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340768"/>
            <a:ext cx="7488832" cy="532859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812800" indent="-812800" eaLnBrk="1" hangingPunct="1">
              <a:spcBef>
                <a:spcPts val="0"/>
              </a:spcBef>
              <a:spcAft>
                <a:spcPts val="600"/>
              </a:spcAft>
              <a:buSzPct val="110000"/>
              <a:buFontTx/>
              <a:buNone/>
              <a:defRPr/>
            </a:pPr>
            <a:r>
              <a:rPr lang="tr-TR" sz="2000" b="1" dirty="0" smtClean="0"/>
              <a:t> </a:t>
            </a:r>
            <a:r>
              <a:rPr lang="tr-TR" sz="2000" b="1" u="sng" dirty="0" smtClean="0">
                <a:solidFill>
                  <a:schemeClr val="tx2"/>
                </a:solidFill>
              </a:rPr>
              <a:t>I. GÖZLEMSEL </a:t>
            </a:r>
            <a:endParaRPr lang="tr-TR" sz="2000" b="1" u="sng" dirty="0">
              <a:solidFill>
                <a:schemeClr val="tx2"/>
              </a:solidFill>
            </a:endParaRPr>
          </a:p>
          <a:p>
            <a:pPr marL="812800" indent="-81280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2000" b="1" dirty="0"/>
              <a:t> </a:t>
            </a:r>
            <a:r>
              <a:rPr lang="tr-TR" sz="2000" b="1" dirty="0" smtClean="0"/>
              <a:t>    1</a:t>
            </a:r>
            <a:r>
              <a:rPr lang="tr-TR" sz="2000" b="1" dirty="0"/>
              <a:t>. </a:t>
            </a:r>
            <a:r>
              <a:rPr lang="tr-TR" sz="2000" b="1" dirty="0" smtClean="0"/>
              <a:t>Tanımlayıcı</a:t>
            </a:r>
          </a:p>
          <a:p>
            <a:pPr marL="812800" indent="-812800">
              <a:spcBef>
                <a:spcPts val="0"/>
              </a:spcBef>
              <a:buNone/>
              <a:defRPr/>
            </a:pPr>
            <a:r>
              <a:rPr lang="tr-TR" sz="2000" b="1" dirty="0" smtClean="0"/>
              <a:t>		</a:t>
            </a:r>
            <a:r>
              <a:rPr lang="tr-TR" sz="2000" dirty="0" smtClean="0"/>
              <a:t>1.1</a:t>
            </a:r>
            <a:r>
              <a:rPr lang="tr-TR" sz="2000" dirty="0"/>
              <a:t>. Olgu sunumu, </a:t>
            </a:r>
            <a:endParaRPr lang="tr-TR" sz="2000" dirty="0" smtClean="0"/>
          </a:p>
          <a:p>
            <a:pPr marL="812800" indent="-812800">
              <a:spcBef>
                <a:spcPts val="0"/>
              </a:spcBef>
              <a:buNone/>
              <a:defRPr/>
            </a:pPr>
            <a:r>
              <a:rPr lang="tr-TR" sz="2000" dirty="0"/>
              <a:t> </a:t>
            </a:r>
            <a:r>
              <a:rPr lang="tr-TR" sz="2000" dirty="0" smtClean="0"/>
              <a:t>             1.2. Olgu serileri</a:t>
            </a:r>
          </a:p>
          <a:p>
            <a:pPr marL="812800" indent="-812800">
              <a:spcBef>
                <a:spcPts val="0"/>
              </a:spcBef>
              <a:buNone/>
              <a:defRPr/>
            </a:pPr>
            <a:r>
              <a:rPr lang="tr-TR" sz="2000" dirty="0" smtClean="0"/>
              <a:t>              1.3. </a:t>
            </a:r>
            <a:r>
              <a:rPr lang="tr-TR" sz="2000" dirty="0" err="1" smtClean="0"/>
              <a:t>Korelasyonel</a:t>
            </a:r>
            <a:r>
              <a:rPr lang="tr-TR" sz="2000" dirty="0" smtClean="0"/>
              <a:t> araştırmalar</a:t>
            </a:r>
          </a:p>
          <a:p>
            <a:pPr marL="812800" indent="-812800">
              <a:spcBef>
                <a:spcPts val="0"/>
              </a:spcBef>
              <a:buNone/>
              <a:defRPr/>
            </a:pPr>
            <a:r>
              <a:rPr lang="tr-TR" sz="2000" dirty="0" smtClean="0"/>
              <a:t>              1.4. Bilgi, tutum, </a:t>
            </a:r>
            <a:r>
              <a:rPr lang="tr-TR" sz="2000" smtClean="0"/>
              <a:t>davranış araştırmaları</a:t>
            </a:r>
            <a:endParaRPr lang="tr-TR" sz="2000" dirty="0" smtClean="0"/>
          </a:p>
          <a:p>
            <a:pPr marL="812800" indent="-81280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tr-TR" sz="2000" dirty="0" smtClean="0"/>
              <a:t> </a:t>
            </a:r>
            <a:r>
              <a:rPr lang="tr-TR" sz="2000" dirty="0"/>
              <a:t> </a:t>
            </a:r>
            <a:r>
              <a:rPr lang="tr-TR" sz="2000" dirty="0" smtClean="0"/>
              <a:t>   </a:t>
            </a:r>
          </a:p>
          <a:p>
            <a:pPr marL="812800" indent="-81280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tr-TR" sz="2000" b="1" dirty="0" smtClean="0"/>
              <a:t>     2. Analitik</a:t>
            </a:r>
          </a:p>
          <a:p>
            <a:pPr marL="812800" indent="-81280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2000" b="1" dirty="0" smtClean="0"/>
              <a:t>		</a:t>
            </a:r>
            <a:r>
              <a:rPr lang="tr-TR" sz="2000" dirty="0" smtClean="0"/>
              <a:t>2.1.  Kesitsel</a:t>
            </a:r>
          </a:p>
          <a:p>
            <a:pPr marL="812800" indent="-81280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2000" dirty="0" smtClean="0"/>
              <a:t>		2.2. Vaka-Kontrol</a:t>
            </a:r>
          </a:p>
          <a:p>
            <a:pPr marL="812800" indent="-812800" eaLnBrk="1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tr-TR" sz="2000" dirty="0" smtClean="0"/>
              <a:t>		2.3.  </a:t>
            </a:r>
            <a:r>
              <a:rPr lang="tr-TR" sz="2000" dirty="0" err="1" smtClean="0"/>
              <a:t>Kohort</a:t>
            </a:r>
            <a:endParaRPr lang="tr-TR" sz="2000" dirty="0" smtClean="0"/>
          </a:p>
          <a:p>
            <a:pPr marL="812800" indent="-812800">
              <a:spcBef>
                <a:spcPts val="0"/>
              </a:spcBef>
              <a:spcAft>
                <a:spcPts val="600"/>
              </a:spcAft>
              <a:buSzPct val="110000"/>
              <a:buNone/>
              <a:defRPr/>
            </a:pPr>
            <a:r>
              <a:rPr lang="tr-TR" sz="2000" b="1" u="sng" dirty="0" smtClean="0">
                <a:solidFill>
                  <a:schemeClr val="tx2"/>
                </a:solidFill>
              </a:rPr>
              <a:t>II. DENEYSEL                                    </a:t>
            </a:r>
            <a:r>
              <a:rPr lang="tr-TR" sz="2000" b="1" dirty="0" smtClean="0">
                <a:solidFill>
                  <a:schemeClr val="tx2"/>
                </a:solidFill>
              </a:rPr>
              <a:t>        </a:t>
            </a:r>
            <a:r>
              <a:rPr lang="tr-TR" sz="2000" b="1" u="sng" dirty="0" smtClean="0">
                <a:solidFill>
                  <a:schemeClr val="tx2"/>
                </a:solidFill>
              </a:rPr>
              <a:t>  III</a:t>
            </a:r>
            <a:r>
              <a:rPr lang="tr-TR" sz="2000" b="1" u="sng" dirty="0">
                <a:solidFill>
                  <a:schemeClr val="tx2"/>
                </a:solidFill>
              </a:rPr>
              <a:t>. METODOLOJİK </a:t>
            </a:r>
          </a:p>
          <a:p>
            <a:pPr marL="812800" indent="-812800">
              <a:spcBef>
                <a:spcPts val="0"/>
              </a:spcBef>
              <a:buNone/>
              <a:defRPr/>
            </a:pPr>
            <a:r>
              <a:rPr lang="tr-TR" sz="2000" b="1" dirty="0"/>
              <a:t>1.  Klinik (</a:t>
            </a:r>
            <a:r>
              <a:rPr lang="tr-TR" sz="2000" b="1" dirty="0" err="1"/>
              <a:t>Randomize</a:t>
            </a:r>
            <a:r>
              <a:rPr lang="tr-TR" sz="2000" b="1" dirty="0"/>
              <a:t>) </a:t>
            </a:r>
            <a:r>
              <a:rPr lang="tr-TR" sz="2000" b="1" dirty="0" smtClean="0"/>
              <a:t>Deneyler       1</a:t>
            </a:r>
            <a:r>
              <a:rPr lang="tr-TR" sz="2000" b="1" dirty="0"/>
              <a:t>.  Geçerlilik (</a:t>
            </a:r>
            <a:r>
              <a:rPr lang="tr-TR" sz="2000" b="1" dirty="0" err="1"/>
              <a:t>Validite</a:t>
            </a:r>
            <a:r>
              <a:rPr lang="tr-TR" sz="2000" b="1" dirty="0"/>
              <a:t>)</a:t>
            </a:r>
          </a:p>
          <a:p>
            <a:pPr marL="812800" indent="-81280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tr-TR" sz="2000" b="1" dirty="0" smtClean="0"/>
              <a:t>2</a:t>
            </a:r>
            <a:r>
              <a:rPr lang="tr-TR" sz="2000" b="1" dirty="0"/>
              <a:t>.  Saha </a:t>
            </a:r>
            <a:r>
              <a:rPr lang="tr-TR" sz="2000" b="1" dirty="0" smtClean="0"/>
              <a:t>Deneyleri                                   2</a:t>
            </a:r>
            <a:r>
              <a:rPr lang="tr-TR" sz="2000" b="1" dirty="0"/>
              <a:t>.  Güvenilirlik-tutarlılık</a:t>
            </a:r>
          </a:p>
          <a:p>
            <a:pPr marL="812800" indent="-812800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tr-TR" sz="2000" b="1" dirty="0"/>
          </a:p>
          <a:p>
            <a:pPr marL="812800" indent="-812800" eaLnBrk="1" hangingPunct="1">
              <a:spcBef>
                <a:spcPts val="0"/>
              </a:spcBef>
              <a:spcAft>
                <a:spcPts val="600"/>
              </a:spcAft>
              <a:buSzPct val="110000"/>
              <a:buFontTx/>
              <a:buNone/>
              <a:defRPr/>
            </a:pPr>
            <a:endParaRPr lang="tr-TR" sz="2000" b="1" u="sng" dirty="0" smtClean="0">
              <a:solidFill>
                <a:schemeClr val="tx2"/>
              </a:solidFill>
            </a:endParaRPr>
          </a:p>
          <a:p>
            <a:pPr marL="812800" indent="-81280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2000" b="1" dirty="0" smtClean="0"/>
              <a:t>		</a:t>
            </a:r>
          </a:p>
          <a:p>
            <a:pPr marL="812800" indent="-81280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endParaRPr lang="tr-TR" sz="2000" b="1" dirty="0" smtClean="0"/>
          </a:p>
          <a:p>
            <a:pPr marL="812800" indent="-81280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2000" b="1" dirty="0"/>
              <a:t>	    </a:t>
            </a:r>
          </a:p>
        </p:txBody>
      </p:sp>
      <p:sp>
        <p:nvSpPr>
          <p:cNvPr id="13314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724937" y="6299442"/>
            <a:ext cx="334518" cy="454641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326BD-1CE8-4012-A06F-5E47E488D1C9}" type="slidenum">
              <a:rPr lang="tr-TR" sz="2400" smtClean="0">
                <a:ln>
                  <a:solidFill>
                    <a:schemeClr val="tx1"/>
                  </a:solidFill>
                </a:ln>
                <a:solidFill>
                  <a:schemeClr val="tx1">
                    <a:alpha val="20000"/>
                  </a:scheme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tr-TR" sz="2400" dirty="0" smtClean="0">
              <a:ln>
                <a:solidFill>
                  <a:schemeClr val="tx1"/>
                </a:solidFill>
              </a:ln>
              <a:solidFill>
                <a:schemeClr val="tx1">
                  <a:alpha val="20000"/>
                </a:schemeClr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538" y="3373288"/>
            <a:ext cx="2798763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1331640" y="4015333"/>
            <a:ext cx="2736304" cy="3817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48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052736"/>
            <a:ext cx="7696200" cy="576064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de-DE" alt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</a:t>
            </a:r>
            <a:r>
              <a:rPr lang="tr-TR" altLang="tr-TR" sz="36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İ</a:t>
            </a:r>
            <a:r>
              <a:rPr lang="de-DE" alt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TSEL ARAŞTIRMA</a:t>
            </a:r>
            <a:endParaRPr lang="tr-TR" altLang="tr-TR" sz="3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772816"/>
            <a:ext cx="7696200" cy="4176464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algn="ctr">
              <a:lnSpc>
                <a:spcPct val="125000"/>
              </a:lnSpc>
              <a:buFontTx/>
              <a:buNone/>
            </a:pPr>
            <a:r>
              <a:rPr lang="tr-TR" altLang="tr-TR" dirty="0" smtClean="0">
                <a:cs typeface="Arial" panose="020B0604020202020204" pitchFamily="34" charset="0"/>
              </a:rPr>
              <a:t>Toplum</a:t>
            </a:r>
            <a:r>
              <a:rPr lang="de-DE" altLang="tr-TR" dirty="0" smtClean="0">
                <a:cs typeface="Arial" panose="020B0604020202020204" pitchFamily="34" charset="0"/>
              </a:rPr>
              <a:t> </a:t>
            </a:r>
            <a:r>
              <a:rPr lang="de-DE" altLang="tr-TR" dirty="0" err="1" smtClean="0">
                <a:cs typeface="Arial" panose="020B0604020202020204" pitchFamily="34" charset="0"/>
              </a:rPr>
              <a:t>Taram</a:t>
            </a:r>
            <a:r>
              <a:rPr lang="tr-TR" altLang="tr-TR" dirty="0" smtClean="0">
                <a:cs typeface="Arial" panose="020B0604020202020204" pitchFamily="34" charset="0"/>
              </a:rPr>
              <a:t>as</a:t>
            </a:r>
            <a:r>
              <a:rPr lang="de-DE" altLang="tr-TR" dirty="0" smtClean="0">
                <a:cs typeface="Arial" panose="020B0604020202020204" pitchFamily="34" charset="0"/>
              </a:rPr>
              <a:t>ı </a:t>
            </a:r>
            <a:endParaRPr lang="tr-TR" altLang="tr-TR" dirty="0" smtClean="0"/>
          </a:p>
          <a:p>
            <a:pPr algn="ctr">
              <a:lnSpc>
                <a:spcPct val="125000"/>
              </a:lnSpc>
              <a:buFontTx/>
              <a:buNone/>
            </a:pPr>
            <a:r>
              <a:rPr lang="de-DE" altLang="tr-TR" b="1" dirty="0" smtClean="0">
                <a:cs typeface="Arial" panose="020B0604020202020204" pitchFamily="34" charset="0"/>
              </a:rPr>
              <a:t>Prevalans </a:t>
            </a:r>
            <a:r>
              <a:rPr lang="de-DE" altLang="tr-TR" b="1" dirty="0" err="1" smtClean="0">
                <a:cs typeface="Arial" panose="020B0604020202020204" pitchFamily="34" charset="0"/>
              </a:rPr>
              <a:t>Araştırması</a:t>
            </a:r>
            <a:endParaRPr lang="tr-TR" altLang="tr-TR" b="1" dirty="0" smtClean="0"/>
          </a:p>
          <a:p>
            <a:pPr algn="ctr">
              <a:lnSpc>
                <a:spcPct val="125000"/>
              </a:lnSpc>
              <a:buFontTx/>
              <a:buNone/>
            </a:pPr>
            <a:r>
              <a:rPr lang="de-DE" altLang="tr-TR" dirty="0" err="1" smtClean="0">
                <a:cs typeface="Arial" panose="020B0604020202020204" pitchFamily="34" charset="0"/>
              </a:rPr>
              <a:t>Durum</a:t>
            </a:r>
            <a:r>
              <a:rPr lang="de-DE" altLang="tr-TR" dirty="0" smtClean="0">
                <a:cs typeface="Arial" panose="020B0604020202020204" pitchFamily="34" charset="0"/>
              </a:rPr>
              <a:t> </a:t>
            </a:r>
            <a:r>
              <a:rPr lang="de-DE" altLang="tr-TR" dirty="0" err="1" smtClean="0">
                <a:cs typeface="Arial" panose="020B0604020202020204" pitchFamily="34" charset="0"/>
              </a:rPr>
              <a:t>Saptama</a:t>
            </a:r>
            <a:r>
              <a:rPr lang="de-DE" altLang="tr-TR" dirty="0" smtClean="0">
                <a:cs typeface="Arial" panose="020B0604020202020204" pitchFamily="34" charset="0"/>
              </a:rPr>
              <a:t> </a:t>
            </a:r>
            <a:r>
              <a:rPr lang="de-DE" altLang="tr-TR" dirty="0" err="1" smtClean="0">
                <a:cs typeface="Arial" panose="020B0604020202020204" pitchFamily="34" charset="0"/>
              </a:rPr>
              <a:t>Araştırması</a:t>
            </a:r>
            <a:endParaRPr lang="tr-TR" altLang="tr-TR" dirty="0" smtClean="0"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buFontTx/>
              <a:buNone/>
            </a:pPr>
            <a:r>
              <a:rPr lang="tr-TR" altLang="tr-TR" dirty="0" smtClean="0">
                <a:cs typeface="Arial" panose="020B0604020202020204" pitchFamily="34" charset="0"/>
              </a:rPr>
              <a:t>Cross </a:t>
            </a:r>
            <a:r>
              <a:rPr lang="tr-TR" altLang="tr-TR" dirty="0" err="1" smtClean="0">
                <a:cs typeface="Arial" panose="020B0604020202020204" pitchFamily="34" charset="0"/>
              </a:rPr>
              <a:t>Sectional</a:t>
            </a:r>
            <a:r>
              <a:rPr lang="tr-TR" altLang="tr-TR" dirty="0" smtClean="0">
                <a:cs typeface="Arial" panose="020B0604020202020204" pitchFamily="34" charset="0"/>
              </a:rPr>
              <a:t> </a:t>
            </a:r>
            <a:r>
              <a:rPr lang="tr-TR" altLang="tr-TR" dirty="0" err="1" smtClean="0">
                <a:cs typeface="Arial" panose="020B0604020202020204" pitchFamily="34" charset="0"/>
              </a:rPr>
              <a:t>Study</a:t>
            </a:r>
            <a:r>
              <a:rPr lang="tr-TR" altLang="tr-TR" dirty="0" smtClean="0"/>
              <a:t> </a:t>
            </a:r>
          </a:p>
          <a:p>
            <a:pPr algn="ctr">
              <a:lnSpc>
                <a:spcPct val="125000"/>
              </a:lnSpc>
              <a:buFontTx/>
              <a:buNone/>
            </a:pPr>
            <a:endParaRPr lang="tr-TR" altLang="tr-TR" dirty="0" smtClean="0"/>
          </a:p>
          <a:p>
            <a:pPr algn="ctr">
              <a:buNone/>
            </a:pPr>
            <a:r>
              <a:rPr lang="tr-TR" dirty="0" smtClean="0"/>
              <a:t>R</a:t>
            </a:r>
            <a:r>
              <a:rPr lang="tr-TR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 altındaki toplumun tamamında veya toplumdan seçilen bir örnekte, herhangi bir hastalığın veya sağlıkla ilişkili durumun araştırmanın yapıldığı zaman kesitindeki bulunma sıklığı, yani prevalansı belirlenir.</a:t>
            </a:r>
            <a:endParaRPr lang="tr-TR" altLang="tr-TR" dirty="0" smtClean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04664"/>
            <a:ext cx="522352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3</a:t>
            </a:fld>
            <a:endParaRPr lang="tr-TR" alt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 txBox="1">
            <a:spLocks/>
          </p:cNvSpPr>
          <p:nvPr/>
        </p:nvSpPr>
        <p:spPr>
          <a:xfrm>
            <a:off x="467544" y="1337643"/>
            <a:ext cx="6424758" cy="696565"/>
          </a:xfrm>
          <a:prstGeom prst="rect">
            <a:avLst/>
          </a:prstGeom>
        </p:spPr>
        <p:txBody>
          <a:bodyPr/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tr-TR" dirty="0" smtClean="0">
                <a:solidFill>
                  <a:schemeClr val="tx2"/>
                </a:solidFill>
                <a:latin typeface="Calibri" panose="020F0502020204030204" pitchFamily="34" charset="0"/>
              </a:rPr>
              <a:t>“</a:t>
            </a:r>
            <a:r>
              <a:rPr lang="tr-TR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Rİsk</a:t>
            </a:r>
            <a:r>
              <a:rPr lang="tr-TR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tr-TR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altIndakİ</a:t>
            </a:r>
            <a:r>
              <a:rPr lang="tr-TR" dirty="0" smtClean="0">
                <a:solidFill>
                  <a:schemeClr val="tx2"/>
                </a:solidFill>
                <a:latin typeface="Calibri" panose="020F0502020204030204" pitchFamily="34" charset="0"/>
              </a:rPr>
              <a:t> toplum”</a:t>
            </a:r>
            <a:endParaRPr lang="tr-TR" dirty="0">
              <a:latin typeface="Calibri" panose="020F0502020204030204" pitchFamily="34" charset="0"/>
            </a:endParaRPr>
          </a:p>
        </p:txBody>
      </p:sp>
      <p:sp>
        <p:nvSpPr>
          <p:cNvPr id="3" name="2 İçerik Yer Tutucusu"/>
          <p:cNvSpPr txBox="1">
            <a:spLocks/>
          </p:cNvSpPr>
          <p:nvPr/>
        </p:nvSpPr>
        <p:spPr>
          <a:xfrm>
            <a:off x="971600" y="2057723"/>
            <a:ext cx="7416824" cy="3036168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tr-TR" dirty="0" smtClean="0">
                <a:latin typeface="Calibri" panose="020F0502020204030204" pitchFamily="34" charset="0"/>
              </a:rPr>
              <a:t>Belirli bir hastalığa yatkınlığı en fazla olan nüfus grubu</a:t>
            </a:r>
          </a:p>
          <a:p>
            <a:pPr eaLnBrk="1" hangingPunct="1"/>
            <a:endParaRPr lang="tr-TR" dirty="0" smtClean="0"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dirty="0" smtClean="0">
                <a:latin typeface="Calibri" panose="020F0502020204030204" pitchFamily="34" charset="0"/>
              </a:rPr>
              <a:t>Örnek: </a:t>
            </a:r>
          </a:p>
          <a:p>
            <a:pPr eaLnBrk="1" hangingPunct="1"/>
            <a:r>
              <a:rPr lang="tr-TR" dirty="0" smtClean="0">
                <a:latin typeface="Calibri" panose="020F0502020204030204" pitchFamily="34" charset="0"/>
              </a:rPr>
              <a:t>Kızamık ?</a:t>
            </a:r>
          </a:p>
          <a:p>
            <a:pPr eaLnBrk="1" hangingPunct="1"/>
            <a:r>
              <a:rPr lang="tr-TR" dirty="0" smtClean="0">
                <a:latin typeface="Calibri" panose="020F0502020204030204" pitchFamily="34" charset="0"/>
              </a:rPr>
              <a:t>İshal ?</a:t>
            </a:r>
          </a:p>
          <a:p>
            <a:pPr eaLnBrk="1" hangingPunct="1"/>
            <a:r>
              <a:rPr lang="tr-TR" dirty="0" smtClean="0">
                <a:latin typeface="Calibri" panose="020F0502020204030204" pitchFamily="34" charset="0"/>
              </a:rPr>
              <a:t>Prostat kanseri ?</a:t>
            </a:r>
          </a:p>
          <a:p>
            <a:pPr eaLnBrk="1" hangingPunct="1"/>
            <a:r>
              <a:rPr lang="tr-TR" dirty="0" smtClean="0">
                <a:latin typeface="Calibri" panose="020F0502020204030204" pitchFamily="34" charset="0"/>
              </a:rPr>
              <a:t>İntihar girişimi 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92080" y="2801318"/>
            <a:ext cx="2133600" cy="21431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8532440" y="404664"/>
            <a:ext cx="550079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590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2047" y="1419130"/>
            <a:ext cx="841641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tr-TR" b="1" u="sng" dirty="0" smtClean="0">
                <a:latin typeface="+mj-lt"/>
              </a:rPr>
              <a:t>AMAÇ:</a:t>
            </a:r>
            <a:r>
              <a:rPr lang="tr-TR" dirty="0" smtClean="0">
                <a:latin typeface="+mj-lt"/>
              </a:rPr>
              <a:t> </a:t>
            </a:r>
            <a:r>
              <a:rPr lang="tr-TR" sz="2800" dirty="0" smtClean="0">
                <a:latin typeface="+mj-lt"/>
              </a:rPr>
              <a:t>1-Toplumu tanımlayıcı bilgi toplamak</a:t>
            </a:r>
          </a:p>
          <a:p>
            <a:pPr marL="1262063" indent="-274638" eaLnBrk="1" hangingPunct="1">
              <a:buClr>
                <a:schemeClr val="tx1"/>
              </a:buClr>
              <a:buSzPct val="100000"/>
              <a:tabLst>
                <a:tab pos="1074738" algn="l"/>
              </a:tabLst>
            </a:pPr>
            <a:r>
              <a:rPr lang="tr-TR" sz="2400" dirty="0" smtClean="0">
                <a:latin typeface="+mj-lt"/>
              </a:rPr>
              <a:t>Hastalık </a:t>
            </a:r>
            <a:r>
              <a:rPr lang="tr-TR" sz="2400" dirty="0" smtClean="0">
                <a:latin typeface="+mj-lt"/>
              </a:rPr>
              <a:t>sıklığı/prevalansı hakkında </a:t>
            </a:r>
            <a:endParaRPr lang="tr-TR" sz="2400" dirty="0" smtClean="0">
              <a:latin typeface="+mj-lt"/>
            </a:endParaRPr>
          </a:p>
          <a:p>
            <a:pPr marL="1262063" indent="-274638" eaLnBrk="1" hangingPunct="1">
              <a:buClr>
                <a:schemeClr val="tx1"/>
              </a:buClr>
              <a:buSzPct val="100000"/>
              <a:tabLst>
                <a:tab pos="1074738" algn="l"/>
              </a:tabLst>
            </a:pPr>
            <a:r>
              <a:rPr lang="tr-TR" sz="2400" dirty="0" smtClean="0">
                <a:latin typeface="+mj-lt"/>
              </a:rPr>
              <a:t>Hastalıkların </a:t>
            </a:r>
            <a:r>
              <a:rPr lang="tr-TR" sz="2400" dirty="0" smtClean="0">
                <a:latin typeface="+mj-lt"/>
              </a:rPr>
              <a:t>doğal seyri hakkında</a:t>
            </a:r>
          </a:p>
          <a:p>
            <a:pPr marL="1262063" indent="-274638" eaLnBrk="1" hangingPunct="1">
              <a:buClr>
                <a:schemeClr val="tx1"/>
              </a:buClr>
              <a:buSzPct val="100000"/>
              <a:tabLst>
                <a:tab pos="1074738" algn="l"/>
              </a:tabLst>
            </a:pPr>
            <a:r>
              <a:rPr lang="tr-TR" sz="2400" dirty="0" smtClean="0">
                <a:latin typeface="+mj-lt"/>
              </a:rPr>
              <a:t>Olası risk faktörleri hakkında</a:t>
            </a:r>
          </a:p>
          <a:p>
            <a:pPr marL="1262063" indent="-274638" eaLnBrk="1" hangingPunct="1">
              <a:buClr>
                <a:schemeClr val="tx1"/>
              </a:buClr>
              <a:buSzPct val="100000"/>
              <a:tabLst>
                <a:tab pos="1074738" algn="l"/>
              </a:tabLst>
            </a:pPr>
            <a:r>
              <a:rPr lang="tr-TR" sz="2400" dirty="0" smtClean="0">
                <a:latin typeface="+mj-lt"/>
              </a:rPr>
              <a:t>Risk altındaki toplumun özellikleri hakkında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776873" y="4221088"/>
            <a:ext cx="6750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 </a:t>
            </a:r>
            <a:r>
              <a:rPr lang="tr-TR" b="1" dirty="0" smtClean="0"/>
              <a:t>Kim? (Kişi) – Nerede? (Yer) – Ne zaman? (Zaman)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4926" y="4869160"/>
            <a:ext cx="2933700" cy="1552575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5639736" y="678961"/>
            <a:ext cx="136815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?</a:t>
            </a:r>
            <a:endParaRPr lang="tr-TR" sz="48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Rectangle 2" descr="Large confetti"/>
          <p:cNvSpPr txBox="1">
            <a:spLocks noChangeArrowheads="1"/>
          </p:cNvSpPr>
          <p:nvPr/>
        </p:nvSpPr>
        <p:spPr>
          <a:xfrm>
            <a:off x="2195736" y="894412"/>
            <a:ext cx="4392488" cy="51844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tr-TR" sz="3200" b="1" dirty="0" smtClean="0"/>
              <a:t>KESİTSEL ARAŞTIRMA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748464" y="404664"/>
            <a:ext cx="368052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5</a:t>
            </a:fld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79378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Large confetti"/>
          <p:cNvSpPr txBox="1">
            <a:spLocks noChangeArrowheads="1"/>
          </p:cNvSpPr>
          <p:nvPr/>
        </p:nvSpPr>
        <p:spPr>
          <a:xfrm>
            <a:off x="2267744" y="1340768"/>
            <a:ext cx="4392488" cy="51844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tr-TR" sz="3200" b="1" dirty="0" smtClean="0"/>
              <a:t>KESİTSEL ARAŞTIRMA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04055" y="2132856"/>
            <a:ext cx="841641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36688" indent="-1436688" eaLnBrk="1" hangingPunct="1">
              <a:buFont typeface="Wingdings" pitchFamily="2" charset="2"/>
              <a:buNone/>
            </a:pPr>
            <a:r>
              <a:rPr lang="tr-TR" b="1" u="sng" dirty="0" smtClean="0">
                <a:latin typeface="+mj-lt"/>
              </a:rPr>
              <a:t>AMAÇ:</a:t>
            </a:r>
            <a:r>
              <a:rPr lang="tr-TR" dirty="0" smtClean="0">
                <a:latin typeface="+mj-lt"/>
              </a:rPr>
              <a:t> </a:t>
            </a:r>
            <a:r>
              <a:rPr lang="tr-TR" sz="2600" dirty="0">
                <a:latin typeface="+mj-lt"/>
              </a:rPr>
              <a:t>2-</a:t>
            </a:r>
            <a:r>
              <a:rPr lang="tr-TR" sz="2800" dirty="0" smtClean="0">
                <a:latin typeface="+mj-lt"/>
              </a:rPr>
              <a:t> </a:t>
            </a:r>
            <a:r>
              <a:rPr lang="tr-TR" sz="2600" dirty="0">
                <a:latin typeface="+mj-lt"/>
              </a:rPr>
              <a:t>Olası risk faktörleri ile hastalık arasında ilişki olup olmadığını test etmek </a:t>
            </a:r>
            <a:r>
              <a:rPr lang="tr-TR" sz="2600" dirty="0" smtClean="0">
                <a:latin typeface="+mj-lt"/>
              </a:rPr>
              <a:t>(Etken-Sonuç</a:t>
            </a:r>
            <a:r>
              <a:rPr lang="tr-TR" sz="2600" dirty="0" smtClean="0">
                <a:latin typeface="+mj-lt"/>
              </a:rPr>
              <a:t>)</a:t>
            </a:r>
            <a:endParaRPr lang="tr-TR" sz="2600" dirty="0">
              <a:latin typeface="+mj-lt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print"/>
          <a:srcRect t="1" b="4782"/>
          <a:stretch/>
        </p:blipFill>
        <p:spPr>
          <a:xfrm>
            <a:off x="3131840" y="3501007"/>
            <a:ext cx="2664296" cy="2664297"/>
          </a:xfrm>
          <a:prstGeom prst="rect">
            <a:avLst/>
          </a:prstGeo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95530" y="404664"/>
            <a:ext cx="449883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6</a:t>
            </a:fld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39847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24744"/>
            <a:ext cx="7918648" cy="483394"/>
          </a:xfr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tr-TR" sz="2400" b="1" smtClean="0">
                <a:solidFill>
                  <a:schemeClr val="tx1"/>
                </a:solidFill>
                <a:cs typeface="Times New Roman" panose="02020603050405020304" pitchFamily="18" charset="0"/>
              </a:rPr>
              <a:t>Kes</a:t>
            </a:r>
            <a:r>
              <a:rPr lang="tr-TR" altLang="tr-TR" sz="2400" b="1" smtClean="0">
                <a:solidFill>
                  <a:schemeClr val="tx1"/>
                </a:solidFill>
                <a:cs typeface="Times New Roman" panose="02020603050405020304" pitchFamily="18" charset="0"/>
              </a:rPr>
              <a:t>i</a:t>
            </a:r>
            <a:r>
              <a:rPr lang="en-US" altLang="tr-TR" sz="2400" b="1" smtClean="0">
                <a:solidFill>
                  <a:schemeClr val="tx1"/>
                </a:solidFill>
                <a:cs typeface="Times New Roman" panose="02020603050405020304" pitchFamily="18" charset="0"/>
              </a:rPr>
              <a:t>tsel Ara</a:t>
            </a:r>
            <a:r>
              <a:rPr lang="tr-TR" altLang="tr-TR" sz="2400" b="1" smtClean="0">
                <a:solidFill>
                  <a:schemeClr val="tx1"/>
                </a:solidFill>
              </a:rPr>
              <a:t>ş</a:t>
            </a:r>
            <a:r>
              <a:rPr lang="en-US" altLang="tr-TR" sz="2400" b="1" smtClean="0">
                <a:solidFill>
                  <a:schemeClr val="tx1"/>
                </a:solidFill>
                <a:cs typeface="Times New Roman" panose="02020603050405020304" pitchFamily="18" charset="0"/>
              </a:rPr>
              <a:t>t</a:t>
            </a:r>
            <a:r>
              <a:rPr lang="tr-TR" altLang="tr-TR" sz="2400" b="1" smtClean="0">
                <a:solidFill>
                  <a:schemeClr val="tx1"/>
                </a:solidFill>
                <a:cs typeface="Arial" panose="020B0604020202020204" pitchFamily="34" charset="0"/>
              </a:rPr>
              <a:t>ı</a:t>
            </a:r>
            <a:r>
              <a:rPr lang="en-US" altLang="tr-TR" sz="2400" b="1" smtClean="0">
                <a:solidFill>
                  <a:schemeClr val="tx1"/>
                </a:solidFill>
                <a:cs typeface="Times New Roman" panose="02020603050405020304" pitchFamily="18" charset="0"/>
              </a:rPr>
              <a:t>rmalarda Toplanan </a:t>
            </a:r>
            <a:r>
              <a:rPr lang="tr-TR" altLang="tr-TR" sz="2400" b="1" smtClean="0">
                <a:solidFill>
                  <a:schemeClr val="tx1"/>
                </a:solidFill>
                <a:cs typeface="Times New Roman" panose="02020603050405020304" pitchFamily="18" charset="0"/>
              </a:rPr>
              <a:t>Veriler</a:t>
            </a:r>
            <a:endParaRPr lang="tr-TR" altLang="tr-TR" sz="24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marL="261938" indent="-261938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Ki</a:t>
            </a:r>
            <a:r>
              <a:rPr lang="tr-TR" altLang="tr-TR" sz="2000" dirty="0" smtClean="0">
                <a:latin typeface="+mj-lt"/>
              </a:rPr>
              <a:t>ş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isel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sosyodemografik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özellikler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: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Ya</a:t>
            </a:r>
            <a:r>
              <a:rPr lang="tr-TR" altLang="tr-TR" sz="2000" dirty="0" smtClean="0">
                <a:latin typeface="+mj-lt"/>
              </a:rPr>
              <a:t>ş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cins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medeni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durum, e</a:t>
            </a:r>
            <a:r>
              <a:rPr lang="tr-TR" altLang="tr-TR" sz="2000" dirty="0" smtClean="0">
                <a:latin typeface="+mj-lt"/>
              </a:rPr>
              <a:t>ğ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itim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al</a:t>
            </a:r>
            <a:r>
              <a:rPr lang="tr-TR" altLang="tr-TR" sz="2000" dirty="0" err="1" smtClean="0">
                <a:latin typeface="+mj-lt"/>
              </a:rPr>
              <a:t>ış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kanl</a:t>
            </a:r>
            <a:r>
              <a:rPr lang="tr-TR" altLang="tr-TR" sz="2000" dirty="0" err="1" smtClean="0">
                <a:latin typeface="+mj-lt"/>
              </a:rPr>
              <a:t>ı</a:t>
            </a:r>
            <a:r>
              <a:rPr lang="tr-TR" altLang="tr-TR" sz="2000" dirty="0" err="1" smtClean="0">
                <a:latin typeface="+mj-lt"/>
                <a:cs typeface="Times New Roman" panose="02020603050405020304" pitchFamily="18" charset="0"/>
              </a:rPr>
              <a:t>k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lar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çocuk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say</a:t>
            </a:r>
            <a:r>
              <a:rPr lang="tr-TR" altLang="tr-TR" sz="2000" dirty="0" smtClean="0">
                <a:latin typeface="+mj-lt"/>
              </a:rPr>
              <a:t>ı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s</a:t>
            </a:r>
            <a:r>
              <a:rPr lang="tr-TR" altLang="tr-TR" sz="2000" dirty="0" smtClean="0">
                <a:latin typeface="+mj-lt"/>
              </a:rPr>
              <a:t>ı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marL="449263" indent="-449263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Meslek</a:t>
            </a:r>
            <a:r>
              <a:rPr lang="tr-TR" altLang="tr-TR" sz="2000" dirty="0" smtClean="0">
                <a:latin typeface="+mj-lt"/>
              </a:rPr>
              <a:t>,</a:t>
            </a:r>
            <a:endParaRPr lang="en-US" altLang="tr-TR" sz="2000" dirty="0" smtClean="0">
              <a:latin typeface="+mj-lt"/>
            </a:endParaRPr>
          </a:p>
          <a:p>
            <a:pPr marL="449263" indent="-449263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latin typeface="+mj-lt"/>
                <a:cs typeface="Times New Roman" panose="02020603050405020304" pitchFamily="18" charset="0"/>
              </a:rPr>
              <a:t>Yaşanılan yer</a:t>
            </a:r>
            <a:r>
              <a:rPr lang="tr-TR" altLang="tr-TR" sz="2000" dirty="0" smtClean="0">
                <a:latin typeface="+mj-lt"/>
              </a:rPr>
              <a:t>,</a:t>
            </a:r>
            <a:endParaRPr lang="en-US" altLang="tr-TR" sz="2000" dirty="0" smtClean="0">
              <a:latin typeface="+mj-lt"/>
            </a:endParaRPr>
          </a:p>
          <a:p>
            <a:pPr marL="449263" indent="-449263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Ekonomik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durum</a:t>
            </a:r>
            <a:r>
              <a:rPr lang="tr-TR" altLang="tr-TR" sz="2000" dirty="0" smtClean="0">
                <a:latin typeface="+mj-lt"/>
              </a:rPr>
              <a:t>,</a:t>
            </a:r>
            <a:endParaRPr lang="en-US" altLang="tr-TR" sz="2000" dirty="0" smtClean="0">
              <a:latin typeface="+mj-lt"/>
            </a:endParaRPr>
          </a:p>
          <a:p>
            <a:pPr marL="174625" indent="-174625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Çevreye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ili</a:t>
            </a:r>
            <a:r>
              <a:rPr lang="tr-TR" altLang="tr-TR" sz="2000" dirty="0" smtClean="0">
                <a:latin typeface="+mj-lt"/>
              </a:rPr>
              <a:t>ş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kin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fizik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ve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biyolojik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bilgiler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: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Konut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ko</a:t>
            </a:r>
            <a:r>
              <a:rPr lang="tr-TR" altLang="tr-TR" sz="2000" dirty="0" smtClean="0">
                <a:latin typeface="+mj-lt"/>
              </a:rPr>
              <a:t>ş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ullar</a:t>
            </a:r>
            <a:r>
              <a:rPr lang="tr-TR" altLang="tr-TR" sz="2000" dirty="0" smtClean="0">
                <a:latin typeface="+mj-lt"/>
              </a:rPr>
              <a:t>ı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</a:t>
            </a:r>
            <a:r>
              <a:rPr lang="tr-TR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çal</a:t>
            </a:r>
            <a:r>
              <a:rPr lang="tr-TR" altLang="tr-TR" sz="2000" dirty="0" err="1" smtClean="0">
                <a:latin typeface="+mj-lt"/>
              </a:rPr>
              <a:t>ış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ma</a:t>
            </a:r>
            <a:r>
              <a:rPr lang="tr-TR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ko</a:t>
            </a:r>
            <a:r>
              <a:rPr lang="tr-TR" altLang="tr-TR" sz="2000" dirty="0" smtClean="0">
                <a:latin typeface="+mj-lt"/>
              </a:rPr>
              <a:t>ş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ullar</a:t>
            </a:r>
            <a:r>
              <a:rPr lang="tr-TR" altLang="tr-TR" sz="2000" dirty="0" smtClean="0">
                <a:latin typeface="+mj-lt"/>
              </a:rPr>
              <a:t>ı</a:t>
            </a:r>
            <a:endParaRPr lang="en-US" altLang="tr-TR" sz="2000" dirty="0" smtClean="0">
              <a:latin typeface="+mj-lt"/>
            </a:endParaRPr>
          </a:p>
          <a:p>
            <a:pPr marL="449263" indent="-449263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Sa</a:t>
            </a:r>
            <a:r>
              <a:rPr lang="tr-TR" altLang="tr-TR" sz="2000" dirty="0" smtClean="0">
                <a:latin typeface="+mj-lt"/>
              </a:rPr>
              <a:t>ğ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l</a:t>
            </a:r>
            <a:r>
              <a:rPr lang="tr-TR" altLang="tr-TR" sz="2000" dirty="0" err="1" smtClean="0">
                <a:latin typeface="+mj-lt"/>
              </a:rPr>
              <a:t>ık</a:t>
            </a:r>
            <a:r>
              <a:rPr lang="tr-TR" altLang="tr-TR" sz="2000" dirty="0" smtClean="0">
                <a:latin typeface="+mj-lt"/>
              </a:rPr>
              <a:t> algısı,</a:t>
            </a:r>
            <a:endParaRPr lang="en-US" altLang="tr-TR" sz="2000" dirty="0" smtClean="0">
              <a:latin typeface="+mj-lt"/>
            </a:endParaRPr>
          </a:p>
          <a:p>
            <a:pPr marL="449263" indent="-449263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Sa</a:t>
            </a:r>
            <a:r>
              <a:rPr lang="tr-TR" altLang="tr-TR" sz="2000" dirty="0" smtClean="0">
                <a:latin typeface="+mj-lt"/>
              </a:rPr>
              <a:t>ğ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l</a:t>
            </a:r>
            <a:r>
              <a:rPr lang="tr-TR" altLang="tr-TR" sz="2000" dirty="0" smtClean="0">
                <a:latin typeface="+mj-lt"/>
              </a:rPr>
              <a:t>ı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k </a:t>
            </a:r>
            <a:r>
              <a:rPr lang="tr-TR" altLang="tr-TR" sz="2000" dirty="0" smtClean="0">
                <a:latin typeface="+mj-lt"/>
              </a:rPr>
              <a:t>h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izmetlerinden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yararlanma</a:t>
            </a:r>
            <a:r>
              <a:rPr lang="tr-TR" altLang="tr-TR" sz="2000" dirty="0" smtClean="0">
                <a:latin typeface="+mj-lt"/>
                <a:cs typeface="Times New Roman" panose="02020603050405020304" pitchFamily="18" charset="0"/>
              </a:rPr>
              <a:t> sıklığı</a:t>
            </a:r>
            <a:r>
              <a:rPr lang="tr-TR" altLang="tr-TR" sz="2000" dirty="0" smtClean="0">
                <a:latin typeface="+mj-lt"/>
              </a:rPr>
              <a:t>,</a:t>
            </a:r>
            <a:endParaRPr lang="en-US" altLang="tr-TR" sz="2000" dirty="0" smtClean="0">
              <a:latin typeface="+mj-lt"/>
            </a:endParaRPr>
          </a:p>
          <a:p>
            <a:pPr marL="449263" indent="-449263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sz="2000" dirty="0" smtClean="0">
                <a:latin typeface="+mj-lt"/>
                <a:cs typeface="Times New Roman" panose="02020603050405020304" pitchFamily="18" charset="0"/>
              </a:rPr>
              <a:t>Fizik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Muayene</a:t>
            </a:r>
            <a:r>
              <a:rPr lang="tr-TR" altLang="tr-TR" sz="2000" dirty="0" smtClean="0">
                <a:latin typeface="+mj-lt"/>
                <a:cs typeface="Times New Roman" panose="02020603050405020304" pitchFamily="18" charset="0"/>
              </a:rPr>
              <a:t> sonuçları</a:t>
            </a:r>
            <a:r>
              <a:rPr lang="tr-TR" altLang="tr-TR" sz="2000" dirty="0" smtClean="0">
                <a:latin typeface="+mj-lt"/>
              </a:rPr>
              <a:t>,</a:t>
            </a:r>
            <a:endParaRPr lang="en-US" altLang="tr-TR" sz="2000" dirty="0" smtClean="0">
              <a:latin typeface="+mj-lt"/>
            </a:endParaRPr>
          </a:p>
          <a:p>
            <a:pPr marL="174625" indent="-174625" fontAlgn="auto">
              <a:spcAft>
                <a:spcPts val="0"/>
              </a:spcAft>
              <a:buFontTx/>
              <a:buNone/>
              <a:defRPr/>
            </a:pPr>
            <a:r>
              <a:rPr lang="en-US" altLang="tr-TR" sz="2000" b="1" dirty="0" smtClean="0">
                <a:solidFill>
                  <a:srgbClr val="FF9900"/>
                </a:solidFill>
                <a:latin typeface="+mj-lt"/>
                <a:cs typeface="Times New Roman" panose="02020603050405020304" pitchFamily="18" charset="0"/>
              </a:rPr>
              <a:t>*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Laboratuvar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testleri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: Kan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ve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idrar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tetkikleri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radyolojik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muayeneler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biyokimya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tetkikleri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altLang="tr-TR" sz="2000" dirty="0" err="1" smtClean="0">
                <a:latin typeface="+mj-lt"/>
                <a:cs typeface="Times New Roman" panose="02020603050405020304" pitchFamily="18" charset="0"/>
              </a:rPr>
              <a:t>v.b</a:t>
            </a:r>
            <a:r>
              <a:rPr lang="en-US" altLang="tr-TR" sz="2000" dirty="0" smtClean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 fontAlgn="auto">
              <a:spcAft>
                <a:spcPts val="0"/>
              </a:spcAft>
              <a:buFontTx/>
              <a:buNone/>
              <a:defRPr/>
            </a:pPr>
            <a:endParaRPr lang="tr-TR" altLang="tr-TR" sz="2000" dirty="0" smtClean="0">
              <a:latin typeface="+mj-lt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092000" y="396000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7</a:t>
            </a:fld>
            <a:endParaRPr lang="tr-TR" alt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844824"/>
            <a:ext cx="7772400" cy="3456384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de-DE" altLang="tr-TR" sz="1400" dirty="0" smtClean="0">
                <a:latin typeface="+mj-lt"/>
                <a:cs typeface="Arial" panose="020B0604020202020204" pitchFamily="34" charset="0"/>
              </a:rPr>
              <a:t>	</a:t>
            </a:r>
            <a:endParaRPr lang="tr-TR" altLang="tr-TR" sz="1400" dirty="0" smtClean="0">
              <a:latin typeface="+mj-lt"/>
              <a:cs typeface="Arial" panose="020B0604020202020204" pitchFamily="34" charset="0"/>
            </a:endParaRPr>
          </a:p>
          <a:p>
            <a:pPr>
              <a:buClrTx/>
              <a:buFont typeface="Arial" charset="0"/>
              <a:buChar char="•"/>
            </a:pP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Veri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kayna</a:t>
            </a:r>
            <a:r>
              <a:rPr lang="tr-TR" altLang="tr-TR" sz="2400" dirty="0" err="1" smtClean="0">
                <a:latin typeface="+mj-lt"/>
              </a:rPr>
              <a:t>ğı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olarak</a:t>
            </a:r>
            <a:r>
              <a:rPr lang="tr-TR" altLang="tr-TR" sz="2400" dirty="0" smtClean="0">
                <a:latin typeface="+mj-lt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rutin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sa</a:t>
            </a:r>
            <a:r>
              <a:rPr lang="tr-TR" altLang="tr-TR" sz="2400" dirty="0" smtClean="0">
                <a:latin typeface="+mj-lt"/>
              </a:rPr>
              <a:t>ğ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l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k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kay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tlar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,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fizik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ve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laboratuvar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muayenelerinin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sonuç</a:t>
            </a:r>
            <a:r>
              <a:rPr lang="tr-TR" altLang="tr-TR" sz="2400" dirty="0" smtClean="0">
                <a:latin typeface="+mj-lt"/>
                <a:cs typeface="Arial" panose="020B0604020202020204" pitchFamily="34" charset="0"/>
              </a:rPr>
              <a:t> kayıtlar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kullan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labilir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.</a:t>
            </a: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>
              <a:buClrTx/>
              <a:buFont typeface="Arial" charset="0"/>
              <a:buChar char="•"/>
            </a:pPr>
            <a:r>
              <a:rPr lang="tr-TR" altLang="tr-TR" sz="2400" dirty="0" smtClean="0">
                <a:latin typeface="+mj-lt"/>
                <a:cs typeface="Arial" panose="020B0604020202020204" pitchFamily="34" charset="0"/>
              </a:rPr>
              <a:t>Toplumdan seçilen örnek gruba anket yapılarak, fizik ve laboratuvar bakı uygulanarak elde edilen veriler kullanılabilir.</a:t>
            </a:r>
          </a:p>
          <a:p>
            <a:pPr>
              <a:buClrTx/>
              <a:buFont typeface="Arial" charset="0"/>
              <a:buChar char="•"/>
            </a:pPr>
            <a:r>
              <a:rPr lang="tr-TR" altLang="tr-TR" sz="2400" dirty="0" smtClean="0">
                <a:latin typeface="+mj-lt"/>
                <a:cs typeface="Arial" panose="020B0604020202020204" pitchFamily="34" charset="0"/>
              </a:rPr>
              <a:t>Aranan özelliğin hastalık olması gerekmez. Aile planlaması yöntemi uygulayanlar, aşı yaptıranlar, düzenli sağlık kontrolüne gidenler gibi özellikler de aranabilir. </a:t>
            </a:r>
            <a:endParaRPr lang="tr-TR" altLang="tr-TR" sz="2400" dirty="0" smtClean="0">
              <a:latin typeface="+mj-lt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76456" y="404664"/>
            <a:ext cx="37787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8</a:t>
            </a:fld>
            <a:endParaRPr lang="tr-TR" altLang="tr-TR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3568" y="977018"/>
            <a:ext cx="7772400" cy="579774"/>
          </a:xfrm>
          <a:prstGeom prst="rect">
            <a:avLst/>
          </a:prstGeo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>
            <a:normAutofit fontScale="97500"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Genel</a:t>
            </a:r>
            <a:r>
              <a:rPr lang="de-DE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Özellİklerİ</a:t>
            </a:r>
            <a:endParaRPr lang="tr-TR" alt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265" y="5301208"/>
            <a:ext cx="2291191" cy="149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 txBox="1">
            <a:spLocks/>
          </p:cNvSpPr>
          <p:nvPr/>
        </p:nvSpPr>
        <p:spPr>
          <a:xfrm>
            <a:off x="539552" y="1700808"/>
            <a:ext cx="8422704" cy="48965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tr-TR" sz="2400" dirty="0" smtClean="0"/>
          </a:p>
          <a:p>
            <a:pPr eaLnBrk="1" hangingPunct="1"/>
            <a:r>
              <a:rPr lang="tr-TR" sz="2400" dirty="0"/>
              <a:t>Etken</a:t>
            </a:r>
            <a:r>
              <a:rPr lang="tr-TR" sz="2400" dirty="0" smtClean="0"/>
              <a:t> </a:t>
            </a:r>
            <a:r>
              <a:rPr lang="tr-TR" sz="2400" dirty="0" smtClean="0"/>
              <a:t>ve sonuç eş zamanlı, adeta "</a:t>
            </a:r>
            <a:r>
              <a:rPr lang="tr-TR" sz="2400" u="sng" dirty="0" smtClean="0"/>
              <a:t>fotoğraf çeker</a:t>
            </a:r>
            <a:r>
              <a:rPr lang="tr-TR" sz="2400" dirty="0" smtClean="0"/>
              <a:t>" gibi bir anda incelenir. </a:t>
            </a:r>
          </a:p>
          <a:p>
            <a:pPr eaLnBrk="1" hangingPunct="1"/>
            <a:endParaRPr lang="tr-TR" sz="2400" dirty="0" smtClean="0"/>
          </a:p>
          <a:p>
            <a:pPr eaLnBrk="1" hangingPunct="1"/>
            <a:r>
              <a:rPr lang="tr-TR" sz="2400" u="sng" dirty="0" smtClean="0"/>
              <a:t>Kısa süre içinde ve az personel kullanımı ile yapılabilir.</a:t>
            </a:r>
          </a:p>
          <a:p>
            <a:pPr eaLnBrk="1" hangingPunct="1"/>
            <a:endParaRPr lang="tr-TR" sz="2400" u="sng" dirty="0" smtClean="0"/>
          </a:p>
          <a:p>
            <a:pPr eaLnBrk="1" hangingPunct="1"/>
            <a:r>
              <a:rPr lang="tr-TR" sz="2400" dirty="0" err="1" smtClean="0"/>
              <a:t>Prevalansın</a:t>
            </a:r>
            <a:r>
              <a:rPr lang="tr-TR" sz="2400" dirty="0" smtClean="0"/>
              <a:t> bazı sosyodemografik değişkenler, </a:t>
            </a:r>
            <a:r>
              <a:rPr lang="tr-TR" sz="2400" u="sng" dirty="0" smtClean="0"/>
              <a:t>hastalık risk </a:t>
            </a:r>
            <a:r>
              <a:rPr lang="tr-TR" sz="2400" u="sng" dirty="0" smtClean="0"/>
              <a:t>etken</a:t>
            </a:r>
            <a:r>
              <a:rPr lang="tr-TR" sz="2400" u="sng" dirty="0" smtClean="0"/>
              <a:t>leri </a:t>
            </a:r>
            <a:r>
              <a:rPr lang="tr-TR" sz="2400" u="sng" dirty="0" smtClean="0"/>
              <a:t>ve benzeri </a:t>
            </a:r>
            <a:r>
              <a:rPr lang="tr-TR" sz="2400" u="sng" dirty="0" smtClean="0"/>
              <a:t>etken</a:t>
            </a:r>
            <a:r>
              <a:rPr lang="tr-TR" sz="2400" u="sng" dirty="0" smtClean="0"/>
              <a:t>lerle </a:t>
            </a:r>
            <a:r>
              <a:rPr lang="tr-TR" sz="2400" u="sng" dirty="0" smtClean="0"/>
              <a:t>olan ilişkileri </a:t>
            </a:r>
            <a:r>
              <a:rPr lang="tr-TR" sz="2400" dirty="0" smtClean="0"/>
              <a:t>de incelenir. </a:t>
            </a:r>
          </a:p>
          <a:p>
            <a:pPr eaLnBrk="1" hangingPunct="1"/>
            <a:endParaRPr lang="tr-TR" sz="2400" dirty="0" smtClean="0"/>
          </a:p>
          <a:p>
            <a:pPr eaLnBrk="1" hangingPunct="1"/>
            <a:r>
              <a:rPr lang="tr-TR" sz="2400" dirty="0" smtClean="0"/>
              <a:t>Sağlık sorunlarının </a:t>
            </a:r>
            <a:r>
              <a:rPr lang="tr-TR" sz="2400" u="sng" dirty="0" smtClean="0"/>
              <a:t>sıklığı, olası </a:t>
            </a:r>
            <a:r>
              <a:rPr lang="tr-TR" sz="2400" u="sng" dirty="0" smtClean="0"/>
              <a:t>etkenleri </a:t>
            </a:r>
            <a:r>
              <a:rPr lang="tr-TR" sz="2400" dirty="0" smtClean="0"/>
              <a:t>saptanarak sağlık hizmetlerinin planlanması, değerlendirilmesi ve yönlendirilmesine yönelik veri elde edilmesi amaçlanır.</a:t>
            </a:r>
            <a:endParaRPr lang="tr-TR" sz="2400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32440" y="404664"/>
            <a:ext cx="467544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9</a:t>
            </a:fld>
            <a:endParaRPr lang="tr-TR" altLang="tr-TR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3568" y="977018"/>
            <a:ext cx="7772400" cy="579774"/>
          </a:xfrm>
          <a:prstGeom prst="rect">
            <a:avLst/>
          </a:prstGeo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>
            <a:normAutofit fontScale="97500"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Genel</a:t>
            </a:r>
            <a:r>
              <a:rPr lang="de-DE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Özellİklerİ</a:t>
            </a:r>
            <a:endParaRPr lang="tr-TR" alt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97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2193925"/>
            <a:ext cx="7956550" cy="1091059"/>
          </a:xfrm>
          <a:ln>
            <a:solidFill>
              <a:srgbClr val="FF99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60363" indent="-360363">
              <a:buNone/>
            </a:pPr>
            <a:r>
              <a:rPr lang="de-DE" altLang="tr-TR" sz="2400" b="1" dirty="0">
                <a:cs typeface="Arial" panose="020B0604020202020204" pitchFamily="34" charset="0"/>
              </a:rPr>
              <a:t>*</a:t>
            </a:r>
            <a:r>
              <a:rPr lang="de-DE" altLang="tr-TR" sz="2400" b="1" dirty="0">
                <a:solidFill>
                  <a:srgbClr val="FF9900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Bir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ara</a:t>
            </a:r>
            <a:r>
              <a:rPr lang="tr-TR" altLang="tr-TR" sz="2400" dirty="0">
                <a:latin typeface="+mj-lt"/>
              </a:rPr>
              <a:t>ş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t</a:t>
            </a:r>
            <a:r>
              <a:rPr lang="tr-TR" altLang="tr-TR" sz="2400" dirty="0">
                <a:latin typeface="+mj-lt"/>
              </a:rPr>
              <a:t>ı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rmada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birden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fazla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hastal</a:t>
            </a:r>
            <a:r>
              <a:rPr lang="tr-TR" altLang="tr-TR" sz="2400" dirty="0">
                <a:latin typeface="+mj-lt"/>
              </a:rPr>
              <a:t>ı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k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veya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durumun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görülme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s</a:t>
            </a:r>
            <a:r>
              <a:rPr lang="tr-TR" altLang="tr-TR" sz="2400" dirty="0">
                <a:latin typeface="+mj-lt"/>
              </a:rPr>
              <a:t>ı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kl</a:t>
            </a:r>
            <a:r>
              <a:rPr lang="tr-TR" altLang="tr-TR" sz="2400" dirty="0" err="1">
                <a:latin typeface="+mj-lt"/>
              </a:rPr>
              <a:t>ığı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belirlenebilir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.</a:t>
            </a:r>
            <a:r>
              <a:rPr lang="tr-TR" altLang="tr-TR" sz="2400" dirty="0">
                <a:latin typeface="+mj-lt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Bunlara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çok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amaçl</a:t>
            </a:r>
            <a:r>
              <a:rPr lang="tr-TR" altLang="tr-TR" sz="2400" dirty="0">
                <a:latin typeface="+mj-lt"/>
              </a:rPr>
              <a:t>ı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taramalar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ad</a:t>
            </a:r>
            <a:r>
              <a:rPr lang="tr-TR" altLang="tr-TR" sz="2400" dirty="0">
                <a:latin typeface="+mj-lt"/>
              </a:rPr>
              <a:t>ı</a:t>
            </a:r>
            <a:r>
              <a:rPr lang="de-DE" altLang="tr-TR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latin typeface="+mj-lt"/>
                <a:cs typeface="Arial" panose="020B0604020202020204" pitchFamily="34" charset="0"/>
              </a:rPr>
              <a:t>verilir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.</a:t>
            </a: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8368" y="404664"/>
            <a:ext cx="461937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10</a:t>
            </a:fld>
            <a:endParaRPr lang="tr-TR" altLang="tr-TR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3568" y="977018"/>
            <a:ext cx="7772400" cy="579774"/>
          </a:xfrm>
          <a:prstGeom prst="rect">
            <a:avLst/>
          </a:prstGeo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>
            <a:normAutofit fontScale="97500"/>
          </a:bodyPr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Genel</a:t>
            </a:r>
            <a:r>
              <a:rPr lang="de-DE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3200" b="1" smtClean="0">
                <a:latin typeface="Arial" panose="020B0604020202020204" pitchFamily="34" charset="0"/>
                <a:cs typeface="Arial" panose="020B0604020202020204" pitchFamily="34" charset="0"/>
              </a:rPr>
              <a:t>Özellİklerİ</a:t>
            </a:r>
            <a:endParaRPr lang="tr-TR" alt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789040"/>
            <a:ext cx="2705100" cy="1685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433438"/>
            <a:ext cx="8154739" cy="555402"/>
          </a:xfr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</a:t>
            </a:r>
            <a:r>
              <a:rPr lang="tr-TR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LMA ORAN</a:t>
            </a:r>
            <a:r>
              <a:rPr lang="tr-TR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ETK</a:t>
            </a:r>
            <a:r>
              <a:rPr lang="tr-TR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</a:t>
            </a:r>
            <a:r>
              <a:rPr lang="en-US" altLang="tr-T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LEYEN FAKTÖRLER</a:t>
            </a:r>
            <a:endParaRPr lang="tr-TR" altLang="tr-TR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276872"/>
            <a:ext cx="8640960" cy="2963267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buFontTx/>
              <a:buNone/>
            </a:pPr>
            <a:endParaRPr lang="tr-TR" altLang="tr-TR" dirty="0" smtClean="0"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Tx/>
              <a:buNone/>
            </a:pPr>
            <a:r>
              <a:rPr lang="tr-TR" altLang="tr-TR" sz="2800" b="1" dirty="0" smtClean="0">
                <a:solidFill>
                  <a:srgbClr val="FF990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b="1" dirty="0" smtClean="0">
                <a:cs typeface="Arial" panose="020B0604020202020204" pitchFamily="34" charset="0"/>
              </a:rPr>
              <a:t>1-</a:t>
            </a:r>
            <a:r>
              <a:rPr lang="tr-TR" altLang="tr-TR" sz="2800" dirty="0" smtClean="0">
                <a:cs typeface="Arial" panose="020B0604020202020204" pitchFamily="34" charset="0"/>
              </a:rPr>
              <a:t> Araştırmanın konusu</a:t>
            </a:r>
            <a:r>
              <a:rPr lang="tr-TR" altLang="tr-TR" sz="2800" dirty="0" smtClean="0"/>
              <a:t>,</a:t>
            </a:r>
          </a:p>
          <a:p>
            <a:pPr marL="442913" indent="-442913">
              <a:lnSpc>
                <a:spcPct val="110000"/>
              </a:lnSpc>
              <a:buFontTx/>
              <a:buNone/>
              <a:tabLst>
                <a:tab pos="442913" algn="l"/>
              </a:tabLst>
            </a:pPr>
            <a:r>
              <a:rPr lang="tr-TR" altLang="tr-TR" sz="2800" b="1" dirty="0" smtClean="0">
                <a:cs typeface="Arial" panose="020B0604020202020204" pitchFamily="34" charset="0"/>
              </a:rPr>
              <a:t> 2-</a:t>
            </a:r>
            <a:r>
              <a:rPr lang="tr-TR" altLang="tr-TR" sz="2800" dirty="0" smtClean="0">
                <a:cs typeface="Arial" panose="020B0604020202020204" pitchFamily="34" charset="0"/>
              </a:rPr>
              <a:t>Katılacak kişilerin özellikleri (yaş, meslek, eğitim…)</a:t>
            </a:r>
            <a:endParaRPr lang="tr-TR" altLang="tr-TR" sz="2800" dirty="0" smtClean="0"/>
          </a:p>
          <a:p>
            <a:pPr algn="just">
              <a:lnSpc>
                <a:spcPct val="110000"/>
              </a:lnSpc>
              <a:buFontTx/>
              <a:buNone/>
            </a:pPr>
            <a:r>
              <a:rPr lang="tr-TR" altLang="tr-TR" sz="2800" b="1" dirty="0" smtClean="0">
                <a:cs typeface="Arial" panose="020B0604020202020204" pitchFamily="34" charset="0"/>
              </a:rPr>
              <a:t> 3-</a:t>
            </a:r>
            <a:r>
              <a:rPr lang="tr-TR" altLang="tr-TR" sz="2800" dirty="0" smtClean="0">
                <a:cs typeface="Arial" panose="020B0604020202020204" pitchFamily="34" charset="0"/>
              </a:rPr>
              <a:t> Araştırma bölgesinin özellikleri</a:t>
            </a:r>
            <a:r>
              <a:rPr lang="tr-TR" altLang="tr-TR" sz="2800" dirty="0" smtClean="0"/>
              <a:t>,</a:t>
            </a:r>
          </a:p>
          <a:p>
            <a:pPr algn="just">
              <a:lnSpc>
                <a:spcPct val="110000"/>
              </a:lnSpc>
              <a:buFontTx/>
              <a:buNone/>
            </a:pPr>
            <a:r>
              <a:rPr lang="tr-TR" altLang="tr-TR" sz="2800" b="1" dirty="0" smtClean="0">
                <a:cs typeface="Arial" panose="020B0604020202020204" pitchFamily="34" charset="0"/>
              </a:rPr>
              <a:t> 4- </a:t>
            </a:r>
            <a:r>
              <a:rPr lang="tr-TR" altLang="tr-TR" sz="2800" dirty="0" smtClean="0">
                <a:cs typeface="Arial" panose="020B0604020202020204" pitchFamily="34" charset="0"/>
              </a:rPr>
              <a:t>Soru sayısı ve nitelikleri.</a:t>
            </a:r>
            <a:r>
              <a:rPr lang="tr-TR" altLang="tr-TR" sz="2800" dirty="0" smtClean="0"/>
              <a:t>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65975" y="404664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11</a:t>
            </a:fld>
            <a:endParaRPr lang="tr-TR" alt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30" y="4581128"/>
            <a:ext cx="2800350" cy="1628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80728"/>
            <a:ext cx="7772400" cy="534888"/>
          </a:xfr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r-TR" altLang="tr-TR" sz="3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Kesitsel</a:t>
            </a:r>
            <a:r>
              <a:rPr lang="tr-TR" altLang="tr-T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Araştırma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556792"/>
            <a:ext cx="7772400" cy="5184576"/>
          </a:xfrm>
          <a:solidFill>
            <a:schemeClr val="bg1"/>
          </a:solidFill>
          <a:ln>
            <a:solidFill>
              <a:srgbClr val="FF99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tr-TR" sz="2400" b="1" dirty="0" smtClean="0">
                <a:latin typeface="+mj-lt"/>
                <a:cs typeface="Arial" panose="020B0604020202020204" pitchFamily="34" charset="0"/>
              </a:rPr>
              <a:t>*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Uygun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bir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yöntemle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toplumu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temsil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eden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bir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örnek</a:t>
            </a:r>
            <a:r>
              <a:rPr lang="tr-TR" altLang="tr-TR" sz="2400" dirty="0" err="1" smtClean="0">
                <a:latin typeface="+mj-lt"/>
                <a:cs typeface="Arial" panose="020B0604020202020204" pitchFamily="34" charset="0"/>
              </a:rPr>
              <a:t>lem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seçilir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.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Ayr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ca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kontrol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grubu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+mj-lt"/>
                <a:cs typeface="Arial" panose="020B0604020202020204" pitchFamily="34" charset="0"/>
              </a:rPr>
              <a:t>seçilmez</a:t>
            </a: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.</a:t>
            </a:r>
            <a:endParaRPr lang="en-US" altLang="tr-TR" sz="2400" dirty="0" smtClean="0">
              <a:latin typeface="+mj-lt"/>
              <a:cs typeface="Times New Roman" panose="02020603050405020304" pitchFamily="18" charset="0"/>
            </a:endParaRPr>
          </a:p>
          <a:p>
            <a:pPr algn="just">
              <a:buFontTx/>
              <a:buNone/>
            </a:pPr>
            <a:r>
              <a:rPr lang="de-DE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tr-TR" altLang="tr-TR" sz="2400" dirty="0">
              <a:latin typeface="+mj-lt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tr-TR" altLang="tr-TR" sz="2400" dirty="0">
              <a:latin typeface="+mj-lt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Tx/>
              <a:buNone/>
            </a:pP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>
              <a:buFont typeface="Arial" charset="0"/>
              <a:buChar char="•"/>
            </a:pP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748464" y="404664"/>
            <a:ext cx="378336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12</a:t>
            </a:fld>
            <a:endParaRPr lang="tr-TR" altLang="tr-TR" dirty="0"/>
          </a:p>
        </p:txBody>
      </p:sp>
      <p:grpSp>
        <p:nvGrpSpPr>
          <p:cNvPr id="13" name="Grup 12"/>
          <p:cNvGrpSpPr/>
          <p:nvPr/>
        </p:nvGrpSpPr>
        <p:grpSpPr>
          <a:xfrm>
            <a:off x="2123728" y="3140968"/>
            <a:ext cx="5112568" cy="3384376"/>
            <a:chOff x="2243791" y="2780928"/>
            <a:chExt cx="3977363" cy="23908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3791" y="2780928"/>
              <a:ext cx="3977363" cy="2390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Metin kutusu 3"/>
            <p:cNvSpPr txBox="1"/>
            <p:nvPr/>
          </p:nvSpPr>
          <p:spPr>
            <a:xfrm>
              <a:off x="3064670" y="3459366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TOPLUM</a:t>
              </a:r>
              <a:endParaRPr lang="tr-TR" dirty="0"/>
            </a:p>
          </p:txBody>
        </p:sp>
        <p:sp>
          <p:nvSpPr>
            <p:cNvPr id="9" name="Metin kutusu 8"/>
            <p:cNvSpPr txBox="1"/>
            <p:nvPr/>
          </p:nvSpPr>
          <p:spPr>
            <a:xfrm>
              <a:off x="3700290" y="3881347"/>
              <a:ext cx="949269" cy="299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Örneklem</a:t>
              </a:r>
              <a:endParaRPr lang="tr-TR" dirty="0"/>
            </a:p>
          </p:txBody>
        </p:sp>
        <p:sp>
          <p:nvSpPr>
            <p:cNvPr id="10" name="Metin kutusu 9"/>
            <p:cNvSpPr txBox="1"/>
            <p:nvPr/>
          </p:nvSpPr>
          <p:spPr>
            <a:xfrm>
              <a:off x="5232037" y="3169663"/>
              <a:ext cx="653002" cy="299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Hasta</a:t>
              </a:r>
              <a:endParaRPr lang="tr-TR" dirty="0"/>
            </a:p>
          </p:txBody>
        </p:sp>
        <p:sp>
          <p:nvSpPr>
            <p:cNvPr id="12" name="Metin kutusu 11"/>
            <p:cNvSpPr txBox="1"/>
            <p:nvPr/>
          </p:nvSpPr>
          <p:spPr>
            <a:xfrm>
              <a:off x="5194081" y="4005497"/>
              <a:ext cx="802996" cy="299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Sağlam</a:t>
              </a:r>
              <a:endParaRPr lang="tr-T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823629"/>
            <a:ext cx="7770812" cy="576486"/>
          </a:xfrm>
          <a:solidFill>
            <a:srgbClr val="A9E0F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de-DE" altLang="tr-TR" sz="3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Örneklem</a:t>
            </a:r>
            <a:r>
              <a:rPr lang="de-DE" altLang="tr-T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3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</a:t>
            </a:r>
            <a:r>
              <a:rPr lang="tr-TR" altLang="tr-T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altLang="tr-T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tr-TR" altLang="tr-T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484784"/>
            <a:ext cx="7770812" cy="4120480"/>
          </a:xfr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de-DE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tr-TR" altLang="tr-TR" sz="2600" dirty="0" smtClean="0">
                <a:latin typeface="Arial" panose="020B0604020202020204" pitchFamily="34" charset="0"/>
              </a:rPr>
              <a:t>İki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şekilde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olabilir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tr-TR" sz="2600" dirty="0" smtClean="0">
              <a:cs typeface="Times New Roman" panose="02020603050405020304" pitchFamily="18" charset="0"/>
            </a:endParaRPr>
          </a:p>
          <a:p>
            <a:pPr marL="354013" indent="-354013">
              <a:buFontTx/>
              <a:buNone/>
            </a:pPr>
            <a:r>
              <a:rPr lang="de-DE" altLang="tr-T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Tüm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ülkeyi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bölgeyi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temsil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eden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örnek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seçilebilir</a:t>
            </a:r>
            <a:r>
              <a:rPr lang="tr-TR" altLang="tr-TR" sz="2600" dirty="0" smtClean="0">
                <a:latin typeface="Arial" panose="020B0604020202020204" pitchFamily="34" charset="0"/>
              </a:rPr>
              <a:t>,</a:t>
            </a:r>
            <a:endParaRPr lang="en-US" altLang="tr-TR" sz="2600" dirty="0" smtClean="0"/>
          </a:p>
          <a:p>
            <a:pPr marL="354013" indent="-354013">
              <a:buFontTx/>
              <a:buNone/>
            </a:pPr>
            <a:r>
              <a:rPr lang="de-DE" altLang="tr-T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Çeşitli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gruplar</a:t>
            </a:r>
            <a:r>
              <a:rPr lang="tr-TR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ın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çalışma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yap</a:t>
            </a:r>
            <a:r>
              <a:rPr lang="tr-TR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ıl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abilir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tr-TR" sz="2600" dirty="0" smtClean="0"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   </a:t>
            </a:r>
            <a:r>
              <a:rPr lang="de-DE" altLang="tr-TR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tr-TR" altLang="tr-TR" sz="2600" dirty="0" smtClean="0">
                <a:latin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Fabrika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de-DE" altLang="tr-TR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Yurt,</a:t>
            </a:r>
            <a:r>
              <a:rPr lang="tr-TR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Kışla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altLang="tr-T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v.b</a:t>
            </a: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altLang="tr-T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de-DE" altLang="tr-T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altLang="tr-T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tr-TR" alt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altLang="tr-TR" sz="1600" b="1" dirty="0">
                <a:cs typeface="Arial" panose="020B0604020202020204" pitchFamily="34" charset="0"/>
              </a:rPr>
              <a:t>*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Toplumun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tümü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veya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örneğe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seçilen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kesimin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araştırmaya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yüksek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oranda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katılması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elde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edilen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sonuçların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güvenilirliğini</a:t>
            </a:r>
            <a:r>
              <a:rPr lang="de-DE" altLang="tr-TR" sz="1600" dirty="0">
                <a:cs typeface="Arial" panose="020B0604020202020204" pitchFamily="34" charset="0"/>
              </a:rPr>
              <a:t> </a:t>
            </a:r>
            <a:r>
              <a:rPr lang="de-DE" altLang="tr-TR" sz="1600" dirty="0" err="1">
                <a:cs typeface="Arial" panose="020B0604020202020204" pitchFamily="34" charset="0"/>
              </a:rPr>
              <a:t>arttırır</a:t>
            </a:r>
            <a:r>
              <a:rPr lang="tr-TR" altLang="tr-TR" sz="1600" dirty="0">
                <a:cs typeface="Arial" panose="020B0604020202020204" pitchFamily="34" charset="0"/>
              </a:rPr>
              <a:t> ( ≥ % </a:t>
            </a:r>
            <a:r>
              <a:rPr lang="tr-TR" altLang="tr-TR" sz="1600" dirty="0" smtClean="0">
                <a:cs typeface="Arial" panose="020B0604020202020204" pitchFamily="34" charset="0"/>
              </a:rPr>
              <a:t>80 </a:t>
            </a:r>
            <a:r>
              <a:rPr lang="tr-TR" alt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tr-TR" sz="1600" dirty="0" smtClean="0"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tr-TR" altLang="tr-TR" sz="1600" dirty="0" smtClean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76456" y="404665"/>
            <a:ext cx="467544" cy="360040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13</a:t>
            </a:fld>
            <a:endParaRPr lang="tr-TR" alt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78"/>
          <a:stretch/>
        </p:blipFill>
        <p:spPr>
          <a:xfrm>
            <a:off x="5868144" y="5010158"/>
            <a:ext cx="2544336" cy="17523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32440" y="404665"/>
            <a:ext cx="583324" cy="360040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14</a:t>
            </a:fld>
            <a:endParaRPr lang="tr-TR" altLang="tr-TR" dirty="0"/>
          </a:p>
        </p:txBody>
      </p:sp>
      <p:sp>
        <p:nvSpPr>
          <p:cNvPr id="3" name="1 Başlık"/>
          <p:cNvSpPr txBox="1">
            <a:spLocks/>
          </p:cNvSpPr>
          <p:nvPr/>
        </p:nvSpPr>
        <p:spPr>
          <a:xfrm>
            <a:off x="467544" y="908720"/>
            <a:ext cx="8280920" cy="648072"/>
          </a:xfrm>
          <a:prstGeom prst="rect">
            <a:avLst/>
          </a:prstGeom>
        </p:spPr>
        <p:txBody>
          <a:bodyPr/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eaLnBrk="1" hangingPunct="1"/>
            <a:r>
              <a:rPr lang="tr-TR" sz="3600" b="1" dirty="0" smtClean="0"/>
              <a:t>ÖRNEKLEM SAYISINA ULAŞMANIN ÖNEMİ</a:t>
            </a:r>
            <a:endParaRPr lang="tr-TR" sz="3600" b="1" dirty="0"/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395536" y="3645024"/>
            <a:ext cx="8136904" cy="2808312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sz="2400" dirty="0" smtClean="0"/>
              <a:t>Katılmayanların hepsi sağlıklı olabilir.</a:t>
            </a:r>
          </a:p>
          <a:p>
            <a:pPr eaLnBrk="1" hangingPunct="1"/>
            <a:r>
              <a:rPr lang="tr-TR" sz="2400" dirty="0" smtClean="0"/>
              <a:t>Katılmayanlardaki prevalans da katılanlarınkine eşit </a:t>
            </a:r>
            <a:r>
              <a:rPr lang="tr-TR" sz="2400" dirty="0"/>
              <a:t>olabilir</a:t>
            </a:r>
            <a:r>
              <a:rPr lang="tr-TR" sz="2400" dirty="0" smtClean="0"/>
              <a:t>.</a:t>
            </a:r>
          </a:p>
          <a:p>
            <a:pPr eaLnBrk="1" hangingPunct="1"/>
            <a:r>
              <a:rPr lang="tr-TR" sz="2400" dirty="0" smtClean="0"/>
              <a:t>Katılmayanlardaki prevalans katılanlardan çok daha yüksek olabilir</a:t>
            </a:r>
            <a:r>
              <a:rPr lang="tr-TR" sz="2400" dirty="0"/>
              <a:t>.</a:t>
            </a:r>
          </a:p>
          <a:p>
            <a:pPr eaLnBrk="1" hangingPunct="1"/>
            <a:r>
              <a:rPr lang="tr-TR" sz="2400" dirty="0" smtClean="0"/>
              <a:t>Katılmayanlardaki prevalans katılanlardan çok daha düşük </a:t>
            </a:r>
            <a:r>
              <a:rPr lang="tr-TR" sz="2400" dirty="0"/>
              <a:t>olabilir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5" name="3 Dikdörtgen"/>
          <p:cNvSpPr/>
          <p:nvPr/>
        </p:nvSpPr>
        <p:spPr>
          <a:xfrm>
            <a:off x="323528" y="1916832"/>
            <a:ext cx="8352928" cy="15696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SzPct val="85000"/>
            </a:pPr>
            <a:r>
              <a:rPr lang="tr-TR" sz="2400" b="1" kern="0" dirty="0" smtClean="0">
                <a:solidFill>
                  <a:srgbClr val="00264C"/>
                </a:solidFill>
                <a:latin typeface="Times New Roman"/>
                <a:cs typeface="+mn-cs"/>
              </a:rPr>
              <a:t>Hesapladığınız örneklem sayısının %72’sine ulaştınız. Katılamayan ya da katılmayan ya da ulaşamadığınız kişiler nedeniyle sonuçlarınız (</a:t>
            </a:r>
            <a:r>
              <a:rPr lang="tr-TR" sz="2400" b="1" kern="0" dirty="0" err="1" smtClean="0">
                <a:solidFill>
                  <a:srgbClr val="00264C"/>
                </a:solidFill>
                <a:latin typeface="Times New Roman"/>
                <a:cs typeface="+mn-cs"/>
              </a:rPr>
              <a:t>prevalans</a:t>
            </a:r>
            <a:r>
              <a:rPr lang="tr-TR" sz="2400" b="1" kern="0" dirty="0" smtClean="0">
                <a:solidFill>
                  <a:srgbClr val="00264C"/>
                </a:solidFill>
                <a:latin typeface="Times New Roman"/>
                <a:cs typeface="+mn-cs"/>
              </a:rPr>
              <a:t>) nasıl etkilenebilir? Olasılıklar? </a:t>
            </a:r>
            <a:endParaRPr lang="tr-TR" sz="2400" b="1" kern="0" dirty="0">
              <a:solidFill>
                <a:srgbClr val="00264C"/>
              </a:solidFill>
              <a:latin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8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04664"/>
            <a:ext cx="484956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15</a:t>
            </a:fld>
            <a:endParaRPr lang="tr-TR" altLang="tr-TR" dirty="0"/>
          </a:p>
        </p:txBody>
      </p:sp>
      <p:grpSp>
        <p:nvGrpSpPr>
          <p:cNvPr id="12" name="Grup 11"/>
          <p:cNvGrpSpPr/>
          <p:nvPr/>
        </p:nvGrpSpPr>
        <p:grpSpPr>
          <a:xfrm>
            <a:off x="791512" y="1172513"/>
            <a:ext cx="7579503" cy="5568855"/>
            <a:chOff x="2288913" y="1844824"/>
            <a:chExt cx="7579503" cy="45561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8913" y="1844824"/>
              <a:ext cx="7579503" cy="4556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Pasta 10"/>
            <p:cNvSpPr/>
            <p:nvPr/>
          </p:nvSpPr>
          <p:spPr>
            <a:xfrm>
              <a:off x="2915816" y="2163049"/>
              <a:ext cx="3868940" cy="3919645"/>
            </a:xfrm>
            <a:prstGeom prst="pie">
              <a:avLst>
                <a:gd name="adj1" fmla="val 1655465"/>
                <a:gd name="adj2" fmla="val 19870161"/>
              </a:avLst>
            </a:prstGeom>
            <a:solidFill>
              <a:srgbClr val="286D9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grpSp>
          <p:nvGrpSpPr>
            <p:cNvPr id="3" name="Grup 2"/>
            <p:cNvGrpSpPr/>
            <p:nvPr/>
          </p:nvGrpSpPr>
          <p:grpSpPr>
            <a:xfrm>
              <a:off x="3855102" y="2584755"/>
              <a:ext cx="5603003" cy="2426287"/>
              <a:chOff x="4459852" y="4355776"/>
              <a:chExt cx="3003585" cy="1299324"/>
            </a:xfrm>
          </p:grpSpPr>
          <p:sp>
            <p:nvSpPr>
              <p:cNvPr id="6" name="Metin kutusu 5"/>
              <p:cNvSpPr txBox="1"/>
              <p:nvPr/>
            </p:nvSpPr>
            <p:spPr>
              <a:xfrm>
                <a:off x="5550325" y="5006406"/>
                <a:ext cx="689853" cy="346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Örneklem</a:t>
                </a:r>
              </a:p>
              <a:p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1000 kişi</a:t>
                </a:r>
                <a:endParaRPr lang="tr-TR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" name="Metin kutusu 6"/>
              <p:cNvSpPr txBox="1"/>
              <p:nvPr/>
            </p:nvSpPr>
            <p:spPr>
              <a:xfrm>
                <a:off x="6721507" y="4355776"/>
                <a:ext cx="595679" cy="346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err="1" smtClean="0">
                    <a:solidFill>
                      <a:schemeClr val="accent1">
                        <a:lumMod val="50000"/>
                      </a:schemeClr>
                    </a:solidFill>
                  </a:rPr>
                  <a:t>Obezler</a:t>
                </a:r>
                <a:endParaRPr lang="tr-TR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224 kişi</a:t>
                </a:r>
                <a:endParaRPr lang="tr-TR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Metin kutusu 7"/>
              <p:cNvSpPr txBox="1"/>
              <p:nvPr/>
            </p:nvSpPr>
            <p:spPr>
              <a:xfrm>
                <a:off x="6565279" y="5012300"/>
                <a:ext cx="898158" cy="64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Zayıf, Normal</a:t>
                </a:r>
              </a:p>
              <a:p>
                <a:pPr algn="ctr"/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ve </a:t>
                </a:r>
              </a:p>
              <a:p>
                <a:pPr algn="ctr"/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Aşırı kilolular</a:t>
                </a:r>
              </a:p>
              <a:p>
                <a:pPr algn="ctr"/>
                <a:r>
                  <a:rPr lang="tr-TR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776 kişi</a:t>
                </a:r>
                <a:endParaRPr lang="tr-TR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" name="Metin kutusu 4"/>
              <p:cNvSpPr txBox="1"/>
              <p:nvPr/>
            </p:nvSpPr>
            <p:spPr>
              <a:xfrm>
                <a:off x="4459852" y="4487150"/>
                <a:ext cx="923078" cy="346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err="1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Atakum</a:t>
                </a:r>
                <a:r>
                  <a:rPr lang="tr-TR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İlçesi</a:t>
                </a:r>
              </a:p>
              <a:p>
                <a:r>
                  <a:rPr lang="tr-TR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100 000 kişi</a:t>
                </a:r>
                <a:endParaRPr lang="tr-TR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9" name="Metin kutusu 8"/>
          <p:cNvSpPr txBox="1"/>
          <p:nvPr/>
        </p:nvSpPr>
        <p:spPr>
          <a:xfrm>
            <a:off x="309996" y="803181"/>
            <a:ext cx="8515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Atakum</a:t>
            </a:r>
            <a:r>
              <a:rPr lang="tr-TR" dirty="0" smtClean="0"/>
              <a:t> İlçesi Obezite Prevalansının Saptanmasına Yönelik </a:t>
            </a:r>
            <a:r>
              <a:rPr lang="tr-TR" dirty="0" err="1" smtClean="0"/>
              <a:t>Kesitsel</a:t>
            </a:r>
            <a:r>
              <a:rPr lang="tr-TR" dirty="0" smtClean="0"/>
              <a:t> Araştırma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6111808" y="5949280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Prevalans ?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7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79512" y="836712"/>
            <a:ext cx="8820472" cy="58169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tr-TR" sz="2400" b="1" i="1" dirty="0">
                <a:latin typeface="+mj-lt"/>
              </a:rPr>
              <a:t>Prevalans</a:t>
            </a:r>
          </a:p>
          <a:p>
            <a:r>
              <a:rPr lang="tr-TR" sz="2400" dirty="0" smtClean="0">
                <a:latin typeface="+mj-lt"/>
              </a:rPr>
              <a:t>Belirli bir toplumda, belirli bir zaman diliminde, </a:t>
            </a:r>
            <a:r>
              <a:rPr lang="tr-TR" sz="2400" dirty="0">
                <a:latin typeface="+mj-lt"/>
              </a:rPr>
              <a:t>araştırılan </a:t>
            </a:r>
            <a:r>
              <a:rPr lang="tr-TR" sz="2400" dirty="0" smtClean="0">
                <a:latin typeface="+mj-lt"/>
              </a:rPr>
              <a:t>bir hastalık ya da durumunun o toplumdaki görülme oranıdır.</a:t>
            </a:r>
          </a:p>
          <a:p>
            <a:endParaRPr lang="tr-TR" sz="3600" dirty="0" smtClean="0">
              <a:latin typeface="+mj-lt"/>
            </a:endParaRPr>
          </a:p>
          <a:p>
            <a:endParaRPr lang="tr-TR" sz="2400" dirty="0" smtClean="0">
              <a:latin typeface="+mj-lt"/>
            </a:endParaRPr>
          </a:p>
          <a:p>
            <a:r>
              <a:rPr lang="tr-TR" sz="2400" dirty="0"/>
              <a:t>Prevalans (</a:t>
            </a:r>
            <a:r>
              <a:rPr lang="tr-TR" sz="2400" i="1" dirty="0"/>
              <a:t>P</a:t>
            </a:r>
            <a:r>
              <a:rPr lang="tr-TR" sz="2400" dirty="0"/>
              <a:t>) aşağıdaki şekilde hesaplanır:</a:t>
            </a:r>
          </a:p>
          <a:p>
            <a:r>
              <a:rPr lang="tr-TR" sz="2400" dirty="0" smtClean="0">
                <a:latin typeface="+mj-lt"/>
              </a:rPr>
              <a:t>1000 kişi üzerinde yapılan çalışmaya göre:</a:t>
            </a:r>
            <a:endParaRPr lang="tr-TR" sz="2400" dirty="0" smtClean="0">
              <a:latin typeface="+mj-lt"/>
            </a:endParaRPr>
          </a:p>
          <a:p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      Belirtilen zaman ve toplumda bir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      hastalık </a:t>
            </a:r>
            <a:r>
              <a:rPr lang="tr-TR" sz="2400" dirty="0">
                <a:latin typeface="+mj-lt"/>
              </a:rPr>
              <a:t>veya duruma sahip kişi </a:t>
            </a:r>
            <a:r>
              <a:rPr lang="tr-TR" sz="2400" dirty="0" smtClean="0">
                <a:latin typeface="+mj-lt"/>
              </a:rPr>
              <a:t>sayısı                                    Atakum</a:t>
            </a:r>
            <a:endParaRPr lang="tr-TR" sz="2400" dirty="0">
              <a:latin typeface="+mj-lt"/>
            </a:endParaRPr>
          </a:p>
          <a:p>
            <a:r>
              <a:rPr lang="tr-TR" sz="2400" i="1" dirty="0">
                <a:latin typeface="+mj-lt"/>
              </a:rPr>
              <a:t>P </a:t>
            </a:r>
            <a:r>
              <a:rPr lang="tr-TR" sz="2400" dirty="0">
                <a:latin typeface="+mj-lt"/>
              </a:rPr>
              <a:t>= </a:t>
            </a:r>
            <a:r>
              <a:rPr lang="tr-TR" sz="2400" dirty="0" smtClean="0">
                <a:latin typeface="+mj-lt"/>
              </a:rPr>
              <a:t>------------------------------------------------------------ = % 22,4   obezite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       </a:t>
            </a:r>
            <a:r>
              <a:rPr lang="sv-SE" sz="2400" dirty="0" smtClean="0">
                <a:latin typeface="+mj-lt"/>
              </a:rPr>
              <a:t>Belirtilen </a:t>
            </a:r>
            <a:r>
              <a:rPr lang="sv-SE" sz="2400" dirty="0">
                <a:latin typeface="+mj-lt"/>
              </a:rPr>
              <a:t>zamanda </a:t>
            </a:r>
            <a:r>
              <a:rPr lang="tr-TR" sz="2400" dirty="0" smtClean="0">
                <a:latin typeface="+mj-lt"/>
              </a:rPr>
              <a:t>belirtilen toplumda                              prevalansı</a:t>
            </a:r>
            <a:endParaRPr lang="sv-SE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       yer </a:t>
            </a:r>
            <a:r>
              <a:rPr lang="tr-TR" sz="2400" dirty="0">
                <a:latin typeface="+mj-lt"/>
              </a:rPr>
              <a:t>alan kişi </a:t>
            </a:r>
            <a:r>
              <a:rPr lang="tr-TR" sz="2400" dirty="0" smtClean="0">
                <a:latin typeface="+mj-lt"/>
              </a:rPr>
              <a:t>sayısı (Risk altındaki toplum)                                                                    </a:t>
            </a:r>
          </a:p>
          <a:p>
            <a:r>
              <a:rPr lang="tr-TR" sz="2400" dirty="0">
                <a:latin typeface="+mj-lt"/>
              </a:rPr>
              <a:t> </a:t>
            </a:r>
            <a:r>
              <a:rPr lang="tr-TR" sz="2400" dirty="0" smtClean="0">
                <a:latin typeface="+mj-lt"/>
              </a:rPr>
              <a:t>         </a:t>
            </a:r>
          </a:p>
          <a:p>
            <a:r>
              <a:rPr lang="tr-TR" sz="2400" dirty="0">
                <a:latin typeface="+mj-lt"/>
              </a:rPr>
              <a:t> </a:t>
            </a:r>
            <a:r>
              <a:rPr lang="tr-TR" sz="2400" dirty="0" smtClean="0">
                <a:latin typeface="+mj-lt"/>
              </a:rPr>
              <a:t>                                                                                                         </a:t>
            </a:r>
            <a:endParaRPr lang="tr-TR" sz="2400" dirty="0">
              <a:latin typeface="+mj-lt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65975" y="404664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16</a:t>
            </a:fld>
            <a:endParaRPr lang="tr-TR" alt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5148064" y="4371425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[= 224]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5678524" y="5473723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[= 1000]</a:t>
            </a:r>
            <a:endParaRPr lang="tr-TR" dirty="0"/>
          </a:p>
        </p:txBody>
      </p:sp>
      <p:sp>
        <p:nvSpPr>
          <p:cNvPr id="6" name="Sol Köşeli Ayraç 5"/>
          <p:cNvSpPr/>
          <p:nvPr/>
        </p:nvSpPr>
        <p:spPr>
          <a:xfrm>
            <a:off x="7494818" y="4412480"/>
            <a:ext cx="172096" cy="124590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ol Köşeli Ayraç 6"/>
          <p:cNvSpPr/>
          <p:nvPr/>
        </p:nvSpPr>
        <p:spPr>
          <a:xfrm flipH="1">
            <a:off x="8676456" y="4383555"/>
            <a:ext cx="203640" cy="124590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783" y="2120617"/>
            <a:ext cx="2735025" cy="222494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8" name="Dikdörtgen 7"/>
          <p:cNvSpPr/>
          <p:nvPr/>
        </p:nvSpPr>
        <p:spPr>
          <a:xfrm>
            <a:off x="179512" y="836713"/>
            <a:ext cx="8700584" cy="12169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96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Dikdörtgen"/>
          <p:cNvSpPr>
            <a:spLocks noChangeArrowheads="1"/>
          </p:cNvSpPr>
          <p:nvPr/>
        </p:nvSpPr>
        <p:spPr bwMode="auto">
          <a:xfrm>
            <a:off x="153714" y="2251993"/>
            <a:ext cx="1714500" cy="8572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tr-TR" sz="1600" b="1" dirty="0">
                <a:latin typeface="Times New Roman" pitchFamily="18" charset="0"/>
              </a:rPr>
              <a:t>RİSK ALTINDAKİ</a:t>
            </a:r>
          </a:p>
          <a:p>
            <a:pPr algn="ctr">
              <a:spcBef>
                <a:spcPct val="20000"/>
              </a:spcBef>
            </a:pPr>
            <a:r>
              <a:rPr lang="tr-TR" sz="1600" b="1" dirty="0">
                <a:latin typeface="Times New Roman" pitchFamily="18" charset="0"/>
              </a:rPr>
              <a:t> TOPLUM </a:t>
            </a:r>
          </a:p>
        </p:txBody>
      </p:sp>
      <p:sp>
        <p:nvSpPr>
          <p:cNvPr id="9" name="4 Dikdörtgen"/>
          <p:cNvSpPr>
            <a:spLocks noChangeArrowheads="1"/>
          </p:cNvSpPr>
          <p:nvPr/>
        </p:nvSpPr>
        <p:spPr bwMode="auto">
          <a:xfrm>
            <a:off x="2654027" y="2394868"/>
            <a:ext cx="1143000" cy="5715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tr-TR" sz="1600" b="1" dirty="0">
                <a:latin typeface="Times New Roman" pitchFamily="18" charset="0"/>
              </a:rPr>
              <a:t>ÖRNEK</a:t>
            </a:r>
            <a:endParaRPr lang="tr-TR" sz="1600" dirty="0">
              <a:latin typeface="Times New Roman" pitchFamily="18" charset="0"/>
            </a:endParaRPr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5940152" y="1116704"/>
            <a:ext cx="2857500" cy="5715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1600" b="1" dirty="0">
                <a:latin typeface="Times New Roman" pitchFamily="18" charset="0"/>
              </a:rPr>
              <a:t>ETKEN (+), HASTALIK (+)</a:t>
            </a:r>
          </a:p>
          <a:p>
            <a:pPr algn="ctr"/>
            <a:r>
              <a:rPr lang="tr-TR" sz="1600" b="1" dirty="0">
                <a:latin typeface="Times New Roman" pitchFamily="18" charset="0"/>
              </a:rPr>
              <a:t>(a)</a:t>
            </a:r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5940152" y="1823368"/>
            <a:ext cx="2857500" cy="5715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1600" b="1" dirty="0">
                <a:latin typeface="Times New Roman" pitchFamily="18" charset="0"/>
              </a:rPr>
              <a:t>ETKEN (+), HASTALIK </a:t>
            </a:r>
            <a:r>
              <a:rPr lang="tr-TR" sz="1600" b="1" dirty="0" smtClean="0">
                <a:latin typeface="Times New Roman" pitchFamily="18" charset="0"/>
              </a:rPr>
              <a:t>(-)</a:t>
            </a:r>
            <a:endParaRPr lang="tr-TR" sz="1600" b="1" dirty="0">
              <a:latin typeface="Times New Roman" pitchFamily="18" charset="0"/>
            </a:endParaRPr>
          </a:p>
          <a:p>
            <a:pPr algn="ctr"/>
            <a:r>
              <a:rPr lang="tr-TR" sz="1600" b="1" dirty="0">
                <a:latin typeface="Times New Roman" pitchFamily="18" charset="0"/>
              </a:rPr>
              <a:t>(b)</a:t>
            </a:r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5940152" y="2930650"/>
            <a:ext cx="2857500" cy="571500"/>
          </a:xfrm>
          <a:prstGeom prst="rect">
            <a:avLst/>
          </a:prstGeom>
          <a:solidFill>
            <a:srgbClr val="A9E0F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1600" b="1" dirty="0">
                <a:latin typeface="Times New Roman" pitchFamily="18" charset="0"/>
              </a:rPr>
              <a:t>ETKEN </a:t>
            </a:r>
            <a:r>
              <a:rPr lang="tr-TR" sz="1600" b="1" dirty="0" smtClean="0">
                <a:latin typeface="Times New Roman" pitchFamily="18" charset="0"/>
              </a:rPr>
              <a:t>(-), </a:t>
            </a:r>
            <a:r>
              <a:rPr lang="tr-TR" sz="1600" b="1" dirty="0">
                <a:latin typeface="Times New Roman" pitchFamily="18" charset="0"/>
              </a:rPr>
              <a:t>HASTALIK (+)</a:t>
            </a:r>
          </a:p>
          <a:p>
            <a:pPr algn="ctr"/>
            <a:r>
              <a:rPr lang="tr-TR" sz="1600" b="1" dirty="0">
                <a:latin typeface="Times New Roman" pitchFamily="18" charset="0"/>
              </a:rPr>
              <a:t>(c)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5940152" y="3645024"/>
            <a:ext cx="2857500" cy="588622"/>
          </a:xfrm>
          <a:prstGeom prst="rect">
            <a:avLst/>
          </a:prstGeom>
          <a:solidFill>
            <a:srgbClr val="A9E0F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1600" b="1" dirty="0">
                <a:latin typeface="Times New Roman" pitchFamily="18" charset="0"/>
              </a:rPr>
              <a:t>ETKEN </a:t>
            </a:r>
            <a:r>
              <a:rPr lang="tr-TR" sz="1600" b="1" dirty="0" smtClean="0">
                <a:latin typeface="Times New Roman" pitchFamily="18" charset="0"/>
              </a:rPr>
              <a:t>(-), </a:t>
            </a:r>
            <a:r>
              <a:rPr lang="tr-TR" sz="1600" b="1" dirty="0">
                <a:latin typeface="Times New Roman" pitchFamily="18" charset="0"/>
              </a:rPr>
              <a:t>HASTALIK </a:t>
            </a:r>
            <a:r>
              <a:rPr lang="tr-TR" sz="1600" b="1" dirty="0" smtClean="0">
                <a:latin typeface="Times New Roman" pitchFamily="18" charset="0"/>
              </a:rPr>
              <a:t>(-)</a:t>
            </a:r>
            <a:endParaRPr lang="tr-TR" sz="1600" b="1" dirty="0">
              <a:latin typeface="Times New Roman" pitchFamily="18" charset="0"/>
            </a:endParaRPr>
          </a:p>
          <a:p>
            <a:pPr algn="ctr"/>
            <a:r>
              <a:rPr lang="tr-TR" sz="1600" b="1" dirty="0">
                <a:latin typeface="Times New Roman" pitchFamily="18" charset="0"/>
              </a:rPr>
              <a:t>(d)</a:t>
            </a:r>
          </a:p>
        </p:txBody>
      </p:sp>
      <p:sp>
        <p:nvSpPr>
          <p:cNvPr id="15" name="18 Metin kutusu"/>
          <p:cNvSpPr txBox="1">
            <a:spLocks noChangeArrowheads="1"/>
          </p:cNvSpPr>
          <p:nvPr/>
        </p:nvSpPr>
        <p:spPr bwMode="auto">
          <a:xfrm>
            <a:off x="1225276" y="3501008"/>
            <a:ext cx="2071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dirty="0">
                <a:latin typeface="Comic Sans MS" pitchFamily="66" charset="0"/>
              </a:rPr>
              <a:t>UYGUN ÖRNEKLEME YÖNTEMİ</a:t>
            </a:r>
          </a:p>
        </p:txBody>
      </p:sp>
      <p:cxnSp>
        <p:nvCxnSpPr>
          <p:cNvPr id="16" name="27 Düz Bağlayıcı"/>
          <p:cNvCxnSpPr>
            <a:cxnSpLocks noChangeShapeType="1"/>
          </p:cNvCxnSpPr>
          <p:nvPr/>
        </p:nvCxnSpPr>
        <p:spPr bwMode="auto">
          <a:xfrm>
            <a:off x="1868214" y="2680618"/>
            <a:ext cx="785813" cy="0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29 Düz Bağlayıcı"/>
          <p:cNvCxnSpPr>
            <a:cxnSpLocks noChangeShapeType="1"/>
            <a:stCxn id="9" idx="3"/>
          </p:cNvCxnSpPr>
          <p:nvPr/>
        </p:nvCxnSpPr>
        <p:spPr bwMode="auto">
          <a:xfrm>
            <a:off x="3797027" y="2680618"/>
            <a:ext cx="1857375" cy="1588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" name="31 Düz Bağlayıcı"/>
          <p:cNvCxnSpPr>
            <a:cxnSpLocks noChangeShapeType="1"/>
          </p:cNvCxnSpPr>
          <p:nvPr/>
        </p:nvCxnSpPr>
        <p:spPr bwMode="auto">
          <a:xfrm>
            <a:off x="5654402" y="1370618"/>
            <a:ext cx="285750" cy="1588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" name="34 Düz Bağlayıcı"/>
          <p:cNvCxnSpPr>
            <a:cxnSpLocks noChangeShapeType="1"/>
          </p:cNvCxnSpPr>
          <p:nvPr/>
        </p:nvCxnSpPr>
        <p:spPr bwMode="auto">
          <a:xfrm>
            <a:off x="5654402" y="2124540"/>
            <a:ext cx="285750" cy="1588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" name="35 Düz Bağlayıcı"/>
          <p:cNvCxnSpPr>
            <a:cxnSpLocks noChangeShapeType="1"/>
          </p:cNvCxnSpPr>
          <p:nvPr/>
        </p:nvCxnSpPr>
        <p:spPr bwMode="auto">
          <a:xfrm>
            <a:off x="5654402" y="3961646"/>
            <a:ext cx="285750" cy="1587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" name="47 Düz Bağlayıcı"/>
          <p:cNvCxnSpPr>
            <a:cxnSpLocks noChangeShapeType="1"/>
          </p:cNvCxnSpPr>
          <p:nvPr/>
        </p:nvCxnSpPr>
        <p:spPr bwMode="auto">
          <a:xfrm>
            <a:off x="5654402" y="3179093"/>
            <a:ext cx="285750" cy="1588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2" name="50 Düz Bağlayıcı"/>
          <p:cNvCxnSpPr>
            <a:cxnSpLocks noChangeShapeType="1"/>
          </p:cNvCxnSpPr>
          <p:nvPr/>
        </p:nvCxnSpPr>
        <p:spPr bwMode="auto">
          <a:xfrm rot="5400000" flipH="1" flipV="1">
            <a:off x="4332808" y="2680618"/>
            <a:ext cx="2643188" cy="0"/>
          </a:xfrm>
          <a:prstGeom prst="line">
            <a:avLst/>
          </a:prstGeom>
          <a:noFill/>
          <a:ln w="47625" cmpd="dbl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" name="18 Metin kutusu"/>
          <p:cNvSpPr txBox="1">
            <a:spLocks noChangeArrowheads="1"/>
          </p:cNvSpPr>
          <p:nvPr/>
        </p:nvSpPr>
        <p:spPr bwMode="auto">
          <a:xfrm>
            <a:off x="3517126" y="3501008"/>
            <a:ext cx="20716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dirty="0">
                <a:latin typeface="Comic Sans MS" pitchFamily="66" charset="0"/>
              </a:rPr>
              <a:t>ANKET, FİZİK MUAYENE, LAB. İNCELEMELERİ</a:t>
            </a:r>
          </a:p>
        </p:txBody>
      </p:sp>
      <p:cxnSp>
        <p:nvCxnSpPr>
          <p:cNvPr id="7" name="Düz Ok Bağlayıcısı 6"/>
          <p:cNvCxnSpPr/>
          <p:nvPr/>
        </p:nvCxnSpPr>
        <p:spPr>
          <a:xfrm flipV="1">
            <a:off x="2261120" y="2861593"/>
            <a:ext cx="0" cy="6405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Ok Bağlayıcısı 25"/>
          <p:cNvCxnSpPr/>
          <p:nvPr/>
        </p:nvCxnSpPr>
        <p:spPr>
          <a:xfrm flipV="1">
            <a:off x="4609165" y="2811048"/>
            <a:ext cx="0" cy="6405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37345" y="404664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17</a:t>
            </a:fld>
            <a:endParaRPr lang="tr-TR" altLang="tr-TR" dirty="0"/>
          </a:p>
        </p:txBody>
      </p:sp>
      <p:sp>
        <p:nvSpPr>
          <p:cNvPr id="36" name="42 Metin kutusu"/>
          <p:cNvSpPr txBox="1"/>
          <p:nvPr/>
        </p:nvSpPr>
        <p:spPr>
          <a:xfrm>
            <a:off x="1835696" y="4725144"/>
            <a:ext cx="5072063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latin typeface="+mn-lt"/>
                <a:cs typeface="+mn-cs"/>
              </a:rPr>
              <a:t>ELDE EDİLEN ÖLÇÜTLER: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  <a:cs typeface="+mn-cs"/>
              </a:rPr>
              <a:t>Toplam Prevalans: </a:t>
            </a:r>
            <a:r>
              <a:rPr lang="tr-TR" sz="2000" dirty="0">
                <a:latin typeface="+mn-lt"/>
                <a:cs typeface="+mn-cs"/>
              </a:rPr>
              <a:t>a+c / </a:t>
            </a:r>
            <a:r>
              <a:rPr lang="tr-TR" sz="2000" dirty="0" err="1" smtClean="0">
                <a:latin typeface="+mn-lt"/>
                <a:cs typeface="+mn-cs"/>
              </a:rPr>
              <a:t>a+b+c+d</a:t>
            </a:r>
            <a:endParaRPr lang="tr-TR" sz="2000" dirty="0">
              <a:latin typeface="+mn-lt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</a:rPr>
              <a:t>Etken (+) Prevalans </a:t>
            </a:r>
            <a:r>
              <a:rPr lang="tr-TR" sz="2000" dirty="0" smtClean="0">
                <a:latin typeface="+mn-lt"/>
                <a:cs typeface="+mn-cs"/>
              </a:rPr>
              <a:t>=  </a:t>
            </a:r>
            <a:r>
              <a:rPr lang="tr-TR" sz="2000" dirty="0">
                <a:latin typeface="+mn-lt"/>
                <a:cs typeface="+mn-cs"/>
              </a:rPr>
              <a:t>a/</a:t>
            </a:r>
            <a:r>
              <a:rPr lang="tr-TR" sz="2000" dirty="0" err="1">
                <a:latin typeface="+mn-lt"/>
                <a:cs typeface="+mn-cs"/>
              </a:rPr>
              <a:t>a+b</a:t>
            </a:r>
            <a:r>
              <a:rPr lang="tr-TR" sz="2000" dirty="0">
                <a:latin typeface="+mn-lt"/>
                <a:cs typeface="+mn-cs"/>
              </a:rPr>
              <a:t>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</a:rPr>
              <a:t>Etken (-) Prevalans </a:t>
            </a:r>
            <a:r>
              <a:rPr lang="tr-TR" sz="2000" dirty="0" smtClean="0">
                <a:latin typeface="+mn-lt"/>
                <a:cs typeface="+mn-cs"/>
              </a:rPr>
              <a:t>=  </a:t>
            </a:r>
            <a:r>
              <a:rPr lang="tr-TR" sz="2000" dirty="0">
                <a:latin typeface="+mn-lt"/>
                <a:cs typeface="+mn-cs"/>
              </a:rPr>
              <a:t>c/</a:t>
            </a:r>
            <a:r>
              <a:rPr lang="tr-TR" sz="2000" dirty="0" err="1">
                <a:latin typeface="+mn-lt"/>
                <a:cs typeface="+mn-cs"/>
              </a:rPr>
              <a:t>c+d</a:t>
            </a:r>
            <a:r>
              <a:rPr lang="tr-TR" sz="2000" dirty="0">
                <a:latin typeface="+mn-lt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sta 3"/>
          <p:cNvSpPr/>
          <p:nvPr/>
        </p:nvSpPr>
        <p:spPr>
          <a:xfrm rot="7114563">
            <a:off x="1746524" y="1584269"/>
            <a:ext cx="2890522" cy="2778302"/>
          </a:xfrm>
          <a:prstGeom prst="pie">
            <a:avLst>
              <a:gd name="adj1" fmla="val 12765010"/>
              <a:gd name="adj2" fmla="val 161418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04664"/>
            <a:ext cx="465857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18</a:t>
            </a:fld>
            <a:endParaRPr lang="tr-TR" altLang="tr-TR"/>
          </a:p>
        </p:txBody>
      </p:sp>
      <p:grpSp>
        <p:nvGrpSpPr>
          <p:cNvPr id="3" name="Grup 2"/>
          <p:cNvGrpSpPr/>
          <p:nvPr/>
        </p:nvGrpSpPr>
        <p:grpSpPr>
          <a:xfrm>
            <a:off x="1586125" y="1167618"/>
            <a:ext cx="2985875" cy="3611603"/>
            <a:chOff x="2915816" y="2163049"/>
            <a:chExt cx="3868940" cy="3919645"/>
          </a:xfrm>
        </p:grpSpPr>
        <p:sp>
          <p:nvSpPr>
            <p:cNvPr id="5" name="Pasta 4"/>
            <p:cNvSpPr/>
            <p:nvPr/>
          </p:nvSpPr>
          <p:spPr>
            <a:xfrm>
              <a:off x="2915816" y="2163049"/>
              <a:ext cx="3868940" cy="3919645"/>
            </a:xfrm>
            <a:prstGeom prst="pie">
              <a:avLst>
                <a:gd name="adj1" fmla="val 1655465"/>
                <a:gd name="adj2" fmla="val 19870161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400">
                <a:solidFill>
                  <a:schemeClr val="tx1"/>
                </a:solidFill>
              </a:endParaRPr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3924521" y="2830070"/>
              <a:ext cx="2847678" cy="1585844"/>
              <a:chOff x="4497063" y="4487150"/>
              <a:chExt cx="1526546" cy="849251"/>
            </a:xfrm>
          </p:grpSpPr>
          <p:sp>
            <p:nvSpPr>
              <p:cNvPr id="7" name="Metin kutusu 6"/>
              <p:cNvSpPr txBox="1"/>
              <p:nvPr/>
            </p:nvSpPr>
            <p:spPr>
              <a:xfrm>
                <a:off x="5333756" y="4947141"/>
                <a:ext cx="689853" cy="389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tr-TR" sz="1400" b="1" dirty="0" smtClean="0">
                    <a:latin typeface="Times New Roman" pitchFamily="18" charset="0"/>
                  </a:rPr>
                  <a:t>Okul </a:t>
                </a:r>
                <a:endParaRPr lang="tr-TR" sz="1400" b="1" dirty="0">
                  <a:latin typeface="Times New Roman" pitchFamily="18" charset="0"/>
                </a:endParaRPr>
              </a:p>
              <a:p>
                <a:pPr algn="ctr">
                  <a:spcBef>
                    <a:spcPct val="20000"/>
                  </a:spcBef>
                </a:pPr>
                <a:r>
                  <a:rPr lang="tr-TR" sz="1400" b="1" dirty="0">
                    <a:latin typeface="Times New Roman" pitchFamily="18" charset="0"/>
                  </a:rPr>
                  <a:t>Çocukları</a:t>
                </a:r>
                <a:endParaRPr lang="tr-TR" sz="1400" dirty="0">
                  <a:latin typeface="Times New Roman" pitchFamily="18" charset="0"/>
                </a:endParaRPr>
              </a:p>
            </p:txBody>
          </p:sp>
          <p:sp>
            <p:nvSpPr>
              <p:cNvPr id="10" name="Metin kutusu 9"/>
              <p:cNvSpPr txBox="1"/>
              <p:nvPr/>
            </p:nvSpPr>
            <p:spPr>
              <a:xfrm>
                <a:off x="4497063" y="4487150"/>
                <a:ext cx="889855" cy="389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tr-TR" sz="1400" b="1" dirty="0">
                    <a:latin typeface="Times New Roman" pitchFamily="18" charset="0"/>
                  </a:rPr>
                  <a:t>6-12 Yaş 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tr-TR" sz="1400" b="1" dirty="0">
                    <a:latin typeface="Times New Roman" pitchFamily="18" charset="0"/>
                  </a:rPr>
                  <a:t>Çocuk Grubu</a:t>
                </a:r>
              </a:p>
            </p:txBody>
          </p:sp>
        </p:grpSp>
      </p:grpSp>
      <p:sp>
        <p:nvSpPr>
          <p:cNvPr id="15" name="Yuvarlatılmış Dikdörtgen 14"/>
          <p:cNvSpPr/>
          <p:nvPr/>
        </p:nvSpPr>
        <p:spPr>
          <a:xfrm>
            <a:off x="6087895" y="3105167"/>
            <a:ext cx="1368152" cy="695949"/>
          </a:xfrm>
          <a:prstGeom prst="roundRect">
            <a:avLst/>
          </a:prstGeom>
          <a:solidFill>
            <a:srgbClr val="A9E0F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solidFill>
                  <a:schemeClr val="tx1"/>
                </a:solidFill>
              </a:rPr>
              <a:t>Barsak paraziti </a:t>
            </a:r>
            <a:r>
              <a:rPr lang="tr-TR" sz="1400" dirty="0" smtClean="0">
                <a:solidFill>
                  <a:schemeClr val="tx1"/>
                </a:solidFill>
              </a:rPr>
              <a:t>yok </a:t>
            </a:r>
            <a:r>
              <a:rPr lang="tr-TR" sz="1400" dirty="0">
                <a:solidFill>
                  <a:schemeClr val="tx1"/>
                </a:solidFill>
              </a:rPr>
              <a:t>Anemi var</a:t>
            </a:r>
          </a:p>
        </p:txBody>
      </p:sp>
      <p:sp>
        <p:nvSpPr>
          <p:cNvPr id="16" name="Yuvarlatılmış Dikdörtgen 15"/>
          <p:cNvSpPr/>
          <p:nvPr/>
        </p:nvSpPr>
        <p:spPr>
          <a:xfrm>
            <a:off x="6087895" y="1399505"/>
            <a:ext cx="1368152" cy="716073"/>
          </a:xfrm>
          <a:prstGeom prst="roundRect">
            <a:avLst/>
          </a:prstGeom>
          <a:solidFill>
            <a:srgbClr val="FF99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schemeClr val="tx1"/>
                </a:solidFill>
              </a:rPr>
              <a:t>Barsak paraziti var Anemi var</a:t>
            </a: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6087895" y="2181409"/>
            <a:ext cx="1368152" cy="720080"/>
          </a:xfrm>
          <a:prstGeom prst="roundRect">
            <a:avLst/>
          </a:prstGeom>
          <a:solidFill>
            <a:srgbClr val="FF99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solidFill>
                  <a:schemeClr val="tx1"/>
                </a:solidFill>
              </a:rPr>
              <a:t>Barsak paraziti var Anemi </a:t>
            </a:r>
            <a:r>
              <a:rPr lang="tr-TR" sz="1400" dirty="0" smtClean="0">
                <a:solidFill>
                  <a:schemeClr val="tx1"/>
                </a:solidFill>
              </a:rPr>
              <a:t>yok</a:t>
            </a: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19" name="Yuvarlatılmış Dikdörtgen 18"/>
          <p:cNvSpPr/>
          <p:nvPr/>
        </p:nvSpPr>
        <p:spPr>
          <a:xfrm>
            <a:off x="6087895" y="3851516"/>
            <a:ext cx="1368152" cy="793716"/>
          </a:xfrm>
          <a:prstGeom prst="roundRect">
            <a:avLst/>
          </a:prstGeom>
          <a:solidFill>
            <a:srgbClr val="A9E0F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solidFill>
                  <a:schemeClr val="tx1"/>
                </a:solidFill>
              </a:rPr>
              <a:t>Barsak paraziti </a:t>
            </a:r>
            <a:r>
              <a:rPr lang="tr-TR" sz="1400" dirty="0" smtClean="0">
                <a:solidFill>
                  <a:schemeClr val="tx1"/>
                </a:solidFill>
              </a:rPr>
              <a:t>yok </a:t>
            </a:r>
            <a:r>
              <a:rPr lang="tr-TR" sz="1400" dirty="0">
                <a:solidFill>
                  <a:schemeClr val="tx1"/>
                </a:solidFill>
              </a:rPr>
              <a:t>Anemi </a:t>
            </a:r>
            <a:r>
              <a:rPr lang="tr-TR" sz="1400" dirty="0" smtClean="0">
                <a:solidFill>
                  <a:schemeClr val="tx1"/>
                </a:solidFill>
              </a:rPr>
              <a:t>yok</a:t>
            </a:r>
            <a:endParaRPr lang="tr-TR" sz="1400" dirty="0">
              <a:solidFill>
                <a:schemeClr val="tx1"/>
              </a:solidFill>
            </a:endParaRPr>
          </a:p>
        </p:txBody>
      </p:sp>
      <p:cxnSp>
        <p:nvCxnSpPr>
          <p:cNvPr id="21" name="Düz Bağlayıcı 20"/>
          <p:cNvCxnSpPr/>
          <p:nvPr/>
        </p:nvCxnSpPr>
        <p:spPr>
          <a:xfrm flipV="1">
            <a:off x="4555067" y="2106108"/>
            <a:ext cx="361679" cy="28287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2 Metin kutusu"/>
          <p:cNvSpPr txBox="1"/>
          <p:nvPr/>
        </p:nvSpPr>
        <p:spPr>
          <a:xfrm>
            <a:off x="1325635" y="4820248"/>
            <a:ext cx="612068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  <a:cs typeface="+mn-cs"/>
              </a:rPr>
              <a:t>ELDE EDİLEN ÖLÇÜTLER: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  <a:cs typeface="+mn-cs"/>
              </a:rPr>
              <a:t>Toplam </a:t>
            </a:r>
            <a:r>
              <a:rPr lang="tr-TR" sz="2000" b="1" dirty="0" smtClean="0">
                <a:latin typeface="+mn-lt"/>
                <a:cs typeface="+mn-cs"/>
              </a:rPr>
              <a:t>Obezite </a:t>
            </a:r>
            <a:r>
              <a:rPr lang="tr-TR" sz="2000" b="1" dirty="0" err="1" smtClean="0">
                <a:latin typeface="+mn-lt"/>
                <a:cs typeface="+mn-cs"/>
              </a:rPr>
              <a:t>Prevalansı</a:t>
            </a:r>
            <a:r>
              <a:rPr lang="tr-TR" sz="2000" b="1" dirty="0" smtClean="0">
                <a:latin typeface="+mn-lt"/>
                <a:cs typeface="+mn-cs"/>
              </a:rPr>
              <a:t>= </a:t>
            </a:r>
            <a:r>
              <a:rPr lang="tr-TR" sz="2000" dirty="0">
                <a:latin typeface="+mn-lt"/>
                <a:cs typeface="+mn-cs"/>
              </a:rPr>
              <a:t>a+c / </a:t>
            </a:r>
            <a:r>
              <a:rPr lang="tr-TR" sz="2000" dirty="0" err="1" smtClean="0">
                <a:latin typeface="+mn-lt"/>
                <a:cs typeface="+mn-cs"/>
              </a:rPr>
              <a:t>a+b+c+d</a:t>
            </a:r>
            <a:endParaRPr lang="tr-TR" sz="2000" dirty="0">
              <a:latin typeface="+mn-lt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</a:rPr>
              <a:t>Parazit </a:t>
            </a:r>
            <a:r>
              <a:rPr lang="tr-TR" sz="2000" b="1" dirty="0" smtClean="0">
                <a:latin typeface="+mn-lt"/>
              </a:rPr>
              <a:t>taşıyan grubun Prevalansı</a:t>
            </a:r>
            <a:r>
              <a:rPr lang="tr-TR" sz="2000" b="1" dirty="0" smtClean="0">
                <a:latin typeface="+mn-lt"/>
                <a:cs typeface="+mn-cs"/>
              </a:rPr>
              <a:t> </a:t>
            </a:r>
            <a:r>
              <a:rPr lang="tr-TR" sz="2000" dirty="0" smtClean="0">
                <a:latin typeface="+mn-lt"/>
                <a:cs typeface="+mn-cs"/>
              </a:rPr>
              <a:t>=  </a:t>
            </a:r>
            <a:r>
              <a:rPr lang="tr-TR" sz="2000" dirty="0">
                <a:latin typeface="+mn-lt"/>
                <a:cs typeface="+mn-cs"/>
              </a:rPr>
              <a:t>a/</a:t>
            </a:r>
            <a:r>
              <a:rPr lang="tr-TR" sz="2000" dirty="0" err="1">
                <a:latin typeface="+mn-lt"/>
                <a:cs typeface="+mn-cs"/>
              </a:rPr>
              <a:t>a+b</a:t>
            </a:r>
            <a:r>
              <a:rPr lang="tr-TR" sz="2000" dirty="0">
                <a:latin typeface="+mn-lt"/>
                <a:cs typeface="+mn-cs"/>
              </a:rPr>
              <a:t>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+mn-lt"/>
              </a:rPr>
              <a:t>Parazit </a:t>
            </a:r>
            <a:r>
              <a:rPr lang="tr-TR" sz="2000" b="1" dirty="0" smtClean="0">
                <a:latin typeface="+mn-lt"/>
              </a:rPr>
              <a:t>taşımayan grubun Prevalansı </a:t>
            </a:r>
            <a:r>
              <a:rPr lang="tr-TR" sz="2000" dirty="0" smtClean="0">
                <a:latin typeface="+mn-lt"/>
                <a:cs typeface="+mn-cs"/>
              </a:rPr>
              <a:t>=  </a:t>
            </a:r>
            <a:r>
              <a:rPr lang="tr-TR" sz="2000" dirty="0">
                <a:latin typeface="+mn-lt"/>
                <a:cs typeface="+mn-cs"/>
              </a:rPr>
              <a:t>c/</a:t>
            </a:r>
            <a:r>
              <a:rPr lang="tr-TR" sz="2000" dirty="0" err="1">
                <a:latin typeface="+mn-lt"/>
                <a:cs typeface="+mn-cs"/>
              </a:rPr>
              <a:t>c+d</a:t>
            </a:r>
            <a:r>
              <a:rPr lang="tr-TR" sz="2000" dirty="0">
                <a:latin typeface="+mn-lt"/>
                <a:cs typeface="+mn-cs"/>
              </a:rPr>
              <a:t> </a:t>
            </a: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1183486" y="538351"/>
            <a:ext cx="3643313" cy="57648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GRUPLANDIRMA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7480181" y="15730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a</a:t>
            </a:r>
            <a:endParaRPr lang="tr-TR" b="1" dirty="0"/>
          </a:p>
        </p:txBody>
      </p:sp>
      <p:sp>
        <p:nvSpPr>
          <p:cNvPr id="27" name="Metin kutusu 26"/>
          <p:cNvSpPr txBox="1"/>
          <p:nvPr/>
        </p:nvSpPr>
        <p:spPr>
          <a:xfrm>
            <a:off x="7472165" y="236315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b</a:t>
            </a:r>
            <a:endParaRPr lang="tr-TR" b="1" dirty="0"/>
          </a:p>
        </p:txBody>
      </p:sp>
      <p:sp>
        <p:nvSpPr>
          <p:cNvPr id="30" name="Metin kutusu 29"/>
          <p:cNvSpPr txBox="1"/>
          <p:nvPr/>
        </p:nvSpPr>
        <p:spPr>
          <a:xfrm>
            <a:off x="7493834" y="3214407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c</a:t>
            </a:r>
            <a:endParaRPr lang="tr-TR" b="1" dirty="0"/>
          </a:p>
        </p:txBody>
      </p:sp>
      <p:sp>
        <p:nvSpPr>
          <p:cNvPr id="31" name="Metin kutusu 30"/>
          <p:cNvSpPr txBox="1"/>
          <p:nvPr/>
        </p:nvSpPr>
        <p:spPr>
          <a:xfrm>
            <a:off x="7494929" y="4007847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d</a:t>
            </a:r>
            <a:endParaRPr lang="tr-TR" b="1" dirty="0"/>
          </a:p>
        </p:txBody>
      </p:sp>
      <p:cxnSp>
        <p:nvCxnSpPr>
          <p:cNvPr id="32" name="Düz Bağlayıcı 31"/>
          <p:cNvCxnSpPr/>
          <p:nvPr/>
        </p:nvCxnSpPr>
        <p:spPr>
          <a:xfrm>
            <a:off x="4543335" y="3491799"/>
            <a:ext cx="386240" cy="24068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ağ Ayraç 44"/>
          <p:cNvSpPr/>
          <p:nvPr/>
        </p:nvSpPr>
        <p:spPr>
          <a:xfrm>
            <a:off x="5702228" y="1376185"/>
            <a:ext cx="411260" cy="1594992"/>
          </a:xfrm>
          <a:prstGeom prst="righ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6" name="Sağ Ayraç 45"/>
          <p:cNvSpPr/>
          <p:nvPr/>
        </p:nvSpPr>
        <p:spPr>
          <a:xfrm>
            <a:off x="5702228" y="3021578"/>
            <a:ext cx="378930" cy="1594992"/>
          </a:xfrm>
          <a:prstGeom prst="rightBrace">
            <a:avLst>
              <a:gd name="adj1" fmla="val 8333"/>
              <a:gd name="adj2" fmla="val 50882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Metin kutusu 46"/>
          <p:cNvSpPr txBox="1"/>
          <p:nvPr/>
        </p:nvSpPr>
        <p:spPr>
          <a:xfrm>
            <a:off x="4865403" y="1946719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Etken +</a:t>
            </a:r>
            <a:endParaRPr lang="tr-TR" dirty="0"/>
          </a:p>
        </p:txBody>
      </p:sp>
      <p:sp>
        <p:nvSpPr>
          <p:cNvPr id="48" name="Metin kutusu 47"/>
          <p:cNvSpPr txBox="1"/>
          <p:nvPr/>
        </p:nvSpPr>
        <p:spPr>
          <a:xfrm>
            <a:off x="4916746" y="367247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Etken -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290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76673"/>
            <a:ext cx="505799" cy="360040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19</a:t>
            </a:fld>
            <a:endParaRPr lang="tr-TR" altLang="tr-TR" dirty="0"/>
          </a:p>
        </p:txBody>
      </p:sp>
      <p:sp>
        <p:nvSpPr>
          <p:cNvPr id="3" name="Dikdörtgen 2"/>
          <p:cNvSpPr/>
          <p:nvPr/>
        </p:nvSpPr>
        <p:spPr>
          <a:xfrm>
            <a:off x="120224" y="1148844"/>
            <a:ext cx="899002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latin typeface="Calibri" panose="020F0502020204030204" pitchFamily="34" charset="0"/>
              </a:rPr>
              <a:t>Eğer;</a:t>
            </a:r>
          </a:p>
          <a:p>
            <a:r>
              <a:rPr lang="tr-TR" b="1" dirty="0" smtClean="0">
                <a:latin typeface="Calibri" panose="020F0502020204030204" pitchFamily="34" charset="0"/>
              </a:rPr>
              <a:t>Etken (+) </a:t>
            </a:r>
            <a:r>
              <a:rPr lang="tr-TR" b="1" dirty="0" err="1" smtClean="0">
                <a:latin typeface="Calibri" panose="020F0502020204030204" pitchFamily="34" charset="0"/>
              </a:rPr>
              <a:t>Prevalans</a:t>
            </a:r>
            <a:r>
              <a:rPr lang="tr-TR" b="1" dirty="0" smtClean="0">
                <a:latin typeface="Calibri" panose="020F0502020204030204" pitchFamily="34" charset="0"/>
              </a:rPr>
              <a:t> &gt; Etken (-) </a:t>
            </a:r>
            <a:r>
              <a:rPr lang="tr-TR" b="1" dirty="0" err="1" smtClean="0">
                <a:latin typeface="Calibri" panose="020F0502020204030204" pitchFamily="34" charset="0"/>
              </a:rPr>
              <a:t>Prevalans</a:t>
            </a:r>
            <a:endParaRPr lang="tr-TR" b="1" dirty="0" smtClean="0">
              <a:latin typeface="Calibri" panose="020F0502020204030204" pitchFamily="34" charset="0"/>
            </a:endParaRPr>
          </a:p>
          <a:p>
            <a:endParaRPr lang="tr-TR" b="1" dirty="0">
              <a:latin typeface="Calibri" panose="020F0502020204030204" pitchFamily="34" charset="0"/>
            </a:endParaRPr>
          </a:p>
          <a:p>
            <a:r>
              <a:rPr lang="tr-TR" b="1" dirty="0" smtClean="0">
                <a:latin typeface="Calibri" panose="020F0502020204030204" pitchFamily="34" charset="0"/>
              </a:rPr>
              <a:t>Yani</a:t>
            </a:r>
          </a:p>
          <a:p>
            <a:r>
              <a:rPr lang="tr-TR" sz="1600" dirty="0"/>
              <a:t>Barsak paraziti </a:t>
            </a:r>
            <a:r>
              <a:rPr lang="tr-TR" sz="1600" dirty="0" smtClean="0"/>
              <a:t>olanlarda </a:t>
            </a:r>
            <a:r>
              <a:rPr lang="tr-TR" sz="1600" dirty="0"/>
              <a:t>Anemi </a:t>
            </a:r>
            <a:r>
              <a:rPr lang="tr-TR" sz="1600" dirty="0" smtClean="0"/>
              <a:t>prevalansı</a:t>
            </a:r>
            <a:r>
              <a:rPr lang="tr-TR" sz="1600" b="1" dirty="0" smtClean="0">
                <a:latin typeface="Calibri" panose="020F0502020204030204" pitchFamily="34" charset="0"/>
              </a:rPr>
              <a:t> </a:t>
            </a:r>
            <a:r>
              <a:rPr lang="tr-TR" sz="3200" b="1" dirty="0" smtClean="0">
                <a:latin typeface="Calibri" panose="020F0502020204030204" pitchFamily="34" charset="0"/>
              </a:rPr>
              <a:t>&gt;</a:t>
            </a:r>
            <a:r>
              <a:rPr lang="tr-TR" sz="1600" b="1" dirty="0" smtClean="0">
                <a:latin typeface="Calibri" panose="020F0502020204030204" pitchFamily="34" charset="0"/>
              </a:rPr>
              <a:t> </a:t>
            </a:r>
            <a:r>
              <a:rPr lang="tr-TR" sz="1600" dirty="0"/>
              <a:t>Barsak paraziti </a:t>
            </a:r>
            <a:r>
              <a:rPr lang="tr-TR" sz="1600" dirty="0" smtClean="0"/>
              <a:t>olmayanlarda </a:t>
            </a:r>
            <a:r>
              <a:rPr lang="tr-TR" sz="1600" dirty="0"/>
              <a:t>Anemi prevalansı</a:t>
            </a:r>
            <a:endParaRPr lang="tr-TR" sz="1600" b="1" dirty="0" smtClean="0">
              <a:latin typeface="Calibri" panose="020F0502020204030204" pitchFamily="34" charset="0"/>
            </a:endParaRPr>
          </a:p>
          <a:p>
            <a:r>
              <a:rPr lang="tr-TR" dirty="0" smtClean="0">
                <a:latin typeface="Calibri" panose="020F0502020204030204" pitchFamily="34" charset="0"/>
              </a:rPr>
              <a:t>                                                                      </a:t>
            </a:r>
            <a:r>
              <a:rPr lang="tr-TR" b="1" dirty="0" smtClean="0">
                <a:latin typeface="Calibri" panose="020F0502020204030204" pitchFamily="34" charset="0"/>
              </a:rPr>
              <a:t> ise</a:t>
            </a:r>
          </a:p>
          <a:p>
            <a:endParaRPr lang="tr-TR" dirty="0">
              <a:latin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</a:endParaRPr>
          </a:p>
          <a:p>
            <a:r>
              <a:rPr lang="tr-TR" dirty="0" smtClean="0">
                <a:latin typeface="Calibri" panose="020F0502020204030204" pitchFamily="34" charset="0"/>
              </a:rPr>
              <a:t>                                                               </a:t>
            </a:r>
          </a:p>
          <a:p>
            <a:endParaRPr lang="tr-TR" dirty="0">
              <a:latin typeface="Calibri" panose="020F0502020204030204" pitchFamily="34" charset="0"/>
            </a:endParaRPr>
          </a:p>
          <a:p>
            <a:endParaRPr lang="tr-TR" sz="2400" dirty="0">
              <a:latin typeface="Calibri" panose="020F0502020204030204" pitchFamily="34" charset="0"/>
            </a:endParaRPr>
          </a:p>
          <a:p>
            <a:r>
              <a:rPr lang="tr-TR" b="1" dirty="0" smtClean="0">
                <a:latin typeface="Calibri" panose="020F0502020204030204" pitchFamily="34" charset="0"/>
              </a:rPr>
              <a:t>Barsak paraziti, çocuklarda anemi gelişimine katkıda bulunmaktadır?</a:t>
            </a:r>
            <a:endParaRPr lang="tr-TR" b="1" dirty="0">
              <a:latin typeface="Calibri" panose="020F0502020204030204" pitchFamily="34" charset="0"/>
            </a:endParaRPr>
          </a:p>
          <a:p>
            <a:r>
              <a:rPr lang="tr-TR" b="1" dirty="0" smtClean="0">
                <a:latin typeface="Calibri" panose="020F0502020204030204" pitchFamily="34" charset="0"/>
              </a:rPr>
              <a:t> </a:t>
            </a:r>
            <a:endParaRPr lang="tr-TR" dirty="0">
              <a:latin typeface="Calibri" panose="020F0502020204030204" pitchFamily="34" charset="0"/>
            </a:endParaRPr>
          </a:p>
        </p:txBody>
      </p:sp>
      <p:sp>
        <p:nvSpPr>
          <p:cNvPr id="4" name="Aşağı Ok 3"/>
          <p:cNvSpPr/>
          <p:nvPr/>
        </p:nvSpPr>
        <p:spPr>
          <a:xfrm>
            <a:off x="3707904" y="2852936"/>
            <a:ext cx="673012" cy="138579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4747085" y="3104385"/>
            <a:ext cx="2956756" cy="37825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tr-TR" dirty="0"/>
              <a:t>Ne kadar yüksek olursa?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460" y="5001002"/>
            <a:ext cx="30099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836712"/>
            <a:ext cx="110012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şağı Ok 3"/>
          <p:cNvSpPr/>
          <p:nvPr/>
        </p:nvSpPr>
        <p:spPr>
          <a:xfrm>
            <a:off x="4752684" y="1124744"/>
            <a:ext cx="4356608" cy="4536504"/>
          </a:xfrm>
          <a:prstGeom prst="downArrow">
            <a:avLst>
              <a:gd name="adj1" fmla="val 8109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tr-TR" dirty="0" smtClean="0">
              <a:latin typeface="ArialNarrow"/>
            </a:endParaRPr>
          </a:p>
          <a:p>
            <a:r>
              <a:rPr lang="tr-TR" dirty="0" smtClean="0">
                <a:latin typeface="ArialNarrow"/>
              </a:rPr>
              <a:t>-</a:t>
            </a:r>
            <a:r>
              <a:rPr lang="tr-TR" dirty="0">
                <a:latin typeface="ArialNarrow"/>
              </a:rPr>
              <a:t>Daha kısa hastalık </a:t>
            </a:r>
            <a:r>
              <a:rPr lang="tr-TR" dirty="0" smtClean="0">
                <a:latin typeface="ArialNarrow"/>
              </a:rPr>
              <a:t>süresi</a:t>
            </a:r>
          </a:p>
          <a:p>
            <a:r>
              <a:rPr lang="tr-TR" dirty="0" smtClean="0">
                <a:latin typeface="ArialNarrow"/>
              </a:rPr>
              <a:t>-</a:t>
            </a:r>
            <a:r>
              <a:rPr lang="tr-TR" dirty="0">
                <a:latin typeface="ArialNarrow"/>
              </a:rPr>
              <a:t>Hastalığın yüksek </a:t>
            </a:r>
            <a:r>
              <a:rPr lang="tr-TR" dirty="0" err="1">
                <a:latin typeface="ArialNarrow"/>
              </a:rPr>
              <a:t>mortalite</a:t>
            </a:r>
            <a:r>
              <a:rPr lang="tr-TR" dirty="0">
                <a:latin typeface="ArialNarrow"/>
              </a:rPr>
              <a:t> hızı</a:t>
            </a:r>
          </a:p>
          <a:p>
            <a:r>
              <a:rPr lang="tr-TR" dirty="0">
                <a:latin typeface="ArialNarrow"/>
              </a:rPr>
              <a:t>-</a:t>
            </a:r>
            <a:r>
              <a:rPr lang="fi-FI" dirty="0">
                <a:latin typeface="ArialNarrow"/>
              </a:rPr>
              <a:t>Yeni vakalarda azalma</a:t>
            </a:r>
          </a:p>
          <a:p>
            <a:r>
              <a:rPr lang="tr-TR" dirty="0">
                <a:latin typeface="ArialNarrow"/>
              </a:rPr>
              <a:t>-Sağlıklı insanların iç göçü</a:t>
            </a:r>
          </a:p>
          <a:p>
            <a:r>
              <a:rPr lang="tr-TR" dirty="0">
                <a:latin typeface="ArialNarrow"/>
              </a:rPr>
              <a:t>-Vakaların dış göçü</a:t>
            </a:r>
          </a:p>
          <a:p>
            <a:r>
              <a:rPr lang="tr-TR" dirty="0">
                <a:latin typeface="ArialNarrow"/>
              </a:rPr>
              <a:t>-Yatkın insanların dış göçü</a:t>
            </a:r>
          </a:p>
          <a:p>
            <a:r>
              <a:rPr lang="tr-TR" dirty="0">
                <a:latin typeface="ArialNarrow"/>
              </a:rPr>
              <a:t>-Vaka iyileştirme hızında artış</a:t>
            </a:r>
          </a:p>
          <a:p>
            <a:endParaRPr lang="tr-TR" dirty="0">
              <a:latin typeface="ArialNarrow"/>
            </a:endParaRPr>
          </a:p>
        </p:txBody>
      </p:sp>
      <p:sp>
        <p:nvSpPr>
          <p:cNvPr id="7" name="Aşağı Ok 6"/>
          <p:cNvSpPr/>
          <p:nvPr/>
        </p:nvSpPr>
        <p:spPr>
          <a:xfrm flipV="1">
            <a:off x="0" y="1405021"/>
            <a:ext cx="4356608" cy="4680521"/>
          </a:xfrm>
          <a:prstGeom prst="downArrow">
            <a:avLst>
              <a:gd name="adj1" fmla="val 8109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r>
              <a:rPr lang="tr-TR" dirty="0">
                <a:latin typeface="ArialNarrow"/>
              </a:rPr>
              <a:t>-Hasta ömrünün uzaması</a:t>
            </a:r>
          </a:p>
          <a:p>
            <a:r>
              <a:rPr lang="tr-TR" dirty="0">
                <a:latin typeface="ArialNarrow"/>
              </a:rPr>
              <a:t>-</a:t>
            </a:r>
            <a:r>
              <a:rPr lang="fi-FI" dirty="0">
                <a:latin typeface="ArialNarrow"/>
              </a:rPr>
              <a:t>Yeni vakalarda artış</a:t>
            </a:r>
          </a:p>
          <a:p>
            <a:r>
              <a:rPr lang="tr-TR" dirty="0">
                <a:latin typeface="ArialNarrow"/>
              </a:rPr>
              <a:t>-Vakaların iç göçü</a:t>
            </a:r>
          </a:p>
          <a:p>
            <a:r>
              <a:rPr lang="tr-TR" dirty="0">
                <a:latin typeface="ArialNarrow"/>
              </a:rPr>
              <a:t>-Sağlıklı insanların dış göçü</a:t>
            </a:r>
          </a:p>
          <a:p>
            <a:r>
              <a:rPr lang="tr-TR" dirty="0">
                <a:latin typeface="ArialNarrow"/>
              </a:rPr>
              <a:t>-Yatkın insanların iç göçü</a:t>
            </a:r>
          </a:p>
          <a:p>
            <a:r>
              <a:rPr lang="tr-TR" dirty="0">
                <a:latin typeface="ArialNarrow"/>
              </a:rPr>
              <a:t>-Tanı olanaklarının artması</a:t>
            </a:r>
          </a:p>
          <a:p>
            <a:r>
              <a:rPr lang="tr-TR" dirty="0">
                <a:latin typeface="ArialNarrow"/>
              </a:rPr>
              <a:t>(daha iyi raporlama)</a:t>
            </a:r>
            <a:endParaRPr lang="tr-TR" b="1" dirty="0">
              <a:latin typeface="ArialNarrow-Bold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8676456" y="404664"/>
            <a:ext cx="443488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20</a:t>
            </a:fld>
            <a:endParaRPr lang="tr-TR" altLang="tr-TR" dirty="0"/>
          </a:p>
        </p:txBody>
      </p:sp>
      <p:sp>
        <p:nvSpPr>
          <p:cNvPr id="5" name="Dikdörtgen 4"/>
          <p:cNvSpPr/>
          <p:nvPr/>
        </p:nvSpPr>
        <p:spPr>
          <a:xfrm>
            <a:off x="5814070" y="5716210"/>
            <a:ext cx="2233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 smtClean="0">
                <a:latin typeface="ArialNarrow-Bold"/>
              </a:rPr>
              <a:t>Prevalans</a:t>
            </a:r>
            <a:r>
              <a:rPr lang="tr-TR" b="1" dirty="0" smtClean="0">
                <a:latin typeface="ArialNarrow-Bold"/>
              </a:rPr>
              <a:t> azalır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3157184" y="444242"/>
            <a:ext cx="3629000" cy="36933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/>
            <a:r>
              <a:rPr lang="tr-TR" b="1" dirty="0">
                <a:solidFill>
                  <a:prstClr val="white"/>
                </a:solidFill>
                <a:latin typeface="Arial-BoldMT"/>
              </a:rPr>
              <a:t>Prevalansı Etkileyen Faktörler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971600" y="940078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latin typeface="ArialNarrow-Bold"/>
              </a:rPr>
              <a:t>Prevalans artar </a:t>
            </a:r>
            <a:endParaRPr lang="tr-TR" dirty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4869160"/>
            <a:ext cx="635146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301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ok clipart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212976"/>
            <a:ext cx="1800225" cy="2543175"/>
          </a:xfrm>
          <a:prstGeom prst="rect">
            <a:avLst/>
          </a:prstGeom>
          <a:noFill/>
        </p:spPr>
      </p:pic>
      <p:sp>
        <p:nvSpPr>
          <p:cNvPr id="9" name="2 Metin Yer Tutucusu"/>
          <p:cNvSpPr txBox="1">
            <a:spLocks/>
          </p:cNvSpPr>
          <p:nvPr/>
        </p:nvSpPr>
        <p:spPr bwMode="auto">
          <a:xfrm>
            <a:off x="722313" y="2564904"/>
            <a:ext cx="77724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None/>
              <a:defRPr/>
            </a:pPr>
            <a:r>
              <a:rPr lang="tr-TR" sz="3600" b="1" dirty="0" smtClean="0">
                <a:solidFill>
                  <a:schemeClr val="tx1">
                    <a:lumMod val="85000"/>
                  </a:schemeClr>
                </a:solidFill>
                <a:ea typeface="+mj-ea"/>
                <a:cs typeface="+mj-cs"/>
              </a:rPr>
              <a:t>KESİTSEL ARAŞTIRMALARIN AVANTAJLARI</a:t>
            </a:r>
            <a:endParaRPr lang="tr-TR" sz="36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8494713" y="548681"/>
            <a:ext cx="623291" cy="360040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21</a:t>
            </a:fld>
            <a:endParaRPr lang="tr-TR" alt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dvantage clipart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1402501" cy="1938536"/>
          </a:xfrm>
          <a:prstGeom prst="rect">
            <a:avLst/>
          </a:prstGeom>
          <a:noFill/>
        </p:spPr>
      </p:pic>
      <p:pic>
        <p:nvPicPr>
          <p:cNvPr id="5" name="Picture 2" descr="ok clipar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314825"/>
            <a:ext cx="1800225" cy="2543175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76673"/>
            <a:ext cx="539552" cy="360040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22</a:t>
            </a:fld>
            <a:endParaRPr lang="tr-TR" altLang="tr-TR" dirty="0"/>
          </a:p>
        </p:txBody>
      </p:sp>
      <p:sp>
        <p:nvSpPr>
          <p:cNvPr id="3" name="Dikdörtgen 2"/>
          <p:cNvSpPr/>
          <p:nvPr/>
        </p:nvSpPr>
        <p:spPr>
          <a:xfrm>
            <a:off x="1619672" y="1916832"/>
            <a:ext cx="7038528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Düzenli kayıt ve bildirim sistemi yoksa, kısa sürede, oldukça düşük maliyetle veri elde </a:t>
            </a:r>
            <a:r>
              <a:rPr lang="tr-TR" sz="2400" dirty="0" smtClean="0">
                <a:latin typeface="+mn-lt"/>
              </a:rPr>
              <a:t>edilir</a:t>
            </a: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Birden fazla sağlık sorununu saptamaya yönelik </a:t>
            </a:r>
            <a:r>
              <a:rPr lang="tr-TR" sz="2400" dirty="0" smtClean="0">
                <a:latin typeface="+mn-lt"/>
              </a:rPr>
              <a:t>olursa, </a:t>
            </a:r>
            <a:r>
              <a:rPr lang="tr-TR" sz="2400" dirty="0">
                <a:latin typeface="+mn-lt"/>
              </a:rPr>
              <a:t>daha ucuza </a:t>
            </a:r>
            <a:r>
              <a:rPr lang="tr-TR" sz="2400" dirty="0" smtClean="0">
                <a:latin typeface="+mn-lt"/>
              </a:rPr>
              <a:t>mal olur</a:t>
            </a: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 smtClean="0">
                <a:latin typeface="+mn-lt"/>
              </a:rPr>
              <a:t>Sonuçlar, topluma </a:t>
            </a:r>
            <a:r>
              <a:rPr lang="tr-TR" sz="2400" dirty="0">
                <a:latin typeface="+mn-lt"/>
              </a:rPr>
              <a:t>veya </a:t>
            </a:r>
            <a:r>
              <a:rPr lang="tr-TR" sz="2400" dirty="0" smtClean="0">
                <a:latin typeface="+mn-lt"/>
              </a:rPr>
              <a:t>gruba genellenebilir</a:t>
            </a: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Araştırmayı terk sorunu </a:t>
            </a:r>
            <a:r>
              <a:rPr lang="tr-TR" sz="2400" dirty="0" smtClean="0">
                <a:latin typeface="+mn-lt"/>
              </a:rPr>
              <a:t>yoktur</a:t>
            </a: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endParaRPr lang="tr-TR" sz="2400" dirty="0">
              <a:latin typeface="+mn-lt"/>
            </a:endParaRPr>
          </a:p>
          <a:p>
            <a:pPr marL="268288" indent="-268288" eaLnBrk="1" hangingPunct="1">
              <a:lnSpc>
                <a:spcPct val="90000"/>
              </a:lnSpc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Prevalans elde </a:t>
            </a:r>
            <a:r>
              <a:rPr lang="tr-TR" sz="2400" dirty="0" smtClean="0">
                <a:latin typeface="+mn-lt"/>
              </a:rPr>
              <a:t>edilir</a:t>
            </a:r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00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ok clipart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6876256" y="3140968"/>
            <a:ext cx="1800225" cy="2281361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76673"/>
            <a:ext cx="539552" cy="360040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23</a:t>
            </a:fld>
            <a:endParaRPr lang="tr-TR" altLang="tr-TR" dirty="0"/>
          </a:p>
        </p:txBody>
      </p:sp>
      <p:sp>
        <p:nvSpPr>
          <p:cNvPr id="3" name="Dikdörtgen 2"/>
          <p:cNvSpPr/>
          <p:nvPr/>
        </p:nvSpPr>
        <p:spPr>
          <a:xfrm>
            <a:off x="1475656" y="2564904"/>
            <a:ext cx="660648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sz="3600" b="1" dirty="0">
                <a:solidFill>
                  <a:schemeClr val="tx1">
                    <a:lumMod val="85000"/>
                  </a:schemeClr>
                </a:solidFill>
                <a:latin typeface="+mn-lt"/>
                <a:ea typeface="+mj-ea"/>
                <a:cs typeface="+mj-cs"/>
              </a:rPr>
              <a:t>KESİTSEL ARAŞTIRMALARIN DEZAVANTAJLARI</a:t>
            </a:r>
          </a:p>
        </p:txBody>
      </p:sp>
    </p:spTree>
    <p:extLst>
      <p:ext uri="{BB962C8B-B14F-4D97-AF65-F5344CB8AC3E}">
        <p14:creationId xmlns:p14="http://schemas.microsoft.com/office/powerpoint/2010/main" val="370024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ias clipart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2047875" cy="1905000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32440" y="476673"/>
            <a:ext cx="610602" cy="360040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24</a:t>
            </a:fld>
            <a:endParaRPr lang="tr-TR" altLang="tr-TR" dirty="0"/>
          </a:p>
        </p:txBody>
      </p:sp>
      <p:sp>
        <p:nvSpPr>
          <p:cNvPr id="3" name="Dikdörtgen 2"/>
          <p:cNvSpPr/>
          <p:nvPr/>
        </p:nvSpPr>
        <p:spPr>
          <a:xfrm>
            <a:off x="1403648" y="2276872"/>
            <a:ext cx="68407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eaLnBrk="1" hangingPunct="1"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Etken-sonuç ilişkisi birlikte incelendiğinden nedensel ilişkiler dikkatli </a:t>
            </a:r>
            <a:r>
              <a:rPr lang="tr-TR" sz="2400" dirty="0" smtClean="0">
                <a:latin typeface="+mn-lt"/>
              </a:rPr>
              <a:t>yorumlanmalıdır.</a:t>
            </a:r>
            <a:endParaRPr lang="tr-TR" sz="2400" dirty="0">
              <a:latin typeface="+mn-lt"/>
            </a:endParaRPr>
          </a:p>
          <a:p>
            <a:pPr marL="268288" indent="-268288" eaLnBrk="1" hangingPunct="1">
              <a:buClr>
                <a:schemeClr val="tx1"/>
              </a:buClr>
              <a:buSzPct val="100000"/>
              <a:buFont typeface="Wingdings" pitchFamily="2" charset="2"/>
              <a:buChar char="q"/>
            </a:pPr>
            <a:endParaRPr lang="tr-TR" sz="2400" dirty="0">
              <a:latin typeface="+mn-lt"/>
            </a:endParaRPr>
          </a:p>
          <a:p>
            <a:pPr marL="268288" indent="-268288" eaLnBrk="1" hangingPunct="1"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Bu durum, özellikle </a:t>
            </a:r>
            <a:r>
              <a:rPr lang="tr-TR" sz="2400" dirty="0" smtClean="0">
                <a:latin typeface="+mn-lt"/>
              </a:rPr>
              <a:t>yüksek ölümcül hastalıkların </a:t>
            </a:r>
            <a:r>
              <a:rPr lang="tr-TR" sz="2400" dirty="0">
                <a:latin typeface="+mn-lt"/>
              </a:rPr>
              <a:t>etkenlerinin araştırılmasında sakınca </a:t>
            </a:r>
            <a:r>
              <a:rPr lang="tr-TR" sz="2400" dirty="0" smtClean="0">
                <a:latin typeface="+mn-lt"/>
              </a:rPr>
              <a:t>yaratır.</a:t>
            </a:r>
            <a:endParaRPr lang="tr-TR" sz="2400" dirty="0">
              <a:latin typeface="+mn-lt"/>
            </a:endParaRPr>
          </a:p>
          <a:p>
            <a:pPr marL="268288" indent="-268288" eaLnBrk="1" hangingPunct="1">
              <a:buClr>
                <a:schemeClr val="tx1"/>
              </a:buClr>
              <a:buSzPct val="100000"/>
              <a:buFont typeface="Wingdings" pitchFamily="2" charset="2"/>
              <a:buChar char="q"/>
            </a:pPr>
            <a:endParaRPr lang="tr-TR" sz="2400" dirty="0">
              <a:latin typeface="+mn-lt"/>
            </a:endParaRPr>
          </a:p>
          <a:p>
            <a:pPr marL="268288" indent="-268288" eaLnBrk="1" hangingPunct="1">
              <a:buClr>
                <a:schemeClr val="tx1"/>
              </a:buClr>
              <a:buSzPct val="100000"/>
              <a:buFont typeface="Wingdings" pitchFamily="2" charset="2"/>
              <a:buChar char="q"/>
            </a:pPr>
            <a:r>
              <a:rPr lang="tr-TR" sz="2400" dirty="0">
                <a:latin typeface="+mn-lt"/>
              </a:rPr>
              <a:t>Hafıza </a:t>
            </a:r>
            <a:r>
              <a:rPr lang="tr-TR" sz="2400" dirty="0" smtClean="0">
                <a:latin typeface="+mn-lt"/>
              </a:rPr>
              <a:t>faktörü (Etkenin mi, yoksa sonucun mu daha önce ortaya çıktığı </a:t>
            </a:r>
            <a:r>
              <a:rPr lang="tr-TR" sz="2400" dirty="0">
                <a:latin typeface="+mn-lt"/>
              </a:rPr>
              <a:t>konusunda</a:t>
            </a:r>
            <a:r>
              <a:rPr lang="tr-TR" sz="2400" dirty="0" smtClean="0">
                <a:latin typeface="+mn-lt"/>
              </a:rPr>
              <a:t>) yanıltıcı olabilir.</a:t>
            </a:r>
            <a:endParaRPr lang="tr-TR" sz="2400" dirty="0">
              <a:latin typeface="+mn-lt"/>
            </a:endParaRPr>
          </a:p>
        </p:txBody>
      </p:sp>
      <p:pic>
        <p:nvPicPr>
          <p:cNvPr id="5" name="Picture 2" descr="ok clipar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7343775" y="2708920"/>
            <a:ext cx="1800225" cy="22813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267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99984" y="476672"/>
            <a:ext cx="544016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25</a:t>
            </a:fld>
            <a:endParaRPr lang="tr-TR" altLang="tr-TR" dirty="0"/>
          </a:p>
        </p:txBody>
      </p:sp>
      <p:sp>
        <p:nvSpPr>
          <p:cNvPr id="3" name="1 Başlık" descr="Large confetti"/>
          <p:cNvSpPr txBox="1">
            <a:spLocks/>
          </p:cNvSpPr>
          <p:nvPr/>
        </p:nvSpPr>
        <p:spPr>
          <a:xfrm>
            <a:off x="827584" y="2132856"/>
            <a:ext cx="7772400" cy="573087"/>
          </a:xfrm>
          <a:prstGeom prst="rect">
            <a:avLst/>
          </a:prstGeom>
        </p:spPr>
        <p:txBody>
          <a:bodyPr/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tr-TR" dirty="0" smtClean="0"/>
              <a:t>DURUM SAPTAMA ARAŞTIRMALARI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429000"/>
            <a:ext cx="30480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6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604448" y="434729"/>
            <a:ext cx="539552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26</a:t>
            </a:fld>
            <a:endParaRPr lang="tr-TR" altLang="tr-TR" dirty="0"/>
          </a:p>
        </p:txBody>
      </p:sp>
      <p:sp>
        <p:nvSpPr>
          <p:cNvPr id="3" name="1 Başlık" descr="Large confetti"/>
          <p:cNvSpPr txBox="1">
            <a:spLocks/>
          </p:cNvSpPr>
          <p:nvPr/>
        </p:nvSpPr>
        <p:spPr>
          <a:xfrm>
            <a:off x="643626" y="226767"/>
            <a:ext cx="7772400" cy="573087"/>
          </a:xfrm>
          <a:prstGeom prst="rect">
            <a:avLst/>
          </a:prstGeom>
          <a:solidFill>
            <a:srgbClr val="A9E0F9"/>
          </a:solidFill>
        </p:spPr>
        <p:txBody>
          <a:bodyPr/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tr-TR" dirty="0" smtClean="0"/>
              <a:t>DURUM SAPTAMA ARAŞTIRMALARI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2565295" y="1078433"/>
            <a:ext cx="3786188" cy="36988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latin typeface="+mn-lt"/>
                <a:cs typeface="+mn-cs"/>
              </a:rPr>
              <a:t>TOPLUM/GRUP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2636733" y="1792808"/>
            <a:ext cx="3786187" cy="646112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latin typeface="+mn-lt"/>
                <a:cs typeface="+mn-cs"/>
              </a:rPr>
              <a:t>ÖRNEK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latin typeface="+mn-lt"/>
                <a:cs typeface="+mn-cs"/>
              </a:rPr>
              <a:t>Yerleşim Yeri / Hane</a:t>
            </a:r>
          </a:p>
        </p:txBody>
      </p:sp>
      <p:sp>
        <p:nvSpPr>
          <p:cNvPr id="6" name="5 Metin kutusu"/>
          <p:cNvSpPr txBox="1">
            <a:spLocks noChangeArrowheads="1"/>
          </p:cNvSpPr>
          <p:nvPr/>
        </p:nvSpPr>
        <p:spPr bwMode="auto">
          <a:xfrm>
            <a:off x="2636733" y="2864370"/>
            <a:ext cx="3786187" cy="3381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 b="1">
                <a:latin typeface="Times New Roman" pitchFamily="18" charset="0"/>
              </a:rPr>
              <a:t>ELDE EDİLECEK ÖLÇÜTLER</a:t>
            </a:r>
          </a:p>
        </p:txBody>
      </p:sp>
      <p:sp>
        <p:nvSpPr>
          <p:cNvPr id="7" name="8 Metin kutusu"/>
          <p:cNvSpPr txBox="1">
            <a:spLocks noChangeArrowheads="1"/>
          </p:cNvSpPr>
          <p:nvPr/>
        </p:nvSpPr>
        <p:spPr bwMode="auto">
          <a:xfrm>
            <a:off x="1850920" y="3864495"/>
            <a:ext cx="1571625" cy="101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b="1" dirty="0">
                <a:latin typeface="Times New Roman" pitchFamily="18" charset="0"/>
              </a:rPr>
              <a:t>FERTİLİTE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Kaba Doğum Hızı </a:t>
            </a:r>
          </a:p>
          <a:p>
            <a:pPr algn="just"/>
            <a:r>
              <a:rPr lang="tr-TR" sz="1400" dirty="0" smtClean="0">
                <a:latin typeface="Times New Roman" pitchFamily="18" charset="0"/>
              </a:rPr>
              <a:t>Toplam </a:t>
            </a:r>
            <a:r>
              <a:rPr lang="tr-TR" sz="1400" dirty="0">
                <a:latin typeface="Times New Roman" pitchFamily="18" charset="0"/>
              </a:rPr>
              <a:t>Doğ. Hızı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Genel Doğ. </a:t>
            </a:r>
            <a:r>
              <a:rPr lang="tr-TR" sz="1400" dirty="0" smtClean="0">
                <a:latin typeface="Times New Roman" pitchFamily="18" charset="0"/>
              </a:rPr>
              <a:t>Hızı</a:t>
            </a:r>
            <a:endParaRPr lang="tr-TR" sz="1400" dirty="0">
              <a:latin typeface="Times New Roman" pitchFamily="18" charset="0"/>
            </a:endParaRPr>
          </a:p>
        </p:txBody>
      </p:sp>
      <p:sp>
        <p:nvSpPr>
          <p:cNvPr id="8" name="9 Metin kutusu"/>
          <p:cNvSpPr txBox="1">
            <a:spLocks noChangeArrowheads="1"/>
          </p:cNvSpPr>
          <p:nvPr/>
        </p:nvSpPr>
        <p:spPr bwMode="auto">
          <a:xfrm>
            <a:off x="3493983" y="3864495"/>
            <a:ext cx="1643062" cy="8002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b="1" dirty="0">
                <a:latin typeface="Times New Roman" pitchFamily="18" charset="0"/>
              </a:rPr>
              <a:t>MORBİDİTE</a:t>
            </a:r>
          </a:p>
          <a:p>
            <a:pPr algn="just"/>
            <a:r>
              <a:rPr lang="tr-TR" sz="1400" dirty="0" smtClean="0">
                <a:latin typeface="Times New Roman" pitchFamily="18" charset="0"/>
              </a:rPr>
              <a:t>Prevalans.</a:t>
            </a:r>
            <a:endParaRPr lang="tr-TR" sz="1400" dirty="0">
              <a:latin typeface="Times New Roman" pitchFamily="18" charset="0"/>
            </a:endParaRPr>
          </a:p>
          <a:p>
            <a:pPr algn="just"/>
            <a:r>
              <a:rPr lang="tr-TR" sz="1400" dirty="0" err="1" smtClean="0">
                <a:latin typeface="Times New Roman" pitchFamily="18" charset="0"/>
              </a:rPr>
              <a:t>Epizod</a:t>
            </a:r>
            <a:r>
              <a:rPr lang="tr-TR" sz="1400" dirty="0" smtClean="0">
                <a:latin typeface="Times New Roman" pitchFamily="18" charset="0"/>
              </a:rPr>
              <a:t> Hızı</a:t>
            </a:r>
            <a:endParaRPr lang="tr-TR" sz="1400" dirty="0">
              <a:latin typeface="Times New Roman" pitchFamily="18" charset="0"/>
            </a:endParaRPr>
          </a:p>
        </p:txBody>
      </p:sp>
      <p:sp>
        <p:nvSpPr>
          <p:cNvPr id="9" name="10 Metin kutusu"/>
          <p:cNvSpPr txBox="1">
            <a:spLocks noChangeArrowheads="1"/>
          </p:cNvSpPr>
          <p:nvPr/>
        </p:nvSpPr>
        <p:spPr bwMode="auto">
          <a:xfrm>
            <a:off x="5208483" y="3793058"/>
            <a:ext cx="2143125" cy="178510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b="1" dirty="0">
                <a:latin typeface="Times New Roman" pitchFamily="18" charset="0"/>
              </a:rPr>
              <a:t>SAĞLIK  </a:t>
            </a:r>
            <a:r>
              <a:rPr lang="tr-TR" b="1" dirty="0" smtClean="0">
                <a:latin typeface="Times New Roman" pitchFamily="18" charset="0"/>
              </a:rPr>
              <a:t>HİZMETİNDEN</a:t>
            </a:r>
            <a:endParaRPr lang="tr-TR" b="1" dirty="0">
              <a:latin typeface="Times New Roman" pitchFamily="18" charset="0"/>
            </a:endParaRPr>
          </a:p>
          <a:p>
            <a:pPr algn="ctr"/>
            <a:r>
              <a:rPr lang="tr-TR" b="1" dirty="0">
                <a:latin typeface="Times New Roman" pitchFamily="18" charset="0"/>
              </a:rPr>
              <a:t>YARARLANMA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Başvurulan Sağlık Kurumu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Hizmetlerden Memnuniyet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Kişi Başına Muayene </a:t>
            </a:r>
            <a:r>
              <a:rPr lang="tr-TR" sz="1400" dirty="0" smtClean="0">
                <a:latin typeface="Times New Roman" pitchFamily="18" charset="0"/>
              </a:rPr>
              <a:t>Sayı</a:t>
            </a:r>
            <a:endParaRPr lang="tr-TR" sz="1400" dirty="0">
              <a:latin typeface="Times New Roman" pitchFamily="18" charset="0"/>
            </a:endParaRPr>
          </a:p>
          <a:p>
            <a:pPr algn="just"/>
            <a:r>
              <a:rPr lang="tr-TR" sz="1400" dirty="0">
                <a:latin typeface="Times New Roman" pitchFamily="18" charset="0"/>
              </a:rPr>
              <a:t>Hastane </a:t>
            </a:r>
            <a:r>
              <a:rPr lang="tr-TR" sz="1400" dirty="0" smtClean="0">
                <a:latin typeface="Times New Roman" pitchFamily="18" charset="0"/>
              </a:rPr>
              <a:t>İstatistikleri</a:t>
            </a:r>
            <a:endParaRPr lang="tr-TR" sz="1400" dirty="0">
              <a:latin typeface="Times New Roman" pitchFamily="18" charset="0"/>
            </a:endParaRPr>
          </a:p>
        </p:txBody>
      </p:sp>
      <p:sp>
        <p:nvSpPr>
          <p:cNvPr id="10" name="11 Metin kutusu"/>
          <p:cNvSpPr txBox="1">
            <a:spLocks noChangeArrowheads="1"/>
          </p:cNvSpPr>
          <p:nvPr/>
        </p:nvSpPr>
        <p:spPr bwMode="auto">
          <a:xfrm>
            <a:off x="7351608" y="3864495"/>
            <a:ext cx="1643062" cy="1877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b="1" dirty="0">
                <a:latin typeface="Times New Roman" pitchFamily="18" charset="0"/>
              </a:rPr>
              <a:t>DİĞER</a:t>
            </a:r>
          </a:p>
          <a:p>
            <a:pPr algn="ctr"/>
            <a:r>
              <a:rPr lang="tr-TR" sz="1400" b="1" i="1" dirty="0">
                <a:latin typeface="Times New Roman" pitchFamily="18" charset="0"/>
              </a:rPr>
              <a:t>ÖRN: AÇS/AP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AP </a:t>
            </a:r>
            <a:r>
              <a:rPr lang="tr-TR" sz="1400" dirty="0" err="1">
                <a:latin typeface="Times New Roman" pitchFamily="18" charset="0"/>
              </a:rPr>
              <a:t>Yönt</a:t>
            </a:r>
            <a:r>
              <a:rPr lang="tr-TR" sz="1400" dirty="0">
                <a:latin typeface="Times New Roman" pitchFamily="18" charset="0"/>
              </a:rPr>
              <a:t>. Kullanma</a:t>
            </a:r>
          </a:p>
          <a:p>
            <a:pPr algn="just"/>
            <a:r>
              <a:rPr lang="tr-TR" sz="1400" dirty="0" smtClean="0">
                <a:latin typeface="Times New Roman" pitchFamily="18" charset="0"/>
              </a:rPr>
              <a:t>Doğum </a:t>
            </a:r>
            <a:r>
              <a:rPr lang="tr-TR" sz="1400" dirty="0">
                <a:latin typeface="Times New Roman" pitchFamily="18" charset="0"/>
              </a:rPr>
              <a:t>Hizmetleri</a:t>
            </a:r>
          </a:p>
          <a:p>
            <a:pPr algn="just"/>
            <a:r>
              <a:rPr lang="tr-TR" sz="1400" dirty="0" err="1">
                <a:latin typeface="Times New Roman" pitchFamily="18" charset="0"/>
              </a:rPr>
              <a:t>Antenatal</a:t>
            </a:r>
            <a:r>
              <a:rPr lang="tr-TR" sz="1400" dirty="0">
                <a:latin typeface="Times New Roman" pitchFamily="18" charset="0"/>
              </a:rPr>
              <a:t> Bakım</a:t>
            </a:r>
          </a:p>
          <a:p>
            <a:pPr algn="just"/>
            <a:r>
              <a:rPr lang="tr-TR" sz="1400" dirty="0" err="1" smtClean="0">
                <a:latin typeface="Times New Roman" pitchFamily="18" charset="0"/>
              </a:rPr>
              <a:t>Yenidoğan</a:t>
            </a:r>
            <a:r>
              <a:rPr lang="tr-TR" sz="1400" dirty="0" smtClean="0">
                <a:latin typeface="Times New Roman" pitchFamily="18" charset="0"/>
              </a:rPr>
              <a:t> Bakımı</a:t>
            </a:r>
            <a:endParaRPr lang="tr-TR" sz="1400" dirty="0">
              <a:latin typeface="Times New Roman" pitchFamily="18" charset="0"/>
            </a:endParaRPr>
          </a:p>
          <a:p>
            <a:pPr algn="just"/>
            <a:r>
              <a:rPr lang="tr-TR" sz="1400" dirty="0">
                <a:latin typeface="Times New Roman" pitchFamily="18" charset="0"/>
              </a:rPr>
              <a:t>Aşılama Hizmetleri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Diğer Ölçütler</a:t>
            </a:r>
          </a:p>
        </p:txBody>
      </p:sp>
      <p:sp>
        <p:nvSpPr>
          <p:cNvPr id="11" name="13 Metin kutusu"/>
          <p:cNvSpPr txBox="1">
            <a:spLocks noChangeArrowheads="1"/>
          </p:cNvSpPr>
          <p:nvPr/>
        </p:nvSpPr>
        <p:spPr bwMode="auto">
          <a:xfrm>
            <a:off x="0" y="3864495"/>
            <a:ext cx="1922358" cy="101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latin typeface="Times New Roman" pitchFamily="18" charset="0"/>
              </a:rPr>
              <a:t>MORTALİTE</a:t>
            </a:r>
          </a:p>
          <a:p>
            <a:pPr algn="just"/>
            <a:r>
              <a:rPr lang="tr-TR" sz="1400" dirty="0">
                <a:latin typeface="Times New Roman" pitchFamily="18" charset="0"/>
              </a:rPr>
              <a:t>Kaba Ölüm Hızı </a:t>
            </a:r>
          </a:p>
          <a:p>
            <a:pPr algn="just"/>
            <a:r>
              <a:rPr lang="tr-TR" sz="1400" dirty="0" smtClean="0">
                <a:latin typeface="Times New Roman" pitchFamily="18" charset="0"/>
              </a:rPr>
              <a:t>Bebek Ölüm Hızı</a:t>
            </a:r>
            <a:endParaRPr lang="tr-TR" sz="1400" dirty="0">
              <a:latin typeface="Times New Roman" pitchFamily="18" charset="0"/>
            </a:endParaRPr>
          </a:p>
          <a:p>
            <a:pPr algn="just"/>
            <a:r>
              <a:rPr lang="tr-TR" sz="1400" dirty="0">
                <a:latin typeface="Times New Roman" pitchFamily="18" charset="0"/>
              </a:rPr>
              <a:t>Ana </a:t>
            </a:r>
            <a:r>
              <a:rPr lang="tr-TR" sz="1400" dirty="0" smtClean="0">
                <a:latin typeface="Times New Roman" pitchFamily="18" charset="0"/>
              </a:rPr>
              <a:t>Ölüm Hızı</a:t>
            </a:r>
            <a:endParaRPr lang="tr-TR" sz="1600" dirty="0">
              <a:latin typeface="Times New Roman" pitchFamily="18" charset="0"/>
            </a:endParaRPr>
          </a:p>
        </p:txBody>
      </p:sp>
      <p:cxnSp>
        <p:nvCxnSpPr>
          <p:cNvPr id="12" name="15 Düz Bağlayıcı"/>
          <p:cNvCxnSpPr>
            <a:cxnSpLocks noChangeShapeType="1"/>
          </p:cNvCxnSpPr>
          <p:nvPr/>
        </p:nvCxnSpPr>
        <p:spPr bwMode="auto">
          <a:xfrm>
            <a:off x="1207983" y="3221558"/>
            <a:ext cx="6786562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" name="17 Düz Ok Bağlayıcısı"/>
          <p:cNvCxnSpPr>
            <a:cxnSpLocks noChangeShapeType="1"/>
          </p:cNvCxnSpPr>
          <p:nvPr/>
        </p:nvCxnSpPr>
        <p:spPr bwMode="auto">
          <a:xfrm rot="5400000">
            <a:off x="923027" y="3506514"/>
            <a:ext cx="571500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" name="18 Düz Ok Bağlayıcısı"/>
          <p:cNvCxnSpPr>
            <a:cxnSpLocks noChangeShapeType="1"/>
          </p:cNvCxnSpPr>
          <p:nvPr/>
        </p:nvCxnSpPr>
        <p:spPr bwMode="auto">
          <a:xfrm rot="5400000">
            <a:off x="2566089" y="3506514"/>
            <a:ext cx="57150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5" name="19 Düz Ok Bağlayıcısı"/>
          <p:cNvCxnSpPr>
            <a:cxnSpLocks noChangeShapeType="1"/>
          </p:cNvCxnSpPr>
          <p:nvPr/>
        </p:nvCxnSpPr>
        <p:spPr bwMode="auto">
          <a:xfrm rot="5400000">
            <a:off x="4101995" y="3542233"/>
            <a:ext cx="642937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" name="20 Düz Ok Bağlayıcısı"/>
          <p:cNvCxnSpPr>
            <a:cxnSpLocks noChangeShapeType="1"/>
          </p:cNvCxnSpPr>
          <p:nvPr/>
        </p:nvCxnSpPr>
        <p:spPr bwMode="auto">
          <a:xfrm rot="5400000">
            <a:off x="5923652" y="3506514"/>
            <a:ext cx="571500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" name="21 Düz Ok Bağlayıcısı"/>
          <p:cNvCxnSpPr>
            <a:cxnSpLocks noChangeShapeType="1"/>
          </p:cNvCxnSpPr>
          <p:nvPr/>
        </p:nvCxnSpPr>
        <p:spPr bwMode="auto">
          <a:xfrm rot="5400000">
            <a:off x="7709589" y="3506514"/>
            <a:ext cx="57150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8" name="27 Düz Ok Bağlayıcısı"/>
          <p:cNvCxnSpPr>
            <a:cxnSpLocks noChangeShapeType="1"/>
          </p:cNvCxnSpPr>
          <p:nvPr/>
        </p:nvCxnSpPr>
        <p:spPr bwMode="auto">
          <a:xfrm rot="5400000">
            <a:off x="4280589" y="2649264"/>
            <a:ext cx="428625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" name="29 Düz Ok Bağlayıcısı"/>
          <p:cNvCxnSpPr>
            <a:cxnSpLocks noChangeShapeType="1"/>
          </p:cNvCxnSpPr>
          <p:nvPr/>
        </p:nvCxnSpPr>
        <p:spPr bwMode="auto">
          <a:xfrm rot="5400000">
            <a:off x="4280589" y="1577701"/>
            <a:ext cx="28575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" name="31 Düz Ok Bağlayıcısı"/>
          <p:cNvCxnSpPr>
            <a:cxnSpLocks noChangeShapeType="1"/>
          </p:cNvCxnSpPr>
          <p:nvPr/>
        </p:nvCxnSpPr>
        <p:spPr bwMode="auto">
          <a:xfrm>
            <a:off x="2208108" y="2650058"/>
            <a:ext cx="2070100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1" name="34 Düz Ok Bağlayıcısı"/>
          <p:cNvCxnSpPr>
            <a:cxnSpLocks noChangeShapeType="1"/>
          </p:cNvCxnSpPr>
          <p:nvPr/>
        </p:nvCxnSpPr>
        <p:spPr bwMode="auto">
          <a:xfrm>
            <a:off x="2279545" y="1649933"/>
            <a:ext cx="1998663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2" name="35 Metin kutusu"/>
          <p:cNvSpPr txBox="1">
            <a:spLocks noChangeArrowheads="1"/>
          </p:cNvSpPr>
          <p:nvPr/>
        </p:nvSpPr>
        <p:spPr bwMode="auto">
          <a:xfrm>
            <a:off x="467544" y="1412776"/>
            <a:ext cx="2214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dirty="0">
                <a:latin typeface="Times New Roman" pitchFamily="18" charset="0"/>
              </a:rPr>
              <a:t>Uygun Örnekleme</a:t>
            </a:r>
          </a:p>
          <a:p>
            <a:r>
              <a:rPr lang="tr-TR" sz="1600" dirty="0">
                <a:latin typeface="Times New Roman" pitchFamily="18" charset="0"/>
              </a:rPr>
              <a:t>(Birimi, sayısı, yöntemi)</a:t>
            </a:r>
          </a:p>
        </p:txBody>
      </p:sp>
      <p:sp>
        <p:nvSpPr>
          <p:cNvPr id="23" name="40 Metin kutusu"/>
          <p:cNvSpPr txBox="1">
            <a:spLocks noChangeArrowheads="1"/>
          </p:cNvSpPr>
          <p:nvPr/>
        </p:nvSpPr>
        <p:spPr bwMode="auto">
          <a:xfrm>
            <a:off x="1331640" y="2348880"/>
            <a:ext cx="1143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dirty="0" smtClean="0">
                <a:latin typeface="Times New Roman" pitchFamily="18" charset="0"/>
              </a:rPr>
              <a:t>Anket,</a:t>
            </a:r>
            <a:endParaRPr lang="tr-TR" sz="1600" dirty="0">
              <a:latin typeface="Times New Roman" pitchFamily="18" charset="0"/>
            </a:endParaRPr>
          </a:p>
          <a:p>
            <a:r>
              <a:rPr lang="tr-TR" sz="1600" dirty="0" smtClean="0">
                <a:latin typeface="Times New Roman" pitchFamily="18" charset="0"/>
              </a:rPr>
              <a:t>FM</a:t>
            </a:r>
            <a:r>
              <a:rPr lang="tr-TR" sz="1600" dirty="0">
                <a:latin typeface="Times New Roman" pitchFamily="18" charset="0"/>
              </a:rPr>
              <a:t>, </a:t>
            </a:r>
            <a:r>
              <a:rPr lang="tr-TR" sz="1600" dirty="0" err="1" smtClean="0">
                <a:latin typeface="Times New Roman" pitchFamily="18" charset="0"/>
              </a:rPr>
              <a:t>Lab</a:t>
            </a:r>
            <a:r>
              <a:rPr lang="tr-TR" sz="1600" dirty="0" smtClean="0">
                <a:latin typeface="Times New Roman" pitchFamily="18" charset="0"/>
              </a:rPr>
              <a:t>.</a:t>
            </a:r>
            <a:endParaRPr lang="tr-TR" sz="1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22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99984" y="476672"/>
            <a:ext cx="544016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27</a:t>
            </a:fld>
            <a:endParaRPr lang="tr-TR" altLang="tr-TR"/>
          </a:p>
        </p:txBody>
      </p:sp>
      <p:sp>
        <p:nvSpPr>
          <p:cNvPr id="3" name="3 Başlık"/>
          <p:cNvSpPr txBox="1">
            <a:spLocks/>
          </p:cNvSpPr>
          <p:nvPr/>
        </p:nvSpPr>
        <p:spPr>
          <a:xfrm>
            <a:off x="827584" y="2132856"/>
            <a:ext cx="7772400" cy="1143000"/>
          </a:xfrm>
          <a:prstGeom prst="rect">
            <a:avLst/>
          </a:prstGeom>
        </p:spPr>
        <p:txBody>
          <a:bodyPr/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tr-TR" b="1" dirty="0" smtClean="0"/>
              <a:t>TOPLUM TARAMALARI</a:t>
            </a:r>
            <a:br>
              <a:rPr lang="tr-TR" b="1" dirty="0" smtClean="0"/>
            </a:br>
            <a:r>
              <a:rPr lang="tr-TR" b="1" dirty="0" smtClean="0"/>
              <a:t>(</a:t>
            </a:r>
            <a:r>
              <a:rPr lang="tr-TR" b="1" dirty="0" err="1" smtClean="0"/>
              <a:t>ScreenIng</a:t>
            </a:r>
            <a:r>
              <a:rPr lang="tr-TR" b="1" dirty="0" smtClean="0"/>
              <a:t>)</a:t>
            </a: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8" b="11797"/>
          <a:stretch/>
        </p:blipFill>
        <p:spPr bwMode="auto">
          <a:xfrm>
            <a:off x="3561656" y="3862552"/>
            <a:ext cx="2304256" cy="145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00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88443" y="981026"/>
            <a:ext cx="6378575" cy="1293812"/>
          </a:xfrm>
        </p:spPr>
        <p:txBody>
          <a:bodyPr/>
          <a:lstStyle/>
          <a:p>
            <a:pPr algn="ctr"/>
            <a:r>
              <a:rPr lang="tr-TR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TOPLUM TARAMALARI </a:t>
            </a:r>
            <a:endParaRPr lang="tr-TR" sz="3600" b="1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532440" y="476673"/>
            <a:ext cx="594837" cy="360040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28</a:t>
            </a:fld>
            <a:endParaRPr lang="tr-TR" altLang="tr-TR"/>
          </a:p>
        </p:txBody>
      </p:sp>
      <p:sp>
        <p:nvSpPr>
          <p:cNvPr id="5" name="Dikdörtgen 4"/>
          <p:cNvSpPr/>
          <p:nvPr/>
        </p:nvSpPr>
        <p:spPr>
          <a:xfrm>
            <a:off x="899592" y="2274838"/>
            <a:ext cx="67687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2400" dirty="0">
                <a:latin typeface="+mj-lt"/>
              </a:rPr>
              <a:t>“Görünüşte sağlam olan </a:t>
            </a:r>
            <a:r>
              <a:rPr lang="tr-TR" sz="2400" dirty="0" smtClean="0">
                <a:latin typeface="+mj-lt"/>
              </a:rPr>
              <a:t>kişilerin bazı </a:t>
            </a:r>
            <a:r>
              <a:rPr lang="tr-TR" sz="2400" dirty="0">
                <a:latin typeface="+mj-lt"/>
              </a:rPr>
              <a:t>testler, muayeneler ve diğer yöntemler uygulanarak, </a:t>
            </a:r>
          </a:p>
          <a:p>
            <a:pPr>
              <a:buNone/>
            </a:pPr>
            <a:r>
              <a:rPr lang="tr-TR" sz="2400" dirty="0">
                <a:latin typeface="+mj-lt"/>
              </a:rPr>
              <a:t>henüz tanısı konulmamış, bilinmeyen hastalık veya bozuklukların </a:t>
            </a:r>
            <a:r>
              <a:rPr lang="tr-TR" sz="2400" dirty="0" smtClean="0">
                <a:latin typeface="+mj-lt"/>
              </a:rPr>
              <a:t>yaklaşık </a:t>
            </a:r>
            <a:r>
              <a:rPr lang="tr-TR" sz="2400" dirty="0">
                <a:latin typeface="+mj-lt"/>
              </a:rPr>
              <a:t>olarak belirlenmesi, diğer deyişle şüpheli hastaların </a:t>
            </a:r>
            <a:r>
              <a:rPr lang="tr-TR" sz="2400" dirty="0" smtClean="0">
                <a:latin typeface="+mj-lt"/>
              </a:rPr>
              <a:t>sağlamlardan </a:t>
            </a:r>
            <a:r>
              <a:rPr lang="tr-TR" sz="2400" dirty="0">
                <a:latin typeface="+mj-lt"/>
              </a:rPr>
              <a:t>ayrılmasıdır</a:t>
            </a:r>
            <a:r>
              <a:rPr lang="tr-TR" sz="2400" dirty="0" smtClean="0">
                <a:latin typeface="+mj-lt"/>
              </a:rPr>
              <a:t>"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dirty="0" smtClean="0">
                <a:latin typeface="+mj-lt"/>
              </a:rPr>
              <a:t>Yani bir tür erken ön tanı yöntemidir.</a:t>
            </a:r>
            <a:endParaRPr lang="tr-TR" sz="2400" dirty="0">
              <a:latin typeface="+mj-lt"/>
            </a:endParaRPr>
          </a:p>
        </p:txBody>
      </p:sp>
      <p:pic>
        <p:nvPicPr>
          <p:cNvPr id="20482" name="Picture 2" descr="SCREEN&amp;Idot;NG clipart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437112"/>
            <a:ext cx="2533650" cy="1800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512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416324"/>
            <a:ext cx="7922840" cy="4267200"/>
          </a:xfrm>
          <a:ln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Tx/>
              <a:buNone/>
            </a:pPr>
            <a:r>
              <a:rPr lang="de-DE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tr-TR" altLang="tr-TR" sz="2800" dirty="0" smtClean="0">
                <a:latin typeface="Arial" panose="020B0604020202020204" pitchFamily="34" charset="0"/>
              </a:rPr>
              <a:t>               </a:t>
            </a:r>
            <a:r>
              <a:rPr lang="de-DE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Görünüşte</a:t>
            </a:r>
            <a:r>
              <a:rPr lang="de-DE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Sağlıklı</a:t>
            </a:r>
            <a:r>
              <a:rPr lang="de-DE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Toplum</a:t>
            </a:r>
            <a:endParaRPr lang="en-US" altLang="tr-TR" sz="2800" dirty="0" smtClean="0">
              <a:cs typeface="Times New Roman" panose="02020603050405020304" pitchFamily="18" charset="0"/>
            </a:endParaRPr>
          </a:p>
          <a:p>
            <a:pPr algn="just">
              <a:buFontTx/>
              <a:buNone/>
            </a:pPr>
            <a:r>
              <a:rPr lang="de-DE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tr-TR" altLang="tr-TR" sz="2800" dirty="0" smtClean="0">
                <a:latin typeface="Arial" panose="020B0604020202020204" pitchFamily="34" charset="0"/>
              </a:rPr>
              <a:t>      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</a:t>
            </a:r>
            <a:r>
              <a:rPr lang="de-DE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</a:t>
            </a:r>
            <a:endParaRPr lang="en-US" altLang="tr-TR" sz="2800" dirty="0" smtClean="0">
              <a:solidFill>
                <a:srgbClr val="FF9900"/>
              </a:solidFill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tr-TR" altLang="tr-TR" sz="2800" dirty="0" smtClean="0">
                <a:latin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Negatifler</a:t>
            </a:r>
            <a:r>
              <a:rPr lang="tr-TR" altLang="tr-TR" sz="2400" dirty="0" smtClean="0">
                <a:latin typeface="Arial" panose="020B0604020202020204" pitchFamily="34" charset="0"/>
              </a:rPr>
              <a:t> </a:t>
            </a:r>
            <a:r>
              <a:rPr lang="de-DE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sağlıklılar</a:t>
            </a:r>
            <a:r>
              <a:rPr lang="de-DE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       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de-DE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Şüpheli</a:t>
            </a:r>
            <a:r>
              <a:rPr lang="tr-TR" altLang="tr-TR" sz="2400" dirty="0" smtClean="0">
                <a:latin typeface="Arial" panose="020B0604020202020204" pitchFamily="34" charset="0"/>
              </a:rPr>
              <a:t> </a:t>
            </a:r>
            <a:r>
              <a:rPr lang="de-DE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Vakalar</a:t>
            </a:r>
            <a:r>
              <a:rPr lang="tr-TR" altLang="tr-TR" sz="2400" dirty="0" smtClean="0">
                <a:latin typeface="Arial" panose="020B0604020202020204" pitchFamily="34" charset="0"/>
              </a:rPr>
              <a:t>   </a:t>
            </a:r>
            <a:r>
              <a:rPr lang="tr-TR" altLang="tr-TR" sz="2800" dirty="0" smtClean="0">
                <a:latin typeface="Arial" panose="020B0604020202020204" pitchFamily="34" charset="0"/>
              </a:rPr>
              <a:t>						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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</a:t>
            </a:r>
            <a:r>
              <a:rPr lang="tr-TR" altLang="tr-TR" sz="2800" dirty="0" smtClean="0">
                <a:latin typeface="Arial" panose="020B0604020202020204" pitchFamily="34" charset="0"/>
              </a:rPr>
              <a:t>				        </a:t>
            </a:r>
            <a:r>
              <a:rPr lang="en-US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Kesin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Tanı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Yöntemi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</a:t>
            </a:r>
            <a:r>
              <a:rPr lang="tr-TR" altLang="tr-TR" sz="2800" dirty="0" smtClean="0">
                <a:latin typeface="Arial" panose="020B0604020202020204" pitchFamily="34" charset="0"/>
              </a:rPr>
              <a:t>        			                 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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800" dirty="0" smtClean="0">
                <a:solidFill>
                  <a:srgbClr val="FF9900"/>
                </a:solidFill>
                <a:latin typeface="Arial" panose="020B0604020202020204" pitchFamily="34" charset="0"/>
              </a:rPr>
              <a:t>                  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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800" dirty="0" smtClean="0">
                <a:latin typeface="Arial" panose="020B0604020202020204" pitchFamily="34" charset="0"/>
              </a:rPr>
              <a:t>		                        </a:t>
            </a:r>
            <a:r>
              <a:rPr lang="en-US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Hastalar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tr-TR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tr-T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Sağlıklılar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tr-TR" altLang="tr-TR" sz="2800" dirty="0" smtClean="0">
                <a:latin typeface="Arial" panose="020B0604020202020204" pitchFamily="34" charset="0"/>
              </a:rPr>
              <a:t>   			          </a:t>
            </a:r>
            <a:r>
              <a:rPr lang="en-US" altLang="tr-TR" sz="2800" dirty="0" smtClean="0">
                <a:solidFill>
                  <a:srgbClr val="FF9900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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</a:t>
            </a:r>
            <a:r>
              <a:rPr lang="tr-TR" altLang="tr-TR" sz="2800" dirty="0" smtClean="0">
                <a:latin typeface="Arial" panose="020B0604020202020204" pitchFamily="34" charset="0"/>
              </a:rPr>
              <a:t>		              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TEDAV</a:t>
            </a:r>
            <a:r>
              <a:rPr lang="tr-TR" altLang="tr-TR" sz="2800" dirty="0" smtClean="0">
                <a:latin typeface="Arial" panose="020B0604020202020204" pitchFamily="34" charset="0"/>
              </a:rPr>
              <a:t>İ</a:t>
            </a:r>
            <a:r>
              <a:rPr lang="en-US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tr-TR" sz="2800" dirty="0" smtClean="0"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tr-TR" altLang="tr-TR" sz="2800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13" y="2695871"/>
            <a:ext cx="1081087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763588"/>
            <a:ext cx="7938715" cy="1293812"/>
          </a:xfrm>
          <a:noFill/>
          <a:ln>
            <a:noFill/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de-DE" altLang="tr-TR" sz="3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tr-TR" sz="3200" b="1" dirty="0"/>
              <a:t>TOPLUM TARAMALARI </a:t>
            </a:r>
            <a:r>
              <a:rPr lang="de-DE" altLang="tr-TR" sz="3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altLang="tr-TR" sz="3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/>
            </a:r>
            <a:br>
              <a:rPr lang="en-US" altLang="tr-TR" sz="30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de-DE" altLang="tr-TR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tr-TR" sz="3200" b="1" dirty="0"/>
              <a:t>(ŞÜPHEL</a:t>
            </a:r>
            <a:r>
              <a:rPr lang="tr-TR" altLang="tr-TR" sz="3200" b="1" dirty="0"/>
              <a:t>İ</a:t>
            </a:r>
            <a:r>
              <a:rPr lang="de-DE" altLang="tr-TR" sz="3200" b="1" dirty="0"/>
              <a:t> HASTALAR</a:t>
            </a:r>
            <a:r>
              <a:rPr lang="tr-TR" altLang="tr-TR" sz="3200" b="1" dirty="0"/>
              <a:t>I</a:t>
            </a:r>
            <a:r>
              <a:rPr lang="de-DE" altLang="tr-TR" sz="3200" b="1" dirty="0" smtClean="0"/>
              <a:t>N</a:t>
            </a:r>
            <a:r>
              <a:rPr lang="tr-TR" altLang="tr-TR" sz="3200" b="1" dirty="0" smtClean="0"/>
              <a:t>,</a:t>
            </a:r>
            <a:r>
              <a:rPr lang="de-DE" altLang="tr-TR" sz="3200" b="1" dirty="0" smtClean="0"/>
              <a:t> </a:t>
            </a:r>
            <a:r>
              <a:rPr lang="de-DE" altLang="tr-TR" sz="3200" b="1" dirty="0"/>
              <a:t>SAĞLAMLARDAN AYR</a:t>
            </a:r>
            <a:r>
              <a:rPr lang="tr-TR" altLang="tr-TR" sz="3200" b="1" dirty="0"/>
              <a:t>I</a:t>
            </a:r>
            <a:r>
              <a:rPr lang="de-DE" altLang="tr-TR" sz="3200" b="1" dirty="0"/>
              <a:t>LMAS</a:t>
            </a:r>
            <a:r>
              <a:rPr lang="tr-TR" altLang="tr-TR" sz="3200" b="1" dirty="0"/>
              <a:t>I</a:t>
            </a:r>
            <a:r>
              <a:rPr lang="de-DE" altLang="tr-TR" sz="3200" b="1" dirty="0"/>
              <a:t>)</a:t>
            </a:r>
            <a:endParaRPr lang="tr-TR" altLang="tr-TR" sz="3200" b="1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37950" y="404664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29</a:t>
            </a:fld>
            <a:endParaRPr lang="tr-TR" altLang="tr-TR" dirty="0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213" y="2664121"/>
            <a:ext cx="1008062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537" y="5573935"/>
            <a:ext cx="13081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61248"/>
            <a:ext cx="1081087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87624" y="663755"/>
            <a:ext cx="6378575" cy="1293812"/>
          </a:xfrm>
        </p:spPr>
        <p:txBody>
          <a:bodyPr/>
          <a:lstStyle/>
          <a:p>
            <a:pPr algn="ctr"/>
            <a:r>
              <a:rPr lang="tr-TR" dirty="0" smtClean="0"/>
              <a:t>UNUTMAYIN…..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4725144"/>
            <a:ext cx="7434659" cy="803027"/>
          </a:xfrm>
        </p:spPr>
        <p:txBody>
          <a:bodyPr/>
          <a:lstStyle/>
          <a:p>
            <a:pPr algn="ctr">
              <a:buNone/>
            </a:pPr>
            <a:r>
              <a:rPr lang="tr-TR" sz="4400" b="1" dirty="0" smtClean="0"/>
              <a:t>Tarama ≠ tanı koyma</a:t>
            </a:r>
            <a:endParaRPr lang="tr-TR" sz="4400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388424" y="476673"/>
            <a:ext cx="738853" cy="360040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30</a:t>
            </a:fld>
            <a:endParaRPr lang="tr-TR" alt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642" y="2204864"/>
            <a:ext cx="23526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45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Başlık" descr="Large confetti"/>
          <p:cNvSpPr>
            <a:spLocks noGrp="1"/>
          </p:cNvSpPr>
          <p:nvPr>
            <p:ph type="title"/>
          </p:nvPr>
        </p:nvSpPr>
        <p:spPr>
          <a:xfrm>
            <a:off x="812155" y="798165"/>
            <a:ext cx="7772400" cy="715962"/>
          </a:xfrm>
        </p:spPr>
        <p:txBody>
          <a:bodyPr>
            <a:normAutofit/>
          </a:bodyPr>
          <a:lstStyle/>
          <a:p>
            <a:pPr algn="l" eaLnBrk="1" hangingPunct="1"/>
            <a:r>
              <a:rPr lang="tr-TR" sz="3600" b="1" dirty="0" smtClean="0"/>
              <a:t>TOPLUM TARAMALARININ AMACI</a:t>
            </a:r>
          </a:p>
        </p:txBody>
      </p:sp>
      <p:sp>
        <p:nvSpPr>
          <p:cNvPr id="51203" name="2 İçerik Yer Tutucusu"/>
          <p:cNvSpPr>
            <a:spLocks noGrp="1"/>
          </p:cNvSpPr>
          <p:nvPr>
            <p:ph idx="1"/>
          </p:nvPr>
        </p:nvSpPr>
        <p:spPr>
          <a:xfrm>
            <a:off x="683568" y="1988840"/>
            <a:ext cx="8029575" cy="4032448"/>
          </a:xfrm>
        </p:spPr>
        <p:txBody>
          <a:bodyPr/>
          <a:lstStyle/>
          <a:p>
            <a:r>
              <a:rPr lang="tr-TR" sz="2800" dirty="0" smtClean="0">
                <a:latin typeface="+mj-lt"/>
              </a:rPr>
              <a:t>Hastalıklara yol açan risk faktörlerini ve</a:t>
            </a:r>
          </a:p>
          <a:p>
            <a:r>
              <a:rPr lang="tr-TR" sz="2800" dirty="0" smtClean="0">
                <a:latin typeface="+mj-lt"/>
              </a:rPr>
              <a:t>Hastaları/şüpheli hastaları </a:t>
            </a:r>
            <a:r>
              <a:rPr lang="tr-TR" sz="2800" dirty="0" err="1" smtClean="0">
                <a:latin typeface="+mj-lt"/>
              </a:rPr>
              <a:t>preklinik</a:t>
            </a:r>
            <a:r>
              <a:rPr lang="tr-TR" sz="2800" dirty="0" smtClean="0">
                <a:latin typeface="+mj-lt"/>
              </a:rPr>
              <a:t> dönemde saptamaktır.</a:t>
            </a:r>
          </a:p>
          <a:p>
            <a:pPr marL="0" indent="0">
              <a:buNone/>
            </a:pPr>
            <a:endParaRPr lang="tr-TR" sz="2800" dirty="0" smtClean="0">
              <a:latin typeface="+mj-lt"/>
            </a:endParaRP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Böylece</a:t>
            </a:r>
          </a:p>
          <a:p>
            <a:r>
              <a:rPr lang="tr-TR" sz="2800" dirty="0" smtClean="0">
                <a:latin typeface="+mj-lt"/>
              </a:rPr>
              <a:t>Risk faktörleri ortadan kaldırılabilir, azaltılabilir,</a:t>
            </a:r>
          </a:p>
          <a:p>
            <a:r>
              <a:rPr lang="tr-TR" sz="2800" dirty="0" smtClean="0">
                <a:latin typeface="+mj-lt"/>
              </a:rPr>
              <a:t>Hastaların erken tedavilerini sağlanabilir,</a:t>
            </a:r>
          </a:p>
          <a:p>
            <a:r>
              <a:rPr lang="tr-TR" sz="2800" dirty="0" err="1" smtClean="0">
                <a:latin typeface="+mj-lt"/>
              </a:rPr>
              <a:t>Prognoz</a:t>
            </a:r>
            <a:r>
              <a:rPr lang="tr-TR" sz="2800" dirty="0" smtClean="0">
                <a:latin typeface="+mj-lt"/>
              </a:rPr>
              <a:t> olumlu hale getirilebilir.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388424" y="476673"/>
            <a:ext cx="738853" cy="360040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31</a:t>
            </a:fld>
            <a:endParaRPr lang="tr-TR" altLang="tr-T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036369"/>
            <a:ext cx="1605872" cy="155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619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64704"/>
            <a:ext cx="7920235" cy="700410"/>
          </a:xfrm>
          <a:noFill/>
          <a:ln>
            <a:noFill/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HANGİ HASTALIKLAR </a:t>
            </a:r>
            <a:r>
              <a:rPr lang="en-US" alt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TARA</a:t>
            </a:r>
            <a:r>
              <a:rPr lang="tr-TR" alt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NMALIDI</a:t>
            </a:r>
            <a:r>
              <a:rPr lang="en-US" alt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tr-TR" altLang="tr-TR" sz="3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19100" y="1661170"/>
            <a:ext cx="8473380" cy="3832225"/>
          </a:xfrm>
          <a:ln>
            <a:solidFill>
              <a:srgbClr val="FF9900"/>
            </a:solidFill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algn="just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en-US" altLang="tr-TR" sz="2400" b="1" dirty="0" smtClean="0">
                <a:latin typeface="+mj-lt"/>
                <a:cs typeface="Arial" panose="020B0604020202020204" pitchFamily="34" charset="0"/>
              </a:rPr>
              <a:t>1-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Taranan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hastalık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toplum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için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önemli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sağlık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sorunu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olmalı</a:t>
            </a:r>
            <a:r>
              <a:rPr lang="tr-TR" altLang="tr-TR" sz="2400" dirty="0" err="1" smtClean="0">
                <a:latin typeface="+mj-lt"/>
              </a:rPr>
              <a:t>dır</a:t>
            </a:r>
            <a:r>
              <a:rPr lang="tr-TR" altLang="tr-TR" sz="2400" dirty="0" smtClean="0">
                <a:latin typeface="+mj-lt"/>
              </a:rPr>
              <a:t>,</a:t>
            </a:r>
            <a:endParaRPr lang="en-US" altLang="tr-TR" sz="2400" dirty="0" smtClean="0">
              <a:latin typeface="+mj-lt"/>
            </a:endParaRPr>
          </a:p>
          <a:p>
            <a:pPr algn="just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en-US" altLang="tr-TR" sz="2400" b="1" dirty="0" smtClean="0">
                <a:latin typeface="+mj-lt"/>
                <a:cs typeface="Arial" panose="020B0604020202020204" pitchFamily="34" charset="0"/>
              </a:rPr>
              <a:t>2-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Tan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konulabilecek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bir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presemptomatik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dönemi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olmal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d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r</a:t>
            </a:r>
            <a:r>
              <a:rPr lang="tr-TR" altLang="tr-TR" sz="2400" dirty="0" smtClean="0">
                <a:latin typeface="+mj-lt"/>
              </a:rPr>
              <a:t>,</a:t>
            </a:r>
            <a:endParaRPr lang="en-US" altLang="tr-TR" sz="2400" dirty="0" smtClean="0">
              <a:latin typeface="+mj-lt"/>
            </a:endParaRPr>
          </a:p>
          <a:p>
            <a:pPr algn="just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en-US" altLang="tr-TR" sz="2400" b="1" dirty="0" smtClean="0">
                <a:latin typeface="+mj-lt"/>
                <a:cs typeface="Arial" panose="020B0604020202020204" pitchFamily="34" charset="0"/>
              </a:rPr>
              <a:t>3-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Basit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ve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güvenilir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bir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tanı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yöntemi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olmalıdır</a:t>
            </a:r>
            <a:r>
              <a:rPr lang="tr-TR" altLang="tr-TR" sz="2400" dirty="0" smtClean="0">
                <a:latin typeface="+mj-lt"/>
              </a:rPr>
              <a:t>,</a:t>
            </a:r>
            <a:endParaRPr lang="en-US" altLang="tr-TR" sz="2400" dirty="0" smtClean="0">
              <a:latin typeface="+mj-lt"/>
            </a:endParaRPr>
          </a:p>
          <a:p>
            <a:pPr algn="just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en-US" altLang="tr-TR" sz="2400" b="1" dirty="0" smtClean="0">
                <a:latin typeface="+mj-lt"/>
                <a:cs typeface="Arial" panose="020B0604020202020204" pitchFamily="34" charset="0"/>
              </a:rPr>
              <a:t>4-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T</a:t>
            </a:r>
            <a:r>
              <a:rPr lang="tr-TR" altLang="tr-TR" sz="2400" dirty="0" smtClean="0">
                <a:latin typeface="+mj-lt"/>
                <a:cs typeface="Arial" panose="020B0604020202020204" pitchFamily="34" charset="0"/>
              </a:rPr>
              <a:t>anı konulan hastalığın t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edavisi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olmal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d</a:t>
            </a:r>
            <a:r>
              <a:rPr lang="tr-TR" altLang="tr-TR" sz="2400" dirty="0" smtClean="0">
                <a:latin typeface="+mj-lt"/>
              </a:rPr>
              <a:t>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r</a:t>
            </a:r>
            <a:r>
              <a:rPr lang="tr-TR" altLang="tr-TR" sz="2400" dirty="0" smtClean="0">
                <a:latin typeface="+mj-lt"/>
              </a:rPr>
              <a:t>,</a:t>
            </a:r>
            <a:endParaRPr lang="en-US" altLang="tr-TR" sz="2400" dirty="0" smtClean="0">
              <a:latin typeface="+mj-lt"/>
            </a:endParaRPr>
          </a:p>
          <a:p>
            <a:pPr algn="just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en-US" altLang="tr-TR" sz="2400" b="1" dirty="0" smtClean="0">
                <a:latin typeface="+mj-lt"/>
                <a:cs typeface="Arial" panose="020B0604020202020204" pitchFamily="34" charset="0"/>
              </a:rPr>
              <a:t>5-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Erken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tanı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harcamaları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çok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fazla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altLang="tr-TR" sz="2400" dirty="0" err="1" smtClean="0">
                <a:latin typeface="+mj-lt"/>
                <a:cs typeface="Arial" panose="020B0604020202020204" pitchFamily="34" charset="0"/>
              </a:rPr>
              <a:t>olmamalıdır</a:t>
            </a:r>
            <a:r>
              <a:rPr lang="en-US" altLang="tr-TR" sz="2400" dirty="0" smtClean="0">
                <a:latin typeface="+mj-lt"/>
                <a:cs typeface="Arial" panose="020B0604020202020204" pitchFamily="34" charset="0"/>
              </a:rPr>
              <a:t>. </a:t>
            </a:r>
            <a:endParaRPr lang="tr-TR" altLang="tr-TR" sz="2400" dirty="0" smtClean="0">
              <a:latin typeface="+mj-lt"/>
              <a:cs typeface="Arial" panose="020B0604020202020204" pitchFamily="34" charset="0"/>
            </a:endParaRPr>
          </a:p>
          <a:p>
            <a:pPr marL="542925" indent="-54292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r-TR" altLang="tr-TR" sz="2400" dirty="0" smtClean="0">
                <a:latin typeface="+mj-lt"/>
                <a:cs typeface="Arial" panose="020B0604020202020204" pitchFamily="34" charset="0"/>
              </a:rPr>
              <a:t>  </a:t>
            </a:r>
            <a:r>
              <a:rPr lang="tr-TR" altLang="tr-TR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tr-TR" altLang="tr-TR" sz="2400" b="1" dirty="0" smtClean="0">
                <a:latin typeface="+mj-lt"/>
                <a:cs typeface="Arial" panose="020B0604020202020204" pitchFamily="34" charset="0"/>
              </a:rPr>
              <a:t> 6</a:t>
            </a:r>
            <a:r>
              <a:rPr lang="en-US" altLang="tr-TR" sz="2400" b="1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tr-TR" altLang="tr-TR" sz="2400" b="1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tr-TR" sz="2400" dirty="0" smtClean="0">
                <a:latin typeface="+mj-lt"/>
              </a:rPr>
              <a:t>Taramanın </a:t>
            </a:r>
            <a:r>
              <a:rPr lang="tr-TR" sz="2400" dirty="0">
                <a:latin typeface="+mj-lt"/>
              </a:rPr>
              <a:t>yararı  yüksek olmalıdır. Yani önceden bilinmeyen ve tarama ile saptanan vaka sayısının, toplumdaki bilinen vaka sayısına oranı yüksek olmalıdır.</a:t>
            </a:r>
          </a:p>
          <a:p>
            <a:pPr algn="just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endParaRPr lang="en-US" altLang="tr-TR" sz="2400" dirty="0" smtClean="0">
              <a:latin typeface="+mj-lt"/>
              <a:cs typeface="Times New Roman" panose="02020603050405020304" pitchFamily="18" charset="0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endParaRPr lang="tr-TR" altLang="tr-TR" sz="2400" dirty="0" smtClean="0">
              <a:latin typeface="+mj-lt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30489" y="404664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32</a:t>
            </a:fld>
            <a:endParaRPr lang="tr-TR" altLang="tr-TR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78561"/>
            <a:ext cx="13906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32440" y="476673"/>
            <a:ext cx="596963" cy="360040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33</a:t>
            </a:fld>
            <a:endParaRPr lang="tr-TR" altLang="tr-TR"/>
          </a:p>
        </p:txBody>
      </p:sp>
      <p:sp>
        <p:nvSpPr>
          <p:cNvPr id="3" name="1 Başlık"/>
          <p:cNvSpPr txBox="1">
            <a:spLocks/>
          </p:cNvSpPr>
          <p:nvPr/>
        </p:nvSpPr>
        <p:spPr>
          <a:xfrm>
            <a:off x="793812" y="1201316"/>
            <a:ext cx="2482044" cy="571500"/>
          </a:xfrm>
          <a:prstGeom prst="rect">
            <a:avLst/>
          </a:prstGeom>
          <a:noFill/>
        </p:spPr>
        <p:txBody>
          <a:bodyPr/>
          <a:lstStyle>
            <a:lvl1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l" eaLnBrk="1" hangingPunct="1"/>
            <a:r>
              <a:rPr lang="tr-TR" dirty="0" smtClean="0"/>
              <a:t>Örnek: </a:t>
            </a:r>
            <a:endParaRPr lang="tr-TR" dirty="0"/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539552" y="1772816"/>
            <a:ext cx="8280920" cy="1512168"/>
          </a:xfrm>
          <a:prstGeom prst="rect">
            <a:avLst/>
          </a:prstGeom>
          <a:noFill/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sz="2400" smtClean="0"/>
              <a:t>Bir toplumda 40 yaş üzeri popülasyonda yapılan bir taramada toplam 300 tane diyabet hastası saptanmış ve bunun 60 tanesi önceden bilinen vaka, 240 tanesi tarama sırasında bulunmuşsa:</a:t>
            </a:r>
            <a:endParaRPr lang="tr-TR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314" y="3284984"/>
            <a:ext cx="834815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Metin kutusu 10"/>
          <p:cNvSpPr txBox="1"/>
          <p:nvPr/>
        </p:nvSpPr>
        <p:spPr>
          <a:xfrm>
            <a:off x="4788024" y="5086345"/>
            <a:ext cx="646331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2200" b="1" dirty="0" smtClean="0">
                <a:solidFill>
                  <a:srgbClr val="676767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%80</a:t>
            </a:r>
            <a:endParaRPr lang="tr-TR" sz="2200" b="1" dirty="0">
              <a:solidFill>
                <a:srgbClr val="676767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4905513"/>
            <a:ext cx="1617212" cy="11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69" y="358180"/>
            <a:ext cx="8208912" cy="627410"/>
          </a:xfrm>
          <a:solidFill>
            <a:schemeClr val="bg2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altLang="tr-TR" sz="2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altLang="tr-TR" sz="2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TARAMA TESTLERİNDE BULUNMASI GEREKEN NİTELİKLER</a:t>
            </a:r>
            <a:endParaRPr lang="tr-TR" altLang="tr-TR" sz="2400" b="1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124744"/>
            <a:ext cx="7626350" cy="4121150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1-Basitlik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: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Hekim d</a:t>
            </a:r>
            <a:r>
              <a:rPr lang="tr-TR" altLang="tr-TR" dirty="0" smtClean="0">
                <a:latin typeface="+mj-lt"/>
              </a:rPr>
              <a:t>ışı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personel taraf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ndan da kolayl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kla uygulanabilecek kadar basit olmalı.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2-Kabul Edilirlik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: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Maddi ve manevi travma yaratmamal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3-Do</a:t>
            </a:r>
            <a:r>
              <a:rPr lang="tr-TR" altLang="tr-TR" b="1" i="1" dirty="0" smtClean="0">
                <a:latin typeface="+mj-lt"/>
                <a:cs typeface="Arial" panose="020B0604020202020204" pitchFamily="34" charset="0"/>
              </a:rPr>
              <a:t>ğ</a:t>
            </a: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ruluk: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Ölçüm sonuçlar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n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doğru vermeli.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4-Ucuzluk: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Zaman, insan gücü ve para harcamalar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dü</a:t>
            </a:r>
            <a:r>
              <a:rPr lang="tr-TR" altLang="tr-TR" dirty="0" smtClean="0">
                <a:latin typeface="+mj-lt"/>
                <a:cs typeface="Arial" panose="020B0604020202020204" pitchFamily="34" charset="0"/>
              </a:rPr>
              <a:t>ş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ük olmal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5-Tutarl</a:t>
            </a:r>
            <a:r>
              <a:rPr lang="tr-TR" altLang="tr-TR" b="1" i="1" dirty="0" smtClean="0">
                <a:latin typeface="+mj-lt"/>
              </a:rPr>
              <a:t>ı</a:t>
            </a: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l</a:t>
            </a:r>
            <a:r>
              <a:rPr lang="tr-TR" altLang="tr-TR" b="1" i="1" dirty="0" smtClean="0">
                <a:latin typeface="+mj-lt"/>
              </a:rPr>
              <a:t>ı</a:t>
            </a: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k: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Testler tekrarland</a:t>
            </a:r>
            <a:r>
              <a:rPr lang="tr-TR" altLang="tr-TR" dirty="0" smtClean="0">
                <a:latin typeface="+mj-lt"/>
              </a:rPr>
              <a:t>ığı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nda ayn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sonuçlar elde edilmeli.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6-Duyarl</a:t>
            </a:r>
            <a:r>
              <a:rPr lang="tr-TR" altLang="tr-TR" b="1" i="1" dirty="0" smtClean="0">
                <a:latin typeface="+mj-lt"/>
              </a:rPr>
              <a:t>ı</a:t>
            </a: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l</a:t>
            </a:r>
            <a:r>
              <a:rPr lang="tr-TR" altLang="tr-TR" b="1" i="1" dirty="0" smtClean="0">
                <a:latin typeface="+mj-lt"/>
              </a:rPr>
              <a:t>ı</a:t>
            </a: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k: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Testin, taranan toplumdaki gerçek hastalar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ortaya çıkarabilme özelli</a:t>
            </a:r>
            <a:r>
              <a:rPr lang="tr-TR" altLang="tr-TR" dirty="0" smtClean="0">
                <a:latin typeface="+mj-lt"/>
              </a:rPr>
              <a:t>ğ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i.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altLang="tr-TR" b="1" i="1" dirty="0" smtClean="0">
                <a:latin typeface="+mj-lt"/>
                <a:cs typeface="Times New Roman" panose="02020603050405020304" pitchFamily="18" charset="0"/>
              </a:rPr>
              <a:t>7-Seçicilik:</a:t>
            </a:r>
            <a:r>
              <a:rPr lang="tr-TR" altLang="tr-TR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Testin, taranan toplumdaki sa</a:t>
            </a:r>
            <a:r>
              <a:rPr lang="tr-TR" altLang="tr-TR" dirty="0" smtClean="0">
                <a:latin typeface="+mj-lt"/>
                <a:cs typeface="Arial" panose="020B0604020202020204" pitchFamily="34" charset="0"/>
              </a:rPr>
              <a:t>ğ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lamlar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ay</a:t>
            </a:r>
            <a:r>
              <a:rPr lang="tr-TR" altLang="tr-TR" dirty="0" smtClean="0">
                <a:latin typeface="+mj-lt"/>
              </a:rPr>
              <a:t>ı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rabilme özelli</a:t>
            </a:r>
            <a:r>
              <a:rPr lang="tr-TR" altLang="tr-TR" dirty="0" smtClean="0">
                <a:latin typeface="+mj-lt"/>
              </a:rPr>
              <a:t>ğ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i</a:t>
            </a:r>
            <a:r>
              <a:rPr lang="tr-TR" altLang="tr-TR" dirty="0" smtClean="0">
                <a:latin typeface="+mj-lt"/>
              </a:rPr>
              <a:t>.</a:t>
            </a:r>
            <a:r>
              <a:rPr lang="tr-TR" altLang="tr-TR" dirty="0" smtClean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38491" y="404664"/>
            <a:ext cx="1978025" cy="365125"/>
          </a:xfrm>
        </p:spPr>
        <p:txBody>
          <a:bodyPr/>
          <a:lstStyle/>
          <a:p>
            <a:pPr>
              <a:defRPr/>
            </a:pPr>
            <a:fld id="{372C8F26-E958-46F1-A003-5E272BB46B69}" type="slidenum">
              <a:rPr lang="tr-TR" altLang="tr-TR" smtClean="0"/>
              <a:pPr>
                <a:defRPr/>
              </a:pPr>
              <a:t>34</a:t>
            </a:fld>
            <a:endParaRPr lang="tr-TR" alt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4941168"/>
            <a:ext cx="2800350" cy="163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26331" y="6299441"/>
            <a:ext cx="467544" cy="476672"/>
          </a:xfrm>
        </p:spPr>
        <p:txBody>
          <a:bodyPr/>
          <a:lstStyle/>
          <a:p>
            <a:fld id="{BFD4E58E-8569-41F3-9D83-86DC0C950A24}" type="slidenum">
              <a:rPr lang="tr-TR" altLang="tr-TR" sz="2400" smtClean="0">
                <a:ln>
                  <a:solidFill>
                    <a:schemeClr val="tx1"/>
                  </a:solidFill>
                </a:ln>
                <a:solidFill>
                  <a:schemeClr val="tx1">
                    <a:alpha val="20000"/>
                  </a:schemeClr>
                </a:solidFill>
              </a:rPr>
              <a:pPr/>
              <a:t>35</a:t>
            </a:fld>
            <a:endParaRPr lang="tr-TR" altLang="tr-TR" sz="2400" dirty="0">
              <a:ln>
                <a:solidFill>
                  <a:schemeClr val="tx1"/>
                </a:solidFill>
              </a:ln>
              <a:solidFill>
                <a:schemeClr val="tx1">
                  <a:alpha val="20000"/>
                </a:schemeClr>
              </a:solidFill>
            </a:endParaRPr>
          </a:p>
        </p:txBody>
      </p:sp>
      <p:sp>
        <p:nvSpPr>
          <p:cNvPr id="24578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tr-TR" altLang="tr-TR" dirty="0" smtClean="0"/>
          </a:p>
          <a:p>
            <a:pPr eaLnBrk="1" hangingPunct="1">
              <a:buFontTx/>
              <a:buNone/>
            </a:pPr>
            <a:endParaRPr lang="tr-TR" altLang="tr-TR" dirty="0" smtClean="0"/>
          </a:p>
          <a:p>
            <a:pPr algn="ctr" eaLnBrk="1" hangingPunct="1">
              <a:buFontTx/>
              <a:buNone/>
            </a:pPr>
            <a:r>
              <a:rPr lang="tr-TR" altLang="tr-TR" sz="4800" b="1" dirty="0" smtClean="0">
                <a:solidFill>
                  <a:schemeClr val="hlink"/>
                </a:solidFill>
              </a:rPr>
              <a:t>ÖRNEK</a:t>
            </a: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78193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549857" y="6408624"/>
            <a:ext cx="530878" cy="379999"/>
          </a:xfrm>
        </p:spPr>
        <p:txBody>
          <a:bodyPr/>
          <a:lstStyle/>
          <a:p>
            <a:fld id="{BFD4E58E-8569-41F3-9D83-86DC0C950A24}" type="slidenum">
              <a:rPr lang="tr-TR" altLang="tr-TR" sz="2400" smtClean="0">
                <a:ln>
                  <a:solidFill>
                    <a:schemeClr val="tx1"/>
                  </a:solidFill>
                </a:ln>
                <a:solidFill>
                  <a:schemeClr val="tx1">
                    <a:alpha val="20000"/>
                  </a:schemeClr>
                </a:solidFill>
              </a:rPr>
              <a:pPr/>
              <a:t>36</a:t>
            </a:fld>
            <a:endParaRPr lang="tr-TR" altLang="tr-TR" sz="2400" dirty="0">
              <a:ln>
                <a:solidFill>
                  <a:schemeClr val="tx1"/>
                </a:solidFill>
              </a:ln>
              <a:solidFill>
                <a:schemeClr val="tx1">
                  <a:alpha val="20000"/>
                </a:schemeClr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676400" y="4860253"/>
            <a:ext cx="111595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</a:pPr>
            <a:r>
              <a:rPr lang="tr-TR" altLang="tr-TR" dirty="0" smtClean="0">
                <a:solidFill>
                  <a:prstClr val="black"/>
                </a:solidFill>
              </a:rPr>
              <a:t>SONUÇ:</a:t>
            </a:r>
          </a:p>
        </p:txBody>
      </p:sp>
      <p:sp>
        <p:nvSpPr>
          <p:cNvPr id="7" name="Dikdörtgen 6"/>
          <p:cNvSpPr/>
          <p:nvPr/>
        </p:nvSpPr>
        <p:spPr>
          <a:xfrm>
            <a:off x="558154" y="908720"/>
            <a:ext cx="826231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</a:pPr>
            <a:r>
              <a:rPr lang="tr-TR" altLang="tr-TR" u="sng" dirty="0" smtClean="0"/>
              <a:t>Arş. </a:t>
            </a:r>
            <a:r>
              <a:rPr lang="tr-TR" altLang="tr-TR" u="sng" dirty="0"/>
              <a:t>1: </a:t>
            </a:r>
            <a:r>
              <a:rPr lang="tr-TR" altLang="tr-TR" dirty="0"/>
              <a:t>Japonlar hemen hemen hiç yağlı yemek </a:t>
            </a:r>
            <a:r>
              <a:rPr lang="tr-TR" altLang="tr-TR" dirty="0" smtClean="0"/>
              <a:t>yemiyorlar </a:t>
            </a:r>
            <a:r>
              <a:rPr lang="tr-TR" altLang="tr-TR" dirty="0"/>
              <a:t>ve </a:t>
            </a:r>
            <a:r>
              <a:rPr lang="tr-TR" altLang="tr-TR" dirty="0" smtClean="0"/>
              <a:t>kalp </a:t>
            </a:r>
            <a:r>
              <a:rPr lang="tr-TR" altLang="tr-TR" dirty="0"/>
              <a:t>krizinden ölüm oranı İngilizlerle Amerikalılara göre daha az !!!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</a:pPr>
            <a:endParaRPr lang="tr-TR" altLang="tr-TR" dirty="0"/>
          </a:p>
        </p:txBody>
      </p:sp>
      <p:sp>
        <p:nvSpPr>
          <p:cNvPr id="8" name="Dikdörtgen 7"/>
          <p:cNvSpPr/>
          <p:nvPr/>
        </p:nvSpPr>
        <p:spPr>
          <a:xfrm>
            <a:off x="558154" y="2311443"/>
            <a:ext cx="518457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</a:pPr>
            <a:r>
              <a:rPr lang="tr-TR" altLang="tr-TR" u="sng" dirty="0" smtClean="0"/>
              <a:t>Arş</a:t>
            </a:r>
            <a:r>
              <a:rPr lang="tr-TR" altLang="tr-TR" u="sng" dirty="0"/>
              <a:t>. 3:</a:t>
            </a:r>
            <a:r>
              <a:rPr lang="tr-TR" altLang="tr-TR" dirty="0"/>
              <a:t> </a:t>
            </a:r>
            <a:r>
              <a:rPr lang="tr-TR" altLang="tr-TR" dirty="0" smtClean="0"/>
              <a:t>İrlandalılar </a:t>
            </a:r>
            <a:r>
              <a:rPr lang="tr-TR" altLang="tr-TR" dirty="0"/>
              <a:t>hemen hemen hiç kırmızı şarap içmiyorlar, ve orada da kalp krizinden ölüm oranı İngilizlerle Amerikalılara göre daha az </a:t>
            </a:r>
            <a:r>
              <a:rPr lang="tr-TR" altLang="tr-TR" dirty="0" smtClean="0"/>
              <a:t>!!!</a:t>
            </a:r>
            <a:endParaRPr lang="tr-TR" altLang="tr-TR" dirty="0"/>
          </a:p>
        </p:txBody>
      </p:sp>
      <p:sp>
        <p:nvSpPr>
          <p:cNvPr id="9" name="8 Dikdörtgen"/>
          <p:cNvSpPr/>
          <p:nvPr/>
        </p:nvSpPr>
        <p:spPr>
          <a:xfrm>
            <a:off x="558154" y="1628800"/>
            <a:ext cx="784887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</a:pPr>
            <a:r>
              <a:rPr lang="tr-TR" altLang="tr-TR" u="sng" dirty="0" smtClean="0"/>
              <a:t>Arş. 2:</a:t>
            </a:r>
            <a:r>
              <a:rPr lang="tr-TR" altLang="tr-TR" dirty="0" smtClean="0"/>
              <a:t> İtalyanlar aşırı ölçüde yağlı yemek yiyorlar, ve orada da kalp krizinden ölüm oranı İngilizlerle Amerikalılara göre daha az !!!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558154" y="3405441"/>
            <a:ext cx="45720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</a:pPr>
            <a:r>
              <a:rPr lang="tr-TR" altLang="tr-TR" u="sng" dirty="0" smtClean="0"/>
              <a:t>Arş. 4:</a:t>
            </a:r>
            <a:r>
              <a:rPr lang="tr-TR" altLang="tr-TR" dirty="0" smtClean="0"/>
              <a:t> Fransızlar aşırı ölçüde kırmızı şarap içiyorlar ve orada da, kalp krizinden ölüm oranı İngilizlerle Amerikalılara göre daha az !!!</a:t>
            </a:r>
            <a:r>
              <a:rPr lang="tr-TR" altLang="tr-TR" dirty="0" smtClean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676400" y="5174185"/>
            <a:ext cx="4572000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</a:pPr>
            <a:r>
              <a:rPr lang="tr-TR" altLang="tr-TR" dirty="0"/>
              <a:t>İnsanı yediği içtiği değil, "İngilizce konuşmak" öldürür.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38948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1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 txBox="1">
            <a:spLocks noChangeArrowheads="1"/>
          </p:cNvSpPr>
          <p:nvPr/>
        </p:nvSpPr>
        <p:spPr bwMode="auto">
          <a:xfrm>
            <a:off x="4716463" y="5373688"/>
            <a:ext cx="417512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indent="0" eaLnBrk="1" hangingPunct="1">
              <a:buNone/>
            </a:pPr>
            <a:r>
              <a:rPr lang="tr-TR" altLang="tr-TR" sz="2400" dirty="0" err="1"/>
              <a:t>Prof.Dr.Cihad</a:t>
            </a:r>
            <a:r>
              <a:rPr lang="tr-TR" altLang="tr-TR" sz="2400" dirty="0"/>
              <a:t> DÜNDAR</a:t>
            </a:r>
          </a:p>
          <a:p>
            <a:pPr marL="0" indent="0" eaLnBrk="1" hangingPunct="1">
              <a:buNone/>
            </a:pPr>
            <a:r>
              <a:rPr lang="tr-TR" altLang="tr-TR" sz="2400" dirty="0"/>
              <a:t>Halk Sağlığı Anabilim Dalı</a:t>
            </a:r>
          </a:p>
        </p:txBody>
      </p:sp>
      <p:grpSp>
        <p:nvGrpSpPr>
          <p:cNvPr id="8" name="Grup 7"/>
          <p:cNvGrpSpPr/>
          <p:nvPr/>
        </p:nvGrpSpPr>
        <p:grpSpPr>
          <a:xfrm>
            <a:off x="3635896" y="2708920"/>
            <a:ext cx="1804764" cy="1804764"/>
            <a:chOff x="3563888" y="2348880"/>
            <a:chExt cx="1804764" cy="1804764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2348880"/>
              <a:ext cx="1804764" cy="180476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/>
          </p:spPr>
        </p:pic>
        <p:sp>
          <p:nvSpPr>
            <p:cNvPr id="10" name="Dikdörtgen 9"/>
            <p:cNvSpPr/>
            <p:nvPr/>
          </p:nvSpPr>
          <p:spPr>
            <a:xfrm rot="21063773">
              <a:off x="3819261" y="2944820"/>
              <a:ext cx="1346090" cy="80967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200" b="1" dirty="0" smtClean="0">
                  <a:latin typeface="Broadway" panose="04040905080B02020502" pitchFamily="82" charset="0"/>
                </a:rPr>
                <a:t>SON</a:t>
              </a:r>
              <a:endParaRPr lang="tr-TR" sz="3200" b="1" dirty="0">
                <a:latin typeface="Broadway" panose="04040905080B02020502" pitchFamily="82" charset="0"/>
              </a:endParaRPr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164779" y="404664"/>
            <a:ext cx="1978025" cy="365125"/>
          </a:xfrm>
        </p:spPr>
        <p:txBody>
          <a:bodyPr/>
          <a:lstStyle/>
          <a:p>
            <a:pPr>
              <a:defRPr/>
            </a:pPr>
            <a:fld id="{1A961C85-6169-4A83-819D-41F3855106E5}" type="slidenum">
              <a:rPr lang="tr-TR" altLang="tr-TR" smtClean="0"/>
              <a:pPr>
                <a:defRPr/>
              </a:pPr>
              <a:t>37</a:t>
            </a:fld>
            <a:endParaRPr lang="tr-TR" alt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1391</TotalTime>
  <Words>1348</Words>
  <Application>Microsoft Office PowerPoint</Application>
  <PresentationFormat>Ekran Gösterisi (4:3)</PresentationFormat>
  <Paragraphs>341</Paragraphs>
  <Slides>37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51" baseType="lpstr">
      <vt:lpstr>Arial</vt:lpstr>
      <vt:lpstr>Arial Narrow</vt:lpstr>
      <vt:lpstr>Arial-BoldMT</vt:lpstr>
      <vt:lpstr>ArialNarrow</vt:lpstr>
      <vt:lpstr>ArialNarrow-Bold</vt:lpstr>
      <vt:lpstr>Broadway</vt:lpstr>
      <vt:lpstr>Calibri</vt:lpstr>
      <vt:lpstr>Century Gothic</vt:lpstr>
      <vt:lpstr>Comic Sans MS</vt:lpstr>
      <vt:lpstr>Constantia</vt:lpstr>
      <vt:lpstr>Times New Roman</vt:lpstr>
      <vt:lpstr>Wingdings</vt:lpstr>
      <vt:lpstr>Wingdings 2</vt:lpstr>
      <vt:lpstr>Akış</vt:lpstr>
      <vt:lpstr>PowerPoint Sunusu</vt:lpstr>
      <vt:lpstr>  EPİDEMİYOLOJİK ARAŞTIRMALAR</vt:lpstr>
      <vt:lpstr>KESİTSEL ARAŞTIRMA</vt:lpstr>
      <vt:lpstr>PowerPoint Sunusu</vt:lpstr>
      <vt:lpstr>PowerPoint Sunusu</vt:lpstr>
      <vt:lpstr>PowerPoint Sunusu</vt:lpstr>
      <vt:lpstr>Kesitsel Araştırmalarda Toplanan Veriler</vt:lpstr>
      <vt:lpstr>PowerPoint Sunusu</vt:lpstr>
      <vt:lpstr>PowerPoint Sunusu</vt:lpstr>
      <vt:lpstr>PowerPoint Sunusu</vt:lpstr>
      <vt:lpstr>KATILMA ORANINI ETKİLEYEN FAKTÖRLER</vt:lpstr>
      <vt:lpstr>Kesitsel Araştırma</vt:lpstr>
      <vt:lpstr>Örneklem Seçimi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TOPLUM TARAMALARI </vt:lpstr>
      <vt:lpstr>“TOPLUM TARAMALARI ”  (ŞÜPHELİ HASTALARIN, SAĞLAMLARDAN AYRILMASI)</vt:lpstr>
      <vt:lpstr>UNUTMAYIN…..</vt:lpstr>
      <vt:lpstr>TOPLUM TARAMALARININ AMACI</vt:lpstr>
      <vt:lpstr>  HANGİ HASTALIKLAR  TARANMALIDIR</vt:lpstr>
      <vt:lpstr>PowerPoint Sunusu</vt:lpstr>
      <vt:lpstr> TARAMA TESTLERİNDE BULUNMASI GEREKEN NİTELİKLER</vt:lpstr>
      <vt:lpstr>PowerPoint Sunusu</vt:lpstr>
      <vt:lpstr>PowerPoint Sunusu</vt:lpstr>
      <vt:lpstr>PowerPoint Sunusu</vt:lpstr>
    </vt:vector>
  </TitlesOfParts>
  <Company>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KESİTSEL ARAŞTIRMALAR</dc:title>
  <dc:creator>c</dc:creator>
  <cp:lastModifiedBy>Cihad Dündar</cp:lastModifiedBy>
  <cp:revision>157</cp:revision>
  <dcterms:created xsi:type="dcterms:W3CDTF">2001-07-09T05:09:19Z</dcterms:created>
  <dcterms:modified xsi:type="dcterms:W3CDTF">2019-12-04T11:39:15Z</dcterms:modified>
</cp:coreProperties>
</file>