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3B5D8-3CE4-449B-BDF8-694ACC16B28C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EF40C-C288-4CDD-8E4E-CC22F305D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7835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085E2A-06EE-457A-AEFC-689BFC650728}" type="slidenum">
              <a:rPr lang="tr-TR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986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F0474E9-F2E4-4122-B7AA-42CB54A1ABDE}" type="slidenum">
              <a:rPr lang="tr-TR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</a:t>
            </a:fld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3013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986E1AA-C2C1-4444-B5D1-7A5DB08046C4}" type="slidenum">
              <a:rPr lang="tr-TR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41557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DD3794B-DCC8-448C-9C41-ADC3DF9CC567}" type="slidenum">
              <a:rPr lang="tr-TR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66385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5786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7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858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817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480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177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292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5333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0703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944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3042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11 Dikdörtgen"/>
          <p:cNvSpPr/>
          <p:nvPr/>
        </p:nvSpPr>
        <p:spPr bwMode="auto">
          <a:xfrm>
            <a:off x="368301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13 Dikdörtgen"/>
          <p:cNvSpPr/>
          <p:nvPr/>
        </p:nvSpPr>
        <p:spPr bwMode="auto">
          <a:xfrm>
            <a:off x="1320801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18 Dikdörtgen"/>
          <p:cNvSpPr/>
          <p:nvPr/>
        </p:nvSpPr>
        <p:spPr bwMode="auto">
          <a:xfrm>
            <a:off x="1521885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10 Düz Bağlayıcı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17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19 Düz Bağlayıcı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15 Düz Bağlayıcı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14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5" name="21 Düz Bağlayıcı"/>
          <p:cNvSpPr>
            <a:spLocks noChangeShapeType="1"/>
          </p:cNvSpPr>
          <p:nvPr/>
        </p:nvSpPr>
        <p:spPr bwMode="auto">
          <a:xfrm>
            <a:off x="1215178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6" name="26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7" name="20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8" name="22 Oval"/>
          <p:cNvSpPr/>
          <p:nvPr/>
        </p:nvSpPr>
        <p:spPr bwMode="auto">
          <a:xfrm>
            <a:off x="1746251" y="4867275"/>
            <a:ext cx="855133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9" name="23 Oval"/>
          <p:cNvSpPr/>
          <p:nvPr/>
        </p:nvSpPr>
        <p:spPr bwMode="auto">
          <a:xfrm>
            <a:off x="1454151" y="5500689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0" name="25 Oval"/>
          <p:cNvSpPr/>
          <p:nvPr/>
        </p:nvSpPr>
        <p:spPr bwMode="auto">
          <a:xfrm>
            <a:off x="2218267" y="5788025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1" name="24 Oval"/>
          <p:cNvSpPr/>
          <p:nvPr/>
        </p:nvSpPr>
        <p:spPr>
          <a:xfrm>
            <a:off x="2540001" y="4495801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22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617" y="1111250"/>
            <a:ext cx="2286000" cy="5080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0B304B4E-03C1-4C2D-86E6-3D78A275561A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23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7447"/>
            <a:ext cx="3657600" cy="512233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4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67417" y="4929189"/>
            <a:ext cx="812800" cy="517525"/>
          </a:xfrm>
        </p:spPr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31D52E4-DCC1-4A1E-B851-6EED8122D2B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0903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1 Metin kutusu"/>
          <p:cNvSpPr txBox="1">
            <a:spLocks noChangeArrowheads="1"/>
          </p:cNvSpPr>
          <p:nvPr userDrawn="1"/>
        </p:nvSpPr>
        <p:spPr bwMode="auto">
          <a:xfrm>
            <a:off x="10763251" y="5857875"/>
            <a:ext cx="65915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7201B7A8-3E5C-4295-BAE6-8F479F911B36}" type="slidenum">
              <a:rPr lang="tr-TR" altLang="en-US" sz="1500" smtClean="0">
                <a:solidFill>
                  <a:srgbClr val="000000"/>
                </a:solidFill>
                <a:latin typeface="Century Schoolbook" panose="02040604050505020304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tr-TR" altLang="en-US" sz="150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/17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en-US" dirty="0"/>
          </a:p>
        </p:txBody>
      </p:sp>
      <p:sp>
        <p:nvSpPr>
          <p:cNvPr id="5" name="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96FA862A-6DB7-438B-A086-DB4DCA7EC20F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6" name="8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0170613-5D73-4203-82D9-8A24566FC30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9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6481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9 Dikdörtgen"/>
          <p:cNvSpPr/>
          <p:nvPr/>
        </p:nvSpPr>
        <p:spPr bwMode="auto">
          <a:xfrm>
            <a:off x="368301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10 Dikdörtgen"/>
          <p:cNvSpPr/>
          <p:nvPr/>
        </p:nvSpPr>
        <p:spPr bwMode="auto">
          <a:xfrm>
            <a:off x="1320801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11 Dikdörtgen"/>
          <p:cNvSpPr/>
          <p:nvPr/>
        </p:nvSpPr>
        <p:spPr bwMode="auto">
          <a:xfrm>
            <a:off x="1521885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12 Düz Bağlayıcı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13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14 Düz Bağlayıcı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15 Düz Bağlayıcı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16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17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4" name="18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5" name="19 Oval"/>
          <p:cNvSpPr/>
          <p:nvPr/>
        </p:nvSpPr>
        <p:spPr bwMode="auto">
          <a:xfrm>
            <a:off x="1765300" y="4867275"/>
            <a:ext cx="857251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6" name="20 Oval"/>
          <p:cNvSpPr/>
          <p:nvPr/>
        </p:nvSpPr>
        <p:spPr bwMode="auto">
          <a:xfrm>
            <a:off x="1454151" y="5500689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7" name="21 Oval"/>
          <p:cNvSpPr/>
          <p:nvPr/>
        </p:nvSpPr>
        <p:spPr bwMode="auto">
          <a:xfrm>
            <a:off x="2218267" y="5791200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8" name="22 Oval"/>
          <p:cNvSpPr/>
          <p:nvPr/>
        </p:nvSpPr>
        <p:spPr bwMode="auto">
          <a:xfrm>
            <a:off x="2506134" y="4479926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9" name="25 Düz Bağlayıcı"/>
          <p:cNvSpPr>
            <a:spLocks noChangeShapeType="1"/>
          </p:cNvSpPr>
          <p:nvPr/>
        </p:nvSpPr>
        <p:spPr bwMode="auto">
          <a:xfrm>
            <a:off x="12130617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1500" y="1106488"/>
            <a:ext cx="2286000" cy="5080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39D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7D2BD5D-76D6-4A1E-8186-B552BF9DA431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21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4272"/>
            <a:ext cx="3657600" cy="512233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39D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86467" y="4929189"/>
            <a:ext cx="812800" cy="517525"/>
          </a:xfrm>
        </p:spPr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10787E7-CF88-4313-84ED-9A7D1225965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5105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99F72C93-B859-4A27-B62E-089E3FE8F861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160A987-C424-4D26-A62F-57E6E6218A0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3422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B3085949-E2EB-48FE-B8C0-4858789EC386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1E3F579-FBCB-45E6-BF0D-FCFFD6208F5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783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B349AF37-CD9C-4F78-B77C-7726C324D69E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4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BC35C32-B60F-42F2-9915-9E24233D114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5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3013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3D13BB6E-B2DA-4AC3-8DFF-581E902E2654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E7D8CAF-0398-4183-8BFD-804B91B571D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1919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" name="7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" name="8 Düz Bağlayıcı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10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11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12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13 Oval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2" name="20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4DA71DA8-7283-4B03-BA4C-62A42C724D53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13" name="21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71779B1-EF89-44A5-8056-A2CBA637AD8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14" name="22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0880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12 Oval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9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10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11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18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" name="19 Düz Bağlayıcı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62A5219B-DF58-4E84-AF13-2FDB251EDBD9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13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A5B3811-1761-4F28-8127-371365C5945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14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4738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81878931-6DB6-40BD-8DA7-2AB4063ABFE9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6F2A121-3B05-4682-AE53-29AF24FFB61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2669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0C3840EA-9781-429E-BC7A-411DC292681D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E750A4C-FDB3-44DC-B9AE-16477F2DD93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3774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4104CDB1-0355-4840-8589-992C347274A1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2E3228D-5436-4F84-8853-C702C760449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243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2B7FC-1029-4209-AB49-9ADD204542AD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B537B-7891-4DF4-BDBF-6B6C48FE2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068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2052" name="12 Metin Yer Tutucusu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99568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  <a:endParaRPr lang="en-US" altLang="en-US" smtClean="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10453954" y="1017853"/>
            <a:ext cx="2011362" cy="512233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575F6D"/>
                </a:solidFill>
                <a:latin typeface="Century Schoolbook"/>
              </a:defRPr>
            </a:lvl1pPr>
          </a:lstStyle>
          <a:p>
            <a:pPr>
              <a:defRPr/>
            </a:pPr>
            <a:fld id="{223A9F97-0FC2-4C80-A4C6-183E4E92AADC}" type="datetime1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9853084" y="3676121"/>
            <a:ext cx="3200400" cy="486833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575F6D"/>
                </a:solidFill>
                <a:latin typeface="Century Schoolbook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056" name="8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9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058" name="10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11 Oval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 smtClean="0">
                <a:solidFill>
                  <a:srgbClr val="FFFFFF"/>
                </a:solidFill>
                <a:latin typeface="Century Schoolbook" panose="02040604050505020304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256F32-36F9-46B2-93AF-A22738F7C2BF}" type="slidenum">
              <a:rPr lang="tr-T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447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2020888" y="404813"/>
            <a:ext cx="4032250" cy="792162"/>
          </a:xfrm>
          <a:solidFill>
            <a:srgbClr val="00008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000">
                <a:solidFill>
                  <a:schemeClr val="bg1"/>
                </a:solidFill>
              </a:rPr>
              <a:t>KLASİK BİLİM ANLAYIŞI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2019300" y="1341438"/>
            <a:ext cx="4038600" cy="4895850"/>
          </a:xfrm>
          <a:solidFill>
            <a:srgbClr val="000080"/>
          </a:solidFill>
        </p:spPr>
        <p:txBody>
          <a:bodyPr>
            <a:normAutofit fontScale="92500" lnSpcReduction="10000"/>
          </a:bodyPr>
          <a:lstStyle/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Büyük ölçüde, A. Comte’ un kurduğu pozitivizmin bilim anlayışına karşılık gelir. 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İçinde yaşadığımız yüzyılın ortalarına kadar tartışmasız etkin olmuştur. 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Comte pozitivizminden sonra yeni pozitivizm, bilimsel pozitivizm veya mantıkçı pozitivizm adıyla bilinen grup bu anlayışı temsil ederler.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 b="1" i="1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1- Bilim bize insandan bağımsız, gerçek bir        dünya hakkında bilgi verir.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yöntem tek ve aynıdır.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Bilimlerin bir birliğinden söz edilebilir.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tarihsel süreç içinde artarak biriken (kümülatif) 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 düzgün, doğrusal bir ilerleme süreci sergiler.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olgularla ilgilidir.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nesnel (objektif)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mantıklı, tutarlı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bilimsel eleştiri sonucu elde edilir, eleştiricidir.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herkese açık (toplumsal) ve iletilebilir (intersubjektif)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  genelleyicidir.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“bilimsel yöntem” denen özel bir yönteme dayanılarak elde edilir.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öndeyi imkanı verir.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birikerek ilerleyen (kümülatif) bilgidir.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6367463" y="1350964"/>
            <a:ext cx="4038600" cy="4886325"/>
          </a:xfrm>
          <a:solidFill>
            <a:srgbClr val="FF6600"/>
          </a:solidFill>
        </p:spPr>
        <p:txBody>
          <a:bodyPr>
            <a:normAutofit lnSpcReduction="10000"/>
          </a:bodyPr>
          <a:lstStyle/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Klasik görüş bilime büyük önem vermiş, sihirli bir güç olarak görmüştür.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Bilimsel bilgi, diğer bilgi türleri gibi yalnızca bir bilgi türüdür. Diğerlerinden daha üstün değildir. Bilim sonsuz evreni tümüyle hiçbir zaman açıklayamaz.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Bilimin düzgün (doğrusal) bir ilerleme gösterdiği, birikimsel bir süreç izlediği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Bilim, doğrusal değil, paradigmalarla  gelişme görülür.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Bilimin bilim adamından bağımsız, nesnel bir yapısı ve gerçekliği olduğu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Bilimi bilim yapan; bilim adamlarının oluşturduğu bilim topluluğudur. Bunların ortak dilleri, değerleri ve eğitim tarzları vardır; psikolojilerinden, içinde bulundukları sosyolojik ve kültürel özelliklerden asla soyutlanamaz.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Bilimlerin birbirlerine indirgenebilecek bir yapıda oldukları ve son tahlilde bir büyük bilimin parçaları olabilecekleri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Gerçekliğin farklı boyutları vardır ve farklı bilimlerle açıklanabilir.</a:t>
            </a:r>
          </a:p>
        </p:txBody>
      </p:sp>
      <p:sp>
        <p:nvSpPr>
          <p:cNvPr id="223237" name="Rectangle 7"/>
          <p:cNvSpPr>
            <a:spLocks noChangeArrowheads="1"/>
          </p:cNvSpPr>
          <p:nvPr/>
        </p:nvSpPr>
        <p:spPr bwMode="auto">
          <a:xfrm>
            <a:off x="6383339" y="404813"/>
            <a:ext cx="4033837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3238" name="Rectangle 8"/>
          <p:cNvSpPr>
            <a:spLocks noChangeArrowheads="1"/>
          </p:cNvSpPr>
          <p:nvPr/>
        </p:nvSpPr>
        <p:spPr bwMode="auto">
          <a:xfrm>
            <a:off x="2020888" y="404813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3239" name="Rectangle 9"/>
          <p:cNvSpPr>
            <a:spLocks noChangeArrowheads="1"/>
          </p:cNvSpPr>
          <p:nvPr/>
        </p:nvSpPr>
        <p:spPr bwMode="auto">
          <a:xfrm>
            <a:off x="6383339" y="404813"/>
            <a:ext cx="4033837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3240" name="Rectangle 10"/>
          <p:cNvSpPr>
            <a:spLocks noChangeArrowheads="1"/>
          </p:cNvSpPr>
          <p:nvPr/>
        </p:nvSpPr>
        <p:spPr bwMode="auto">
          <a:xfrm>
            <a:off x="1992313" y="1341438"/>
            <a:ext cx="4038600" cy="489585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Büyük ölçüde, A. Comte’ un kurduğu pozitivizmin bilim anlayışına karşılık gelir. 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İçinde yaşadığımız yüzyılın ortalarına kadar tartışmasız etkin olmuştur. 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Comte pozitivizminden sonra yeni pozitivizm, bilimsel pozitivizm veya mantıkçı pozitivizm adıyla bilinen grup bu anlayışı temsil ederler.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 b="1" i="1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1- Bilim bize insandan bağımsız, gerçek bir        dünya hakkında bilgi verir.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yöntem tek ve aynıdır.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Bilimlerin bir birliğinden söz edilebilir.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tarihsel süreç içinde artarak biriken (kümülatif) 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 düzgün, doğrusal bir ilerleme süreci sergiler.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olgularla ilgilidir.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nesnel (objektif)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mantıklı, tutarlı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bilimsel eleştiri sonucu elde edilir, eleştiricidir.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herkese açık (toplumsal) ve iletilebilir (intersubjektif)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  genelleyicidir.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“bilimsel yöntem” denen özel bir yönteme dayanılarak elde edilir.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öndeyi imkanı verir.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birikerek ilerleyen (kümülatif) bilgidir.</a:t>
            </a:r>
          </a:p>
        </p:txBody>
      </p:sp>
      <p:sp>
        <p:nvSpPr>
          <p:cNvPr id="223241" name="Rectangle 11"/>
          <p:cNvSpPr>
            <a:spLocks noChangeArrowheads="1"/>
          </p:cNvSpPr>
          <p:nvPr/>
        </p:nvSpPr>
        <p:spPr bwMode="auto">
          <a:xfrm>
            <a:off x="1993900" y="404813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3242" name="Rectangle 12"/>
          <p:cNvSpPr>
            <a:spLocks noChangeArrowheads="1"/>
          </p:cNvSpPr>
          <p:nvPr/>
        </p:nvSpPr>
        <p:spPr bwMode="auto">
          <a:xfrm>
            <a:off x="6356350" y="404813"/>
            <a:ext cx="4033838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3243" name="Rectangle 13"/>
          <p:cNvSpPr>
            <a:spLocks noChangeArrowheads="1"/>
          </p:cNvSpPr>
          <p:nvPr/>
        </p:nvSpPr>
        <p:spPr bwMode="auto">
          <a:xfrm>
            <a:off x="6383338" y="1341439"/>
            <a:ext cx="4038600" cy="48863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200" b="1" i="1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tr-TR" altLang="en-US" sz="2000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tr-TR" altLang="en-US" sz="2000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tr-TR" altLang="en-US" sz="2000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000000"/>
                </a:solidFill>
              </a:rPr>
              <a:t>	Bilimsel bilgi, diğer bilgi türleri gibi yalnızca bir bilgi türüdür. Diğerlerinden daha üstün değildir. Bilim sonsuz evreni tümüyle hiçbir zaman açıklayamaz.</a:t>
            </a:r>
            <a:endParaRPr lang="tr-TR" altLang="en-US" sz="2000" b="1" i="1">
              <a:solidFill>
                <a:srgbClr val="000000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2000" b="1" i="1">
              <a:solidFill>
                <a:srgbClr val="000000"/>
              </a:solidFill>
            </a:endParaRPr>
          </a:p>
        </p:txBody>
      </p:sp>
      <p:sp>
        <p:nvSpPr>
          <p:cNvPr id="223244" name="Rectangle 14"/>
          <p:cNvSpPr>
            <a:spLocks noChangeArrowheads="1"/>
          </p:cNvSpPr>
          <p:nvPr/>
        </p:nvSpPr>
        <p:spPr bwMode="auto">
          <a:xfrm>
            <a:off x="2008188" y="1331913"/>
            <a:ext cx="4038600" cy="489585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2000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2000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2000">
                <a:solidFill>
                  <a:srgbClr val="FFFFFF"/>
                </a:solidFill>
              </a:rPr>
              <a:t>Büyük ölçüde, A. Comte’ un kurduğu bilim anlayışına karşılık gelir. 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2000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2000">
                <a:solidFill>
                  <a:srgbClr val="FFFFFF"/>
                </a:solidFill>
              </a:rPr>
              <a:t>İçinde yaşadığımız yüzyılın ortalarına kadar tartışmasız etkin olmuştur. 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20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 b="1" i="1">
              <a:solidFill>
                <a:srgbClr val="FFFFFF"/>
              </a:solidFill>
            </a:endParaRPr>
          </a:p>
        </p:txBody>
      </p:sp>
      <p:sp>
        <p:nvSpPr>
          <p:cNvPr id="223245" name="Rectangle 15"/>
          <p:cNvSpPr>
            <a:spLocks noChangeArrowheads="1"/>
          </p:cNvSpPr>
          <p:nvPr/>
        </p:nvSpPr>
        <p:spPr bwMode="auto">
          <a:xfrm>
            <a:off x="2009775" y="395288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3246" name="Rectangle 16"/>
          <p:cNvSpPr>
            <a:spLocks noChangeArrowheads="1"/>
          </p:cNvSpPr>
          <p:nvPr/>
        </p:nvSpPr>
        <p:spPr bwMode="auto">
          <a:xfrm>
            <a:off x="6372225" y="395288"/>
            <a:ext cx="4033838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</p:spTree>
    <p:extLst>
      <p:ext uri="{BB962C8B-B14F-4D97-AF65-F5344CB8AC3E}">
        <p14:creationId xmlns:p14="http://schemas.microsoft.com/office/powerpoint/2010/main" val="2887744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2020888" y="404813"/>
            <a:ext cx="4032250" cy="792162"/>
          </a:xfrm>
          <a:solidFill>
            <a:srgbClr val="00008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000">
                <a:solidFill>
                  <a:schemeClr val="bg1"/>
                </a:solidFill>
              </a:rPr>
              <a:t>KLASİK BİLİM ANLAYIŞI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2019300" y="1341438"/>
            <a:ext cx="4038600" cy="4895850"/>
          </a:xfrm>
          <a:solidFill>
            <a:srgbClr val="000080"/>
          </a:solidFill>
        </p:spPr>
        <p:txBody>
          <a:bodyPr>
            <a:normAutofit fontScale="92500" lnSpcReduction="10000"/>
          </a:bodyPr>
          <a:lstStyle/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Büyük ölçüde, A. Comte’ un kurduğu pozitivizmin bilim anlayışına karşılık gelir. 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İçinde yaşadığımız yüzyılın ortalarına kadar tartışmasız etkin olmuştur. 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Comte pozitivizminden sonra yeni pozitivizm, bilimsel pozitivizm veya mantıkçı pozitivizm adıyla bilinen grup bu anlayışı temsil ederler.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 b="1" i="1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1- Bilim bize insandan bağımsız, gerçek bir        dünya hakkında bilgi verir.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yöntem tek ve aynıdır.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Bilimlerin bir birliğinden söz edilebilir.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tarihsel süreç içinde artarak biriken (kümülatif) 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 düzgün, doğrusal bir ilerleme süreci sergiler.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olgularla ilgilidir.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nesnel (objektif)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mantıklı, tutarlı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bilimsel eleştiri sonucu elde edilir, eleştiricidir.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herkese açık (toplumsal) ve iletilebilir (intersubjektif)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  genelleyicidir.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“bilimsel yöntem” denen özel bir yönteme dayanılarak elde edilir.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öndeyi imkanı verir.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birikerek ilerleyen (kümülatif) bilgidir.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6367463" y="1350964"/>
            <a:ext cx="4038600" cy="4886325"/>
          </a:xfrm>
          <a:solidFill>
            <a:srgbClr val="FF6600"/>
          </a:solidFill>
        </p:spPr>
        <p:txBody>
          <a:bodyPr>
            <a:normAutofit lnSpcReduction="10000"/>
          </a:bodyPr>
          <a:lstStyle/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Klasik görüş bilime büyük önem vermiş, sihirli bir güç olarak görmüştür.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Bilimsel bilgi, diğer bilgi türleri gibi yalnızca bir bilgi türüdür. Diğerlerinden daha üstün değildir. Bilim sonsuz evreni tümüyle hiçbir zaman açıklayamaz.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Bilimin düzgün (doğrusal) bir ilerleme gösterdiği, birikimsel bir süreç izlediği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Bilim, doğrusal değil, paradigmalarla  gelişme görülür.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Bilimin bilim adamından bağımsız, nesnel bir yapısı ve gerçekliği olduğu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Bilimi bilim yapan; bilim adamlarının oluşturduğu bilim topluluğudur. Bunların ortak dilleri, değerleri ve eğitim tarzları vardır; psikolojilerinden, içinde bulundukları sosyolojik ve kültürel özelliklerden asla soyutlanamaz.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Bilimlerin birbirlerine indirgenebilecek bir yapıda oldukları ve son tahlilde bir büyük bilimin parçaları olabilecekleri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Gerçekliğin farklı boyutları vardır ve farklı bilimlerle açıklanabilir.</a:t>
            </a:r>
          </a:p>
        </p:txBody>
      </p:sp>
      <p:sp>
        <p:nvSpPr>
          <p:cNvPr id="224261" name="Rectangle 7"/>
          <p:cNvSpPr>
            <a:spLocks noChangeArrowheads="1"/>
          </p:cNvSpPr>
          <p:nvPr/>
        </p:nvSpPr>
        <p:spPr bwMode="auto">
          <a:xfrm>
            <a:off x="6383339" y="404813"/>
            <a:ext cx="4033837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4262" name="Rectangle 8"/>
          <p:cNvSpPr>
            <a:spLocks noChangeArrowheads="1"/>
          </p:cNvSpPr>
          <p:nvPr/>
        </p:nvSpPr>
        <p:spPr bwMode="auto">
          <a:xfrm>
            <a:off x="2020888" y="404813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4263" name="Rectangle 9"/>
          <p:cNvSpPr>
            <a:spLocks noChangeArrowheads="1"/>
          </p:cNvSpPr>
          <p:nvPr/>
        </p:nvSpPr>
        <p:spPr bwMode="auto">
          <a:xfrm>
            <a:off x="6383339" y="404813"/>
            <a:ext cx="4033837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4264" name="Rectangle 10"/>
          <p:cNvSpPr>
            <a:spLocks noChangeArrowheads="1"/>
          </p:cNvSpPr>
          <p:nvPr/>
        </p:nvSpPr>
        <p:spPr bwMode="auto">
          <a:xfrm>
            <a:off x="1992313" y="1341438"/>
            <a:ext cx="4038600" cy="489585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Büyük ölçüde, A. Comte’ un kurduğu pozitivizmin bilim anlayışına karşılık gelir. 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İçinde yaşadığımız yüzyılın ortalarına kadar tartışmasız etkin olmuştur. 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Comte pozitivizminden sonra yeni pozitivizm, bilimsel pozitivizm veya mantıkçı pozitivizm adıyla bilinen grup bu anlayışı temsil ederler.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 b="1" i="1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1- Bilim bize insandan bağımsız, gerçek bir        dünya hakkında bilgi verir.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yöntem tek ve aynıdır.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Bilimlerin bir birliğinden söz edilebilir.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tarihsel süreç içinde artarak biriken (kümülatif) 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 düzgün, doğrusal bir ilerleme süreci sergiler.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olgularla ilgilidir.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nesnel (objektif)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mantıklı, tutarlı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bilimsel eleştiri sonucu elde edilir, eleştiricidir.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herkese açık (toplumsal) ve iletilebilir (intersubjektif)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  genelleyicidir.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“bilimsel yöntem” denen özel bir yönteme dayanılarak elde edilir.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öndeyi imkanı verir.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birikerek ilerleyen (kümülatif) bilgidir.</a:t>
            </a:r>
          </a:p>
        </p:txBody>
      </p:sp>
      <p:sp>
        <p:nvSpPr>
          <p:cNvPr id="224265" name="Rectangle 11"/>
          <p:cNvSpPr>
            <a:spLocks noChangeArrowheads="1"/>
          </p:cNvSpPr>
          <p:nvPr/>
        </p:nvSpPr>
        <p:spPr bwMode="auto">
          <a:xfrm>
            <a:off x="1993900" y="404813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4266" name="Rectangle 12"/>
          <p:cNvSpPr>
            <a:spLocks noChangeArrowheads="1"/>
          </p:cNvSpPr>
          <p:nvPr/>
        </p:nvSpPr>
        <p:spPr bwMode="auto">
          <a:xfrm>
            <a:off x="6356350" y="404813"/>
            <a:ext cx="4033838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4267" name="Rectangle 13"/>
          <p:cNvSpPr>
            <a:spLocks noChangeArrowheads="1"/>
          </p:cNvSpPr>
          <p:nvPr/>
        </p:nvSpPr>
        <p:spPr bwMode="auto">
          <a:xfrm>
            <a:off x="6383338" y="1341439"/>
            <a:ext cx="4038600" cy="48863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200" b="1" i="1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b="1" i="1">
                <a:solidFill>
                  <a:srgbClr val="000000"/>
                </a:solidFill>
              </a:rPr>
              <a:t>Bilimin düzgün (doğrusal) bir ilerleme gösterdiği, birikimsel bir süreç izlediği görüşü yanlıştır.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>
                <a:solidFill>
                  <a:srgbClr val="000000"/>
                </a:solidFill>
              </a:rPr>
              <a:t>	Bilim, doğrusal değil, paradigmalarla  gelişme görülür.</a:t>
            </a:r>
            <a:endParaRPr lang="tr-TR" altLang="en-US" b="1" i="1">
              <a:solidFill>
                <a:srgbClr val="000000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200" b="1" i="1">
              <a:solidFill>
                <a:srgbClr val="000000"/>
              </a:solidFill>
            </a:endParaRPr>
          </a:p>
        </p:txBody>
      </p:sp>
      <p:sp>
        <p:nvSpPr>
          <p:cNvPr id="224268" name="Rectangle 14"/>
          <p:cNvSpPr>
            <a:spLocks noChangeArrowheads="1"/>
          </p:cNvSpPr>
          <p:nvPr/>
        </p:nvSpPr>
        <p:spPr bwMode="auto">
          <a:xfrm>
            <a:off x="2008188" y="1331913"/>
            <a:ext cx="4038600" cy="489585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 b="1" i="1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 b="1" i="1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2000" b="1" i="1">
                <a:solidFill>
                  <a:srgbClr val="FFFFFF"/>
                </a:solidFill>
              </a:rPr>
              <a:t>Bilim bize insandan bağımsız, gerçek bir        dünya hakkında bilgi verir.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2000" b="1" i="1">
                <a:solidFill>
                  <a:srgbClr val="FFFFFF"/>
                </a:solidFill>
              </a:rPr>
              <a:t>Bilimsel yöntem tek ve aynıdır.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2000" b="1" i="1">
                <a:solidFill>
                  <a:srgbClr val="FFFFFF"/>
                </a:solidFill>
              </a:rPr>
              <a:t>Bilimlerin bir birliğinden söz edilebilir.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2000" b="1" i="1">
                <a:solidFill>
                  <a:srgbClr val="FFFFFF"/>
                </a:solidFill>
              </a:rPr>
              <a:t>Bilimsel bilgi, tarihsel süreç içinde artarak biriken bilgidir.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2000" b="1" i="1">
                <a:solidFill>
                  <a:srgbClr val="FFFFFF"/>
                </a:solidFill>
              </a:rPr>
              <a:t>Bilim düzgün, doğrusal bir ilerleme süreci sergiler.</a:t>
            </a:r>
          </a:p>
        </p:txBody>
      </p:sp>
      <p:sp>
        <p:nvSpPr>
          <p:cNvPr id="224269" name="Rectangle 15"/>
          <p:cNvSpPr>
            <a:spLocks noChangeArrowheads="1"/>
          </p:cNvSpPr>
          <p:nvPr/>
        </p:nvSpPr>
        <p:spPr bwMode="auto">
          <a:xfrm>
            <a:off x="2009775" y="395288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4270" name="Rectangle 16"/>
          <p:cNvSpPr>
            <a:spLocks noChangeArrowheads="1"/>
          </p:cNvSpPr>
          <p:nvPr/>
        </p:nvSpPr>
        <p:spPr bwMode="auto">
          <a:xfrm>
            <a:off x="6372225" y="395288"/>
            <a:ext cx="4033838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</p:spTree>
    <p:extLst>
      <p:ext uri="{BB962C8B-B14F-4D97-AF65-F5344CB8AC3E}">
        <p14:creationId xmlns:p14="http://schemas.microsoft.com/office/powerpoint/2010/main" val="10948848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2020888" y="404813"/>
            <a:ext cx="4032250" cy="792162"/>
          </a:xfrm>
          <a:solidFill>
            <a:srgbClr val="00008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000">
                <a:solidFill>
                  <a:schemeClr val="bg1"/>
                </a:solidFill>
              </a:rPr>
              <a:t>KLASİK BİLİM ANLAYIŞI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2019300" y="1341438"/>
            <a:ext cx="4038600" cy="4895850"/>
          </a:xfrm>
          <a:solidFill>
            <a:srgbClr val="000080"/>
          </a:solidFill>
        </p:spPr>
        <p:txBody>
          <a:bodyPr>
            <a:normAutofit fontScale="92500" lnSpcReduction="10000"/>
          </a:bodyPr>
          <a:lstStyle/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Büyük ölçüde, A. Comte’ un kurduğu pozitivizmin bilim anlayışına karşılık gelir. 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İçinde yaşadığımız yüzyılın ortalarına kadar tartışmasız etkin olmuştur. 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>
                <a:solidFill>
                  <a:schemeClr val="bg1"/>
                </a:solidFill>
              </a:rPr>
              <a:t>Comte pozitivizminden sonra yeni pozitivizm, bilimsel pozitivizm veya mantıkçı pozitivizm adıyla bilinen grup bu anlayışı temsil ederler.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100" b="1" i="1">
              <a:solidFill>
                <a:schemeClr val="bg1"/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1- Bilim bize insandan bağımsız, gerçek bir        dünya hakkında bilgi verir.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yöntem tek ve aynıdır.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Bilimlerin bir birliğinden söz edilebilir.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tarihsel süreç içinde artarak biriken (kümülatif) 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 düzgün, doğrusal bir ilerleme süreci sergiler.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olgularla ilgilidir.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nesnel (objektif)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mantıklı, tutarlı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bilimsel eleştiri sonucu elde edilir, eleştiricidir.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bilgi, herkese açık (toplumsal) ve iletilebilir (intersubjektif) bilgidir.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  genelleyicidir.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“bilimsel yöntem” denen özel bir yönteme dayanılarak elde edilir.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öndeyi imkanı verir.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100" b="1" i="1">
                <a:solidFill>
                  <a:schemeClr val="bg1"/>
                </a:solidFill>
              </a:rPr>
              <a:t>Bilimsel bilgi birikerek ilerleyen (kümülatif) bilgidir.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6367463" y="1350964"/>
            <a:ext cx="4038600" cy="4886325"/>
          </a:xfrm>
          <a:solidFill>
            <a:srgbClr val="FF6600"/>
          </a:solidFill>
        </p:spPr>
        <p:txBody>
          <a:bodyPr>
            <a:normAutofit lnSpcReduction="10000"/>
          </a:bodyPr>
          <a:lstStyle/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Klasik görüş bilime büyük önem vermiş, sihirli bir güç olarak görmüştür.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Bilimsel bilgi, diğer bilgi türleri gibi yalnızca bir bilgi türüdür. Diğerlerinden daha üstün değildir. Bilim sonsuz evreni tümüyle hiçbir zaman açıklayamaz.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Bilimin düzgün (doğrusal) bir ilerleme gösterdiği, birikimsel bir süreç izlediği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Bilim, doğrusal değil, paradigmalarla  gelişme görülür.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Bilimin bilim adamından bağımsız, nesnel bir yapısı ve gerçekliği olduğu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Bilimi bilim yapan; bilim adamlarının oluşturduğu bilim topluluğudur. Bunların ortak dilleri, değerleri ve eğitim tarzları vardır; psikolojilerinden, içinde bulundukları sosyolojik ve kültürel özelliklerden asla soyutlanamaz.</a:t>
            </a: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tr-TR" sz="1200" b="1" i="1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tr-TR" sz="1200" b="1" i="1"/>
              <a:t>Bilimlerin birbirlerine indirgenebilecek bir yapıda oldukları ve son tahlilde bir büyük bilimin parçaları olabilecekleri görüşü yanlıştır.</a:t>
            </a:r>
            <a:endParaRPr lang="tr-TR" sz="1200"/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tr-TR" sz="1200"/>
              <a:t>	Gerçekliğin farklı boyutları vardır ve farklı bilimlerle açıklanabilir.</a:t>
            </a:r>
          </a:p>
        </p:txBody>
      </p:sp>
      <p:sp>
        <p:nvSpPr>
          <p:cNvPr id="225285" name="Rectangle 7"/>
          <p:cNvSpPr>
            <a:spLocks noChangeArrowheads="1"/>
          </p:cNvSpPr>
          <p:nvPr/>
        </p:nvSpPr>
        <p:spPr bwMode="auto">
          <a:xfrm>
            <a:off x="6383339" y="404813"/>
            <a:ext cx="4033837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5286" name="Rectangle 8"/>
          <p:cNvSpPr>
            <a:spLocks noChangeArrowheads="1"/>
          </p:cNvSpPr>
          <p:nvPr/>
        </p:nvSpPr>
        <p:spPr bwMode="auto">
          <a:xfrm>
            <a:off x="2020888" y="404813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5287" name="Rectangle 9"/>
          <p:cNvSpPr>
            <a:spLocks noChangeArrowheads="1"/>
          </p:cNvSpPr>
          <p:nvPr/>
        </p:nvSpPr>
        <p:spPr bwMode="auto">
          <a:xfrm>
            <a:off x="6383339" y="404813"/>
            <a:ext cx="4033837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5288" name="Rectangle 10"/>
          <p:cNvSpPr>
            <a:spLocks noChangeArrowheads="1"/>
          </p:cNvSpPr>
          <p:nvPr/>
        </p:nvSpPr>
        <p:spPr bwMode="auto">
          <a:xfrm>
            <a:off x="1992313" y="1341438"/>
            <a:ext cx="4038600" cy="489585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Büyük ölçüde, A. Comte’ un kurduğu pozitivizmin bilim anlayışına karşılık gelir. 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İçinde yaşadığımız yüzyılın ortalarına kadar tartışmasız etkin olmuştur. 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>
                <a:solidFill>
                  <a:srgbClr val="FFFFFF"/>
                </a:solidFill>
              </a:rPr>
              <a:t>Comte pozitivizminden sonra yeni pozitivizm, bilimsel pozitivizm veya mantıkçı pozitivizm adıyla bilinen grup bu anlayışı temsil ederler.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100" b="1" i="1">
              <a:solidFill>
                <a:srgbClr val="FFFFFF"/>
              </a:solidFill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1- Bilim bize insandan bağımsız, gerçek bir        dünya hakkında bilgi verir.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yöntem tek ve aynıdır.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Bilimlerin bir birliğinden söz edilebilir.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tarihsel süreç içinde artarak biriken (kümülatif) 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 düzgün, doğrusal bir ilerleme süreci sergiler.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olgularla ilgilidir.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nesnel (objektif)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mantıklı, tutarlı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bilimsel eleştiri sonucu elde edilir, eleştiricidir.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bilgi, herkese açık (toplumsal) ve iletilebilir (intersubjektif) bilgidir.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  genelleyicidir.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“bilimsel yöntem” denen özel bir yönteme dayanılarak elde edilir.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öndeyi imkanı verir.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100" b="1" i="1">
                <a:solidFill>
                  <a:srgbClr val="FFFFFF"/>
                </a:solidFill>
              </a:rPr>
              <a:t>Bilimsel bilgi birikerek ilerleyen (kümülatif) bilgidir.</a:t>
            </a:r>
          </a:p>
        </p:txBody>
      </p:sp>
      <p:sp>
        <p:nvSpPr>
          <p:cNvPr id="225289" name="Rectangle 11"/>
          <p:cNvSpPr>
            <a:spLocks noChangeArrowheads="1"/>
          </p:cNvSpPr>
          <p:nvPr/>
        </p:nvSpPr>
        <p:spPr bwMode="auto">
          <a:xfrm>
            <a:off x="1993900" y="404813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5290" name="Rectangle 12"/>
          <p:cNvSpPr>
            <a:spLocks noChangeArrowheads="1"/>
          </p:cNvSpPr>
          <p:nvPr/>
        </p:nvSpPr>
        <p:spPr bwMode="auto">
          <a:xfrm>
            <a:off x="6356350" y="404813"/>
            <a:ext cx="4033838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  <p:sp>
        <p:nvSpPr>
          <p:cNvPr id="225291" name="Rectangle 13"/>
          <p:cNvSpPr>
            <a:spLocks noChangeArrowheads="1"/>
          </p:cNvSpPr>
          <p:nvPr/>
        </p:nvSpPr>
        <p:spPr bwMode="auto">
          <a:xfrm>
            <a:off x="6383338" y="1341439"/>
            <a:ext cx="4038600" cy="48863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600" b="1" i="1">
                <a:solidFill>
                  <a:srgbClr val="000000"/>
                </a:solidFill>
              </a:rPr>
              <a:t>Bilimin bilim adamından bağımsız, nesnel bir yapısı ve gerçekliği olduğu görüşü yanlıştır.</a:t>
            </a:r>
            <a:endParaRPr lang="tr-TR" altLang="en-US" sz="1600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1600">
                <a:solidFill>
                  <a:srgbClr val="000000"/>
                </a:solidFill>
              </a:rPr>
              <a:t>	Bilimi bilim yapan; bilim adamlarının oluşturduğu bilim topluluğudur. Bunların ortak dilleri, değerleri ve eğitim tarzları vardır; psikolojilerinden, içinde bulundukları sosyolojik ve kültürel özelliklerden asla soyutlanamaz.</a:t>
            </a:r>
            <a:endParaRPr lang="tr-TR" altLang="en-US" sz="1600" b="1" i="1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600" b="1" i="1">
                <a:solidFill>
                  <a:srgbClr val="000000"/>
                </a:solidFill>
              </a:rPr>
              <a:t>Bilimlerin birbirlerine indirgenebilecek bir yapıda oldukları ve son tahlilde bir büyük bilimin parçaları olabilecekleri görüşü yanlıştır.</a:t>
            </a:r>
            <a:endParaRPr lang="tr-TR" altLang="en-US" sz="1600">
              <a:solidFill>
                <a:srgbClr val="000000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1600">
                <a:solidFill>
                  <a:srgbClr val="000000"/>
                </a:solidFill>
              </a:rPr>
              <a:t>	Gerçekliğin farklı boyutları vardır ve farklı bilimlerle açıklanabilir.</a:t>
            </a:r>
          </a:p>
        </p:txBody>
      </p:sp>
      <p:sp>
        <p:nvSpPr>
          <p:cNvPr id="225292" name="Rectangle 14"/>
          <p:cNvSpPr>
            <a:spLocks noChangeArrowheads="1"/>
          </p:cNvSpPr>
          <p:nvPr/>
        </p:nvSpPr>
        <p:spPr bwMode="auto">
          <a:xfrm>
            <a:off x="2008188" y="1331913"/>
            <a:ext cx="4038600" cy="489585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600" b="1" i="1">
                <a:solidFill>
                  <a:srgbClr val="FFFFFF"/>
                </a:solidFill>
              </a:rPr>
              <a:t>Bilimsel bilgi olgularla ilgilidir.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600" b="1" i="1">
                <a:solidFill>
                  <a:srgbClr val="FFFFFF"/>
                </a:solidFill>
              </a:rPr>
              <a:t>Bilimsel bilgi nesnel (objektif) bilgidir.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600" b="1" i="1">
                <a:solidFill>
                  <a:srgbClr val="FFFFFF"/>
                </a:solidFill>
              </a:rPr>
              <a:t>Bilimsel bilgi mantıklı, tutarlı bilgidir.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600" b="1" i="1">
                <a:solidFill>
                  <a:srgbClr val="FFFFFF"/>
                </a:solidFill>
              </a:rPr>
              <a:t>Bilimsel bilgi, bilimsel eleştiri sonucu elde edilir, eleştiricidir.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tr-TR" altLang="en-US" sz="1600" b="1" i="1">
              <a:solidFill>
                <a:srgbClr val="FFFFFF"/>
              </a:solidFill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tr-TR" altLang="en-US" sz="1600" b="1" i="1">
                <a:solidFill>
                  <a:srgbClr val="FFFFFF"/>
                </a:solidFill>
              </a:rPr>
              <a:t>Bilim  genelleyicidir.</a:t>
            </a:r>
          </a:p>
        </p:txBody>
      </p:sp>
      <p:sp>
        <p:nvSpPr>
          <p:cNvPr id="225293" name="Rectangle 15"/>
          <p:cNvSpPr>
            <a:spLocks noChangeArrowheads="1"/>
          </p:cNvSpPr>
          <p:nvPr/>
        </p:nvSpPr>
        <p:spPr bwMode="auto">
          <a:xfrm>
            <a:off x="2009775" y="395288"/>
            <a:ext cx="4032250" cy="79216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FFFFFF"/>
                </a:solidFill>
              </a:rPr>
              <a:t>KLASİK BİLİM ANLAYIŞI</a:t>
            </a:r>
          </a:p>
        </p:txBody>
      </p:sp>
      <p:sp>
        <p:nvSpPr>
          <p:cNvPr id="225294" name="Rectangle 16"/>
          <p:cNvSpPr>
            <a:spLocks noChangeArrowheads="1"/>
          </p:cNvSpPr>
          <p:nvPr/>
        </p:nvSpPr>
        <p:spPr bwMode="auto">
          <a:xfrm>
            <a:off x="6372225" y="395288"/>
            <a:ext cx="4033838" cy="7921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tr-TR" altLang="en-US" sz="2000">
                <a:solidFill>
                  <a:srgbClr val="575F6D"/>
                </a:solidFill>
              </a:rPr>
              <a:t>MODERN BİLİM ANLAYIŞI</a:t>
            </a:r>
            <a:br>
              <a:rPr lang="tr-TR" altLang="en-US" sz="2000">
                <a:solidFill>
                  <a:srgbClr val="575F6D"/>
                </a:solidFill>
              </a:rPr>
            </a:br>
            <a:r>
              <a:rPr lang="tr-TR" altLang="en-US" sz="2000">
                <a:solidFill>
                  <a:srgbClr val="575F6D"/>
                </a:solidFill>
              </a:rPr>
              <a:t>(KLASİK GÖRÜŞE ELEŞTİRİ)</a:t>
            </a:r>
          </a:p>
        </p:txBody>
      </p:sp>
    </p:spTree>
    <p:extLst>
      <p:ext uri="{BB962C8B-B14F-4D97-AF65-F5344CB8AC3E}">
        <p14:creationId xmlns:p14="http://schemas.microsoft.com/office/powerpoint/2010/main" val="3787474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8"/>
            <a:ext cx="7758113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tr-TR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263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1" y="1600201"/>
            <a:ext cx="8075613" cy="38449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endParaRPr lang="tr-TR" altLang="en-US" sz="3000">
              <a:solidFill>
                <a:schemeClr val="folHlink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en-US" sz="3000">
              <a:solidFill>
                <a:schemeClr val="folHlink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en-US" sz="3000" u="sng"/>
              <a:t>Postmodern Bilim Anlayışı</a:t>
            </a:r>
          </a:p>
          <a:p>
            <a:pPr algn="ctr" eaLnBrk="1" hangingPunct="1">
              <a:lnSpc>
                <a:spcPct val="90000"/>
              </a:lnSpc>
            </a:pPr>
            <a:endParaRPr lang="tr-TR" altLang="en-US" sz="3000">
              <a:solidFill>
                <a:schemeClr val="folHlink"/>
              </a:solidFill>
            </a:endParaRPr>
          </a:p>
          <a:p>
            <a:pPr algn="ctr" eaLnBrk="1" hangingPunct="1">
              <a:lnSpc>
                <a:spcPct val="90000"/>
              </a:lnSpc>
            </a:pPr>
            <a:r>
              <a:rPr lang="tr-TR" altLang="en-US" sz="3000">
                <a:solidFill>
                  <a:schemeClr val="folHlink"/>
                </a:solidFill>
              </a:rPr>
              <a:t>Süreç </a:t>
            </a:r>
          </a:p>
          <a:p>
            <a:pPr algn="ctr" eaLnBrk="1" hangingPunct="1">
              <a:lnSpc>
                <a:spcPct val="90000"/>
              </a:lnSpc>
            </a:pPr>
            <a:endParaRPr lang="tr-TR" altLang="en-US" sz="3000">
              <a:solidFill>
                <a:schemeClr val="folHlink"/>
              </a:solidFill>
            </a:endParaRPr>
          </a:p>
          <a:p>
            <a:pPr algn="ctr" eaLnBrk="1" hangingPunct="1">
              <a:lnSpc>
                <a:spcPct val="90000"/>
              </a:lnSpc>
            </a:pPr>
            <a:r>
              <a:rPr lang="tr-TR" altLang="en-US" sz="3000">
                <a:solidFill>
                  <a:schemeClr val="folHlink"/>
                </a:solidFill>
              </a:rPr>
              <a:t>Savlar Toplamı</a:t>
            </a:r>
            <a:endParaRPr lang="tr-TR" altLang="en-US" sz="3000"/>
          </a:p>
          <a:p>
            <a:pPr algn="ctr" eaLnBrk="1" hangingPunct="1">
              <a:lnSpc>
                <a:spcPct val="90000"/>
              </a:lnSpc>
            </a:pPr>
            <a:endParaRPr lang="tr-TR" altLang="en-US" sz="3000"/>
          </a:p>
          <a:p>
            <a:pPr eaLnBrk="1" hangingPunct="1">
              <a:lnSpc>
                <a:spcPct val="90000"/>
              </a:lnSpc>
            </a:pPr>
            <a:endParaRPr lang="tr-TR" altLang="en-US" sz="3000"/>
          </a:p>
        </p:txBody>
      </p:sp>
    </p:spTree>
    <p:extLst>
      <p:ext uri="{BB962C8B-B14F-4D97-AF65-F5344CB8AC3E}">
        <p14:creationId xmlns:p14="http://schemas.microsoft.com/office/powerpoint/2010/main" val="3673472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8"/>
            <a:ext cx="7758113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NİCEL VE NİTEL ARAŞTIRMA 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1" y="1600201"/>
            <a:ext cx="8507413" cy="45307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tr-TR" altLang="en-US" sz="3000">
                <a:solidFill>
                  <a:srgbClr val="FFC000"/>
                </a:solidFill>
              </a:rPr>
              <a:t>Nicel Araştırma:</a:t>
            </a:r>
            <a:r>
              <a:rPr lang="tr-TR" altLang="en-US" sz="3000"/>
              <a:t> Fizik, kimya, biyoloji, mühendislik gibi doğa bilimleri alanlarında yapılan araştırmalar gözlem ve ölçmeye dayanmaktadır. Gözlem ve ölçmelerin istenildiğinde tekrarlanabildiği araştırmalara “nicel araştırma” denir. </a:t>
            </a:r>
          </a:p>
          <a:p>
            <a:pPr algn="ctr" eaLnBrk="1" hangingPunct="1">
              <a:lnSpc>
                <a:spcPct val="90000"/>
              </a:lnSpc>
            </a:pPr>
            <a:endParaRPr lang="tr-TR" altLang="en-US" sz="3000"/>
          </a:p>
          <a:p>
            <a:pPr algn="ctr" eaLnBrk="1" hangingPunct="1">
              <a:lnSpc>
                <a:spcPct val="90000"/>
              </a:lnSpc>
            </a:pPr>
            <a:r>
              <a:rPr lang="tr-TR" altLang="en-US" sz="3000"/>
              <a:t>Aristo Yaklaşımı</a:t>
            </a:r>
          </a:p>
          <a:p>
            <a:pPr algn="ctr" eaLnBrk="1" hangingPunct="1">
              <a:lnSpc>
                <a:spcPct val="90000"/>
              </a:lnSpc>
            </a:pPr>
            <a:endParaRPr lang="tr-TR" altLang="en-US" sz="3000"/>
          </a:p>
          <a:p>
            <a:pPr eaLnBrk="1" hangingPunct="1">
              <a:lnSpc>
                <a:spcPct val="90000"/>
              </a:lnSpc>
            </a:pPr>
            <a:endParaRPr lang="tr-TR" altLang="en-US" sz="3000"/>
          </a:p>
        </p:txBody>
      </p:sp>
    </p:spTree>
    <p:extLst>
      <p:ext uri="{BB962C8B-B14F-4D97-AF65-F5344CB8AC3E}">
        <p14:creationId xmlns:p14="http://schemas.microsoft.com/office/powerpoint/2010/main" val="1442142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NİCEL VE NİTEL ARAŞTIRMA 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1" y="1600201"/>
            <a:ext cx="8507413" cy="45307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tr-TR" altLang="en-US" sz="3000">
                <a:solidFill>
                  <a:srgbClr val="FFC000"/>
                </a:solidFill>
              </a:rPr>
              <a:t>Nitel Araştırma:</a:t>
            </a:r>
            <a:r>
              <a:rPr lang="tr-TR" altLang="en-US" sz="3000"/>
              <a:t> İnsan ve grup davranışlarını “niçin”ini anlamaya yönelik araştırmalara nitel araştırma denir.</a:t>
            </a:r>
          </a:p>
          <a:p>
            <a:pPr algn="ctr" eaLnBrk="1" hangingPunct="1">
              <a:lnSpc>
                <a:spcPct val="90000"/>
              </a:lnSpc>
            </a:pPr>
            <a:endParaRPr lang="tr-TR" altLang="en-US" sz="3000"/>
          </a:p>
          <a:p>
            <a:pPr algn="ctr" eaLnBrk="1" hangingPunct="1">
              <a:lnSpc>
                <a:spcPct val="90000"/>
              </a:lnSpc>
            </a:pPr>
            <a:r>
              <a:rPr lang="tr-TR" altLang="en-US" sz="3000"/>
              <a:t>Felsefe ve yorum ön plandadır.</a:t>
            </a:r>
          </a:p>
          <a:p>
            <a:pPr algn="ctr" eaLnBrk="1" hangingPunct="1">
              <a:lnSpc>
                <a:spcPct val="90000"/>
              </a:lnSpc>
            </a:pPr>
            <a:endParaRPr lang="tr-TR" altLang="en-US" sz="3000"/>
          </a:p>
          <a:p>
            <a:pPr algn="ctr" eaLnBrk="1" hangingPunct="1">
              <a:lnSpc>
                <a:spcPct val="90000"/>
              </a:lnSpc>
            </a:pPr>
            <a:r>
              <a:rPr lang="tr-TR" altLang="en-US" sz="3000"/>
              <a:t>Eflatun Yaklaşımı</a:t>
            </a:r>
          </a:p>
          <a:p>
            <a:pPr algn="ctr" eaLnBrk="1" hangingPunct="1">
              <a:lnSpc>
                <a:spcPct val="90000"/>
              </a:lnSpc>
            </a:pPr>
            <a:endParaRPr lang="tr-TR" altLang="en-US" sz="3000"/>
          </a:p>
          <a:p>
            <a:pPr eaLnBrk="1" hangingPunct="1">
              <a:lnSpc>
                <a:spcPct val="90000"/>
              </a:lnSpc>
            </a:pPr>
            <a:endParaRPr lang="tr-TR" altLang="en-US" sz="3000"/>
          </a:p>
        </p:txBody>
      </p:sp>
    </p:spTree>
    <p:extLst>
      <p:ext uri="{BB962C8B-B14F-4D97-AF65-F5344CB8AC3E}">
        <p14:creationId xmlns:p14="http://schemas.microsoft.com/office/powerpoint/2010/main" val="640461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86" name="Group 74"/>
          <p:cNvGraphicFramePr>
            <a:graphicFrameLocks noGrp="1"/>
          </p:cNvGraphicFramePr>
          <p:nvPr>
            <p:ph/>
          </p:nvPr>
        </p:nvGraphicFramePr>
        <p:xfrm>
          <a:off x="1530350" y="0"/>
          <a:ext cx="9137650" cy="6858000"/>
        </p:xfrm>
        <a:graphic>
          <a:graphicData uri="http://schemas.openxmlformats.org/drawingml/2006/table">
            <a:tbl>
              <a:tblPr/>
              <a:tblGrid>
                <a:gridCol w="4440238"/>
                <a:gridCol w="4697412"/>
              </a:tblGrid>
              <a:tr h="5848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Nicel Araştırmalar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B9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Nitel Araştırmalar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B900"/>
                    </a:solidFill>
                  </a:tcPr>
                </a:tc>
              </a:tr>
              <a:tr h="50480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Gerçeklik nesneldir. 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Gerçeklik oluşturulur.</a:t>
                      </a:r>
                      <a:endParaRPr kumimoji="0" lang="tr-T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6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Asıl olan yöntemdir.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Asıl olan çalışılan durumdur.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0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Genelleme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Derinlemesine betimleme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6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Tahmin - Tespit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Yorumlama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6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Nedensellik ilişkisini açıklama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Aktörlerin bakış açısını anlama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6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Denence ile başlar.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Denence ile biter.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0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Deney, değiştirme ve kontrol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Kendi bütünlüğü içinde ve doğal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035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Herkesçe kabul edilmiş veri toplama araçları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Araştırmacının kendisinin oluşturduğu veri toplama aracı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6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Parçaların incelenmesi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Örüntülerin ortaya çıkarılması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6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Uzlaşma ve norm arayışı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Çokluluk ve farklılık arayışı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2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Verinin sayısal göstergelere indirgenmesi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Verinin, bütün derinlik ve zenginliği içinde betimlenmesi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932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mba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1414</Words>
  <Application>Microsoft Office PowerPoint</Application>
  <PresentationFormat>Geniş ekran</PresentationFormat>
  <Paragraphs>265</Paragraphs>
  <Slides>7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Century Schoolbook</vt:lpstr>
      <vt:lpstr>Times New Roman</vt:lpstr>
      <vt:lpstr>Wingdings</vt:lpstr>
      <vt:lpstr>Wingdings 2</vt:lpstr>
      <vt:lpstr>Office Teması</vt:lpstr>
      <vt:lpstr>Cumba</vt:lpstr>
      <vt:lpstr>KLASİK BİLİM ANLAYIŞI</vt:lpstr>
      <vt:lpstr>KLASİK BİLİM ANLAYIŞI</vt:lpstr>
      <vt:lpstr>KLASİK BİLİM ANLAYIŞI</vt:lpstr>
      <vt:lpstr>PowerPoint Sunusu</vt:lpstr>
      <vt:lpstr>NİCEL VE NİTEL ARAŞTIRMA </vt:lpstr>
      <vt:lpstr>NİCEL VE NİTEL ARAŞTIRMA 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KLASİK BİLİM ANLAYIŞI</dc:title>
  <dc:creator>oğuz</dc:creator>
  <cp:lastModifiedBy>oğuz</cp:lastModifiedBy>
  <cp:revision>1</cp:revision>
  <dcterms:created xsi:type="dcterms:W3CDTF">2020-03-20T20:10:40Z</dcterms:created>
  <dcterms:modified xsi:type="dcterms:W3CDTF">2020-03-20T20:10:46Z</dcterms:modified>
</cp:coreProperties>
</file>