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0FF0B2B-C1E3-4673-B7F9-EDABD27174E5}"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3904966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0FF0B2B-C1E3-4673-B7F9-EDABD27174E5}"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1175345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0FF0B2B-C1E3-4673-B7F9-EDABD27174E5}"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71357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0FF0B2B-C1E3-4673-B7F9-EDABD27174E5}"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290887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0FF0B2B-C1E3-4673-B7F9-EDABD27174E5}" type="datetimeFigureOut">
              <a:rPr lang="tr-TR" smtClean="0"/>
              <a:t>20.03.2020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572706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0FF0B2B-C1E3-4673-B7F9-EDABD27174E5}" type="datetimeFigureOut">
              <a:rPr lang="tr-TR" smtClean="0"/>
              <a:t>20.03.2020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3555617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0FF0B2B-C1E3-4673-B7F9-EDABD27174E5}" type="datetimeFigureOut">
              <a:rPr lang="tr-TR" smtClean="0"/>
              <a:t>20.03.2020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4138432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0FF0B2B-C1E3-4673-B7F9-EDABD27174E5}"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3548647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0FF0B2B-C1E3-4673-B7F9-EDABD27174E5}" type="datetimeFigureOut">
              <a:rPr lang="tr-TR" smtClean="0"/>
              <a:t>20.03.2020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3429051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0FF0B2B-C1E3-4673-B7F9-EDABD27174E5}"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2970124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0FF0B2B-C1E3-4673-B7F9-EDABD27174E5}" type="datetimeFigureOut">
              <a:rPr lang="tr-TR" smtClean="0"/>
              <a:t>20.03.2020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891578-06C5-477D-8ABC-4F5A2DB74243}" type="slidenum">
              <a:rPr lang="tr-TR" smtClean="0"/>
              <a:t>‹#›</a:t>
            </a:fld>
            <a:endParaRPr lang="tr-TR"/>
          </a:p>
        </p:txBody>
      </p:sp>
    </p:spTree>
    <p:extLst>
      <p:ext uri="{BB962C8B-B14F-4D97-AF65-F5344CB8AC3E}">
        <p14:creationId xmlns:p14="http://schemas.microsoft.com/office/powerpoint/2010/main" val="3452205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22B1200-D2BA-4F84-A345-C1146D78664E}" type="slidenum">
              <a:rPr lang="en-US" altLang="tr-TR"/>
              <a:pPr>
                <a:defRPr/>
              </a:pPr>
              <a:t>‹#›</a:t>
            </a:fld>
            <a:endParaRPr lang="en-US" altLang="tr-TR"/>
          </a:p>
        </p:txBody>
      </p:sp>
    </p:spTree>
    <p:extLst>
      <p:ext uri="{BB962C8B-B14F-4D97-AF65-F5344CB8AC3E}">
        <p14:creationId xmlns:p14="http://schemas.microsoft.com/office/powerpoint/2010/main" val="2885639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984D303E-40EC-4069-83AE-C180C9AA6347}" type="slidenum">
              <a:rPr lang="en-US" altLang="tr-TR"/>
              <a:pPr>
                <a:defRPr/>
              </a:pPr>
              <a:t>‹#›</a:t>
            </a:fld>
            <a:endParaRPr lang="en-US" altLang="tr-TR"/>
          </a:p>
        </p:txBody>
      </p:sp>
    </p:spTree>
    <p:extLst>
      <p:ext uri="{BB962C8B-B14F-4D97-AF65-F5344CB8AC3E}">
        <p14:creationId xmlns:p14="http://schemas.microsoft.com/office/powerpoint/2010/main" val="2752300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ECB63B4B-CFF0-49A1-91E5-451B2069D7F7}" type="slidenum">
              <a:rPr lang="en-US" altLang="tr-TR"/>
              <a:pPr>
                <a:defRPr/>
              </a:pPr>
              <a:t>‹#›</a:t>
            </a:fld>
            <a:endParaRPr lang="en-US" altLang="tr-TR"/>
          </a:p>
        </p:txBody>
      </p:sp>
    </p:spTree>
    <p:extLst>
      <p:ext uri="{BB962C8B-B14F-4D97-AF65-F5344CB8AC3E}">
        <p14:creationId xmlns:p14="http://schemas.microsoft.com/office/powerpoint/2010/main" val="2909741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2109304-A5FC-4DA3-B427-077977A10F4A}" type="slidenum">
              <a:rPr lang="en-US" altLang="tr-TR"/>
              <a:pPr>
                <a:defRPr/>
              </a:pPr>
              <a:t>‹#›</a:t>
            </a:fld>
            <a:endParaRPr lang="en-US" altLang="tr-TR"/>
          </a:p>
        </p:txBody>
      </p:sp>
    </p:spTree>
    <p:extLst>
      <p:ext uri="{BB962C8B-B14F-4D97-AF65-F5344CB8AC3E}">
        <p14:creationId xmlns:p14="http://schemas.microsoft.com/office/powerpoint/2010/main" val="1678716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0DF781E1-3E28-4207-8312-A25365A6B588}" type="slidenum">
              <a:rPr lang="en-US" altLang="tr-TR"/>
              <a:pPr>
                <a:defRPr/>
              </a:pPr>
              <a:t>‹#›</a:t>
            </a:fld>
            <a:endParaRPr lang="en-US" altLang="tr-TR"/>
          </a:p>
        </p:txBody>
      </p:sp>
    </p:spTree>
    <p:extLst>
      <p:ext uri="{BB962C8B-B14F-4D97-AF65-F5344CB8AC3E}">
        <p14:creationId xmlns:p14="http://schemas.microsoft.com/office/powerpoint/2010/main" val="4007657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4"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D3F7A545-2A90-4DB4-8F32-1201B6D2FD16}" type="slidenum">
              <a:rPr lang="en-US" altLang="tr-TR"/>
              <a:pPr>
                <a:defRPr/>
              </a:pPr>
              <a:t>‹#›</a:t>
            </a:fld>
            <a:endParaRPr lang="en-US" altLang="tr-TR"/>
          </a:p>
        </p:txBody>
      </p:sp>
    </p:spTree>
    <p:extLst>
      <p:ext uri="{BB962C8B-B14F-4D97-AF65-F5344CB8AC3E}">
        <p14:creationId xmlns:p14="http://schemas.microsoft.com/office/powerpoint/2010/main" val="2706721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3"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7533B69C-08FB-4714-904C-A9B1A9546CC1}" type="slidenum">
              <a:rPr lang="en-US" altLang="tr-TR"/>
              <a:pPr>
                <a:defRPr/>
              </a:pPr>
              <a:t>‹#›</a:t>
            </a:fld>
            <a:endParaRPr lang="en-US" altLang="tr-TR"/>
          </a:p>
        </p:txBody>
      </p:sp>
    </p:spTree>
    <p:extLst>
      <p:ext uri="{BB962C8B-B14F-4D97-AF65-F5344CB8AC3E}">
        <p14:creationId xmlns:p14="http://schemas.microsoft.com/office/powerpoint/2010/main" val="3701277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6BD4DCE-A793-4F0E-9D07-E8CB6D5416BF}" type="slidenum">
              <a:rPr lang="en-US" altLang="tr-TR"/>
              <a:pPr>
                <a:defRPr/>
              </a:pPr>
              <a:t>‹#›</a:t>
            </a:fld>
            <a:endParaRPr lang="en-US" altLang="tr-TR"/>
          </a:p>
        </p:txBody>
      </p:sp>
    </p:spTree>
    <p:extLst>
      <p:ext uri="{BB962C8B-B14F-4D97-AF65-F5344CB8AC3E}">
        <p14:creationId xmlns:p14="http://schemas.microsoft.com/office/powerpoint/2010/main" val="3926521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Resim eklemek için simgeyi tıklatın</a:t>
            </a: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832CC551-F38B-44F0-82C9-695D68571B2C}" type="slidenum">
              <a:rPr lang="en-US" altLang="tr-TR"/>
              <a:pPr>
                <a:defRPr/>
              </a:pPr>
              <a:t>‹#›</a:t>
            </a:fld>
            <a:endParaRPr lang="en-US" altLang="tr-TR"/>
          </a:p>
        </p:txBody>
      </p:sp>
    </p:spTree>
    <p:extLst>
      <p:ext uri="{BB962C8B-B14F-4D97-AF65-F5344CB8AC3E}">
        <p14:creationId xmlns:p14="http://schemas.microsoft.com/office/powerpoint/2010/main" val="568346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3D34DA2B-BD22-4B3F-AF23-C7E2AF5D413C}" type="slidenum">
              <a:rPr lang="en-US" altLang="tr-TR"/>
              <a:pPr>
                <a:defRPr/>
              </a:pPr>
              <a:t>‹#›</a:t>
            </a:fld>
            <a:endParaRPr lang="en-US" altLang="tr-TR"/>
          </a:p>
        </p:txBody>
      </p:sp>
    </p:spTree>
    <p:extLst>
      <p:ext uri="{BB962C8B-B14F-4D97-AF65-F5344CB8AC3E}">
        <p14:creationId xmlns:p14="http://schemas.microsoft.com/office/powerpoint/2010/main" val="848981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51900" y="260351"/>
            <a:ext cx="2745317" cy="5865813"/>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1" y="260351"/>
            <a:ext cx="8039100" cy="586581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680D6A7D-14B3-4709-AE24-A958FF8350C5}" type="slidenum">
              <a:rPr lang="en-US" altLang="tr-TR"/>
              <a:pPr>
                <a:defRPr/>
              </a:pPr>
              <a:t>‹#›</a:t>
            </a:fld>
            <a:endParaRPr lang="en-US" altLang="tr-TR"/>
          </a:p>
        </p:txBody>
      </p:sp>
    </p:spTree>
    <p:extLst>
      <p:ext uri="{BB962C8B-B14F-4D97-AF65-F5344CB8AC3E}">
        <p14:creationId xmlns:p14="http://schemas.microsoft.com/office/powerpoint/2010/main" val="25163619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624417" y="260350"/>
            <a:ext cx="10972800" cy="11430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609600" y="1600200"/>
            <a:ext cx="53848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0" y="1600200"/>
            <a:ext cx="53848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09600" y="3938589"/>
            <a:ext cx="53848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6197600" y="3938589"/>
            <a:ext cx="53848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p:txBody>
          <a:bodyPr/>
          <a:lstStyle>
            <a:lvl1pPr fontAlgn="auto">
              <a:spcBef>
                <a:spcPts val="0"/>
              </a:spcBef>
              <a:spcAft>
                <a:spcPts val="0"/>
              </a:spcAft>
              <a:defRPr>
                <a:latin typeface="+mn-lt"/>
              </a:defRPr>
            </a:lvl1pPr>
          </a:lstStyle>
          <a:p>
            <a:pPr>
              <a:defRPr/>
            </a:pPr>
            <a:r>
              <a:rPr lang="tr-TR"/>
              <a:t>02.10.2012</a:t>
            </a: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Cambria" panose="02040503050406030204" pitchFamily="18" charset="0"/>
              </a:defRPr>
            </a:lvl1pPr>
          </a:lstStyle>
          <a:p>
            <a:pPr>
              <a:defRPr/>
            </a:pPr>
            <a:fld id="{9A592A22-857E-4C4C-BC23-50B4585B5E05}" type="slidenum">
              <a:rPr lang="en-US" altLang="tr-TR"/>
              <a:pPr>
                <a:defRPr/>
              </a:pPr>
              <a:t>‹#›</a:t>
            </a:fld>
            <a:endParaRPr lang="en-US" altLang="tr-TR"/>
          </a:p>
        </p:txBody>
      </p:sp>
    </p:spTree>
    <p:extLst>
      <p:ext uri="{BB962C8B-B14F-4D97-AF65-F5344CB8AC3E}">
        <p14:creationId xmlns:p14="http://schemas.microsoft.com/office/powerpoint/2010/main" val="1574862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563562"/>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09600" y="1066801"/>
            <a:ext cx="5384800" cy="50593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0" y="1066800"/>
            <a:ext cx="5384800" cy="24526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197600" y="3671889"/>
            <a:ext cx="5384800" cy="24542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Veri Yer Tutucusu"/>
          <p:cNvSpPr>
            <a:spLocks noGrp="1"/>
          </p:cNvSpPr>
          <p:nvPr>
            <p:ph type="dt" sz="half" idx="10"/>
          </p:nvPr>
        </p:nvSpPr>
        <p:spPr>
          <a:xfrm>
            <a:off x="609600" y="6613526"/>
            <a:ext cx="2844800" cy="244475"/>
          </a:xfrm>
        </p:spPr>
        <p:txBody>
          <a:bodyPr/>
          <a:lstStyle>
            <a:lvl1pPr fontAlgn="auto">
              <a:spcBef>
                <a:spcPts val="0"/>
              </a:spcBef>
              <a:spcAft>
                <a:spcPts val="0"/>
              </a:spcAft>
              <a:defRPr>
                <a:solidFill>
                  <a:schemeClr val="tx1"/>
                </a:solidFill>
                <a:latin typeface="+mn-lt"/>
              </a:defRPr>
            </a:lvl1pPr>
          </a:lstStyle>
          <a:p>
            <a:pPr>
              <a:defRPr/>
            </a:pPr>
            <a:r>
              <a:rPr lang="tr-TR">
                <a:solidFill>
                  <a:srgbClr val="000000"/>
                </a:solidFill>
              </a:rPr>
              <a:t>02.10.2012</a:t>
            </a:r>
            <a:endParaRPr lang="en-US">
              <a:solidFill>
                <a:srgbClr val="000000"/>
              </a:solidFill>
            </a:endParaRPr>
          </a:p>
        </p:txBody>
      </p:sp>
      <p:sp>
        <p:nvSpPr>
          <p:cNvPr id="7" name="6 Altbilgi Yer Tutucusu"/>
          <p:cNvSpPr>
            <a:spLocks noGrp="1"/>
          </p:cNvSpPr>
          <p:nvPr>
            <p:ph type="ftr" sz="quarter" idx="11"/>
          </p:nvPr>
        </p:nvSpPr>
        <p:spPr>
          <a:xfrm>
            <a:off x="4165600" y="6613526"/>
            <a:ext cx="3860800" cy="244475"/>
          </a:xfrm>
        </p:spPr>
        <p:txBody>
          <a:bodyPr/>
          <a:lstStyle>
            <a:lvl1pPr fontAlgn="auto">
              <a:spcBef>
                <a:spcPts val="0"/>
              </a:spcBef>
              <a:spcAft>
                <a:spcPts val="0"/>
              </a:spcAft>
              <a:defRPr>
                <a:solidFill>
                  <a:schemeClr val="tx1"/>
                </a:solidFill>
                <a:latin typeface="+mn-lt"/>
              </a:defRPr>
            </a:lvl1pPr>
          </a:lstStyle>
          <a:p>
            <a:pPr>
              <a:defRPr/>
            </a:pPr>
            <a:endParaRPr lang="en-US">
              <a:solidFill>
                <a:srgbClr val="000000"/>
              </a:solidFill>
            </a:endParaRPr>
          </a:p>
        </p:txBody>
      </p:sp>
      <p:sp>
        <p:nvSpPr>
          <p:cNvPr id="8" name="7 Slayt Numarası Yer Tutucusu"/>
          <p:cNvSpPr>
            <a:spLocks noGrp="1"/>
          </p:cNvSpPr>
          <p:nvPr>
            <p:ph type="sldNum" sz="quarter" idx="12"/>
          </p:nvPr>
        </p:nvSpPr>
        <p:spPr>
          <a:xfrm>
            <a:off x="8737600" y="6613526"/>
            <a:ext cx="2844800" cy="244475"/>
          </a:xfrm>
        </p:spPr>
        <p:txBody>
          <a:bodyPr/>
          <a:lstStyle>
            <a:lvl1pPr>
              <a:defRPr>
                <a:solidFill>
                  <a:schemeClr val="tx1"/>
                </a:solidFill>
                <a:latin typeface="Cambria" panose="02040503050406030204" pitchFamily="18" charset="0"/>
              </a:defRPr>
            </a:lvl1pPr>
          </a:lstStyle>
          <a:p>
            <a:pPr>
              <a:defRPr/>
            </a:pPr>
            <a:fld id="{38455280-5FB4-4123-AAC2-84A7EEBBC8D1}" type="slidenum">
              <a:rPr lang="en-US" altLang="tr-TR">
                <a:solidFill>
                  <a:srgbClr val="000000"/>
                </a:solidFill>
              </a:rPr>
              <a:pPr>
                <a:defRPr/>
              </a:pPr>
              <a:t>‹#›</a:t>
            </a:fld>
            <a:endParaRPr lang="en-US" altLang="tr-TR">
              <a:solidFill>
                <a:srgbClr val="000000"/>
              </a:solidFill>
            </a:endParaRPr>
          </a:p>
        </p:txBody>
      </p:sp>
    </p:spTree>
    <p:extLst>
      <p:ext uri="{BB962C8B-B14F-4D97-AF65-F5344CB8AC3E}">
        <p14:creationId xmlns:p14="http://schemas.microsoft.com/office/powerpoint/2010/main" val="2706061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563562"/>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066801"/>
            <a:ext cx="5384800" cy="50593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0" y="1066800"/>
            <a:ext cx="5384800" cy="24526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197600" y="3671889"/>
            <a:ext cx="5384800" cy="24542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Veri Yer Tutucusu"/>
          <p:cNvSpPr>
            <a:spLocks noGrp="1"/>
          </p:cNvSpPr>
          <p:nvPr>
            <p:ph type="dt" sz="half" idx="10"/>
          </p:nvPr>
        </p:nvSpPr>
        <p:spPr>
          <a:xfrm>
            <a:off x="609600" y="6613526"/>
            <a:ext cx="2844800" cy="244475"/>
          </a:xfrm>
        </p:spPr>
        <p:txBody>
          <a:bodyPr/>
          <a:lstStyle>
            <a:lvl1pPr fontAlgn="auto">
              <a:spcBef>
                <a:spcPts val="0"/>
              </a:spcBef>
              <a:spcAft>
                <a:spcPts val="0"/>
              </a:spcAft>
              <a:defRPr>
                <a:solidFill>
                  <a:schemeClr val="tx1"/>
                </a:solidFill>
                <a:latin typeface="+mn-lt"/>
              </a:defRPr>
            </a:lvl1pPr>
          </a:lstStyle>
          <a:p>
            <a:pPr>
              <a:defRPr/>
            </a:pPr>
            <a:r>
              <a:rPr lang="tr-TR">
                <a:solidFill>
                  <a:srgbClr val="000000"/>
                </a:solidFill>
              </a:rPr>
              <a:t>02.10.2012</a:t>
            </a:r>
            <a:endParaRPr lang="en-US">
              <a:solidFill>
                <a:srgbClr val="000000"/>
              </a:solidFill>
            </a:endParaRPr>
          </a:p>
        </p:txBody>
      </p:sp>
      <p:sp>
        <p:nvSpPr>
          <p:cNvPr id="7" name="6 Altbilgi Yer Tutucusu"/>
          <p:cNvSpPr>
            <a:spLocks noGrp="1"/>
          </p:cNvSpPr>
          <p:nvPr>
            <p:ph type="ftr" sz="quarter" idx="11"/>
          </p:nvPr>
        </p:nvSpPr>
        <p:spPr>
          <a:xfrm>
            <a:off x="4165600" y="6613526"/>
            <a:ext cx="3860800" cy="244475"/>
          </a:xfrm>
        </p:spPr>
        <p:txBody>
          <a:bodyPr/>
          <a:lstStyle>
            <a:lvl1pPr fontAlgn="auto">
              <a:spcBef>
                <a:spcPts val="0"/>
              </a:spcBef>
              <a:spcAft>
                <a:spcPts val="0"/>
              </a:spcAft>
              <a:defRPr>
                <a:solidFill>
                  <a:schemeClr val="tx1"/>
                </a:solidFill>
                <a:latin typeface="+mn-lt"/>
              </a:defRPr>
            </a:lvl1pPr>
          </a:lstStyle>
          <a:p>
            <a:pPr>
              <a:defRPr/>
            </a:pPr>
            <a:endParaRPr lang="en-US">
              <a:solidFill>
                <a:srgbClr val="000000"/>
              </a:solidFill>
            </a:endParaRPr>
          </a:p>
        </p:txBody>
      </p:sp>
      <p:sp>
        <p:nvSpPr>
          <p:cNvPr id="8" name="7 Slayt Numarası Yer Tutucusu"/>
          <p:cNvSpPr>
            <a:spLocks noGrp="1"/>
          </p:cNvSpPr>
          <p:nvPr>
            <p:ph type="sldNum" sz="quarter" idx="12"/>
          </p:nvPr>
        </p:nvSpPr>
        <p:spPr>
          <a:xfrm>
            <a:off x="8737600" y="6613526"/>
            <a:ext cx="2844800" cy="244475"/>
          </a:xfrm>
        </p:spPr>
        <p:txBody>
          <a:bodyPr/>
          <a:lstStyle>
            <a:lvl1pPr>
              <a:defRPr>
                <a:solidFill>
                  <a:schemeClr val="tx1"/>
                </a:solidFill>
                <a:latin typeface="Cambria" panose="02040503050406030204" pitchFamily="18" charset="0"/>
              </a:defRPr>
            </a:lvl1pPr>
          </a:lstStyle>
          <a:p>
            <a:pPr>
              <a:defRPr/>
            </a:pPr>
            <a:fld id="{D51E76B6-F6D3-4533-ABCC-E46DC975B645}" type="slidenum">
              <a:rPr lang="en-US" altLang="tr-TR">
                <a:solidFill>
                  <a:srgbClr val="000000"/>
                </a:solidFill>
              </a:rPr>
              <a:pPr>
                <a:defRPr/>
              </a:pPr>
              <a:t>‹#›</a:t>
            </a:fld>
            <a:endParaRPr lang="en-US" altLang="tr-TR">
              <a:solidFill>
                <a:srgbClr val="000000"/>
              </a:solidFill>
            </a:endParaRPr>
          </a:p>
        </p:txBody>
      </p:sp>
    </p:spTree>
    <p:extLst>
      <p:ext uri="{BB962C8B-B14F-4D97-AF65-F5344CB8AC3E}">
        <p14:creationId xmlns:p14="http://schemas.microsoft.com/office/powerpoint/2010/main" val="1883486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FF0B2B-C1E3-4673-B7F9-EDABD27174E5}" type="datetimeFigureOut">
              <a:rPr lang="tr-TR" smtClean="0"/>
              <a:t>20.03.2020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891578-06C5-477D-8ABC-4F5A2DB74243}" type="slidenum">
              <a:rPr lang="tr-TR" smtClean="0"/>
              <a:t>‹#›</a:t>
            </a:fld>
            <a:endParaRPr lang="tr-TR"/>
          </a:p>
        </p:txBody>
      </p:sp>
    </p:spTree>
    <p:extLst>
      <p:ext uri="{BB962C8B-B14F-4D97-AF65-F5344CB8AC3E}">
        <p14:creationId xmlns:p14="http://schemas.microsoft.com/office/powerpoint/2010/main" val="2998589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4417" y="2603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3107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Verdana" pitchFamily="34" charset="0"/>
                <a:cs typeface="+mn-cs"/>
              </a:defRPr>
            </a:lvl1pPr>
          </a:lstStyle>
          <a:p>
            <a:pPr fontAlgn="base">
              <a:spcBef>
                <a:spcPct val="0"/>
              </a:spcBef>
              <a:spcAft>
                <a:spcPct val="0"/>
              </a:spcAft>
              <a:defRPr/>
            </a:pPr>
            <a:r>
              <a:rPr lang="tr-TR"/>
              <a:t>02.10.2012</a:t>
            </a:r>
            <a:endParaRPr lang="en-US"/>
          </a:p>
        </p:txBody>
      </p:sp>
      <p:sp>
        <p:nvSpPr>
          <p:cNvPr id="13107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Verdana" pitchFamily="34" charset="0"/>
                <a:cs typeface="+mn-cs"/>
              </a:defRPr>
            </a:lvl1pPr>
          </a:lstStyle>
          <a:p>
            <a:pPr fontAlgn="base">
              <a:spcBef>
                <a:spcPct val="0"/>
              </a:spcBef>
              <a:spcAft>
                <a:spcPct val="0"/>
              </a:spcAft>
              <a:defRPr/>
            </a:pPr>
            <a:endParaRPr lang="en-US"/>
          </a:p>
        </p:txBody>
      </p:sp>
      <p:sp>
        <p:nvSpPr>
          <p:cNvPr id="131078"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Verdana" panose="020B0604030504040204" pitchFamily="34" charset="0"/>
              </a:defRPr>
            </a:lvl1pPr>
          </a:lstStyle>
          <a:p>
            <a:pPr fontAlgn="base">
              <a:spcBef>
                <a:spcPct val="0"/>
              </a:spcBef>
              <a:spcAft>
                <a:spcPct val="0"/>
              </a:spcAft>
              <a:defRPr/>
            </a:pPr>
            <a:fld id="{8971E441-9726-43FF-83A9-457E3D5DB25F}" type="slidenum">
              <a:rPr lang="en-US" altLang="tr-TR"/>
              <a:pPr fontAlgn="base">
                <a:spcBef>
                  <a:spcPct val="0"/>
                </a:spcBef>
                <a:spcAft>
                  <a:spcPct val="0"/>
                </a:spcAft>
                <a:defRPr/>
              </a:pPr>
              <a:t>‹#›</a:t>
            </a:fld>
            <a:endParaRPr lang="en-US" altLang="tr-TR"/>
          </a:p>
        </p:txBody>
      </p:sp>
      <p:pic>
        <p:nvPicPr>
          <p:cNvPr id="1031" name="Picture 2" descr="Arkaplan"/>
          <p:cNvPicPr>
            <a:picLocks noChangeAspect="1" noChangeArrowheads="1"/>
          </p:cNvPicPr>
          <p:nvPr/>
        </p:nvPicPr>
        <p:blipFill>
          <a:blip r:embed="rId16">
            <a:lum bright="-18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839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5"/>
          <p:cNvSpPr>
            <a:spLocks noGrp="1" noChangeArrowheads="1"/>
          </p:cNvSpPr>
          <p:nvPr>
            <p:ph type="title" idx="4294967295"/>
          </p:nvPr>
        </p:nvSpPr>
        <p:spPr/>
        <p:txBody>
          <a:bodyPr/>
          <a:lstStyle/>
          <a:p>
            <a:endParaRPr lang="tr-TR" altLang="tr-TR" smtClean="0"/>
          </a:p>
        </p:txBody>
      </p:sp>
      <p:sp>
        <p:nvSpPr>
          <p:cNvPr id="95235" name="Rectangle 3"/>
          <p:cNvSpPr>
            <a:spLocks noGrp="1" noChangeArrowheads="1"/>
          </p:cNvSpPr>
          <p:nvPr>
            <p:ph type="body" sz="half" idx="4294967295"/>
          </p:nvPr>
        </p:nvSpPr>
        <p:spPr>
          <a:xfrm>
            <a:off x="1981200" y="1600201"/>
            <a:ext cx="7283450" cy="4525963"/>
          </a:xfrm>
        </p:spPr>
        <p:txBody>
          <a:bodyPr/>
          <a:lstStyle/>
          <a:p>
            <a:r>
              <a:rPr lang="tr-TR" altLang="tr-TR" sz="2800">
                <a:solidFill>
                  <a:srgbClr val="FFFF99"/>
                </a:solidFill>
              </a:rPr>
              <a:t>Pestisitlerde Ruhsatlandırma</a:t>
            </a:r>
          </a:p>
          <a:p>
            <a:endParaRPr lang="tr-TR" altLang="tr-TR" sz="2800">
              <a:solidFill>
                <a:srgbClr val="FFFF99"/>
              </a:solidFill>
            </a:endParaRPr>
          </a:p>
          <a:p>
            <a:r>
              <a:rPr lang="tr-TR" altLang="tr-TR" sz="2800">
                <a:solidFill>
                  <a:srgbClr val="FFFF99"/>
                </a:solidFill>
              </a:rPr>
              <a:t>Link: BASF Ruhsatlandırma süreci. pdf</a:t>
            </a:r>
          </a:p>
        </p:txBody>
      </p:sp>
      <p:graphicFrame>
        <p:nvGraphicFramePr>
          <p:cNvPr id="95236" name="Object 4"/>
          <p:cNvGraphicFramePr>
            <a:graphicFrameLocks noChangeAspect="1"/>
          </p:cNvGraphicFramePr>
          <p:nvPr>
            <p:ph sz="half" idx="4294967295"/>
          </p:nvPr>
        </p:nvGraphicFramePr>
        <p:xfrm>
          <a:off x="4079875" y="3644901"/>
          <a:ext cx="4038600" cy="2854325"/>
        </p:xfrm>
        <a:graphic>
          <a:graphicData uri="http://schemas.openxmlformats.org/presentationml/2006/ole">
            <mc:AlternateContent xmlns:mc="http://schemas.openxmlformats.org/markup-compatibility/2006">
              <mc:Choice xmlns:v="urn:schemas-microsoft-com:vml" Requires="v">
                <p:oleObj spid="_x0000_s1026" name="Acrobat Document" r:id="rId3" imgW="8020050" imgH="5667248" progId="AcroExch.Document.7">
                  <p:embed/>
                </p:oleObj>
              </mc:Choice>
              <mc:Fallback>
                <p:oleObj name="Acrobat Document" r:id="rId3" imgW="8020050" imgH="5667248" progId="AcroExch.Document.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9875" y="3644901"/>
                        <a:ext cx="4038600" cy="285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01788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F517D4DF-5C90-4EE1-948D-672577E61046}" type="slidenum">
              <a:rPr lang="en-US" altLang="tr-TR" sz="1400">
                <a:solidFill>
                  <a:srgbClr val="FFFFFF"/>
                </a:solidFill>
              </a:rPr>
              <a:pPr>
                <a:spcBef>
                  <a:spcPct val="0"/>
                </a:spcBef>
                <a:buFontTx/>
                <a:buNone/>
              </a:pPr>
              <a:t>2</a:t>
            </a:fld>
            <a:endParaRPr lang="en-US" altLang="tr-TR" sz="1400">
              <a:solidFill>
                <a:srgbClr val="FFFFFF"/>
              </a:solidFill>
            </a:endParaRPr>
          </a:p>
        </p:txBody>
      </p:sp>
      <p:sp>
        <p:nvSpPr>
          <p:cNvPr id="96259" name="Dikdörtgen 2"/>
          <p:cNvSpPr>
            <a:spLocks noChangeArrowheads="1"/>
          </p:cNvSpPr>
          <p:nvPr/>
        </p:nvSpPr>
        <p:spPr bwMode="auto">
          <a:xfrm>
            <a:off x="2492376" y="2205039"/>
            <a:ext cx="727392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FF"/>
                </a:solidFill>
                <a:latin typeface="Calibri" panose="020F0502020204030204" pitchFamily="34" charset="0"/>
              </a:rPr>
              <a:t>Türkiye’de bir “</a:t>
            </a:r>
            <a:r>
              <a:rPr lang="tr-TR" altLang="tr-TR" sz="2000">
                <a:solidFill>
                  <a:srgbClr val="FFFF99"/>
                </a:solidFill>
                <a:latin typeface="Calibri" panose="020F0502020204030204" pitchFamily="34" charset="0"/>
              </a:rPr>
              <a:t>Bitki Koruma Ürünü (BKÜ)”nün kullanılabilmesi için 6968 sayılı “Zirai Mücadele ve Zirai Karantina Kanunu”nun ilgili maddeleri ve 11142 sayılı “Zirai Mücadele İlaç ve Aletleri Hakkında Nizamname’</a:t>
            </a:r>
            <a:r>
              <a:rPr lang="tr-TR" altLang="tr-TR" sz="2000">
                <a:solidFill>
                  <a:srgbClr val="FFFFFF"/>
                </a:solidFill>
                <a:latin typeface="Calibri" panose="020F0502020204030204" pitchFamily="34" charset="0"/>
              </a:rPr>
              <a:t>’nin ilgili maddelerine dayanılarak hazırlanan </a:t>
            </a:r>
            <a:r>
              <a:rPr lang="tr-TR" altLang="tr-TR" sz="2000" b="1">
                <a:solidFill>
                  <a:srgbClr val="FFFF99"/>
                </a:solidFill>
                <a:latin typeface="Calibri" panose="020F0502020204030204" pitchFamily="34" charset="0"/>
              </a:rPr>
              <a:t>“Bitki Koruma Ürünlerinin Ruhsatlandırılması Hakkında Yönetmelik</a:t>
            </a:r>
            <a:r>
              <a:rPr lang="tr-TR" altLang="tr-TR" sz="2000" b="1">
                <a:solidFill>
                  <a:srgbClr val="FFFFFF"/>
                </a:solidFill>
                <a:latin typeface="Calibri" panose="020F0502020204030204" pitchFamily="34" charset="0"/>
              </a:rPr>
              <a:t>”</a:t>
            </a:r>
            <a:r>
              <a:rPr lang="tr-TR" altLang="tr-TR" sz="2000">
                <a:solidFill>
                  <a:srgbClr val="FFFFFF"/>
                </a:solidFill>
                <a:latin typeface="Calibri" panose="020F0502020204030204" pitchFamily="34" charset="0"/>
              </a:rPr>
              <a:t> esasları dahilinde ruhsatlandırılması gerekmektedir.</a:t>
            </a:r>
          </a:p>
        </p:txBody>
      </p:sp>
    </p:spTree>
    <p:extLst>
      <p:ext uri="{BB962C8B-B14F-4D97-AF65-F5344CB8AC3E}">
        <p14:creationId xmlns:p14="http://schemas.microsoft.com/office/powerpoint/2010/main" val="1920656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Başlık"/>
          <p:cNvSpPr>
            <a:spLocks noGrp="1"/>
          </p:cNvSpPr>
          <p:nvPr>
            <p:ph type="title"/>
          </p:nvPr>
        </p:nvSpPr>
        <p:spPr>
          <a:xfrm flipH="1" flipV="1">
            <a:off x="1524000" y="0"/>
            <a:ext cx="457200" cy="274638"/>
          </a:xfrm>
        </p:spPr>
        <p:txBody>
          <a:bodyPr/>
          <a:lstStyle/>
          <a:p>
            <a:r>
              <a:rPr lang="tr-TR" altLang="tr-TR" sz="800"/>
              <a:t>.</a:t>
            </a:r>
          </a:p>
        </p:txBody>
      </p:sp>
      <p:sp>
        <p:nvSpPr>
          <p:cNvPr id="97283" name="2 İçerik Yer Tutucusu"/>
          <p:cNvSpPr>
            <a:spLocks noGrp="1"/>
          </p:cNvSpPr>
          <p:nvPr>
            <p:ph idx="1"/>
          </p:nvPr>
        </p:nvSpPr>
        <p:spPr>
          <a:xfrm>
            <a:off x="2566988" y="860426"/>
            <a:ext cx="6985000" cy="4945063"/>
          </a:xfrm>
        </p:spPr>
        <p:txBody>
          <a:bodyPr/>
          <a:lstStyle/>
          <a:p>
            <a:pPr marL="0" indent="0" algn="just">
              <a:buNone/>
            </a:pPr>
            <a:r>
              <a:rPr lang="tr-TR" altLang="tr-TR" sz="2000">
                <a:solidFill>
                  <a:schemeClr val="bg1"/>
                </a:solidFill>
              </a:rPr>
              <a:t>İlgili yönetmelikle, </a:t>
            </a:r>
            <a:r>
              <a:rPr lang="tr-TR" altLang="tr-TR" sz="2000">
                <a:solidFill>
                  <a:srgbClr val="FFFF99"/>
                </a:solidFill>
              </a:rPr>
              <a:t>bitki koruma ürünlerine ruhsat alabilecek kişi ve kuruluşlar, ruhsatlandırmanın genel esasları, deneme ve analiz yapacak kişi ve kuruluşlar, bunların yetki ve sorumlulukları, denemelerin nasıl yapılacağı, ruhsatlandırmayla ilgili komisyonun teşekkül, görev ve çalışma esasları</a:t>
            </a:r>
            <a:r>
              <a:rPr lang="tr-TR" altLang="tr-TR" sz="2000">
                <a:solidFill>
                  <a:schemeClr val="bg1"/>
                </a:solidFill>
              </a:rPr>
              <a:t> detaylarıyla düzenlenmiştir.</a:t>
            </a:r>
          </a:p>
          <a:p>
            <a:pPr marL="0" indent="0" algn="just">
              <a:buNone/>
            </a:pPr>
            <a:endParaRPr lang="tr-TR" altLang="tr-TR" sz="2000">
              <a:solidFill>
                <a:schemeClr val="bg1"/>
              </a:solidFill>
            </a:endParaRPr>
          </a:p>
          <a:p>
            <a:pPr marL="0" indent="0" algn="just">
              <a:buNone/>
            </a:pPr>
            <a:r>
              <a:rPr lang="tr-TR" altLang="tr-TR" sz="2000">
                <a:solidFill>
                  <a:schemeClr val="bg1"/>
                </a:solidFill>
              </a:rPr>
              <a:t>Pestisit ve benzeri maddeler </a:t>
            </a:r>
            <a:r>
              <a:rPr lang="tr-TR" altLang="tr-TR" sz="2000">
                <a:solidFill>
                  <a:srgbClr val="FFFF99"/>
                </a:solidFill>
              </a:rPr>
              <a:t>formülasyonları üzerinden ruhsatlandırılır.</a:t>
            </a:r>
            <a:r>
              <a:rPr lang="tr-TR" altLang="tr-TR" sz="2000">
                <a:solidFill>
                  <a:schemeClr val="bg1"/>
                </a:solidFill>
              </a:rPr>
              <a:t> </a:t>
            </a:r>
            <a:r>
              <a:rPr lang="tr-TR" altLang="tr-TR" sz="2000">
                <a:solidFill>
                  <a:srgbClr val="FFFF99"/>
                </a:solidFill>
              </a:rPr>
              <a:t>Bazı durumlarda teknik madde halinde de pestisitler ruhsatlandırılabilirler.</a:t>
            </a:r>
          </a:p>
          <a:p>
            <a:pPr marL="0" indent="0" algn="just">
              <a:buNone/>
            </a:pPr>
            <a:endParaRPr lang="tr-TR" altLang="tr-TR" sz="2000">
              <a:solidFill>
                <a:srgbClr val="FFFF99"/>
              </a:solidFill>
            </a:endParaRPr>
          </a:p>
          <a:p>
            <a:pPr marL="0" indent="0" algn="just">
              <a:buNone/>
            </a:pPr>
            <a:r>
              <a:rPr lang="tr-TR" altLang="tr-TR" sz="2000">
                <a:solidFill>
                  <a:srgbClr val="FFFF99"/>
                </a:solidFill>
              </a:rPr>
              <a:t>Pestisit formülasyonunda veya aktif madde içeriğinde bir değişiklik olduğunda yeniden ruhsat alınması gereklidir. </a:t>
            </a:r>
          </a:p>
          <a:p>
            <a:pPr marL="0" indent="0" algn="just">
              <a:buNone/>
            </a:pPr>
            <a:endParaRPr lang="tr-TR" altLang="tr-TR" sz="2000">
              <a:solidFill>
                <a:srgbClr val="FFFF99"/>
              </a:solidFill>
            </a:endParaRPr>
          </a:p>
          <a:p>
            <a:pPr marL="0" indent="0"/>
            <a:endParaRPr lang="tr-TR" altLang="tr-TR" sz="2000">
              <a:solidFill>
                <a:schemeClr val="bg1"/>
              </a:solidFill>
            </a:endParaRPr>
          </a:p>
        </p:txBody>
      </p:sp>
      <p:sp>
        <p:nvSpPr>
          <p:cNvPr id="97284"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C35CC854-F6FA-4E74-9ECF-5D4DF4168FE4}" type="slidenum">
              <a:rPr lang="tr-TR" altLang="tr-TR" sz="1400">
                <a:solidFill>
                  <a:srgbClr val="FFFFFF"/>
                </a:solidFill>
              </a:rPr>
              <a:pPr>
                <a:spcBef>
                  <a:spcPct val="0"/>
                </a:spcBef>
                <a:buFontTx/>
                <a:buNone/>
              </a:pPr>
              <a:t>3</a:t>
            </a:fld>
            <a:endParaRPr lang="tr-TR" altLang="tr-TR" sz="1400">
              <a:solidFill>
                <a:srgbClr val="FFFFFF"/>
              </a:solidFill>
            </a:endParaRPr>
          </a:p>
        </p:txBody>
      </p:sp>
    </p:spTree>
    <p:extLst>
      <p:ext uri="{BB962C8B-B14F-4D97-AF65-F5344CB8AC3E}">
        <p14:creationId xmlns:p14="http://schemas.microsoft.com/office/powerpoint/2010/main" val="969855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D65EB7F6-4876-4594-8A25-DA1A13A5848B}" type="slidenum">
              <a:rPr lang="en-US" altLang="tr-TR" sz="1400">
                <a:solidFill>
                  <a:srgbClr val="FFFFFF"/>
                </a:solidFill>
              </a:rPr>
              <a:pPr>
                <a:spcBef>
                  <a:spcPct val="0"/>
                </a:spcBef>
                <a:buFontTx/>
                <a:buNone/>
              </a:pPr>
              <a:t>4</a:t>
            </a:fld>
            <a:endParaRPr lang="en-US" altLang="tr-TR" sz="1400">
              <a:solidFill>
                <a:srgbClr val="FFFFFF"/>
              </a:solidFill>
            </a:endParaRPr>
          </a:p>
        </p:txBody>
      </p:sp>
      <p:sp>
        <p:nvSpPr>
          <p:cNvPr id="98307" name="Dikdörtgen 2"/>
          <p:cNvSpPr>
            <a:spLocks noChangeArrowheads="1"/>
          </p:cNvSpPr>
          <p:nvPr/>
        </p:nvSpPr>
        <p:spPr bwMode="auto">
          <a:xfrm>
            <a:off x="2495551" y="1582739"/>
            <a:ext cx="712946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99"/>
                </a:solidFill>
                <a:latin typeface="Calibri" panose="020F0502020204030204" pitchFamily="34" charset="0"/>
              </a:rPr>
              <a:t>-Aynı formülasyon ve içerikte olsa dahi farklı firmaların ürettiği veya ithal ettikleri pestisitler için ayrı ayrı ruhsat almak gereklidir. </a:t>
            </a:r>
          </a:p>
          <a:p>
            <a:pPr algn="just" fontAlgn="base">
              <a:spcBef>
                <a:spcPct val="0"/>
              </a:spcBef>
              <a:spcAft>
                <a:spcPct val="0"/>
              </a:spcAft>
              <a:buFontTx/>
              <a:buNone/>
            </a:pPr>
            <a:endParaRPr lang="tr-TR" altLang="tr-TR" sz="2000">
              <a:solidFill>
                <a:srgbClr val="FFFF99"/>
              </a:solidFill>
              <a:latin typeface="Calibri" panose="020F0502020204030204" pitchFamily="34" charset="0"/>
            </a:endParaRPr>
          </a:p>
          <a:p>
            <a:pPr algn="just" fontAlgn="base">
              <a:spcBef>
                <a:spcPct val="0"/>
              </a:spcBef>
              <a:spcAft>
                <a:spcPct val="0"/>
              </a:spcAft>
              <a:buFontTx/>
              <a:buNone/>
            </a:pPr>
            <a:r>
              <a:rPr lang="tr-TR" altLang="tr-TR" sz="2000">
                <a:solidFill>
                  <a:srgbClr val="FFFF99"/>
                </a:solidFill>
                <a:latin typeface="Calibri" panose="020F0502020204030204" pitchFamily="34" charset="0"/>
              </a:rPr>
              <a:t>-Aynı firma tarafından aynı formülasyon ve içeriğe sahip pestisitler hem ithal hem imal ediliyorlarsa yine ayrı ruhsatlandırılmaları gerekmektedir.</a:t>
            </a:r>
          </a:p>
          <a:p>
            <a:pPr algn="just" fontAlgn="base">
              <a:spcBef>
                <a:spcPct val="0"/>
              </a:spcBef>
              <a:spcAft>
                <a:spcPct val="0"/>
              </a:spcAft>
              <a:buFontTx/>
              <a:buNone/>
            </a:pPr>
            <a:endParaRPr lang="tr-TR" altLang="tr-TR" sz="2000">
              <a:solidFill>
                <a:srgbClr val="FFFF99"/>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a:t>
            </a:r>
            <a:r>
              <a:rPr lang="tr-TR" altLang="tr-TR" sz="2000">
                <a:solidFill>
                  <a:srgbClr val="FFFF99"/>
                </a:solidFill>
                <a:latin typeface="Calibri" panose="020F0502020204030204" pitchFamily="34" charset="0"/>
              </a:rPr>
              <a:t>Ancak aynı firma aynı içeriğe ve formülasyona sahip bir pestisiti iki farklı ticari isimle ruhsatlandırmazlar. </a:t>
            </a:r>
          </a:p>
          <a:p>
            <a:pPr algn="just" fontAlgn="base">
              <a:spcBef>
                <a:spcPct val="0"/>
              </a:spcBef>
              <a:spcAft>
                <a:spcPct val="0"/>
              </a:spcAft>
              <a:buFontTx/>
              <a:buNone/>
            </a:pPr>
            <a:endParaRPr lang="tr-TR" altLang="tr-TR" sz="2000">
              <a:solidFill>
                <a:srgbClr val="FFFF99"/>
              </a:solidFill>
              <a:latin typeface="Calibri" panose="020F0502020204030204" pitchFamily="34" charset="0"/>
            </a:endParaRPr>
          </a:p>
          <a:p>
            <a:pPr algn="just" fontAlgn="base">
              <a:spcBef>
                <a:spcPct val="0"/>
              </a:spcBef>
              <a:spcAft>
                <a:spcPct val="0"/>
              </a:spcAft>
              <a:buFontTx/>
              <a:buNone/>
            </a:pPr>
            <a:r>
              <a:rPr lang="tr-TR" altLang="tr-TR" sz="2000">
                <a:solidFill>
                  <a:srgbClr val="FFFF99"/>
                </a:solidFill>
                <a:latin typeface="Calibri" panose="020F0502020204030204" pitchFamily="34" charset="0"/>
              </a:rPr>
              <a:t>-Pestisit ruhsatları 5 yıl için geçerlidir. (YÖNETMELİK DEĞİŞİKLİKLERİNİ SÜREKLİ TAKİP EDİNİZ) </a:t>
            </a:r>
          </a:p>
        </p:txBody>
      </p:sp>
    </p:spTree>
    <p:extLst>
      <p:ext uri="{BB962C8B-B14F-4D97-AF65-F5344CB8AC3E}">
        <p14:creationId xmlns:p14="http://schemas.microsoft.com/office/powerpoint/2010/main" val="146815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Başlık"/>
          <p:cNvSpPr>
            <a:spLocks noGrp="1"/>
          </p:cNvSpPr>
          <p:nvPr>
            <p:ph type="title"/>
          </p:nvPr>
        </p:nvSpPr>
        <p:spPr>
          <a:xfrm flipH="1" flipV="1">
            <a:off x="1524000" y="0"/>
            <a:ext cx="457200" cy="274638"/>
          </a:xfrm>
        </p:spPr>
        <p:txBody>
          <a:bodyPr/>
          <a:lstStyle/>
          <a:p>
            <a:r>
              <a:rPr lang="tr-TR" altLang="tr-TR" sz="800"/>
              <a:t>.</a:t>
            </a:r>
          </a:p>
        </p:txBody>
      </p:sp>
      <p:sp>
        <p:nvSpPr>
          <p:cNvPr id="99331" name="2 İçerik Yer Tutucusu"/>
          <p:cNvSpPr>
            <a:spLocks noGrp="1"/>
          </p:cNvSpPr>
          <p:nvPr>
            <p:ph idx="1"/>
          </p:nvPr>
        </p:nvSpPr>
        <p:spPr>
          <a:xfrm>
            <a:off x="2424114" y="1196975"/>
            <a:ext cx="7210425" cy="5265738"/>
          </a:xfrm>
        </p:spPr>
        <p:txBody>
          <a:bodyPr/>
          <a:lstStyle/>
          <a:p>
            <a:pPr marL="0" indent="0" algn="just">
              <a:buNone/>
            </a:pPr>
            <a:r>
              <a:rPr lang="tr-TR" altLang="tr-TR" sz="2000">
                <a:solidFill>
                  <a:srgbClr val="FFFF99"/>
                </a:solidFill>
              </a:rPr>
              <a:t>Türkiyede ilk kez ruhsatlandırılacak aktif maddeli bir bitki koruma ürünü, daha önce mutlaka AB ve G7 ülkelerinden birisinde ruhsatlı olmalıdır.</a:t>
            </a:r>
          </a:p>
          <a:p>
            <a:pPr marL="0" indent="0" algn="just">
              <a:buNone/>
            </a:pPr>
            <a:endParaRPr lang="tr-TR" altLang="tr-TR" sz="2000">
              <a:solidFill>
                <a:srgbClr val="FFFF99"/>
              </a:solidFill>
            </a:endParaRPr>
          </a:p>
          <a:p>
            <a:pPr marL="0" indent="0" algn="just">
              <a:buNone/>
            </a:pPr>
            <a:r>
              <a:rPr lang="tr-TR" altLang="tr-TR" sz="2000">
                <a:solidFill>
                  <a:srgbClr val="FFFF99"/>
                </a:solidFill>
              </a:rPr>
              <a:t>Ya da ilacın ruhsatlı olduğu ürünlerin üretiminin yapıldığı ülkenin, dünyada en büyük ilk üç üretici ülkeden biri olduğunu gösterir bir belge ile ruhsatlandırmaya başvurulmalıdır.</a:t>
            </a:r>
          </a:p>
          <a:p>
            <a:pPr marL="0" indent="0" algn="just">
              <a:buNone/>
            </a:pPr>
            <a:endParaRPr lang="tr-TR" altLang="tr-TR" sz="2000">
              <a:solidFill>
                <a:srgbClr val="FFFF99"/>
              </a:solidFill>
            </a:endParaRPr>
          </a:p>
          <a:p>
            <a:pPr marL="0" indent="0" algn="just">
              <a:buNone/>
            </a:pPr>
            <a:r>
              <a:rPr lang="tr-TR" altLang="tr-TR" sz="2000">
                <a:solidFill>
                  <a:schemeClr val="bg1"/>
                </a:solidFill>
              </a:rPr>
              <a:t>Bilindiği gibi, </a:t>
            </a:r>
            <a:r>
              <a:rPr lang="tr-TR" altLang="tr-TR" sz="2000">
                <a:solidFill>
                  <a:srgbClr val="FFFF99"/>
                </a:solidFill>
              </a:rPr>
              <a:t>aynı aktif maddeyi içeren ancak farklı kaynaklardan gelen preparatların ruhsatlandırılması emsalden ruhsatlandırma prosedürü ile</a:t>
            </a:r>
            <a:r>
              <a:rPr lang="tr-TR" altLang="tr-TR" sz="2000">
                <a:solidFill>
                  <a:schemeClr val="bg1"/>
                </a:solidFill>
              </a:rPr>
              <a:t> gerçekleştirilmektedir. </a:t>
            </a:r>
          </a:p>
          <a:p>
            <a:pPr marL="0" indent="0" algn="just">
              <a:buNone/>
            </a:pPr>
            <a:endParaRPr lang="tr-TR" altLang="tr-TR" sz="2000">
              <a:solidFill>
                <a:schemeClr val="bg1"/>
              </a:solidFill>
            </a:endParaRPr>
          </a:p>
          <a:p>
            <a:pPr marL="0" indent="0"/>
            <a:endParaRPr lang="tr-TR" altLang="tr-TR" sz="2000">
              <a:solidFill>
                <a:schemeClr val="bg1"/>
              </a:solidFill>
            </a:endParaRPr>
          </a:p>
        </p:txBody>
      </p:sp>
      <p:sp>
        <p:nvSpPr>
          <p:cNvPr id="99332"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449B0D96-CDA3-4FDF-AC83-04F9E5490537}" type="slidenum">
              <a:rPr lang="tr-TR" altLang="tr-TR" sz="1400">
                <a:solidFill>
                  <a:srgbClr val="FFFFFF"/>
                </a:solidFill>
              </a:rPr>
              <a:pPr>
                <a:spcBef>
                  <a:spcPct val="0"/>
                </a:spcBef>
                <a:buFontTx/>
                <a:buNone/>
              </a:pPr>
              <a:t>5</a:t>
            </a:fld>
            <a:endParaRPr lang="tr-TR" altLang="tr-TR" sz="1400">
              <a:solidFill>
                <a:srgbClr val="FFFFFF"/>
              </a:solidFill>
            </a:endParaRPr>
          </a:p>
        </p:txBody>
      </p:sp>
    </p:spTree>
    <p:extLst>
      <p:ext uri="{BB962C8B-B14F-4D97-AF65-F5344CB8AC3E}">
        <p14:creationId xmlns:p14="http://schemas.microsoft.com/office/powerpoint/2010/main" val="1470493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7E508F2F-CC3C-466A-BB5A-9CE58BB0E390}" type="slidenum">
              <a:rPr lang="en-US" altLang="tr-TR" sz="1400">
                <a:solidFill>
                  <a:srgbClr val="FFFFFF"/>
                </a:solidFill>
              </a:rPr>
              <a:pPr>
                <a:spcBef>
                  <a:spcPct val="0"/>
                </a:spcBef>
                <a:buFontTx/>
                <a:buNone/>
              </a:pPr>
              <a:t>6</a:t>
            </a:fld>
            <a:endParaRPr lang="en-US" altLang="tr-TR" sz="1400">
              <a:solidFill>
                <a:srgbClr val="FFFFFF"/>
              </a:solidFill>
            </a:endParaRPr>
          </a:p>
        </p:txBody>
      </p:sp>
      <p:sp>
        <p:nvSpPr>
          <p:cNvPr id="100355" name="Dikdörtgen 2"/>
          <p:cNvSpPr>
            <a:spLocks noChangeArrowheads="1"/>
          </p:cNvSpPr>
          <p:nvPr/>
        </p:nvSpPr>
        <p:spPr bwMode="auto">
          <a:xfrm>
            <a:off x="2624138" y="1557339"/>
            <a:ext cx="67691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99"/>
                </a:solidFill>
                <a:latin typeface="Calibri" panose="020F0502020204030204" pitchFamily="34" charset="0"/>
              </a:rPr>
              <a:t>Emsalden ruhsatlandırma</a:t>
            </a:r>
            <a:r>
              <a:rPr lang="tr-TR" altLang="tr-TR" sz="2000">
                <a:solidFill>
                  <a:srgbClr val="FFFFFF"/>
                </a:solidFill>
                <a:latin typeface="Calibri" panose="020F0502020204030204" pitchFamily="34" charset="0"/>
              </a:rPr>
              <a:t>, bir pestisit veya benzeri maddenin daha önceden ruhsatlandırılmış olanlar eşdeğer gösterilerek ruhsatlandırılması prosedürüdür.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Bu yöntemle aktif madde itibari ile ilk defa ruhsatlandırılan pestisit ve benzeri maddelerin formülasyonları emsal alınır. </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EBEF3B"/>
                </a:solidFill>
                <a:latin typeface="Calibri" panose="020F0502020204030204" pitchFamily="34" charset="0"/>
              </a:rPr>
              <a:t>Emsalden ruhsat alan pestisit</a:t>
            </a:r>
            <a:r>
              <a:rPr lang="tr-TR" altLang="tr-TR" sz="2000">
                <a:solidFill>
                  <a:srgbClr val="FFFFFF"/>
                </a:solidFill>
                <a:latin typeface="Calibri" panose="020F0502020204030204" pitchFamily="34" charset="0"/>
              </a:rPr>
              <a:t>, </a:t>
            </a:r>
            <a:r>
              <a:rPr lang="tr-TR" altLang="tr-TR" sz="2000">
                <a:solidFill>
                  <a:srgbClr val="FFFF99"/>
                </a:solidFill>
                <a:latin typeface="Calibri" panose="020F0502020204030204" pitchFamily="34" charset="0"/>
              </a:rPr>
              <a:t>emsal alınan ile aynı aktif maddeyi aynı oranda içermeli, aynı formülasyon tipinde olmalı ve aynı fiziksel ve kimyasal özellikleri taşımalıdır.</a:t>
            </a:r>
          </a:p>
        </p:txBody>
      </p:sp>
    </p:spTree>
    <p:extLst>
      <p:ext uri="{BB962C8B-B14F-4D97-AF65-F5344CB8AC3E}">
        <p14:creationId xmlns:p14="http://schemas.microsoft.com/office/powerpoint/2010/main" val="428583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Başlık"/>
          <p:cNvSpPr>
            <a:spLocks noGrp="1"/>
          </p:cNvSpPr>
          <p:nvPr>
            <p:ph type="title"/>
          </p:nvPr>
        </p:nvSpPr>
        <p:spPr>
          <a:xfrm flipH="1" flipV="1">
            <a:off x="1524000" y="0"/>
            <a:ext cx="457200" cy="274638"/>
          </a:xfrm>
        </p:spPr>
        <p:txBody>
          <a:bodyPr/>
          <a:lstStyle/>
          <a:p>
            <a:r>
              <a:rPr lang="tr-TR" altLang="tr-TR" sz="800"/>
              <a:t>.</a:t>
            </a:r>
          </a:p>
        </p:txBody>
      </p:sp>
      <p:sp>
        <p:nvSpPr>
          <p:cNvPr id="101379" name="2 İçerik Yer Tutucusu"/>
          <p:cNvSpPr>
            <a:spLocks noGrp="1"/>
          </p:cNvSpPr>
          <p:nvPr>
            <p:ph idx="1"/>
          </p:nvPr>
        </p:nvSpPr>
        <p:spPr>
          <a:xfrm>
            <a:off x="2495550" y="765175"/>
            <a:ext cx="7067550" cy="5411788"/>
          </a:xfrm>
        </p:spPr>
        <p:txBody>
          <a:bodyPr/>
          <a:lstStyle/>
          <a:p>
            <a:pPr marL="0" indent="0" algn="just">
              <a:lnSpc>
                <a:spcPct val="80000"/>
              </a:lnSpc>
              <a:buNone/>
            </a:pPr>
            <a:r>
              <a:rPr lang="tr-TR" altLang="tr-TR" sz="1900">
                <a:solidFill>
                  <a:schemeClr val="bg1"/>
                </a:solidFill>
              </a:rPr>
              <a:t>Ruhsat için başvuruda bulunulan </a:t>
            </a:r>
            <a:r>
              <a:rPr lang="tr-TR" altLang="tr-TR" sz="1900">
                <a:solidFill>
                  <a:srgbClr val="FFFF99"/>
                </a:solidFill>
              </a:rPr>
              <a:t>formülasyon ilgili yönetmelik esasları dahilinde önerilecek zararlı ve hastalık etmenlerine karşı önce denenir.</a:t>
            </a:r>
          </a:p>
          <a:p>
            <a:pPr marL="0" indent="0" algn="just">
              <a:lnSpc>
                <a:spcPct val="80000"/>
              </a:lnSpc>
              <a:buNone/>
            </a:pPr>
            <a:endParaRPr lang="tr-TR" altLang="tr-TR" sz="1900">
              <a:solidFill>
                <a:srgbClr val="FFFF99"/>
              </a:solidFill>
            </a:endParaRPr>
          </a:p>
          <a:p>
            <a:pPr marL="0" indent="0" algn="just">
              <a:lnSpc>
                <a:spcPct val="80000"/>
              </a:lnSpc>
              <a:buNone/>
            </a:pPr>
            <a:r>
              <a:rPr lang="tr-TR" altLang="tr-TR" sz="1900">
                <a:solidFill>
                  <a:schemeClr val="bg1"/>
                </a:solidFill>
              </a:rPr>
              <a:t>Bunun için firmalar piyasaya çıkarmak istedikleri pestisitleri resmi ve özel kurumlar aracılığı ile yetkili uzmanlara </a:t>
            </a:r>
            <a:r>
              <a:rPr lang="tr-TR" altLang="tr-TR" sz="1900">
                <a:solidFill>
                  <a:srgbClr val="FFFF99"/>
                </a:solidFill>
              </a:rPr>
              <a:t>tarla koşullannda deneterek pestisitle ilgili raporlarını Tanm ve Köyişleri Bakanlığı'na sunarlar.</a:t>
            </a:r>
            <a:r>
              <a:rPr lang="tr-TR" altLang="tr-TR" sz="1900">
                <a:solidFill>
                  <a:schemeClr val="bg1"/>
                </a:solidFill>
              </a:rPr>
              <a:t> Bu bakanlığın Koruma Kontrol Genel Müdürlüğü'nde, yetkili uzmanlardan oluşturulmuş komisyon tarafından pestisitin özelliklerini içeren dosya ve yapılmış denemelerin raporlan incelenir. Eğer bu raporlardaki sonuçlar ve veriler yeterli ve olumlu ise pestisite satış ve kullanım için izin yani ruhsat verilir.</a:t>
            </a:r>
          </a:p>
          <a:p>
            <a:pPr marL="0" indent="0" algn="just">
              <a:lnSpc>
                <a:spcPct val="80000"/>
              </a:lnSpc>
              <a:buNone/>
            </a:pPr>
            <a:endParaRPr lang="tr-TR" altLang="tr-TR" sz="1900">
              <a:solidFill>
                <a:schemeClr val="bg1"/>
              </a:solidFill>
            </a:endParaRPr>
          </a:p>
          <a:p>
            <a:pPr marL="0" indent="0" algn="just">
              <a:lnSpc>
                <a:spcPct val="80000"/>
              </a:lnSpc>
              <a:buNone/>
            </a:pPr>
            <a:r>
              <a:rPr lang="tr-TR" altLang="tr-TR" sz="1900">
                <a:solidFill>
                  <a:srgbClr val="FFFF99"/>
                </a:solidFill>
              </a:rPr>
              <a:t>Bir pestisit sadece ruhsatlı olduğu bitki üzerindeki ilgili zararlıya karşı kullanılmalıdır.</a:t>
            </a:r>
            <a:r>
              <a:rPr lang="tr-TR" altLang="tr-TR" sz="1900">
                <a:solidFill>
                  <a:schemeClr val="bg1"/>
                </a:solidFill>
              </a:rPr>
              <a:t> Pestisitin bir zararlıya etkili olması ve bir üründe ruhsatlı olması, bu zararlının görüldüğü </a:t>
            </a:r>
            <a:r>
              <a:rPr lang="tr-TR" altLang="tr-TR" sz="1900">
                <a:solidFill>
                  <a:srgbClr val="FFFF99"/>
                </a:solidFill>
              </a:rPr>
              <a:t>tüm ürünlerde kullanılabileceği anlamına</a:t>
            </a:r>
            <a:r>
              <a:rPr lang="tr-TR" altLang="tr-TR" sz="1900" b="1">
                <a:solidFill>
                  <a:srgbClr val="FFFF99"/>
                </a:solidFill>
              </a:rPr>
              <a:t> </a:t>
            </a:r>
            <a:r>
              <a:rPr lang="tr-TR" altLang="tr-TR" sz="1900">
                <a:solidFill>
                  <a:srgbClr val="FFFF99"/>
                </a:solidFill>
              </a:rPr>
              <a:t>gelmez.</a:t>
            </a:r>
            <a:r>
              <a:rPr lang="tr-TR" altLang="tr-TR" sz="1900">
                <a:solidFill>
                  <a:schemeClr val="bg1"/>
                </a:solidFill>
              </a:rPr>
              <a:t> Zira söz konusu pestisit diğer ürünlerde ruhsatlı değilse kullanılması, gerek </a:t>
            </a:r>
            <a:r>
              <a:rPr lang="tr-TR" altLang="tr-TR" sz="1900">
                <a:solidFill>
                  <a:srgbClr val="FFFF99"/>
                </a:solidFill>
              </a:rPr>
              <a:t>fıtotoksisite ve gerekse kalıntı riski nedeniyle</a:t>
            </a:r>
            <a:r>
              <a:rPr lang="tr-TR" altLang="tr-TR" sz="1900">
                <a:solidFill>
                  <a:schemeClr val="bg1"/>
                </a:solidFill>
              </a:rPr>
              <a:t> uygun değildir.</a:t>
            </a:r>
          </a:p>
          <a:p>
            <a:pPr marL="0" indent="0">
              <a:lnSpc>
                <a:spcPct val="80000"/>
              </a:lnSpc>
            </a:pPr>
            <a:endParaRPr lang="tr-TR" altLang="tr-TR" sz="1900">
              <a:solidFill>
                <a:schemeClr val="bg1"/>
              </a:solidFill>
            </a:endParaRPr>
          </a:p>
        </p:txBody>
      </p:sp>
      <p:sp>
        <p:nvSpPr>
          <p:cNvPr id="101380"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9AEB2DE5-C508-459F-A371-C82C7716414E}" type="slidenum">
              <a:rPr lang="tr-TR" altLang="tr-TR" sz="1400">
                <a:solidFill>
                  <a:srgbClr val="FFFFFF"/>
                </a:solidFill>
              </a:rPr>
              <a:pPr>
                <a:spcBef>
                  <a:spcPct val="0"/>
                </a:spcBef>
                <a:buFontTx/>
                <a:buNone/>
              </a:pPr>
              <a:t>7</a:t>
            </a:fld>
            <a:endParaRPr lang="tr-TR" altLang="tr-TR" sz="1400">
              <a:solidFill>
                <a:srgbClr val="FFFFFF"/>
              </a:solidFill>
            </a:endParaRPr>
          </a:p>
        </p:txBody>
      </p:sp>
    </p:spTree>
    <p:extLst>
      <p:ext uri="{BB962C8B-B14F-4D97-AF65-F5344CB8AC3E}">
        <p14:creationId xmlns:p14="http://schemas.microsoft.com/office/powerpoint/2010/main" val="99232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Başlık"/>
          <p:cNvSpPr>
            <a:spLocks noGrp="1"/>
          </p:cNvSpPr>
          <p:nvPr>
            <p:ph type="title"/>
          </p:nvPr>
        </p:nvSpPr>
        <p:spPr>
          <a:xfrm flipH="1" flipV="1">
            <a:off x="1524000" y="0"/>
            <a:ext cx="457200" cy="274638"/>
          </a:xfrm>
        </p:spPr>
        <p:txBody>
          <a:bodyPr/>
          <a:lstStyle/>
          <a:p>
            <a:r>
              <a:rPr lang="tr-TR" altLang="tr-TR" sz="800"/>
              <a:t>.</a:t>
            </a:r>
          </a:p>
        </p:txBody>
      </p:sp>
      <p:sp>
        <p:nvSpPr>
          <p:cNvPr id="102403" name="2 İçerik Yer Tutucusu"/>
          <p:cNvSpPr>
            <a:spLocks noGrp="1"/>
          </p:cNvSpPr>
          <p:nvPr>
            <p:ph idx="1"/>
          </p:nvPr>
        </p:nvSpPr>
        <p:spPr>
          <a:xfrm>
            <a:off x="2279650" y="857250"/>
            <a:ext cx="7200900" cy="6000750"/>
          </a:xfrm>
        </p:spPr>
        <p:txBody>
          <a:bodyPr/>
          <a:lstStyle/>
          <a:p>
            <a:pPr marL="0" indent="0" algn="just">
              <a:buNone/>
            </a:pPr>
            <a:r>
              <a:rPr lang="tr-TR" altLang="tr-TR" sz="2000">
                <a:solidFill>
                  <a:schemeClr val="bg1"/>
                </a:solidFill>
                <a:latin typeface="Calibri" panose="020F0502020204030204" pitchFamily="34" charset="0"/>
              </a:rPr>
              <a:t>Bir ilacın </a:t>
            </a:r>
            <a:r>
              <a:rPr lang="tr-TR" altLang="tr-TR" sz="2000">
                <a:solidFill>
                  <a:srgbClr val="FFFF99"/>
                </a:solidFill>
                <a:latin typeface="Calibri" panose="020F0502020204030204" pitchFamily="34" charset="0"/>
              </a:rPr>
              <a:t>piyasada bulunduğu sürece kimyasal ve fiziksel özelliklerinin spesifikasyonunda belirtilenlere uygunluğu</a:t>
            </a:r>
            <a:r>
              <a:rPr lang="tr-TR" altLang="tr-TR" sz="2000">
                <a:solidFill>
                  <a:schemeClr val="bg1"/>
                </a:solidFill>
                <a:latin typeface="Calibri" panose="020F0502020204030204" pitchFamily="34" charset="0"/>
              </a:rPr>
              <a:t> </a:t>
            </a:r>
            <a:r>
              <a:rPr lang="tr-TR" altLang="tr-TR" sz="2000" b="1">
                <a:solidFill>
                  <a:schemeClr val="bg1"/>
                </a:solidFill>
                <a:latin typeface="Calibri" panose="020F0502020204030204" pitchFamily="34" charset="0"/>
              </a:rPr>
              <a:t>“Zirai Mücadele İlaçları Kontrol Yönetmeliği”</a:t>
            </a:r>
            <a:r>
              <a:rPr lang="tr-TR" altLang="tr-TR" sz="2000">
                <a:solidFill>
                  <a:schemeClr val="bg1"/>
                </a:solidFill>
                <a:latin typeface="Calibri" panose="020F0502020204030204" pitchFamily="34" charset="0"/>
              </a:rPr>
              <a:t>ne göre ilgili bakanlık tarafından kontrol edilir. </a:t>
            </a:r>
          </a:p>
          <a:p>
            <a:pPr marL="0" indent="0" algn="just">
              <a:buNone/>
            </a:pPr>
            <a:endParaRPr lang="tr-TR" altLang="tr-TR" sz="2000">
              <a:solidFill>
                <a:schemeClr val="bg1"/>
              </a:solidFill>
              <a:latin typeface="Calibri" panose="020F0502020204030204" pitchFamily="34" charset="0"/>
            </a:endParaRPr>
          </a:p>
          <a:p>
            <a:pPr marL="0" indent="0" algn="just">
              <a:buNone/>
            </a:pPr>
            <a:r>
              <a:rPr lang="tr-TR" altLang="tr-TR" sz="2000">
                <a:solidFill>
                  <a:schemeClr val="bg1"/>
                </a:solidFill>
                <a:latin typeface="Calibri" panose="020F0502020204030204" pitchFamily="34" charset="0"/>
              </a:rPr>
              <a:t>Tarımsal zararlı, hastalık etmeni ve yabancı otlara karşı kullanılan pestisitler </a:t>
            </a:r>
            <a:r>
              <a:rPr lang="tr-TR" altLang="tr-TR" sz="2000">
                <a:solidFill>
                  <a:srgbClr val="FFFF99"/>
                </a:solidFill>
                <a:latin typeface="Calibri" panose="020F0502020204030204" pitchFamily="34" charset="0"/>
              </a:rPr>
              <a:t>bayiler tarafından satılır</a:t>
            </a:r>
            <a:r>
              <a:rPr lang="tr-TR" altLang="tr-TR" sz="2000">
                <a:solidFill>
                  <a:schemeClr val="bg1"/>
                </a:solidFill>
                <a:latin typeface="Calibri" panose="020F0502020204030204" pitchFamily="34" charset="0"/>
              </a:rPr>
              <a:t>. </a:t>
            </a:r>
          </a:p>
          <a:p>
            <a:pPr marL="0" indent="0" algn="just">
              <a:buNone/>
            </a:pPr>
            <a:endParaRPr lang="tr-TR" altLang="tr-TR" sz="2000">
              <a:solidFill>
                <a:schemeClr val="bg1"/>
              </a:solidFill>
              <a:latin typeface="Calibri" panose="020F0502020204030204" pitchFamily="34" charset="0"/>
            </a:endParaRPr>
          </a:p>
          <a:p>
            <a:pPr marL="0" indent="0" algn="just">
              <a:buNone/>
            </a:pPr>
            <a:r>
              <a:rPr lang="tr-TR" altLang="tr-TR" sz="2000">
                <a:solidFill>
                  <a:schemeClr val="bg1"/>
                </a:solidFill>
                <a:latin typeface="Calibri" panose="020F0502020204030204" pitchFamily="34" charset="0"/>
              </a:rPr>
              <a:t>Pestisit satışı için </a:t>
            </a:r>
            <a:r>
              <a:rPr lang="tr-TR" altLang="tr-TR" sz="2000">
                <a:solidFill>
                  <a:srgbClr val="FFFF99"/>
                </a:solidFill>
                <a:latin typeface="Calibri" panose="020F0502020204030204" pitchFamily="34" charset="0"/>
              </a:rPr>
              <a:t>Bayilik Ruhsatı Tarım Orman ve Köyişleri Bakanlığı Koruma Kontrol Genel Müdürlüğü tarafından Ziraat Mühendisleri ve belirli süre çalışmış Ziraat Teknisyenleri'ne</a:t>
            </a:r>
            <a:r>
              <a:rPr lang="tr-TR" altLang="tr-TR" sz="2000">
                <a:solidFill>
                  <a:schemeClr val="bg1"/>
                </a:solidFill>
                <a:latin typeface="Calibri" panose="020F0502020204030204" pitchFamily="34" charset="0"/>
              </a:rPr>
              <a:t> verilir.</a:t>
            </a:r>
          </a:p>
          <a:p>
            <a:pPr marL="0" indent="0" algn="just">
              <a:buNone/>
            </a:pPr>
            <a:endParaRPr lang="tr-TR" altLang="tr-TR" sz="2000">
              <a:solidFill>
                <a:schemeClr val="bg1"/>
              </a:solidFill>
              <a:latin typeface="Calibri" panose="020F0502020204030204" pitchFamily="34" charset="0"/>
            </a:endParaRPr>
          </a:p>
          <a:p>
            <a:pPr marL="0" indent="0" algn="just">
              <a:buNone/>
            </a:pPr>
            <a:r>
              <a:rPr lang="tr-TR" altLang="tr-TR" sz="2000">
                <a:solidFill>
                  <a:schemeClr val="bg1"/>
                </a:solidFill>
                <a:latin typeface="Calibri" panose="020F0502020204030204" pitchFamily="34" charset="0"/>
              </a:rPr>
              <a:t>Satıcılar bu ilaçlan ayrı bölmelerde ve dolaplarda muhafaza etmek zorundadırlar. Buna uyup uymadıkları Bakanlığın ilgili elemanlarınca sık sık kontrol edilir.</a:t>
            </a:r>
          </a:p>
          <a:p>
            <a:pPr marL="0" indent="0"/>
            <a:endParaRPr lang="tr-TR" altLang="tr-TR" sz="2000">
              <a:solidFill>
                <a:schemeClr val="bg1"/>
              </a:solidFill>
            </a:endParaRPr>
          </a:p>
        </p:txBody>
      </p:sp>
      <p:sp>
        <p:nvSpPr>
          <p:cNvPr id="102404"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68E6F667-BC4A-4DF0-A9F0-EF68F99CDA66}" type="slidenum">
              <a:rPr lang="tr-TR" altLang="tr-TR" sz="1400">
                <a:solidFill>
                  <a:srgbClr val="FFFFFF"/>
                </a:solidFill>
              </a:rPr>
              <a:pPr>
                <a:spcBef>
                  <a:spcPct val="0"/>
                </a:spcBef>
                <a:buFontTx/>
                <a:buNone/>
              </a:pPr>
              <a:t>8</a:t>
            </a:fld>
            <a:endParaRPr lang="tr-TR" altLang="tr-TR" sz="1400">
              <a:solidFill>
                <a:srgbClr val="FFFFFF"/>
              </a:solidFill>
            </a:endParaRPr>
          </a:p>
        </p:txBody>
      </p:sp>
    </p:spTree>
    <p:extLst>
      <p:ext uri="{BB962C8B-B14F-4D97-AF65-F5344CB8AC3E}">
        <p14:creationId xmlns:p14="http://schemas.microsoft.com/office/powerpoint/2010/main" val="135426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Başlık"/>
          <p:cNvSpPr>
            <a:spLocks noGrp="1"/>
          </p:cNvSpPr>
          <p:nvPr>
            <p:ph type="title"/>
          </p:nvPr>
        </p:nvSpPr>
        <p:spPr>
          <a:xfrm flipH="1" flipV="1">
            <a:off x="1524000" y="0"/>
            <a:ext cx="457200" cy="274638"/>
          </a:xfrm>
        </p:spPr>
        <p:txBody>
          <a:bodyPr/>
          <a:lstStyle/>
          <a:p>
            <a:r>
              <a:rPr lang="tr-TR" altLang="tr-TR" sz="800"/>
              <a:t>.</a:t>
            </a:r>
          </a:p>
        </p:txBody>
      </p:sp>
      <p:sp>
        <p:nvSpPr>
          <p:cNvPr id="103427" name="2 İçerik Yer Tutucusu"/>
          <p:cNvSpPr>
            <a:spLocks noGrp="1"/>
          </p:cNvSpPr>
          <p:nvPr>
            <p:ph idx="1"/>
          </p:nvPr>
        </p:nvSpPr>
        <p:spPr>
          <a:xfrm>
            <a:off x="2279651" y="765175"/>
            <a:ext cx="7129463" cy="5697538"/>
          </a:xfrm>
        </p:spPr>
        <p:txBody>
          <a:bodyPr/>
          <a:lstStyle/>
          <a:p>
            <a:pPr algn="just">
              <a:buFontTx/>
              <a:buNone/>
            </a:pPr>
            <a:r>
              <a:rPr lang="tr-TR" altLang="tr-TR" sz="2400">
                <a:solidFill>
                  <a:srgbClr val="FFFF00"/>
                </a:solidFill>
              </a:rPr>
              <a:t>6. Pestisitlerde Etiket veya Prospektüs</a:t>
            </a:r>
          </a:p>
          <a:p>
            <a:pPr algn="just">
              <a:buFontTx/>
              <a:buNone/>
            </a:pPr>
            <a:endParaRPr lang="tr-TR" altLang="tr-TR" sz="2400">
              <a:solidFill>
                <a:srgbClr val="FFFF00"/>
              </a:solidFill>
            </a:endParaRPr>
          </a:p>
          <a:p>
            <a:pPr algn="just">
              <a:buFontTx/>
              <a:buNone/>
            </a:pPr>
            <a:r>
              <a:rPr lang="tr-TR" altLang="tr-TR" sz="2000">
                <a:solidFill>
                  <a:schemeClr val="bg1"/>
                </a:solidFill>
              </a:rPr>
              <a:t>Pestisitlerin </a:t>
            </a:r>
            <a:r>
              <a:rPr lang="tr-TR" altLang="tr-TR" sz="2000">
                <a:solidFill>
                  <a:srgbClr val="FFFF99"/>
                </a:solidFill>
              </a:rPr>
              <a:t>ambalajlarının üzerinde</a:t>
            </a:r>
            <a:r>
              <a:rPr lang="tr-TR" altLang="tr-TR" sz="2000">
                <a:solidFill>
                  <a:schemeClr val="bg1"/>
                </a:solidFill>
              </a:rPr>
              <a:t> yapıştırılmış ve pestisitle ilgili bilgileri taşıyan </a:t>
            </a:r>
            <a:r>
              <a:rPr lang="tr-TR" altLang="tr-TR" sz="2000">
                <a:solidFill>
                  <a:srgbClr val="FFFF99"/>
                </a:solidFill>
              </a:rPr>
              <a:t>etiketlerin bulundurulması zorunludur</a:t>
            </a:r>
            <a:r>
              <a:rPr lang="tr-TR" altLang="tr-TR" sz="2000">
                <a:solidFill>
                  <a:schemeClr val="bg1"/>
                </a:solidFill>
              </a:rPr>
              <a:t>.</a:t>
            </a:r>
          </a:p>
          <a:p>
            <a:pPr algn="just">
              <a:buFontTx/>
              <a:buNone/>
            </a:pPr>
            <a:endParaRPr lang="tr-TR" altLang="tr-TR" sz="2000">
              <a:solidFill>
                <a:schemeClr val="bg1"/>
              </a:solidFill>
            </a:endParaRPr>
          </a:p>
          <a:p>
            <a:pPr algn="just">
              <a:buFontTx/>
              <a:buNone/>
            </a:pPr>
            <a:r>
              <a:rPr lang="tr-TR" altLang="tr-TR" sz="2000">
                <a:solidFill>
                  <a:schemeClr val="bg1"/>
                </a:solidFill>
              </a:rPr>
              <a:t>Eğer pestisitin </a:t>
            </a:r>
            <a:r>
              <a:rPr lang="tr-TR" altLang="tr-TR" sz="2000">
                <a:solidFill>
                  <a:srgbClr val="FFFF99"/>
                </a:solidFill>
              </a:rPr>
              <a:t>ambalajı çok küçük ise ayrı bir kağıda düzenlenmiş ve yazılmış prospektüsün bulunması zorunludur.</a:t>
            </a:r>
          </a:p>
          <a:p>
            <a:pPr algn="just">
              <a:buFontTx/>
              <a:buNone/>
            </a:pPr>
            <a:endParaRPr lang="tr-TR" altLang="tr-TR" sz="2000">
              <a:solidFill>
                <a:srgbClr val="FFFF99"/>
              </a:solidFill>
            </a:endParaRPr>
          </a:p>
          <a:p>
            <a:pPr algn="just">
              <a:buFontTx/>
              <a:buNone/>
            </a:pPr>
            <a:r>
              <a:rPr lang="tr-TR" altLang="tr-TR" sz="2000">
                <a:solidFill>
                  <a:schemeClr val="bg1"/>
                </a:solidFill>
              </a:rPr>
              <a:t>Etiket ve prospektüste bulunması gereken bilgiler, kolay okunur ve anlaşılır olmak zorundadır ve bunların şekli </a:t>
            </a:r>
            <a:r>
              <a:rPr lang="tr-TR" altLang="tr-TR" sz="2000" b="1">
                <a:solidFill>
                  <a:schemeClr val="bg1"/>
                </a:solidFill>
              </a:rPr>
              <a:t>“Zirai Mücadele İlaçları Prospektüs Yönergesi” </a:t>
            </a:r>
            <a:r>
              <a:rPr lang="tr-TR" altLang="tr-TR" sz="2000">
                <a:solidFill>
                  <a:schemeClr val="bg1"/>
                </a:solidFill>
              </a:rPr>
              <a:t>ile belirlenmiştir.</a:t>
            </a:r>
          </a:p>
          <a:p>
            <a:pPr algn="just">
              <a:buFontTx/>
              <a:buNone/>
            </a:pPr>
            <a:endParaRPr lang="tr-TR" altLang="tr-TR" sz="2000">
              <a:solidFill>
                <a:schemeClr val="bg1"/>
              </a:solidFill>
            </a:endParaRPr>
          </a:p>
        </p:txBody>
      </p:sp>
      <p:sp>
        <p:nvSpPr>
          <p:cNvPr id="103428"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9DECE327-E351-485C-AE0F-E258D8D7D9D5}" type="slidenum">
              <a:rPr lang="tr-TR" altLang="tr-TR" sz="1400">
                <a:solidFill>
                  <a:srgbClr val="FFFFFF"/>
                </a:solidFill>
              </a:rPr>
              <a:pPr>
                <a:spcBef>
                  <a:spcPct val="0"/>
                </a:spcBef>
                <a:buFontTx/>
                <a:buNone/>
              </a:pPr>
              <a:t>9</a:t>
            </a:fld>
            <a:endParaRPr lang="tr-TR" altLang="tr-TR" sz="1400">
              <a:solidFill>
                <a:srgbClr val="FFFFFF"/>
              </a:solidFill>
            </a:endParaRPr>
          </a:p>
        </p:txBody>
      </p:sp>
    </p:spTree>
    <p:extLst>
      <p:ext uri="{BB962C8B-B14F-4D97-AF65-F5344CB8AC3E}">
        <p14:creationId xmlns:p14="http://schemas.microsoft.com/office/powerpoint/2010/main" val="2516897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AE627367-D68E-4035-8E73-51C86419D386}" type="slidenum">
              <a:rPr lang="en-US" altLang="tr-TR" sz="1400">
                <a:solidFill>
                  <a:srgbClr val="FFFFFF"/>
                </a:solidFill>
              </a:rPr>
              <a:pPr>
                <a:spcBef>
                  <a:spcPct val="0"/>
                </a:spcBef>
                <a:buFontTx/>
                <a:buNone/>
              </a:pPr>
              <a:t>10</a:t>
            </a:fld>
            <a:endParaRPr lang="en-US" altLang="tr-TR" sz="1400">
              <a:solidFill>
                <a:srgbClr val="FFFFFF"/>
              </a:solidFill>
            </a:endParaRPr>
          </a:p>
        </p:txBody>
      </p:sp>
      <p:sp>
        <p:nvSpPr>
          <p:cNvPr id="104451" name="Dikdörtgen 2"/>
          <p:cNvSpPr>
            <a:spLocks noChangeArrowheads="1"/>
          </p:cNvSpPr>
          <p:nvPr/>
        </p:nvSpPr>
        <p:spPr bwMode="auto">
          <a:xfrm>
            <a:off x="2566988" y="1628776"/>
            <a:ext cx="669766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FF"/>
                </a:solidFill>
                <a:latin typeface="Calibri" panose="020F0502020204030204" pitchFamily="34" charset="0"/>
              </a:rPr>
              <a:t> Pestisit etiketlerinde zemin renkleri her grup için ayrıdır. Buna göre;</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Beyaz etiket</a:t>
            </a:r>
            <a:r>
              <a:rPr lang="tr-TR" altLang="tr-TR" sz="2000" b="1">
                <a:solidFill>
                  <a:srgbClr val="FFFFFF"/>
                </a:solidFill>
                <a:latin typeface="Calibri" panose="020F0502020204030204" pitchFamily="34" charset="0"/>
              </a:rPr>
              <a:t>: İnsektisit, akarisit ve fumigantlar</a:t>
            </a:r>
          </a:p>
          <a:p>
            <a:pPr algn="just" fontAlgn="base">
              <a:spcBef>
                <a:spcPct val="0"/>
              </a:spcBef>
              <a:spcAft>
                <a:spcPct val="0"/>
              </a:spcAft>
              <a:buFontTx/>
              <a:buNone/>
            </a:pPr>
            <a:endParaRPr lang="tr-TR" altLang="tr-TR" sz="2000" b="1">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San etiket: </a:t>
            </a:r>
            <a:r>
              <a:rPr lang="tr-TR" altLang="tr-TR" sz="2000" b="1">
                <a:solidFill>
                  <a:srgbClr val="FFFF00"/>
                </a:solidFill>
                <a:latin typeface="Calibri" panose="020F0502020204030204" pitchFamily="34" charset="0"/>
              </a:rPr>
              <a:t>Herbisitler</a:t>
            </a:r>
          </a:p>
          <a:p>
            <a:pPr algn="just" fontAlgn="base">
              <a:spcBef>
                <a:spcPct val="0"/>
              </a:spcBef>
              <a:spcAft>
                <a:spcPct val="0"/>
              </a:spcAft>
              <a:buFontTx/>
              <a:buNone/>
            </a:pPr>
            <a:endParaRPr lang="tr-TR" altLang="tr-TR" sz="2000" b="1">
              <a:solidFill>
                <a:srgbClr val="FFFF00"/>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Açık yeşil etiket: </a:t>
            </a:r>
            <a:r>
              <a:rPr lang="tr-TR" altLang="tr-TR" sz="2000" b="1">
                <a:solidFill>
                  <a:srgbClr val="92D050"/>
                </a:solidFill>
                <a:latin typeface="Calibri" panose="020F0502020204030204" pitchFamily="34" charset="0"/>
              </a:rPr>
              <a:t>Fungisitler</a:t>
            </a:r>
          </a:p>
          <a:p>
            <a:pPr algn="just" fontAlgn="base">
              <a:spcBef>
                <a:spcPct val="0"/>
              </a:spcBef>
              <a:spcAft>
                <a:spcPct val="0"/>
              </a:spcAft>
              <a:buFontTx/>
              <a:buNone/>
            </a:pPr>
            <a:endParaRPr lang="tr-TR" altLang="tr-TR" sz="2000" b="1">
              <a:solidFill>
                <a:srgbClr val="92D050"/>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Cam göbeği etiket: Bitki gelişim düzenleyiciler</a:t>
            </a:r>
          </a:p>
          <a:p>
            <a:pPr algn="just" fontAlgn="base">
              <a:spcBef>
                <a:spcPct val="0"/>
              </a:spcBef>
              <a:spcAft>
                <a:spcPct val="0"/>
              </a:spcAft>
              <a:buFontTx/>
              <a:buNone/>
            </a:pPr>
            <a:endParaRPr lang="tr-TR" altLang="tr-TR" sz="2000">
              <a:solidFill>
                <a:srgbClr val="FFFFFF"/>
              </a:solidFill>
              <a:latin typeface="Calibri" panose="020F0502020204030204" pitchFamily="34" charset="0"/>
            </a:endParaRPr>
          </a:p>
          <a:p>
            <a:pPr algn="just" fontAlgn="base">
              <a:spcBef>
                <a:spcPct val="0"/>
              </a:spcBef>
              <a:spcAft>
                <a:spcPct val="0"/>
              </a:spcAft>
              <a:buFontTx/>
              <a:buNone/>
            </a:pPr>
            <a:r>
              <a:rPr lang="tr-TR" altLang="tr-TR" sz="2000">
                <a:solidFill>
                  <a:srgbClr val="FFFFFF"/>
                </a:solidFill>
                <a:latin typeface="Calibri" panose="020F0502020204030204" pitchFamily="34" charset="0"/>
              </a:rPr>
              <a:t>Pembe etiket: </a:t>
            </a:r>
            <a:r>
              <a:rPr lang="tr-TR" altLang="tr-TR" sz="2000">
                <a:solidFill>
                  <a:srgbClr val="FF3399"/>
                </a:solidFill>
                <a:latin typeface="Calibri" panose="020F0502020204030204" pitchFamily="34" charset="0"/>
              </a:rPr>
              <a:t>Diğerleri (Rodentisit, Mollussisit, Nematisit vs.) için kullanılır</a:t>
            </a:r>
            <a:r>
              <a:rPr lang="tr-TR" altLang="tr-TR" sz="2000">
                <a:solidFill>
                  <a:srgbClr val="FFFFFF"/>
                </a:solidFill>
                <a:latin typeface="Calibri" panose="020F0502020204030204" pitchFamily="34" charset="0"/>
              </a:rPr>
              <a:t>.</a:t>
            </a:r>
            <a:endParaRPr lang="tr-TR" altLang="tr-TR" sz="2000">
              <a:solidFill>
                <a:srgbClr val="000000"/>
              </a:solidFill>
              <a:latin typeface="Calibri" panose="020F0502020204030204" pitchFamily="34" charset="0"/>
            </a:endParaRPr>
          </a:p>
        </p:txBody>
      </p:sp>
    </p:spTree>
    <p:extLst>
      <p:ext uri="{BB962C8B-B14F-4D97-AF65-F5344CB8AC3E}">
        <p14:creationId xmlns:p14="http://schemas.microsoft.com/office/powerpoint/2010/main" val="4144379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Başlık"/>
          <p:cNvSpPr>
            <a:spLocks noGrp="1"/>
          </p:cNvSpPr>
          <p:nvPr>
            <p:ph type="title"/>
          </p:nvPr>
        </p:nvSpPr>
        <p:spPr>
          <a:xfrm flipH="1" flipV="1">
            <a:off x="1524000" y="0"/>
            <a:ext cx="457200" cy="274638"/>
          </a:xfrm>
        </p:spPr>
        <p:txBody>
          <a:bodyPr/>
          <a:lstStyle/>
          <a:p>
            <a:r>
              <a:rPr lang="tr-TR" altLang="tr-TR" sz="800"/>
              <a:t>.</a:t>
            </a:r>
          </a:p>
        </p:txBody>
      </p:sp>
      <p:sp>
        <p:nvSpPr>
          <p:cNvPr id="105475" name="2 İçerik Yer Tutucusu"/>
          <p:cNvSpPr>
            <a:spLocks noGrp="1"/>
          </p:cNvSpPr>
          <p:nvPr>
            <p:ph idx="1"/>
          </p:nvPr>
        </p:nvSpPr>
        <p:spPr>
          <a:xfrm>
            <a:off x="2640013" y="1052513"/>
            <a:ext cx="7200900" cy="5268912"/>
          </a:xfrm>
        </p:spPr>
        <p:txBody>
          <a:bodyPr/>
          <a:lstStyle/>
          <a:p>
            <a:pPr marL="0" indent="0" algn="just">
              <a:buNone/>
            </a:pPr>
            <a:r>
              <a:rPr lang="tr-TR" altLang="tr-TR" sz="2000">
                <a:solidFill>
                  <a:schemeClr val="bg1"/>
                </a:solidFill>
              </a:rPr>
              <a:t>Etiket ve prospektüslerde </a:t>
            </a:r>
            <a:r>
              <a:rPr lang="tr-TR" altLang="tr-TR" sz="2000">
                <a:solidFill>
                  <a:srgbClr val="FFFF99"/>
                </a:solidFill>
              </a:rPr>
              <a:t>pestisitin ticari ismi yani preparat isminin hemen altında İnsektisit (Böcek ilacı), Fungisit (Mantar ilacı) Herbisit (Yabancı ot ilacı), Akarisit (Kırmızı örümcek ilacı), Rodentisit (Fare ilacı), Mollussisit (Salyangoz ve sümüklüböcek ilacı), Fumigant (Gaz etkili ilaç) ve Nematisit</a:t>
            </a:r>
            <a:r>
              <a:rPr lang="tr-TR" altLang="tr-TR" sz="2000">
                <a:solidFill>
                  <a:schemeClr val="bg1"/>
                </a:solidFill>
              </a:rPr>
              <a:t> (Nematod ilacı) ibareleri yer alır.</a:t>
            </a:r>
          </a:p>
          <a:p>
            <a:pPr marL="0" indent="0" algn="just">
              <a:buNone/>
            </a:pPr>
            <a:endParaRPr lang="tr-TR" altLang="tr-TR" sz="2000">
              <a:solidFill>
                <a:schemeClr val="bg1"/>
              </a:solidFill>
            </a:endParaRPr>
          </a:p>
          <a:p>
            <a:pPr marL="0" indent="0" algn="just">
              <a:buNone/>
            </a:pPr>
            <a:r>
              <a:rPr lang="tr-TR" altLang="tr-TR" sz="2000">
                <a:solidFill>
                  <a:schemeClr val="bg1"/>
                </a:solidFill>
              </a:rPr>
              <a:t>Sonra </a:t>
            </a:r>
            <a:r>
              <a:rPr lang="tr-TR" altLang="tr-TR" sz="2000">
                <a:solidFill>
                  <a:srgbClr val="FFFF99"/>
                </a:solidFill>
              </a:rPr>
              <a:t>ilacın aktif maddesi ve oranı</a:t>
            </a:r>
            <a:r>
              <a:rPr lang="tr-TR" altLang="tr-TR" sz="2000">
                <a:solidFill>
                  <a:schemeClr val="bg1"/>
                </a:solidFill>
              </a:rPr>
              <a:t> yazılır. Aynı zamanda pestisitin </a:t>
            </a:r>
            <a:r>
              <a:rPr lang="tr-TR" altLang="tr-TR" sz="2000">
                <a:solidFill>
                  <a:srgbClr val="FFFF99"/>
                </a:solidFill>
              </a:rPr>
              <a:t>formülasyon şekli</a:t>
            </a:r>
            <a:r>
              <a:rPr lang="tr-TR" altLang="tr-TR" sz="2000">
                <a:solidFill>
                  <a:schemeClr val="bg1"/>
                </a:solidFill>
              </a:rPr>
              <a:t> de belirtilir. Bu bilgilerin dışında sırasıyla aşağıdaki bilgiler bulunur:</a:t>
            </a:r>
          </a:p>
          <a:p>
            <a:pPr marL="0" indent="0" algn="just">
              <a:buNone/>
            </a:pPr>
            <a:endParaRPr lang="tr-TR" altLang="tr-TR" sz="2000">
              <a:solidFill>
                <a:schemeClr val="bg1"/>
              </a:solidFill>
            </a:endParaRPr>
          </a:p>
        </p:txBody>
      </p:sp>
      <p:sp>
        <p:nvSpPr>
          <p:cNvPr id="105476"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E1E4E4B5-735C-4297-9CFA-10CB466ECA10}" type="slidenum">
              <a:rPr lang="tr-TR" altLang="tr-TR" sz="1400">
                <a:solidFill>
                  <a:srgbClr val="FFFFFF"/>
                </a:solidFill>
              </a:rPr>
              <a:pPr>
                <a:spcBef>
                  <a:spcPct val="0"/>
                </a:spcBef>
                <a:buFontTx/>
                <a:buNone/>
              </a:pPr>
              <a:t>11</a:t>
            </a:fld>
            <a:endParaRPr lang="tr-TR" altLang="tr-TR" sz="1400">
              <a:solidFill>
                <a:srgbClr val="FFFFFF"/>
              </a:solidFill>
            </a:endParaRPr>
          </a:p>
        </p:txBody>
      </p:sp>
    </p:spTree>
    <p:extLst>
      <p:ext uri="{BB962C8B-B14F-4D97-AF65-F5344CB8AC3E}">
        <p14:creationId xmlns:p14="http://schemas.microsoft.com/office/powerpoint/2010/main" val="3412663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98CFEE8D-5D55-4734-8D6D-8A8F99893CFF}" type="slidenum">
              <a:rPr lang="en-US" altLang="tr-TR" sz="1400">
                <a:solidFill>
                  <a:srgbClr val="FFFFFF"/>
                </a:solidFill>
              </a:rPr>
              <a:pPr>
                <a:spcBef>
                  <a:spcPct val="0"/>
                </a:spcBef>
                <a:buFontTx/>
                <a:buNone/>
              </a:pPr>
              <a:t>12</a:t>
            </a:fld>
            <a:endParaRPr lang="en-US" altLang="tr-TR" sz="1400">
              <a:solidFill>
                <a:srgbClr val="FFFFFF"/>
              </a:solidFill>
            </a:endParaRPr>
          </a:p>
        </p:txBody>
      </p:sp>
      <p:sp>
        <p:nvSpPr>
          <p:cNvPr id="106499" name="Dikdörtgen 2"/>
          <p:cNvSpPr>
            <a:spLocks noChangeArrowheads="1"/>
          </p:cNvSpPr>
          <p:nvPr/>
        </p:nvSpPr>
        <p:spPr bwMode="auto">
          <a:xfrm>
            <a:off x="2927350" y="981076"/>
            <a:ext cx="5761038"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 typeface="Wingdings" panose="05000000000000000000" pitchFamily="2" charset="2"/>
              <a:buChar char="Ø"/>
            </a:pPr>
            <a:r>
              <a:rPr lang="tr-TR" altLang="tr-TR" sz="2400">
                <a:solidFill>
                  <a:srgbClr val="FFFFFF"/>
                </a:solidFill>
              </a:rPr>
              <a:t>Ruhsat tarih ve numarası</a:t>
            </a:r>
          </a:p>
          <a:p>
            <a:pPr algn="just" fontAlgn="base">
              <a:spcBef>
                <a:spcPct val="0"/>
              </a:spcBef>
              <a:spcAft>
                <a:spcPct val="0"/>
              </a:spcAft>
              <a:buFont typeface="Wingdings" panose="05000000000000000000" pitchFamily="2" charset="2"/>
              <a:buChar char="Ø"/>
            </a:pPr>
            <a:endParaRPr lang="tr-TR" altLang="tr-TR" sz="2400">
              <a:solidFill>
                <a:srgbClr val="FFFFFF"/>
              </a:solidFill>
            </a:endParaRPr>
          </a:p>
          <a:p>
            <a:pPr algn="just" fontAlgn="base">
              <a:spcBef>
                <a:spcPct val="0"/>
              </a:spcBef>
              <a:spcAft>
                <a:spcPct val="0"/>
              </a:spcAft>
              <a:buFont typeface="Wingdings" panose="05000000000000000000" pitchFamily="2" charset="2"/>
              <a:buChar char="Ø"/>
            </a:pPr>
            <a:r>
              <a:rPr lang="tr-TR" altLang="tr-TR" sz="2400">
                <a:solidFill>
                  <a:srgbClr val="FFFFFF"/>
                </a:solidFill>
              </a:rPr>
              <a:t>İlacın net ve brüt ağırlığı</a:t>
            </a:r>
          </a:p>
          <a:p>
            <a:pPr algn="just" fontAlgn="base">
              <a:spcBef>
                <a:spcPct val="0"/>
              </a:spcBef>
              <a:spcAft>
                <a:spcPct val="0"/>
              </a:spcAft>
              <a:buFont typeface="Wingdings" panose="05000000000000000000" pitchFamily="2" charset="2"/>
              <a:buChar char="Ø"/>
            </a:pPr>
            <a:endParaRPr lang="tr-TR" altLang="tr-TR" sz="2400">
              <a:solidFill>
                <a:srgbClr val="FFFFFF"/>
              </a:solidFill>
            </a:endParaRPr>
          </a:p>
          <a:p>
            <a:pPr algn="just" fontAlgn="base">
              <a:spcBef>
                <a:spcPct val="0"/>
              </a:spcBef>
              <a:spcAft>
                <a:spcPct val="0"/>
              </a:spcAft>
              <a:buFont typeface="Wingdings" panose="05000000000000000000" pitchFamily="2" charset="2"/>
              <a:buChar char="Ø"/>
            </a:pPr>
            <a:r>
              <a:rPr lang="tr-TR" altLang="tr-TR" sz="2400">
                <a:solidFill>
                  <a:srgbClr val="FFFFFF"/>
                </a:solidFill>
              </a:rPr>
              <a:t>Azami perakende satış fiyatı</a:t>
            </a:r>
          </a:p>
          <a:p>
            <a:pPr algn="just" fontAlgn="base">
              <a:spcBef>
                <a:spcPct val="0"/>
              </a:spcBef>
              <a:spcAft>
                <a:spcPct val="0"/>
              </a:spcAft>
              <a:buFont typeface="Wingdings" panose="05000000000000000000" pitchFamily="2" charset="2"/>
              <a:buChar char="Ø"/>
            </a:pPr>
            <a:endParaRPr lang="tr-TR" altLang="tr-TR" sz="2400">
              <a:solidFill>
                <a:srgbClr val="FFFFFF"/>
              </a:solidFill>
            </a:endParaRPr>
          </a:p>
          <a:p>
            <a:pPr algn="just" fontAlgn="base">
              <a:spcBef>
                <a:spcPct val="0"/>
              </a:spcBef>
              <a:spcAft>
                <a:spcPct val="0"/>
              </a:spcAft>
              <a:buFont typeface="Wingdings" panose="05000000000000000000" pitchFamily="2" charset="2"/>
              <a:buChar char="Ø"/>
            </a:pPr>
            <a:r>
              <a:rPr lang="tr-TR" altLang="tr-TR" sz="2400">
                <a:solidFill>
                  <a:srgbClr val="FFFFFF"/>
                </a:solidFill>
              </a:rPr>
              <a:t>İmal ve son kullanma tarihi</a:t>
            </a:r>
          </a:p>
          <a:p>
            <a:pPr algn="just" fontAlgn="base">
              <a:spcBef>
                <a:spcPct val="0"/>
              </a:spcBef>
              <a:spcAft>
                <a:spcPct val="0"/>
              </a:spcAft>
              <a:buFont typeface="Wingdings" panose="05000000000000000000" pitchFamily="2" charset="2"/>
              <a:buChar char="Ø"/>
            </a:pPr>
            <a:endParaRPr lang="tr-TR" altLang="tr-TR" sz="2400">
              <a:solidFill>
                <a:srgbClr val="FFFFFF"/>
              </a:solidFill>
            </a:endParaRPr>
          </a:p>
          <a:p>
            <a:pPr algn="just" fontAlgn="base">
              <a:spcBef>
                <a:spcPct val="0"/>
              </a:spcBef>
              <a:spcAft>
                <a:spcPct val="0"/>
              </a:spcAft>
              <a:buFont typeface="Wingdings" panose="05000000000000000000" pitchFamily="2" charset="2"/>
              <a:buChar char="Ø"/>
            </a:pPr>
            <a:r>
              <a:rPr lang="tr-TR" altLang="tr-TR" sz="2400">
                <a:solidFill>
                  <a:srgbClr val="FFFFFF"/>
                </a:solidFill>
              </a:rPr>
              <a:t>Şarj numarası</a:t>
            </a:r>
          </a:p>
          <a:p>
            <a:pPr algn="just" fontAlgn="base">
              <a:spcBef>
                <a:spcPct val="0"/>
              </a:spcBef>
              <a:spcAft>
                <a:spcPct val="0"/>
              </a:spcAft>
              <a:buFont typeface="Wingdings" panose="05000000000000000000" pitchFamily="2" charset="2"/>
              <a:buChar char="Ø"/>
            </a:pPr>
            <a:endParaRPr lang="tr-TR" altLang="tr-TR" sz="2400">
              <a:solidFill>
                <a:srgbClr val="FFFFFF"/>
              </a:solidFill>
            </a:endParaRPr>
          </a:p>
          <a:p>
            <a:pPr algn="just" fontAlgn="base">
              <a:spcBef>
                <a:spcPct val="0"/>
              </a:spcBef>
              <a:spcAft>
                <a:spcPct val="0"/>
              </a:spcAft>
              <a:buFont typeface="Wingdings" panose="05000000000000000000" pitchFamily="2" charset="2"/>
              <a:buChar char="Ø"/>
            </a:pPr>
            <a:r>
              <a:rPr lang="tr-TR" altLang="tr-TR" sz="2400">
                <a:solidFill>
                  <a:srgbClr val="FFFFFF"/>
                </a:solidFill>
              </a:rPr>
              <a:t>Firma adı ve adresi</a:t>
            </a:r>
          </a:p>
          <a:p>
            <a:pPr algn="just" fontAlgn="base">
              <a:spcBef>
                <a:spcPct val="0"/>
              </a:spcBef>
              <a:spcAft>
                <a:spcPct val="0"/>
              </a:spcAft>
              <a:buFont typeface="Wingdings" panose="05000000000000000000" pitchFamily="2" charset="2"/>
              <a:buChar char="Ø"/>
            </a:pPr>
            <a:endParaRPr lang="tr-TR" altLang="tr-TR" sz="2400">
              <a:solidFill>
                <a:srgbClr val="FFFFFF"/>
              </a:solidFill>
            </a:endParaRPr>
          </a:p>
          <a:p>
            <a:pPr algn="just" fontAlgn="base">
              <a:spcBef>
                <a:spcPct val="0"/>
              </a:spcBef>
              <a:spcAft>
                <a:spcPct val="0"/>
              </a:spcAft>
              <a:buFont typeface="Wingdings" panose="05000000000000000000" pitchFamily="2" charset="2"/>
              <a:buChar char="Ø"/>
            </a:pPr>
            <a:r>
              <a:rPr lang="tr-TR" altLang="tr-TR" sz="2400">
                <a:solidFill>
                  <a:srgbClr val="FFFFFF"/>
                </a:solidFill>
              </a:rPr>
              <a:t>Zehirlilik sınıfı ve işareti</a:t>
            </a:r>
          </a:p>
        </p:txBody>
      </p:sp>
    </p:spTree>
    <p:extLst>
      <p:ext uri="{BB962C8B-B14F-4D97-AF65-F5344CB8AC3E}">
        <p14:creationId xmlns:p14="http://schemas.microsoft.com/office/powerpoint/2010/main" val="3118090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Başlık"/>
          <p:cNvSpPr>
            <a:spLocks noGrp="1"/>
          </p:cNvSpPr>
          <p:nvPr>
            <p:ph type="title"/>
          </p:nvPr>
        </p:nvSpPr>
        <p:spPr>
          <a:xfrm flipH="1" flipV="1">
            <a:off x="1524000" y="0"/>
            <a:ext cx="457200" cy="274638"/>
          </a:xfrm>
        </p:spPr>
        <p:txBody>
          <a:bodyPr/>
          <a:lstStyle/>
          <a:p>
            <a:r>
              <a:rPr lang="tr-TR" altLang="tr-TR" sz="800"/>
              <a:t>.</a:t>
            </a:r>
          </a:p>
        </p:txBody>
      </p:sp>
      <p:sp>
        <p:nvSpPr>
          <p:cNvPr id="107523" name="2 İçerik Yer Tutucusu"/>
          <p:cNvSpPr>
            <a:spLocks noGrp="1"/>
          </p:cNvSpPr>
          <p:nvPr>
            <p:ph idx="1"/>
          </p:nvPr>
        </p:nvSpPr>
        <p:spPr>
          <a:xfrm>
            <a:off x="2424113" y="549275"/>
            <a:ext cx="7427912" cy="5697538"/>
          </a:xfrm>
        </p:spPr>
        <p:txBody>
          <a:bodyPr/>
          <a:lstStyle/>
          <a:p>
            <a:pPr algn="just">
              <a:buFontTx/>
              <a:buNone/>
            </a:pPr>
            <a:r>
              <a:rPr lang="tr-TR" altLang="tr-TR" sz="2000">
                <a:solidFill>
                  <a:schemeClr val="bg1"/>
                </a:solidFill>
              </a:rPr>
              <a:t>      Etikette pestisitlerin kullanılması ve depolanması ile ilgili bilgiler ise aşağıda gösterilmiş olanlardır.</a:t>
            </a:r>
          </a:p>
          <a:p>
            <a:pPr algn="just"/>
            <a:endParaRPr lang="tr-TR" altLang="tr-TR" sz="2000">
              <a:solidFill>
                <a:schemeClr val="bg1"/>
              </a:solidFill>
            </a:endParaRPr>
          </a:p>
          <a:p>
            <a:pPr algn="just">
              <a:buFont typeface="Wingdings" panose="05000000000000000000" pitchFamily="2" charset="2"/>
              <a:buChar char="Ø"/>
            </a:pPr>
            <a:r>
              <a:rPr lang="tr-TR" altLang="tr-TR" sz="2000">
                <a:solidFill>
                  <a:schemeClr val="bg1"/>
                </a:solidFill>
              </a:rPr>
              <a:t>Tavsiye edildiği etmenler ve dozları</a:t>
            </a:r>
          </a:p>
          <a:p>
            <a:pPr algn="just">
              <a:buFont typeface="Wingdings" panose="05000000000000000000" pitchFamily="2" charset="2"/>
              <a:buChar char="Ø"/>
            </a:pPr>
            <a:r>
              <a:rPr lang="tr-TR" altLang="tr-TR" sz="2000">
                <a:solidFill>
                  <a:schemeClr val="bg1"/>
                </a:solidFill>
              </a:rPr>
              <a:t>Son ilaçlama ile hasat arasında geçmesi gereken süre</a:t>
            </a:r>
          </a:p>
          <a:p>
            <a:pPr algn="just">
              <a:buFont typeface="Wingdings" panose="05000000000000000000" pitchFamily="2" charset="2"/>
              <a:buChar char="Ø"/>
            </a:pPr>
            <a:r>
              <a:rPr lang="tr-TR" altLang="tr-TR" sz="2000">
                <a:solidFill>
                  <a:schemeClr val="bg1"/>
                </a:solidFill>
              </a:rPr>
              <a:t>Kullanma şekli</a:t>
            </a:r>
          </a:p>
          <a:p>
            <a:pPr algn="just">
              <a:buFont typeface="Wingdings" panose="05000000000000000000" pitchFamily="2" charset="2"/>
              <a:buChar char="Ø"/>
            </a:pPr>
            <a:r>
              <a:rPr lang="tr-TR" altLang="tr-TR" sz="2000">
                <a:solidFill>
                  <a:schemeClr val="bg1"/>
                </a:solidFill>
              </a:rPr>
              <a:t>Anlara zehirlilik durumu ile ilgili bilgiler</a:t>
            </a:r>
          </a:p>
          <a:p>
            <a:pPr algn="just">
              <a:buFont typeface="Wingdings" panose="05000000000000000000" pitchFamily="2" charset="2"/>
              <a:buChar char="Ø"/>
            </a:pPr>
            <a:r>
              <a:rPr lang="tr-TR" altLang="tr-TR" sz="2000">
                <a:solidFill>
                  <a:schemeClr val="bg1"/>
                </a:solidFill>
              </a:rPr>
              <a:t>Doğal düşmanlara etkisi ile ilgili bilgiler</a:t>
            </a:r>
          </a:p>
          <a:p>
            <a:pPr algn="just">
              <a:buFont typeface="Wingdings" panose="05000000000000000000" pitchFamily="2" charset="2"/>
              <a:buChar char="Ø"/>
            </a:pPr>
            <a:r>
              <a:rPr lang="tr-TR" altLang="tr-TR" sz="2000">
                <a:solidFill>
                  <a:schemeClr val="bg1"/>
                </a:solidFill>
              </a:rPr>
              <a:t>Balıklara zehirliliği ile ilgili bilgiler</a:t>
            </a:r>
          </a:p>
          <a:p>
            <a:pPr algn="just">
              <a:buFont typeface="Wingdings" panose="05000000000000000000" pitchFamily="2" charset="2"/>
              <a:buChar char="Ø"/>
            </a:pPr>
            <a:r>
              <a:rPr lang="tr-TR" altLang="tr-TR" sz="2000">
                <a:solidFill>
                  <a:schemeClr val="bg1"/>
                </a:solidFill>
              </a:rPr>
              <a:t>Kullanılmaması gerekli bitkiler</a:t>
            </a:r>
          </a:p>
          <a:p>
            <a:pPr algn="just">
              <a:buFont typeface="Wingdings" panose="05000000000000000000" pitchFamily="2" charset="2"/>
              <a:buChar char="Ø"/>
            </a:pPr>
            <a:r>
              <a:rPr lang="tr-TR" altLang="tr-TR" sz="2000">
                <a:solidFill>
                  <a:schemeClr val="bg1"/>
                </a:solidFill>
              </a:rPr>
              <a:t>Bitkilerde çiçeklenme zamanında kullanılmaması</a:t>
            </a:r>
          </a:p>
          <a:p>
            <a:pPr algn="just">
              <a:buFont typeface="Wingdings" panose="05000000000000000000" pitchFamily="2" charset="2"/>
              <a:buChar char="Ø"/>
            </a:pPr>
            <a:r>
              <a:rPr lang="tr-TR" altLang="tr-TR" sz="2000">
                <a:solidFill>
                  <a:schemeClr val="bg1"/>
                </a:solidFill>
              </a:rPr>
              <a:t>İlacın uygulanması sırasında gerekli önlemlerle ilgili bilgiler.</a:t>
            </a:r>
          </a:p>
          <a:p>
            <a:pPr algn="just">
              <a:buFontTx/>
              <a:buNone/>
            </a:pPr>
            <a:endParaRPr lang="tr-TR" altLang="tr-TR" sz="2000">
              <a:solidFill>
                <a:schemeClr val="bg1"/>
              </a:solidFill>
            </a:endParaRPr>
          </a:p>
          <a:p>
            <a:pPr algn="just">
              <a:buFontTx/>
              <a:buNone/>
            </a:pPr>
            <a:r>
              <a:rPr lang="tr-TR" altLang="tr-TR" sz="2000">
                <a:solidFill>
                  <a:schemeClr val="bg1"/>
                </a:solidFill>
              </a:rPr>
              <a:t>      Bunların dışında depolama, aktivite, tavsiye ve ikaz ile ilgili uyan işaretlerinin de bulunması zorunludur.</a:t>
            </a:r>
          </a:p>
          <a:p>
            <a:endParaRPr lang="tr-TR" altLang="tr-TR" sz="2000">
              <a:solidFill>
                <a:schemeClr val="bg1"/>
              </a:solidFill>
            </a:endParaRPr>
          </a:p>
        </p:txBody>
      </p:sp>
      <p:sp>
        <p:nvSpPr>
          <p:cNvPr id="107524"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8F75C297-4B4B-45CA-8D65-DC2A4636E758}" type="slidenum">
              <a:rPr lang="tr-TR" altLang="tr-TR" sz="1400">
                <a:solidFill>
                  <a:srgbClr val="FFFFFF"/>
                </a:solidFill>
              </a:rPr>
              <a:pPr>
                <a:spcBef>
                  <a:spcPct val="0"/>
                </a:spcBef>
                <a:buFontTx/>
                <a:buNone/>
              </a:pPr>
              <a:t>13</a:t>
            </a:fld>
            <a:endParaRPr lang="tr-TR" altLang="tr-TR" sz="1400">
              <a:solidFill>
                <a:srgbClr val="FFFFFF"/>
              </a:solidFill>
            </a:endParaRPr>
          </a:p>
        </p:txBody>
      </p:sp>
    </p:spTree>
    <p:extLst>
      <p:ext uri="{BB962C8B-B14F-4D97-AF65-F5344CB8AC3E}">
        <p14:creationId xmlns:p14="http://schemas.microsoft.com/office/powerpoint/2010/main" val="4041524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Başlık"/>
          <p:cNvSpPr>
            <a:spLocks noGrp="1"/>
          </p:cNvSpPr>
          <p:nvPr>
            <p:ph type="title"/>
          </p:nvPr>
        </p:nvSpPr>
        <p:spPr>
          <a:xfrm flipH="1" flipV="1">
            <a:off x="1524000" y="0"/>
            <a:ext cx="457200" cy="274638"/>
          </a:xfrm>
        </p:spPr>
        <p:txBody>
          <a:bodyPr/>
          <a:lstStyle/>
          <a:p>
            <a:r>
              <a:rPr lang="tr-TR" altLang="tr-TR" sz="800"/>
              <a:t>.</a:t>
            </a:r>
          </a:p>
        </p:txBody>
      </p:sp>
      <p:sp>
        <p:nvSpPr>
          <p:cNvPr id="108547" name="2 İçerik Yer Tutucusu"/>
          <p:cNvSpPr>
            <a:spLocks noGrp="1"/>
          </p:cNvSpPr>
          <p:nvPr>
            <p:ph idx="1"/>
          </p:nvPr>
        </p:nvSpPr>
        <p:spPr>
          <a:xfrm>
            <a:off x="2279650" y="908050"/>
            <a:ext cx="7354888" cy="5697538"/>
          </a:xfrm>
        </p:spPr>
        <p:txBody>
          <a:bodyPr/>
          <a:lstStyle/>
          <a:p>
            <a:pPr algn="just">
              <a:buFontTx/>
              <a:buNone/>
            </a:pPr>
            <a:r>
              <a:rPr lang="tr-TR" altLang="tr-TR" sz="2400">
                <a:solidFill>
                  <a:srgbClr val="FFFF00"/>
                </a:solidFill>
              </a:rPr>
              <a:t>7. Pestisitlerin Etki Mekanizmaları</a:t>
            </a:r>
          </a:p>
          <a:p>
            <a:pPr algn="just">
              <a:buFontTx/>
              <a:buNone/>
            </a:pPr>
            <a:endParaRPr lang="tr-TR" altLang="tr-TR" sz="2400">
              <a:solidFill>
                <a:srgbClr val="FFFF00"/>
              </a:solidFill>
            </a:endParaRPr>
          </a:p>
          <a:p>
            <a:pPr algn="just">
              <a:buFontTx/>
              <a:buNone/>
            </a:pPr>
            <a:r>
              <a:rPr lang="tr-TR" altLang="tr-TR" sz="2000">
                <a:solidFill>
                  <a:schemeClr val="bg1"/>
                </a:solidFill>
              </a:rPr>
              <a:t>Pestisitlerin böceklere nasıl etki ettiği konusunda önceleri bazı varsayımlar üretilmiş sonraları ise pek çok çalışma yapılmış ve </a:t>
            </a:r>
            <a:r>
              <a:rPr lang="tr-TR" altLang="tr-TR" sz="2000">
                <a:solidFill>
                  <a:srgbClr val="FFFF99"/>
                </a:solidFill>
              </a:rPr>
              <a:t>yağlar gibi bazı pestisitlerin fiziksel yolla,</a:t>
            </a:r>
            <a:r>
              <a:rPr lang="tr-TR" altLang="tr-TR" sz="2000">
                <a:solidFill>
                  <a:schemeClr val="bg1"/>
                </a:solidFill>
              </a:rPr>
              <a:t> </a:t>
            </a:r>
            <a:r>
              <a:rPr lang="tr-TR" altLang="tr-TR" sz="2000">
                <a:solidFill>
                  <a:srgbClr val="FFFF99"/>
                </a:solidFill>
              </a:rPr>
              <a:t>böcek gelişim düzenleyicilerin fizyolojik olaylar üzerinde,</a:t>
            </a:r>
            <a:r>
              <a:rPr lang="tr-TR" altLang="tr-TR" sz="2000">
                <a:solidFill>
                  <a:schemeClr val="bg1"/>
                </a:solidFill>
              </a:rPr>
              <a:t> bazı </a:t>
            </a:r>
            <a:r>
              <a:rPr lang="tr-TR" altLang="tr-TR" sz="2000">
                <a:solidFill>
                  <a:srgbClr val="FFFF99"/>
                </a:solidFill>
              </a:rPr>
              <a:t>sentetik pestisitlerin de sinir sistemi üzerinde</a:t>
            </a:r>
            <a:r>
              <a:rPr lang="tr-TR" altLang="tr-TR" sz="2000">
                <a:solidFill>
                  <a:schemeClr val="bg1"/>
                </a:solidFill>
              </a:rPr>
              <a:t> etkili olduğu keşfedilmiştir.</a:t>
            </a:r>
          </a:p>
          <a:p>
            <a:pPr algn="just">
              <a:buFontTx/>
              <a:buNone/>
            </a:pPr>
            <a:endParaRPr lang="tr-TR" altLang="tr-TR" sz="2000">
              <a:solidFill>
                <a:schemeClr val="bg1"/>
              </a:solidFill>
            </a:endParaRPr>
          </a:p>
          <a:p>
            <a:pPr algn="just">
              <a:buFontTx/>
              <a:buNone/>
            </a:pPr>
            <a:r>
              <a:rPr lang="tr-TR" altLang="tr-TR" sz="2000">
                <a:solidFill>
                  <a:schemeClr val="bg1"/>
                </a:solidFill>
              </a:rPr>
              <a:t>Büyük </a:t>
            </a:r>
            <a:r>
              <a:rPr lang="tr-TR" altLang="tr-TR" sz="2000">
                <a:solidFill>
                  <a:srgbClr val="FFFF99"/>
                </a:solidFill>
              </a:rPr>
              <a:t>çoğunluğu sinir sitemi üzerinde etkili olan sentetik organik pestisitlerin</a:t>
            </a:r>
            <a:r>
              <a:rPr lang="tr-TR" altLang="tr-TR" sz="2000">
                <a:solidFill>
                  <a:schemeClr val="bg1"/>
                </a:solidFill>
              </a:rPr>
              <a:t> etki mekanizmalarına geçmeden önce, normalde sinir sisteminde bir uyartının nasıl iletildiğinin bilinmesi gereklidir.</a:t>
            </a:r>
          </a:p>
        </p:txBody>
      </p:sp>
      <p:sp>
        <p:nvSpPr>
          <p:cNvPr id="108548"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C4E5B6B9-4CD1-4A30-A8BC-5F982888CD4E}" type="slidenum">
              <a:rPr lang="tr-TR" altLang="tr-TR" sz="1400">
                <a:solidFill>
                  <a:srgbClr val="FFFFFF"/>
                </a:solidFill>
              </a:rPr>
              <a:pPr>
                <a:spcBef>
                  <a:spcPct val="0"/>
                </a:spcBef>
                <a:buFontTx/>
                <a:buNone/>
              </a:pPr>
              <a:t>14</a:t>
            </a:fld>
            <a:endParaRPr lang="tr-TR" altLang="tr-TR" sz="1400">
              <a:solidFill>
                <a:srgbClr val="FFFFFF"/>
              </a:solidFill>
            </a:endParaRPr>
          </a:p>
        </p:txBody>
      </p:sp>
    </p:spTree>
    <p:extLst>
      <p:ext uri="{BB962C8B-B14F-4D97-AF65-F5344CB8AC3E}">
        <p14:creationId xmlns:p14="http://schemas.microsoft.com/office/powerpoint/2010/main" val="3547061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F79E9ADD-655D-4FC4-A4E8-56333041075D}" type="slidenum">
              <a:rPr lang="en-US" altLang="tr-TR" sz="1400">
                <a:solidFill>
                  <a:srgbClr val="FFFFFF"/>
                </a:solidFill>
              </a:rPr>
              <a:pPr>
                <a:spcBef>
                  <a:spcPct val="0"/>
                </a:spcBef>
                <a:buFontTx/>
                <a:buNone/>
              </a:pPr>
              <a:t>15</a:t>
            </a:fld>
            <a:endParaRPr lang="en-US" altLang="tr-TR" sz="1400">
              <a:solidFill>
                <a:srgbClr val="FFFFFF"/>
              </a:solidFill>
            </a:endParaRPr>
          </a:p>
        </p:txBody>
      </p:sp>
      <p:sp>
        <p:nvSpPr>
          <p:cNvPr id="109571" name="Dikdörtgen 2"/>
          <p:cNvSpPr>
            <a:spLocks noChangeArrowheads="1"/>
          </p:cNvSpPr>
          <p:nvPr/>
        </p:nvSpPr>
        <p:spPr bwMode="auto">
          <a:xfrm>
            <a:off x="2495550" y="1628776"/>
            <a:ext cx="6985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99"/>
                </a:solidFill>
              </a:rPr>
              <a:t>Sinir sisteminin ve beynin farklı bölümleri, bir uyartıyı (bilgiyi) kimyasal ve elektriksel olarak aktarır ve düzenler.</a:t>
            </a:r>
          </a:p>
          <a:p>
            <a:pPr algn="just" fontAlgn="base">
              <a:spcBef>
                <a:spcPct val="0"/>
              </a:spcBef>
              <a:spcAft>
                <a:spcPct val="0"/>
              </a:spcAft>
              <a:buFontTx/>
              <a:buNone/>
            </a:pPr>
            <a:endParaRPr lang="tr-TR" altLang="tr-TR" sz="2000">
              <a:solidFill>
                <a:srgbClr val="FFFF99"/>
              </a:solidFill>
            </a:endParaRPr>
          </a:p>
          <a:p>
            <a:pPr algn="just" fontAlgn="base">
              <a:spcBef>
                <a:spcPct val="0"/>
              </a:spcBef>
              <a:spcAft>
                <a:spcPct val="0"/>
              </a:spcAft>
              <a:buFontTx/>
              <a:buNone/>
            </a:pPr>
            <a:r>
              <a:rPr lang="tr-TR" altLang="tr-TR" sz="2000">
                <a:solidFill>
                  <a:srgbClr val="FFFFFF"/>
                </a:solidFill>
              </a:rPr>
              <a:t>Kimyasal uyartı iletimi pre- ve post-sinapslar arasında ve sinaptik boşlukta gerçekleşir.</a:t>
            </a:r>
          </a:p>
          <a:p>
            <a:pPr algn="just" fontAlgn="base">
              <a:spcBef>
                <a:spcPct val="0"/>
              </a:spcBef>
              <a:spcAft>
                <a:spcPct val="0"/>
              </a:spcAft>
              <a:buFontTx/>
              <a:buNone/>
            </a:pPr>
            <a:endParaRPr lang="tr-TR" altLang="tr-TR" sz="2000">
              <a:solidFill>
                <a:srgbClr val="FFFFFF"/>
              </a:solidFill>
            </a:endParaRPr>
          </a:p>
          <a:p>
            <a:pPr algn="just" fontAlgn="base">
              <a:spcBef>
                <a:spcPct val="0"/>
              </a:spcBef>
              <a:spcAft>
                <a:spcPct val="0"/>
              </a:spcAft>
              <a:buFontTx/>
              <a:buNone/>
            </a:pPr>
            <a:r>
              <a:rPr lang="tr-TR" altLang="tr-TR" sz="2000">
                <a:solidFill>
                  <a:srgbClr val="FFFF99"/>
                </a:solidFill>
              </a:rPr>
              <a:t>Sinirsel iletici adı verilen kimyasal maddeler (asetilcholin = ACh = cholin ve asetik asit birleşerek meydana gelir</a:t>
            </a:r>
            <a:r>
              <a:rPr lang="tr-TR" altLang="tr-TR" sz="2000">
                <a:solidFill>
                  <a:srgbClr val="FFFFFF"/>
                </a:solidFill>
              </a:rPr>
              <a:t>) küçük kesecikler (synaptik kabarcıklar) içinde iki sinir hücresi arasındaki boşluğa (synaptik boşluk) salınır.</a:t>
            </a:r>
          </a:p>
        </p:txBody>
      </p:sp>
    </p:spTree>
    <p:extLst>
      <p:ext uri="{BB962C8B-B14F-4D97-AF65-F5344CB8AC3E}">
        <p14:creationId xmlns:p14="http://schemas.microsoft.com/office/powerpoint/2010/main" val="3505641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Başlık"/>
          <p:cNvSpPr>
            <a:spLocks noGrp="1"/>
          </p:cNvSpPr>
          <p:nvPr>
            <p:ph type="title"/>
          </p:nvPr>
        </p:nvSpPr>
        <p:spPr>
          <a:xfrm flipH="1" flipV="1">
            <a:off x="1524000" y="0"/>
            <a:ext cx="457200" cy="274638"/>
          </a:xfrm>
        </p:spPr>
        <p:txBody>
          <a:bodyPr/>
          <a:lstStyle/>
          <a:p>
            <a:r>
              <a:rPr lang="tr-TR" altLang="tr-TR" sz="800"/>
              <a:t>.</a:t>
            </a:r>
          </a:p>
        </p:txBody>
      </p:sp>
      <p:sp>
        <p:nvSpPr>
          <p:cNvPr id="110595" name="2 İçerik Yer Tutucusu"/>
          <p:cNvSpPr>
            <a:spLocks noGrp="1"/>
          </p:cNvSpPr>
          <p:nvPr>
            <p:ph idx="1"/>
          </p:nvPr>
        </p:nvSpPr>
        <p:spPr>
          <a:xfrm>
            <a:off x="2566988" y="908050"/>
            <a:ext cx="7345362" cy="5340350"/>
          </a:xfrm>
        </p:spPr>
        <p:txBody>
          <a:bodyPr/>
          <a:lstStyle/>
          <a:p>
            <a:pPr marL="0" indent="0" algn="just">
              <a:buNone/>
            </a:pPr>
            <a:r>
              <a:rPr lang="tr-TR" altLang="tr-TR" sz="2000">
                <a:solidFill>
                  <a:schemeClr val="bg1"/>
                </a:solidFill>
              </a:rPr>
              <a:t>Bu maddeler boşlukta ilerleyerek diğer sinir hücresindeki alıcı reseptörlere (ACh reseptörleri) tutunur.</a:t>
            </a:r>
          </a:p>
          <a:p>
            <a:pPr marL="0" indent="0" algn="just">
              <a:buNone/>
            </a:pPr>
            <a:r>
              <a:rPr lang="tr-TR" altLang="tr-TR" sz="2000">
                <a:solidFill>
                  <a:schemeClr val="bg1"/>
                </a:solidFill>
              </a:rPr>
              <a:t> </a:t>
            </a:r>
          </a:p>
          <a:p>
            <a:pPr marL="0" indent="0" algn="just">
              <a:buNone/>
            </a:pPr>
            <a:r>
              <a:rPr lang="tr-TR" altLang="tr-TR" sz="2000">
                <a:solidFill>
                  <a:schemeClr val="bg1"/>
                </a:solidFill>
              </a:rPr>
              <a:t>Tutunmanın gerçekleşmesiyle hücrede elektriksel bir değişiklik olur. </a:t>
            </a:r>
          </a:p>
          <a:p>
            <a:pPr marL="0" indent="0" algn="just">
              <a:buNone/>
            </a:pPr>
            <a:endParaRPr lang="tr-TR" altLang="tr-TR" sz="2000">
              <a:solidFill>
                <a:schemeClr val="bg1"/>
              </a:solidFill>
            </a:endParaRPr>
          </a:p>
          <a:p>
            <a:pPr marL="0" indent="0" algn="just">
              <a:buNone/>
            </a:pPr>
            <a:r>
              <a:rPr lang="tr-TR" altLang="tr-TR" sz="2000">
                <a:solidFill>
                  <a:schemeClr val="bg1"/>
                </a:solidFill>
              </a:rPr>
              <a:t>Bu elektriksel değişim bir sonraki hücrede uyartının devam etmesini ve yeniden iletici madde salınmasını sağlar.</a:t>
            </a:r>
          </a:p>
          <a:p>
            <a:pPr marL="0" indent="0" algn="just">
              <a:buNone/>
            </a:pPr>
            <a:endParaRPr lang="tr-TR" altLang="tr-TR" sz="2000">
              <a:solidFill>
                <a:schemeClr val="bg1"/>
              </a:solidFill>
            </a:endParaRPr>
          </a:p>
          <a:p>
            <a:pPr marL="0" indent="0" algn="just">
              <a:buNone/>
            </a:pPr>
            <a:r>
              <a:rPr lang="tr-TR" altLang="tr-TR" sz="2000">
                <a:solidFill>
                  <a:schemeClr val="bg1"/>
                </a:solidFill>
              </a:rPr>
              <a:t>Diğer yandan da </a:t>
            </a:r>
            <a:r>
              <a:rPr lang="tr-TR" altLang="tr-TR" sz="2000">
                <a:solidFill>
                  <a:srgbClr val="FFFF99"/>
                </a:solidFill>
              </a:rPr>
              <a:t>asetilcholinesterase enzimi (AChE) devreye  girerek alıcı reseptörlerdeki ACh ile reaksiyona girer ve onu, cholin ve asetik asite parçalar. </a:t>
            </a:r>
          </a:p>
        </p:txBody>
      </p:sp>
      <p:sp>
        <p:nvSpPr>
          <p:cNvPr id="110596"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E67B6A24-CCAC-4FA3-8120-DB139AB03F0B}" type="slidenum">
              <a:rPr lang="tr-TR" altLang="tr-TR" sz="1400">
                <a:solidFill>
                  <a:srgbClr val="FFFFFF"/>
                </a:solidFill>
              </a:rPr>
              <a:pPr>
                <a:spcBef>
                  <a:spcPct val="0"/>
                </a:spcBef>
                <a:buFontTx/>
                <a:buNone/>
              </a:pPr>
              <a:t>16</a:t>
            </a:fld>
            <a:endParaRPr lang="tr-TR" altLang="tr-TR" sz="1400">
              <a:solidFill>
                <a:srgbClr val="FFFFFF"/>
              </a:solidFill>
            </a:endParaRPr>
          </a:p>
        </p:txBody>
      </p:sp>
    </p:spTree>
    <p:extLst>
      <p:ext uri="{BB962C8B-B14F-4D97-AF65-F5344CB8AC3E}">
        <p14:creationId xmlns:p14="http://schemas.microsoft.com/office/powerpoint/2010/main" val="2497470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509F90FD-6DDC-4C83-BAE6-5F1FA4B1FD8C}" type="slidenum">
              <a:rPr lang="en-US" altLang="tr-TR" sz="1400">
                <a:solidFill>
                  <a:srgbClr val="FFFFFF"/>
                </a:solidFill>
              </a:rPr>
              <a:pPr>
                <a:spcBef>
                  <a:spcPct val="0"/>
                </a:spcBef>
                <a:buFontTx/>
                <a:buNone/>
              </a:pPr>
              <a:t>17</a:t>
            </a:fld>
            <a:endParaRPr lang="en-US" altLang="tr-TR" sz="1400">
              <a:solidFill>
                <a:srgbClr val="FFFFFF"/>
              </a:solidFill>
            </a:endParaRPr>
          </a:p>
        </p:txBody>
      </p:sp>
      <p:sp>
        <p:nvSpPr>
          <p:cNvPr id="111619" name="Dikdörtgen 2"/>
          <p:cNvSpPr>
            <a:spLocks noChangeArrowheads="1"/>
          </p:cNvSpPr>
          <p:nvPr/>
        </p:nvSpPr>
        <p:spPr bwMode="auto">
          <a:xfrm>
            <a:off x="2279650" y="1720851"/>
            <a:ext cx="7200900"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lgn="just" fontAlgn="base">
              <a:spcBef>
                <a:spcPct val="0"/>
              </a:spcBef>
              <a:spcAft>
                <a:spcPct val="0"/>
              </a:spcAft>
              <a:buFontTx/>
              <a:buNone/>
            </a:pPr>
            <a:r>
              <a:rPr lang="tr-TR" altLang="tr-TR" sz="2000">
                <a:solidFill>
                  <a:srgbClr val="FFFFFF"/>
                </a:solidFill>
              </a:rPr>
              <a:t>Böylece </a:t>
            </a:r>
            <a:r>
              <a:rPr lang="tr-TR" altLang="tr-TR" sz="2000">
                <a:solidFill>
                  <a:srgbClr val="FFFF99"/>
                </a:solidFill>
              </a:rPr>
              <a:t>kimyasal uyartı iletimi sona ermiş olur.</a:t>
            </a:r>
            <a:r>
              <a:rPr lang="tr-TR" altLang="tr-TR" sz="2000">
                <a:solidFill>
                  <a:srgbClr val="FFFFFF"/>
                </a:solidFill>
              </a:rPr>
              <a:t> Elektriksel uyartı iletimi ise bir sinir hücresinin bir ucundan diğerine kadar gerçekleşir.</a:t>
            </a:r>
          </a:p>
          <a:p>
            <a:pPr algn="just" fontAlgn="base">
              <a:spcBef>
                <a:spcPct val="0"/>
              </a:spcBef>
              <a:spcAft>
                <a:spcPct val="0"/>
              </a:spcAft>
              <a:buFontTx/>
              <a:buNone/>
            </a:pPr>
            <a:endParaRPr lang="tr-TR" altLang="tr-TR" sz="2000">
              <a:solidFill>
                <a:srgbClr val="FFFFFF"/>
              </a:solidFill>
            </a:endParaRPr>
          </a:p>
          <a:p>
            <a:pPr algn="just" fontAlgn="base">
              <a:spcBef>
                <a:spcPct val="0"/>
              </a:spcBef>
              <a:spcAft>
                <a:spcPct val="0"/>
              </a:spcAft>
              <a:buFontTx/>
              <a:buNone/>
            </a:pPr>
            <a:r>
              <a:rPr lang="tr-TR" altLang="tr-TR" sz="2000">
                <a:solidFill>
                  <a:srgbClr val="FFFF99"/>
                </a:solidFill>
              </a:rPr>
              <a:t>Elektriksel Uyartı: Bir sinir hücresinin bir ucundan diğerine kadar gerçekleşir. </a:t>
            </a:r>
          </a:p>
          <a:p>
            <a:pPr algn="just" fontAlgn="base">
              <a:spcBef>
                <a:spcPct val="0"/>
              </a:spcBef>
              <a:spcAft>
                <a:spcPct val="0"/>
              </a:spcAft>
              <a:buFontTx/>
              <a:buNone/>
            </a:pPr>
            <a:r>
              <a:rPr lang="tr-TR" altLang="tr-TR" sz="2000">
                <a:solidFill>
                  <a:srgbClr val="FFFF99"/>
                </a:solidFill>
              </a:rPr>
              <a:t>Bir uyartı yokken yani sakin durumda, </a:t>
            </a:r>
            <a:r>
              <a:rPr lang="tr-TR" altLang="tr-TR" sz="2000">
                <a:solidFill>
                  <a:srgbClr val="99CC00"/>
                </a:solidFill>
              </a:rPr>
              <a:t>sinir hücre duvarının dış tarafında sodyum iyonları, iç tarafında ise çeşitli negatif yüklü iyonlar vardır.</a:t>
            </a:r>
          </a:p>
          <a:p>
            <a:pPr algn="just" fontAlgn="base">
              <a:spcBef>
                <a:spcPct val="0"/>
              </a:spcBef>
              <a:spcAft>
                <a:spcPct val="0"/>
              </a:spcAft>
              <a:buFontTx/>
              <a:buNone/>
            </a:pPr>
            <a:endParaRPr lang="tr-TR" altLang="tr-TR" sz="2000">
              <a:solidFill>
                <a:srgbClr val="99CC00"/>
              </a:solidFill>
            </a:endParaRPr>
          </a:p>
          <a:p>
            <a:pPr algn="just" fontAlgn="base">
              <a:spcBef>
                <a:spcPct val="0"/>
              </a:spcBef>
              <a:spcAft>
                <a:spcPct val="0"/>
              </a:spcAft>
              <a:buFontTx/>
              <a:buNone/>
            </a:pPr>
            <a:r>
              <a:rPr lang="tr-TR" altLang="tr-TR" sz="2000">
                <a:solidFill>
                  <a:srgbClr val="FFFFFF"/>
                </a:solidFill>
              </a:rPr>
              <a:t>Her hangi </a:t>
            </a:r>
            <a:r>
              <a:rPr lang="tr-TR" altLang="tr-TR" sz="2000">
                <a:solidFill>
                  <a:srgbClr val="99CC00"/>
                </a:solidFill>
              </a:rPr>
              <a:t>bir uyartı durumunda hücre duvarlarındaki bu iyonlar çok kısa bir süre için yer değiştirir ve bu değişim bir elektrik akımı gibi hücre duvarı boyunca ilerler. </a:t>
            </a:r>
          </a:p>
        </p:txBody>
      </p:sp>
    </p:spTree>
    <p:extLst>
      <p:ext uri="{BB962C8B-B14F-4D97-AF65-F5344CB8AC3E}">
        <p14:creationId xmlns:p14="http://schemas.microsoft.com/office/powerpoint/2010/main" val="3960629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Başlık"/>
          <p:cNvSpPr>
            <a:spLocks noGrp="1"/>
          </p:cNvSpPr>
          <p:nvPr>
            <p:ph type="title"/>
          </p:nvPr>
        </p:nvSpPr>
        <p:spPr>
          <a:xfrm flipH="1" flipV="1">
            <a:off x="1524000" y="0"/>
            <a:ext cx="457200" cy="274638"/>
          </a:xfrm>
        </p:spPr>
        <p:txBody>
          <a:bodyPr/>
          <a:lstStyle/>
          <a:p>
            <a:r>
              <a:rPr lang="tr-TR" altLang="tr-TR" sz="800"/>
              <a:t>.</a:t>
            </a:r>
          </a:p>
        </p:txBody>
      </p:sp>
      <p:sp>
        <p:nvSpPr>
          <p:cNvPr id="112643" name="2 İçerik Yer Tutucusu"/>
          <p:cNvSpPr>
            <a:spLocks noGrp="1"/>
          </p:cNvSpPr>
          <p:nvPr>
            <p:ph idx="1"/>
          </p:nvPr>
        </p:nvSpPr>
        <p:spPr>
          <a:xfrm>
            <a:off x="2351089" y="1125539"/>
            <a:ext cx="7464425" cy="5126037"/>
          </a:xfrm>
        </p:spPr>
        <p:txBody>
          <a:bodyPr/>
          <a:lstStyle/>
          <a:p>
            <a:pPr marL="0" indent="0" algn="just">
              <a:buNone/>
            </a:pPr>
            <a:r>
              <a:rPr lang="tr-TR" altLang="tr-TR" sz="2000">
                <a:solidFill>
                  <a:srgbClr val="FFFF99"/>
                </a:solidFill>
              </a:rPr>
              <a:t>Piretroitij bileşikler sinir sisteminde sodyum kanallarına bağlanarak onların sürekli açık kalmasına ve uyartı durumunun sürekli olmasına neden</a:t>
            </a:r>
            <a:r>
              <a:rPr lang="tr-TR" altLang="tr-TR" sz="2000">
                <a:solidFill>
                  <a:schemeClr val="bg1"/>
                </a:solidFill>
              </a:rPr>
              <a:t> olurlar.</a:t>
            </a:r>
          </a:p>
          <a:p>
            <a:pPr marL="0" indent="0" algn="just">
              <a:buNone/>
            </a:pPr>
            <a:endParaRPr lang="tr-TR" altLang="tr-TR" sz="2000">
              <a:solidFill>
                <a:schemeClr val="bg1"/>
              </a:solidFill>
            </a:endParaRPr>
          </a:p>
          <a:p>
            <a:pPr marL="0" indent="0" algn="just">
              <a:buNone/>
            </a:pPr>
            <a:r>
              <a:rPr lang="tr-TR" altLang="tr-TR" sz="2000">
                <a:solidFill>
                  <a:srgbClr val="FFFF99"/>
                </a:solidFill>
              </a:rPr>
              <a:t>Organik fosforlu ve karbamatlı bileşikler ise AChE’ni bloke ederek, uyartı sonucu meydana gelen ACh’nin hidrolize olması yani parçalanmasını engellenmiş</a:t>
            </a:r>
            <a:r>
              <a:rPr lang="tr-TR" altLang="tr-TR" sz="2000">
                <a:solidFill>
                  <a:schemeClr val="bg1"/>
                </a:solidFill>
              </a:rPr>
              <a:t> olurlar.</a:t>
            </a:r>
          </a:p>
          <a:p>
            <a:pPr marL="0" indent="0" algn="just">
              <a:buNone/>
            </a:pPr>
            <a:endParaRPr lang="tr-TR" altLang="tr-TR" sz="2000">
              <a:solidFill>
                <a:schemeClr val="bg1"/>
              </a:solidFill>
            </a:endParaRPr>
          </a:p>
          <a:p>
            <a:pPr marL="0" indent="0" algn="just">
              <a:buNone/>
            </a:pPr>
            <a:r>
              <a:rPr lang="tr-TR" altLang="tr-TR" sz="2000">
                <a:solidFill>
                  <a:schemeClr val="bg1"/>
                </a:solidFill>
              </a:rPr>
              <a:t>Bu durumda sinapsislerde ACh birikerek sinir sistemindeki uyartılar sürekli olur ve sonuçta zehirlenme olayı gerçekleşmiş olur. </a:t>
            </a:r>
          </a:p>
          <a:p>
            <a:pPr marL="0" indent="0" algn="just">
              <a:buNone/>
            </a:pPr>
            <a:endParaRPr lang="tr-TR" altLang="tr-TR" sz="2000">
              <a:solidFill>
                <a:schemeClr val="bg1"/>
              </a:solidFill>
            </a:endParaRPr>
          </a:p>
          <a:p>
            <a:pPr marL="0" indent="0">
              <a:buNone/>
            </a:pPr>
            <a:endParaRPr lang="tr-TR" altLang="tr-TR" sz="2000">
              <a:solidFill>
                <a:schemeClr val="bg1"/>
              </a:solidFill>
            </a:endParaRPr>
          </a:p>
        </p:txBody>
      </p:sp>
      <p:sp>
        <p:nvSpPr>
          <p:cNvPr id="112644" name="4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08C84844-A261-4ACB-9315-F613F749E6AA}" type="slidenum">
              <a:rPr lang="tr-TR" altLang="tr-TR" sz="1400">
                <a:solidFill>
                  <a:srgbClr val="FFFFFF"/>
                </a:solidFill>
              </a:rPr>
              <a:pPr>
                <a:spcBef>
                  <a:spcPct val="0"/>
                </a:spcBef>
                <a:buFontTx/>
                <a:buNone/>
              </a:pPr>
              <a:t>18</a:t>
            </a:fld>
            <a:endParaRPr lang="tr-TR" altLang="tr-TR" sz="1400">
              <a:solidFill>
                <a:srgbClr val="FFFFFF"/>
              </a:solidFill>
            </a:endParaRPr>
          </a:p>
        </p:txBody>
      </p:sp>
    </p:spTree>
    <p:extLst>
      <p:ext uri="{BB962C8B-B14F-4D97-AF65-F5344CB8AC3E}">
        <p14:creationId xmlns:p14="http://schemas.microsoft.com/office/powerpoint/2010/main" val="2403731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ayt Numarası Yer Tutucusu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ambria" panose="02040503050406030204" pitchFamily="18" charset="0"/>
              </a:defRPr>
            </a:lvl1pPr>
            <a:lvl2pPr marL="742950" indent="-285750">
              <a:spcBef>
                <a:spcPct val="20000"/>
              </a:spcBef>
              <a:buChar char="–"/>
              <a:defRPr sz="2800">
                <a:solidFill>
                  <a:schemeClr val="tx1"/>
                </a:solidFill>
                <a:latin typeface="Cambria" panose="02040503050406030204" pitchFamily="18" charset="0"/>
              </a:defRPr>
            </a:lvl2pPr>
            <a:lvl3pPr marL="1143000" indent="-228600">
              <a:spcBef>
                <a:spcPct val="20000"/>
              </a:spcBef>
              <a:buChar char="•"/>
              <a:defRPr sz="2400">
                <a:solidFill>
                  <a:schemeClr val="tx1"/>
                </a:solidFill>
                <a:latin typeface="Cambria" panose="02040503050406030204" pitchFamily="18" charset="0"/>
              </a:defRPr>
            </a:lvl3pPr>
            <a:lvl4pPr marL="1600200" indent="-228600">
              <a:spcBef>
                <a:spcPct val="20000"/>
              </a:spcBef>
              <a:buChar char="–"/>
              <a:defRPr sz="2000">
                <a:solidFill>
                  <a:schemeClr val="tx1"/>
                </a:solidFill>
                <a:latin typeface="Cambria" panose="02040503050406030204" pitchFamily="18" charset="0"/>
              </a:defRPr>
            </a:lvl4pPr>
            <a:lvl5pPr marL="2057400" indent="-228600">
              <a:spcBef>
                <a:spcPct val="20000"/>
              </a:spcBef>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Char char="»"/>
              <a:defRPr sz="2000">
                <a:solidFill>
                  <a:schemeClr val="tx1"/>
                </a:solidFill>
                <a:latin typeface="Cambria" panose="02040503050406030204" pitchFamily="18" charset="0"/>
              </a:defRPr>
            </a:lvl9pPr>
          </a:lstStyle>
          <a:p>
            <a:pPr>
              <a:spcBef>
                <a:spcPct val="0"/>
              </a:spcBef>
              <a:buFontTx/>
              <a:buNone/>
            </a:pPr>
            <a:fld id="{EDA52139-4477-4A99-BFEA-75FD7F613934}" type="slidenum">
              <a:rPr lang="en-US" altLang="tr-TR" sz="1400">
                <a:solidFill>
                  <a:srgbClr val="FFFFFF"/>
                </a:solidFill>
              </a:rPr>
              <a:pPr>
                <a:spcBef>
                  <a:spcPct val="0"/>
                </a:spcBef>
                <a:buFontTx/>
                <a:buNone/>
              </a:pPr>
              <a:t>19</a:t>
            </a:fld>
            <a:endParaRPr lang="en-US" altLang="tr-TR" sz="1400">
              <a:solidFill>
                <a:srgbClr val="FFFFFF"/>
              </a:solidFill>
            </a:endParaRPr>
          </a:p>
        </p:txBody>
      </p:sp>
      <p:sp>
        <p:nvSpPr>
          <p:cNvPr id="3" name="Dikdörtgen 2"/>
          <p:cNvSpPr/>
          <p:nvPr/>
        </p:nvSpPr>
        <p:spPr>
          <a:xfrm>
            <a:off x="2495550" y="1858964"/>
            <a:ext cx="7272338" cy="2554287"/>
          </a:xfrm>
          <a:prstGeom prst="rect">
            <a:avLst/>
          </a:prstGeom>
        </p:spPr>
        <p:txBody>
          <a:bodyPr>
            <a:spAutoFit/>
          </a:bodyPr>
          <a:lstStyle/>
          <a:p>
            <a:pPr algn="just">
              <a:defRPr/>
            </a:pPr>
            <a:r>
              <a:rPr lang="tr-TR" sz="2000" dirty="0">
                <a:solidFill>
                  <a:srgbClr val="FFFFFF"/>
                </a:solidFill>
                <a:latin typeface="Calibri"/>
              </a:rPr>
              <a:t>Zehirlenmiş organizmalarda sürekli titremeler işte bunun sonucu, yani uyartı iletiminin sürekli oluşundan kaynaklanır.</a:t>
            </a:r>
          </a:p>
          <a:p>
            <a:pPr algn="just">
              <a:defRPr/>
            </a:pPr>
            <a:endParaRPr lang="tr-TR" sz="2000" dirty="0">
              <a:solidFill>
                <a:srgbClr val="FFFFFF"/>
              </a:solidFill>
              <a:latin typeface="Calibri"/>
            </a:endParaRPr>
          </a:p>
          <a:p>
            <a:pPr algn="just">
              <a:defRPr/>
            </a:pPr>
            <a:r>
              <a:rPr lang="tr-TR" sz="2000" dirty="0">
                <a:solidFill>
                  <a:srgbClr val="FFFFFF"/>
                </a:solidFill>
                <a:latin typeface="Calibri"/>
              </a:rPr>
              <a:t>İnsektisit Dayanıklılığıyla Mücadele Komitesi </a:t>
            </a:r>
            <a:r>
              <a:rPr lang="en-US" sz="2000" b="1" dirty="0">
                <a:solidFill>
                  <a:srgbClr val="FFFFFF"/>
                </a:solidFill>
                <a:latin typeface="Calibri"/>
              </a:rPr>
              <a:t>(Insecticide Resistance Action Committee </a:t>
            </a:r>
            <a:r>
              <a:rPr lang="tr-TR" sz="2000" b="1" dirty="0">
                <a:solidFill>
                  <a:srgbClr val="FFFFFF"/>
                </a:solidFill>
                <a:latin typeface="Calibri"/>
              </a:rPr>
              <a:t>=</a:t>
            </a:r>
            <a:r>
              <a:rPr lang="en-US" sz="2000" b="1" dirty="0">
                <a:solidFill>
                  <a:srgbClr val="FFFFFF"/>
                </a:solidFill>
                <a:latin typeface="Calibri"/>
              </a:rPr>
              <a:t> IRAC) </a:t>
            </a:r>
            <a:r>
              <a:rPr lang="tr-TR" sz="2000" dirty="0">
                <a:solidFill>
                  <a:srgbClr val="FFFFFF"/>
                </a:solidFill>
                <a:latin typeface="Calibri"/>
              </a:rPr>
              <a:t>olarak </a:t>
            </a:r>
            <a:r>
              <a:rPr lang="en-US" sz="2000" dirty="0" err="1">
                <a:solidFill>
                  <a:srgbClr val="FFFFFF"/>
                </a:solidFill>
                <a:latin typeface="Calibri"/>
              </a:rPr>
              <a:t>isimlendirilebilecek</a:t>
            </a:r>
            <a:r>
              <a:rPr lang="en-US" sz="2000" dirty="0">
                <a:solidFill>
                  <a:srgbClr val="FFFFFF"/>
                </a:solidFill>
                <a:latin typeface="Calibri"/>
              </a:rPr>
              <a:t> </a:t>
            </a:r>
            <a:r>
              <a:rPr lang="tr-TR" sz="2000" dirty="0">
                <a:solidFill>
                  <a:srgbClr val="FFFFFF"/>
                </a:solidFill>
                <a:latin typeface="Calibri"/>
              </a:rPr>
              <a:t>bir grup, üreticilere ve danışmanlara etkili ve sürdürülebilir pestisit kullanımı için insektisit dayanıklılık yönetimi </a:t>
            </a:r>
            <a:r>
              <a:rPr lang="en-US" sz="2000" dirty="0">
                <a:solidFill>
                  <a:srgbClr val="FFFFFF"/>
                </a:solidFill>
              </a:rPr>
              <a:t>(Insecticide or </a:t>
            </a:r>
            <a:r>
              <a:rPr lang="tr-TR" sz="2000" dirty="0" err="1">
                <a:solidFill>
                  <a:srgbClr val="FFFFFF"/>
                </a:solidFill>
              </a:rPr>
              <a:t>Acaricide</a:t>
            </a:r>
            <a:r>
              <a:rPr lang="tr-TR" sz="2000" dirty="0">
                <a:solidFill>
                  <a:srgbClr val="FFFFFF"/>
                </a:solidFill>
              </a:rPr>
              <a:t> R</a:t>
            </a:r>
            <a:r>
              <a:rPr lang="en-US" sz="2000" dirty="0" err="1">
                <a:solidFill>
                  <a:srgbClr val="FFFFFF"/>
                </a:solidFill>
              </a:rPr>
              <a:t>esistance</a:t>
            </a:r>
            <a:r>
              <a:rPr lang="tr-TR" sz="2000" dirty="0">
                <a:solidFill>
                  <a:srgbClr val="FFFFFF"/>
                </a:solidFill>
              </a:rPr>
              <a:t> Action </a:t>
            </a:r>
            <a:r>
              <a:rPr lang="tr-TR" sz="2000" dirty="0" err="1">
                <a:solidFill>
                  <a:srgbClr val="FFFFFF"/>
                </a:solidFill>
              </a:rPr>
              <a:t>Committee</a:t>
            </a:r>
            <a:r>
              <a:rPr lang="tr-TR" sz="2000" dirty="0">
                <a:solidFill>
                  <a:srgbClr val="FFFFFF"/>
                </a:solidFill>
              </a:rPr>
              <a:t>= IRAC)</a:t>
            </a:r>
          </a:p>
        </p:txBody>
      </p:sp>
    </p:spTree>
    <p:extLst>
      <p:ext uri="{BB962C8B-B14F-4D97-AF65-F5344CB8AC3E}">
        <p14:creationId xmlns:p14="http://schemas.microsoft.com/office/powerpoint/2010/main" val="342630304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Özel Tasarım">
  <a:themeElements>
    <a:clrScheme name="Özel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Özel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Özel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Özel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Özel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Özel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Özel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Özel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Özel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Özel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Özel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Özel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Özel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1278</Words>
  <Application>Microsoft Office PowerPoint</Application>
  <PresentationFormat>Geniş ekran</PresentationFormat>
  <Paragraphs>144</Paragraphs>
  <Slides>19</Slides>
  <Notes>0</Notes>
  <HiddenSlides>0</HiddenSlides>
  <MMClips>0</MMClips>
  <ScaleCrop>false</ScaleCrop>
  <HeadingPairs>
    <vt:vector size="8" baseType="variant">
      <vt:variant>
        <vt:lpstr>Kullanılan Yazı Tipleri</vt:lpstr>
      </vt:variant>
      <vt:variant>
        <vt:i4>6</vt:i4>
      </vt:variant>
      <vt:variant>
        <vt:lpstr>Tema</vt:lpstr>
      </vt:variant>
      <vt:variant>
        <vt:i4>2</vt:i4>
      </vt:variant>
      <vt:variant>
        <vt:lpstr>Eklenmiş OLE Hizmet Programları</vt:lpstr>
      </vt:variant>
      <vt:variant>
        <vt:i4>1</vt:i4>
      </vt:variant>
      <vt:variant>
        <vt:lpstr>Slayt Başlıkları</vt:lpstr>
      </vt:variant>
      <vt:variant>
        <vt:i4>19</vt:i4>
      </vt:variant>
    </vt:vector>
  </HeadingPairs>
  <TitlesOfParts>
    <vt:vector size="28" baseType="lpstr">
      <vt:lpstr>Arial</vt:lpstr>
      <vt:lpstr>Calibri</vt:lpstr>
      <vt:lpstr>Calibri Light</vt:lpstr>
      <vt:lpstr>Cambria</vt:lpstr>
      <vt:lpstr>Verdana</vt:lpstr>
      <vt:lpstr>Wingdings</vt:lpstr>
      <vt:lpstr>Office Teması</vt:lpstr>
      <vt:lpstr>Özel Tasarım</vt:lpstr>
      <vt:lpstr>Adobe Acrobat 7.0 Document</vt:lpstr>
      <vt:lpstr>PowerPoint Sunusu</vt:lpstr>
      <vt:lpstr>PowerPoint Sunusu</vt:lpstr>
      <vt:lpstr>.</vt:lpstr>
      <vt:lpstr>PowerPoint Sunusu</vt:lpstr>
      <vt:lpstr>.</vt:lpstr>
      <vt:lpstr>PowerPoint Sunusu</vt:lpstr>
      <vt:lpstr>.</vt:lpstr>
      <vt:lpstr>.</vt:lpstr>
      <vt:lpstr>.</vt:lpstr>
      <vt:lpstr>PowerPoint Sunusu</vt:lpstr>
      <vt:lpstr>.</vt:lpstr>
      <vt:lpstr>PowerPoint Sunusu</vt:lpstr>
      <vt:lpstr>.</vt:lpstr>
      <vt:lpstr>.</vt:lpstr>
      <vt:lpstr>PowerPoint Sunusu</vt:lpstr>
      <vt:lpstr>.</vt:lpstr>
      <vt:lpstr>PowerPoint Sunusu</vt:lpstr>
      <vt:lpstr>.</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oğuz</dc:creator>
  <cp:lastModifiedBy>oğuz</cp:lastModifiedBy>
  <cp:revision>1</cp:revision>
  <dcterms:created xsi:type="dcterms:W3CDTF">2020-03-20T19:54:15Z</dcterms:created>
  <dcterms:modified xsi:type="dcterms:W3CDTF">2020-03-20T19:54:23Z</dcterms:modified>
</cp:coreProperties>
</file>