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24EA290-88C6-44BE-895A-6D8F97A79AB8}"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169716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24EA290-88C6-44BE-895A-6D8F97A79AB8}"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518146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24EA290-88C6-44BE-895A-6D8F97A79AB8}"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1973390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24EA290-88C6-44BE-895A-6D8F97A79AB8}"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950440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24EA290-88C6-44BE-895A-6D8F97A79AB8}" type="datetimeFigureOut">
              <a:rPr lang="tr-TR" smtClean="0"/>
              <a:t>20.03.2020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830028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24EA290-88C6-44BE-895A-6D8F97A79AB8}" type="datetimeFigureOut">
              <a:rPr lang="tr-TR" smtClean="0"/>
              <a:t>20.03.2020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4271823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24EA290-88C6-44BE-895A-6D8F97A79AB8}" type="datetimeFigureOut">
              <a:rPr lang="tr-TR" smtClean="0"/>
              <a:t>20.03.2020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41564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24EA290-88C6-44BE-895A-6D8F97A79AB8}"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4010586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24EA290-88C6-44BE-895A-6D8F97A79AB8}"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3070295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24EA290-88C6-44BE-895A-6D8F97A79AB8}"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815629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24EA290-88C6-44BE-895A-6D8F97A79AB8}"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CD64AD-0C01-46CA-B845-5D50DA982CCB}" type="slidenum">
              <a:rPr lang="tr-TR" smtClean="0"/>
              <a:t>‹#›</a:t>
            </a:fld>
            <a:endParaRPr lang="tr-TR"/>
          </a:p>
        </p:txBody>
      </p:sp>
    </p:spTree>
    <p:extLst>
      <p:ext uri="{BB962C8B-B14F-4D97-AF65-F5344CB8AC3E}">
        <p14:creationId xmlns:p14="http://schemas.microsoft.com/office/powerpoint/2010/main" val="426026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22B1200-D2BA-4F84-A345-C1146D78664E}" type="slidenum">
              <a:rPr lang="en-US" altLang="tr-TR"/>
              <a:pPr>
                <a:defRPr/>
              </a:pPr>
              <a:t>‹#›</a:t>
            </a:fld>
            <a:endParaRPr lang="en-US" altLang="tr-TR"/>
          </a:p>
        </p:txBody>
      </p:sp>
    </p:spTree>
    <p:extLst>
      <p:ext uri="{BB962C8B-B14F-4D97-AF65-F5344CB8AC3E}">
        <p14:creationId xmlns:p14="http://schemas.microsoft.com/office/powerpoint/2010/main" val="1049334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984D303E-40EC-4069-83AE-C180C9AA6347}" type="slidenum">
              <a:rPr lang="en-US" altLang="tr-TR"/>
              <a:pPr>
                <a:defRPr/>
              </a:pPr>
              <a:t>‹#›</a:t>
            </a:fld>
            <a:endParaRPr lang="en-US" altLang="tr-TR"/>
          </a:p>
        </p:txBody>
      </p:sp>
    </p:spTree>
    <p:extLst>
      <p:ext uri="{BB962C8B-B14F-4D97-AF65-F5344CB8AC3E}">
        <p14:creationId xmlns:p14="http://schemas.microsoft.com/office/powerpoint/2010/main" val="2928957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ECB63B4B-CFF0-49A1-91E5-451B2069D7F7}" type="slidenum">
              <a:rPr lang="en-US" altLang="tr-TR"/>
              <a:pPr>
                <a:defRPr/>
              </a:pPr>
              <a:t>‹#›</a:t>
            </a:fld>
            <a:endParaRPr lang="en-US" altLang="tr-TR"/>
          </a:p>
        </p:txBody>
      </p:sp>
    </p:spTree>
    <p:extLst>
      <p:ext uri="{BB962C8B-B14F-4D97-AF65-F5344CB8AC3E}">
        <p14:creationId xmlns:p14="http://schemas.microsoft.com/office/powerpoint/2010/main" val="218554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2109304-A5FC-4DA3-B427-077977A10F4A}" type="slidenum">
              <a:rPr lang="en-US" altLang="tr-TR"/>
              <a:pPr>
                <a:defRPr/>
              </a:pPr>
              <a:t>‹#›</a:t>
            </a:fld>
            <a:endParaRPr lang="en-US" altLang="tr-TR"/>
          </a:p>
        </p:txBody>
      </p:sp>
    </p:spTree>
    <p:extLst>
      <p:ext uri="{BB962C8B-B14F-4D97-AF65-F5344CB8AC3E}">
        <p14:creationId xmlns:p14="http://schemas.microsoft.com/office/powerpoint/2010/main" val="2754450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0DF781E1-3E28-4207-8312-A25365A6B588}" type="slidenum">
              <a:rPr lang="en-US" altLang="tr-TR"/>
              <a:pPr>
                <a:defRPr/>
              </a:pPr>
              <a:t>‹#›</a:t>
            </a:fld>
            <a:endParaRPr lang="en-US" altLang="tr-TR"/>
          </a:p>
        </p:txBody>
      </p:sp>
    </p:spTree>
    <p:extLst>
      <p:ext uri="{BB962C8B-B14F-4D97-AF65-F5344CB8AC3E}">
        <p14:creationId xmlns:p14="http://schemas.microsoft.com/office/powerpoint/2010/main" val="2736996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D3F7A545-2A90-4DB4-8F32-1201B6D2FD16}" type="slidenum">
              <a:rPr lang="en-US" altLang="tr-TR"/>
              <a:pPr>
                <a:defRPr/>
              </a:pPr>
              <a:t>‹#›</a:t>
            </a:fld>
            <a:endParaRPr lang="en-US" altLang="tr-TR"/>
          </a:p>
        </p:txBody>
      </p:sp>
    </p:spTree>
    <p:extLst>
      <p:ext uri="{BB962C8B-B14F-4D97-AF65-F5344CB8AC3E}">
        <p14:creationId xmlns:p14="http://schemas.microsoft.com/office/powerpoint/2010/main" val="2710364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7533B69C-08FB-4714-904C-A9B1A9546CC1}" type="slidenum">
              <a:rPr lang="en-US" altLang="tr-TR"/>
              <a:pPr>
                <a:defRPr/>
              </a:pPr>
              <a:t>‹#›</a:t>
            </a:fld>
            <a:endParaRPr lang="en-US" altLang="tr-TR"/>
          </a:p>
        </p:txBody>
      </p:sp>
    </p:spTree>
    <p:extLst>
      <p:ext uri="{BB962C8B-B14F-4D97-AF65-F5344CB8AC3E}">
        <p14:creationId xmlns:p14="http://schemas.microsoft.com/office/powerpoint/2010/main" val="2977308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6BD4DCE-A793-4F0E-9D07-E8CB6D5416BF}" type="slidenum">
              <a:rPr lang="en-US" altLang="tr-TR"/>
              <a:pPr>
                <a:defRPr/>
              </a:pPr>
              <a:t>‹#›</a:t>
            </a:fld>
            <a:endParaRPr lang="en-US" altLang="tr-TR"/>
          </a:p>
        </p:txBody>
      </p:sp>
    </p:spTree>
    <p:extLst>
      <p:ext uri="{BB962C8B-B14F-4D97-AF65-F5344CB8AC3E}">
        <p14:creationId xmlns:p14="http://schemas.microsoft.com/office/powerpoint/2010/main" val="2755319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832CC551-F38B-44F0-82C9-695D68571B2C}" type="slidenum">
              <a:rPr lang="en-US" altLang="tr-TR"/>
              <a:pPr>
                <a:defRPr/>
              </a:pPr>
              <a:t>‹#›</a:t>
            </a:fld>
            <a:endParaRPr lang="en-US" altLang="tr-TR"/>
          </a:p>
        </p:txBody>
      </p:sp>
    </p:spTree>
    <p:extLst>
      <p:ext uri="{BB962C8B-B14F-4D97-AF65-F5344CB8AC3E}">
        <p14:creationId xmlns:p14="http://schemas.microsoft.com/office/powerpoint/2010/main" val="1686883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3D34DA2B-BD22-4B3F-AF23-C7E2AF5D413C}" type="slidenum">
              <a:rPr lang="en-US" altLang="tr-TR"/>
              <a:pPr>
                <a:defRPr/>
              </a:pPr>
              <a:t>‹#›</a:t>
            </a:fld>
            <a:endParaRPr lang="en-US" altLang="tr-TR"/>
          </a:p>
        </p:txBody>
      </p:sp>
    </p:spTree>
    <p:extLst>
      <p:ext uri="{BB962C8B-B14F-4D97-AF65-F5344CB8AC3E}">
        <p14:creationId xmlns:p14="http://schemas.microsoft.com/office/powerpoint/2010/main" val="125091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51900" y="260351"/>
            <a:ext cx="2745317" cy="5865813"/>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1" y="260351"/>
            <a:ext cx="8039100" cy="586581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80D6A7D-14B3-4709-AE24-A958FF8350C5}" type="slidenum">
              <a:rPr lang="en-US" altLang="tr-TR"/>
              <a:pPr>
                <a:defRPr/>
              </a:pPr>
              <a:t>‹#›</a:t>
            </a:fld>
            <a:endParaRPr lang="en-US" altLang="tr-TR"/>
          </a:p>
        </p:txBody>
      </p:sp>
    </p:spTree>
    <p:extLst>
      <p:ext uri="{BB962C8B-B14F-4D97-AF65-F5344CB8AC3E}">
        <p14:creationId xmlns:p14="http://schemas.microsoft.com/office/powerpoint/2010/main" val="1871306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624417" y="260350"/>
            <a:ext cx="109728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609600" y="1600200"/>
            <a:ext cx="53848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600200"/>
            <a:ext cx="53848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09600" y="3938589"/>
            <a:ext cx="53848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6197600" y="3938589"/>
            <a:ext cx="53848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9A592A22-857E-4C4C-BC23-50B4585B5E05}" type="slidenum">
              <a:rPr lang="en-US" altLang="tr-TR"/>
              <a:pPr>
                <a:defRPr/>
              </a:pPr>
              <a:t>‹#›</a:t>
            </a:fld>
            <a:endParaRPr lang="en-US" altLang="tr-TR"/>
          </a:p>
        </p:txBody>
      </p:sp>
    </p:spTree>
    <p:extLst>
      <p:ext uri="{BB962C8B-B14F-4D97-AF65-F5344CB8AC3E}">
        <p14:creationId xmlns:p14="http://schemas.microsoft.com/office/powerpoint/2010/main" val="2946393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563562"/>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09600" y="1066801"/>
            <a:ext cx="5384800" cy="50593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066800"/>
            <a:ext cx="5384800" cy="24526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197600" y="3671889"/>
            <a:ext cx="5384800" cy="24542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Veri Yer Tutucusu"/>
          <p:cNvSpPr>
            <a:spLocks noGrp="1"/>
          </p:cNvSpPr>
          <p:nvPr>
            <p:ph type="dt" sz="half" idx="10"/>
          </p:nvPr>
        </p:nvSpPr>
        <p:spPr>
          <a:xfrm>
            <a:off x="609600" y="6613526"/>
            <a:ext cx="2844800" cy="244475"/>
          </a:xfrm>
        </p:spPr>
        <p:txBody>
          <a:bodyPr/>
          <a:lstStyle>
            <a:lvl1pPr fontAlgn="auto">
              <a:spcBef>
                <a:spcPts val="0"/>
              </a:spcBef>
              <a:spcAft>
                <a:spcPts val="0"/>
              </a:spcAft>
              <a:defRPr>
                <a:solidFill>
                  <a:schemeClr val="tx1"/>
                </a:solidFill>
                <a:latin typeface="+mn-lt"/>
              </a:defRPr>
            </a:lvl1pPr>
          </a:lstStyle>
          <a:p>
            <a:pPr>
              <a:defRPr/>
            </a:pPr>
            <a:r>
              <a:rPr lang="tr-TR">
                <a:solidFill>
                  <a:srgbClr val="000000"/>
                </a:solidFill>
              </a:rPr>
              <a:t>02.10.2012</a:t>
            </a:r>
            <a:endParaRPr lang="en-US">
              <a:solidFill>
                <a:srgbClr val="000000"/>
              </a:solidFill>
            </a:endParaRPr>
          </a:p>
        </p:txBody>
      </p:sp>
      <p:sp>
        <p:nvSpPr>
          <p:cNvPr id="7" name="6 Altbilgi Yer Tutucusu"/>
          <p:cNvSpPr>
            <a:spLocks noGrp="1"/>
          </p:cNvSpPr>
          <p:nvPr>
            <p:ph type="ftr" sz="quarter" idx="11"/>
          </p:nvPr>
        </p:nvSpPr>
        <p:spPr>
          <a:xfrm>
            <a:off x="4165600" y="6613526"/>
            <a:ext cx="3860800" cy="244475"/>
          </a:xfrm>
        </p:spPr>
        <p:txBody>
          <a:bodyPr/>
          <a:lstStyle>
            <a:lvl1pPr fontAlgn="auto">
              <a:spcBef>
                <a:spcPts val="0"/>
              </a:spcBef>
              <a:spcAft>
                <a:spcPts val="0"/>
              </a:spcAft>
              <a:defRPr>
                <a:solidFill>
                  <a:schemeClr val="tx1"/>
                </a:solidFill>
                <a:latin typeface="+mn-lt"/>
              </a:defRPr>
            </a:lvl1pPr>
          </a:lstStyle>
          <a:p>
            <a:pPr>
              <a:defRPr/>
            </a:pPr>
            <a:endParaRPr lang="en-US">
              <a:solidFill>
                <a:srgbClr val="000000"/>
              </a:solidFill>
            </a:endParaRPr>
          </a:p>
        </p:txBody>
      </p:sp>
      <p:sp>
        <p:nvSpPr>
          <p:cNvPr id="8" name="7 Slayt Numarası Yer Tutucusu"/>
          <p:cNvSpPr>
            <a:spLocks noGrp="1"/>
          </p:cNvSpPr>
          <p:nvPr>
            <p:ph type="sldNum" sz="quarter" idx="12"/>
          </p:nvPr>
        </p:nvSpPr>
        <p:spPr>
          <a:xfrm>
            <a:off x="8737600" y="6613526"/>
            <a:ext cx="2844800" cy="244475"/>
          </a:xfrm>
        </p:spPr>
        <p:txBody>
          <a:bodyPr/>
          <a:lstStyle>
            <a:lvl1pPr>
              <a:defRPr>
                <a:solidFill>
                  <a:schemeClr val="tx1"/>
                </a:solidFill>
                <a:latin typeface="Cambria" panose="02040503050406030204" pitchFamily="18" charset="0"/>
              </a:defRPr>
            </a:lvl1pPr>
          </a:lstStyle>
          <a:p>
            <a:pPr>
              <a:defRPr/>
            </a:pPr>
            <a:fld id="{38455280-5FB4-4123-AAC2-84A7EEBBC8D1}" type="slidenum">
              <a:rPr lang="en-US" altLang="tr-TR">
                <a:solidFill>
                  <a:srgbClr val="000000"/>
                </a:solidFill>
              </a:rPr>
              <a:pPr>
                <a:defRPr/>
              </a:pPr>
              <a:t>‹#›</a:t>
            </a:fld>
            <a:endParaRPr lang="en-US" altLang="tr-TR">
              <a:solidFill>
                <a:srgbClr val="000000"/>
              </a:solidFill>
            </a:endParaRPr>
          </a:p>
        </p:txBody>
      </p:sp>
    </p:spTree>
    <p:extLst>
      <p:ext uri="{BB962C8B-B14F-4D97-AF65-F5344CB8AC3E}">
        <p14:creationId xmlns:p14="http://schemas.microsoft.com/office/powerpoint/2010/main" val="38385387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563562"/>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066801"/>
            <a:ext cx="5384800" cy="50593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066800"/>
            <a:ext cx="5384800" cy="24526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197600" y="3671889"/>
            <a:ext cx="5384800" cy="24542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Veri Yer Tutucusu"/>
          <p:cNvSpPr>
            <a:spLocks noGrp="1"/>
          </p:cNvSpPr>
          <p:nvPr>
            <p:ph type="dt" sz="half" idx="10"/>
          </p:nvPr>
        </p:nvSpPr>
        <p:spPr>
          <a:xfrm>
            <a:off x="609600" y="6613526"/>
            <a:ext cx="2844800" cy="244475"/>
          </a:xfrm>
        </p:spPr>
        <p:txBody>
          <a:bodyPr/>
          <a:lstStyle>
            <a:lvl1pPr fontAlgn="auto">
              <a:spcBef>
                <a:spcPts val="0"/>
              </a:spcBef>
              <a:spcAft>
                <a:spcPts val="0"/>
              </a:spcAft>
              <a:defRPr>
                <a:solidFill>
                  <a:schemeClr val="tx1"/>
                </a:solidFill>
                <a:latin typeface="+mn-lt"/>
              </a:defRPr>
            </a:lvl1pPr>
          </a:lstStyle>
          <a:p>
            <a:pPr>
              <a:defRPr/>
            </a:pPr>
            <a:r>
              <a:rPr lang="tr-TR">
                <a:solidFill>
                  <a:srgbClr val="000000"/>
                </a:solidFill>
              </a:rPr>
              <a:t>02.10.2012</a:t>
            </a:r>
            <a:endParaRPr lang="en-US">
              <a:solidFill>
                <a:srgbClr val="000000"/>
              </a:solidFill>
            </a:endParaRPr>
          </a:p>
        </p:txBody>
      </p:sp>
      <p:sp>
        <p:nvSpPr>
          <p:cNvPr id="7" name="6 Altbilgi Yer Tutucusu"/>
          <p:cNvSpPr>
            <a:spLocks noGrp="1"/>
          </p:cNvSpPr>
          <p:nvPr>
            <p:ph type="ftr" sz="quarter" idx="11"/>
          </p:nvPr>
        </p:nvSpPr>
        <p:spPr>
          <a:xfrm>
            <a:off x="4165600" y="6613526"/>
            <a:ext cx="3860800" cy="244475"/>
          </a:xfrm>
        </p:spPr>
        <p:txBody>
          <a:bodyPr/>
          <a:lstStyle>
            <a:lvl1pPr fontAlgn="auto">
              <a:spcBef>
                <a:spcPts val="0"/>
              </a:spcBef>
              <a:spcAft>
                <a:spcPts val="0"/>
              </a:spcAft>
              <a:defRPr>
                <a:solidFill>
                  <a:schemeClr val="tx1"/>
                </a:solidFill>
                <a:latin typeface="+mn-lt"/>
              </a:defRPr>
            </a:lvl1pPr>
          </a:lstStyle>
          <a:p>
            <a:pPr>
              <a:defRPr/>
            </a:pPr>
            <a:endParaRPr lang="en-US">
              <a:solidFill>
                <a:srgbClr val="000000"/>
              </a:solidFill>
            </a:endParaRPr>
          </a:p>
        </p:txBody>
      </p:sp>
      <p:sp>
        <p:nvSpPr>
          <p:cNvPr id="8" name="7 Slayt Numarası Yer Tutucusu"/>
          <p:cNvSpPr>
            <a:spLocks noGrp="1"/>
          </p:cNvSpPr>
          <p:nvPr>
            <p:ph type="sldNum" sz="quarter" idx="12"/>
          </p:nvPr>
        </p:nvSpPr>
        <p:spPr>
          <a:xfrm>
            <a:off x="8737600" y="6613526"/>
            <a:ext cx="2844800" cy="244475"/>
          </a:xfrm>
        </p:spPr>
        <p:txBody>
          <a:bodyPr/>
          <a:lstStyle>
            <a:lvl1pPr>
              <a:defRPr>
                <a:solidFill>
                  <a:schemeClr val="tx1"/>
                </a:solidFill>
                <a:latin typeface="Cambria" panose="02040503050406030204" pitchFamily="18" charset="0"/>
              </a:defRPr>
            </a:lvl1pPr>
          </a:lstStyle>
          <a:p>
            <a:pPr>
              <a:defRPr/>
            </a:pPr>
            <a:fld id="{D51E76B6-F6D3-4533-ABCC-E46DC975B645}" type="slidenum">
              <a:rPr lang="en-US" altLang="tr-TR">
                <a:solidFill>
                  <a:srgbClr val="000000"/>
                </a:solidFill>
              </a:rPr>
              <a:pPr>
                <a:defRPr/>
              </a:pPr>
              <a:t>‹#›</a:t>
            </a:fld>
            <a:endParaRPr lang="en-US" altLang="tr-TR">
              <a:solidFill>
                <a:srgbClr val="000000"/>
              </a:solidFill>
            </a:endParaRPr>
          </a:p>
        </p:txBody>
      </p:sp>
    </p:spTree>
    <p:extLst>
      <p:ext uri="{BB962C8B-B14F-4D97-AF65-F5344CB8AC3E}">
        <p14:creationId xmlns:p14="http://schemas.microsoft.com/office/powerpoint/2010/main" val="346996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EA290-88C6-44BE-895A-6D8F97A79AB8}" type="datetimeFigureOut">
              <a:rPr lang="tr-TR" smtClean="0"/>
              <a:t>20.03.2020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64AD-0C01-46CA-B845-5D50DA982CCB}" type="slidenum">
              <a:rPr lang="tr-TR" smtClean="0"/>
              <a:t>‹#›</a:t>
            </a:fld>
            <a:endParaRPr lang="tr-TR"/>
          </a:p>
        </p:txBody>
      </p:sp>
    </p:spTree>
    <p:extLst>
      <p:ext uri="{BB962C8B-B14F-4D97-AF65-F5344CB8AC3E}">
        <p14:creationId xmlns:p14="http://schemas.microsoft.com/office/powerpoint/2010/main" val="3399021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4417" y="2603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310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Verdana" pitchFamily="34" charset="0"/>
                <a:cs typeface="+mn-cs"/>
              </a:defRPr>
            </a:lvl1pPr>
          </a:lstStyle>
          <a:p>
            <a:pPr fontAlgn="base">
              <a:spcBef>
                <a:spcPct val="0"/>
              </a:spcBef>
              <a:spcAft>
                <a:spcPct val="0"/>
              </a:spcAft>
              <a:defRPr/>
            </a:pPr>
            <a:r>
              <a:rPr lang="tr-TR"/>
              <a:t>02.10.2012</a:t>
            </a:r>
            <a:endParaRPr lang="en-US"/>
          </a:p>
        </p:txBody>
      </p:sp>
      <p:sp>
        <p:nvSpPr>
          <p:cNvPr id="1310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Verdana" pitchFamily="34" charset="0"/>
                <a:cs typeface="+mn-cs"/>
              </a:defRPr>
            </a:lvl1pPr>
          </a:lstStyle>
          <a:p>
            <a:pPr fontAlgn="base">
              <a:spcBef>
                <a:spcPct val="0"/>
              </a:spcBef>
              <a:spcAft>
                <a:spcPct val="0"/>
              </a:spcAft>
              <a:defRPr/>
            </a:pPr>
            <a:endParaRPr lang="en-US"/>
          </a:p>
        </p:txBody>
      </p:sp>
      <p:sp>
        <p:nvSpPr>
          <p:cNvPr id="13107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Verdana" panose="020B0604030504040204" pitchFamily="34" charset="0"/>
              </a:defRPr>
            </a:lvl1pPr>
          </a:lstStyle>
          <a:p>
            <a:pPr fontAlgn="base">
              <a:spcBef>
                <a:spcPct val="0"/>
              </a:spcBef>
              <a:spcAft>
                <a:spcPct val="0"/>
              </a:spcAft>
              <a:defRPr/>
            </a:pPr>
            <a:fld id="{8971E441-9726-43FF-83A9-457E3D5DB25F}" type="slidenum">
              <a:rPr lang="en-US" altLang="tr-TR"/>
              <a:pPr fontAlgn="base">
                <a:spcBef>
                  <a:spcPct val="0"/>
                </a:spcBef>
                <a:spcAft>
                  <a:spcPct val="0"/>
                </a:spcAft>
                <a:defRPr/>
              </a:pPr>
              <a:t>‹#›</a:t>
            </a:fld>
            <a:endParaRPr lang="en-US" altLang="tr-TR"/>
          </a:p>
        </p:txBody>
      </p:sp>
      <p:pic>
        <p:nvPicPr>
          <p:cNvPr id="1031" name="Picture 2" descr="Arkaplan"/>
          <p:cNvPicPr>
            <a:picLocks noChangeAspect="1" noChangeArrowheads="1"/>
          </p:cNvPicPr>
          <p:nvPr/>
        </p:nvPicPr>
        <p:blipFill>
          <a:blip r:embed="rId16">
            <a:lum bright="-18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13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Başlık"/>
          <p:cNvSpPr>
            <a:spLocks noGrp="1"/>
          </p:cNvSpPr>
          <p:nvPr>
            <p:ph type="title"/>
          </p:nvPr>
        </p:nvSpPr>
        <p:spPr>
          <a:xfrm flipH="1" flipV="1">
            <a:off x="1524000" y="0"/>
            <a:ext cx="285750" cy="285750"/>
          </a:xfrm>
        </p:spPr>
        <p:txBody>
          <a:bodyPr/>
          <a:lstStyle/>
          <a:p>
            <a:r>
              <a:rPr lang="tr-TR" altLang="tr-TR" sz="800"/>
              <a:t>.</a:t>
            </a:r>
          </a:p>
        </p:txBody>
      </p:sp>
      <p:sp>
        <p:nvSpPr>
          <p:cNvPr id="133123" name="2 İçerik Yer Tutucusu"/>
          <p:cNvSpPr>
            <a:spLocks noGrp="1"/>
          </p:cNvSpPr>
          <p:nvPr>
            <p:ph idx="1"/>
          </p:nvPr>
        </p:nvSpPr>
        <p:spPr>
          <a:xfrm>
            <a:off x="2279651" y="260351"/>
            <a:ext cx="7343775" cy="6092825"/>
          </a:xfrm>
        </p:spPr>
        <p:txBody>
          <a:bodyPr/>
          <a:lstStyle/>
          <a:p>
            <a:pPr algn="just">
              <a:buFontTx/>
              <a:buNone/>
            </a:pPr>
            <a:r>
              <a:rPr lang="tr-TR" altLang="tr-TR" sz="2400">
                <a:solidFill>
                  <a:srgbClr val="FFFF00"/>
                </a:solidFill>
              </a:rPr>
              <a:t>1. Pestisitlere Maruz Kalma Yolları</a:t>
            </a:r>
            <a:endParaRPr lang="tr-TR" altLang="tr-TR" sz="2400">
              <a:solidFill>
                <a:schemeClr val="bg1"/>
              </a:solidFill>
            </a:endParaRPr>
          </a:p>
          <a:p>
            <a:pPr algn="just">
              <a:buFontTx/>
              <a:buNone/>
            </a:pPr>
            <a:r>
              <a:rPr lang="tr-TR" altLang="tr-TR" sz="2000">
                <a:solidFill>
                  <a:schemeClr val="bg1"/>
                </a:solidFill>
              </a:rPr>
              <a:t>İnsanlar pestisitlere temel olarak üç yolla maruz kalmaktadırlar:</a:t>
            </a:r>
          </a:p>
          <a:p>
            <a:pPr algn="just">
              <a:buFontTx/>
              <a:buNone/>
            </a:pPr>
            <a:endParaRPr lang="tr-TR" altLang="tr-TR" sz="2000" b="1">
              <a:solidFill>
                <a:schemeClr val="bg1"/>
              </a:solidFill>
            </a:endParaRPr>
          </a:p>
          <a:p>
            <a:pPr algn="just">
              <a:buFontTx/>
              <a:buNone/>
            </a:pPr>
            <a:r>
              <a:rPr lang="tr-TR" altLang="tr-TR" sz="2000" b="1">
                <a:solidFill>
                  <a:srgbClr val="FFFF00"/>
                </a:solidFill>
              </a:rPr>
              <a:t>Ağız (oral) yoluyla </a:t>
            </a:r>
            <a:r>
              <a:rPr lang="tr-TR" altLang="tr-TR" sz="2000">
                <a:solidFill>
                  <a:schemeClr val="bg1"/>
                </a:solidFill>
              </a:rPr>
              <a:t>pestisitlerin almışı genellikle kazayla veya dikkatsizlik sonucu olmaktadır.</a:t>
            </a:r>
          </a:p>
          <a:p>
            <a:pPr algn="just">
              <a:buFontTx/>
              <a:buNone/>
            </a:pPr>
            <a:endParaRPr lang="tr-TR" altLang="tr-TR" sz="2000">
              <a:solidFill>
                <a:schemeClr val="bg1"/>
              </a:solidFill>
            </a:endParaRPr>
          </a:p>
          <a:p>
            <a:pPr algn="just">
              <a:buFontTx/>
              <a:buNone/>
            </a:pPr>
            <a:r>
              <a:rPr lang="tr-TR" altLang="tr-TR" sz="2000">
                <a:solidFill>
                  <a:schemeClr val="bg1"/>
                </a:solidFill>
              </a:rPr>
              <a:t>Özellikle tarım ilacı uygulayanların ilaçlama sırasında bir şey yiyip içmeleri veya tıkanmış püskürtme memelerinin üflenmesi sırasında, ilaçlı gıdaların tüketilmesi, pestisit kutularının yiyecek veya içecek kaplan olarak kullanılması, nadiren de intihar amaçlı içilmesi durumlarında görülmektedir.</a:t>
            </a:r>
          </a:p>
          <a:p>
            <a:pPr algn="just">
              <a:buFontTx/>
              <a:buNone/>
            </a:pPr>
            <a:endParaRPr lang="tr-TR" altLang="tr-TR" sz="2000">
              <a:solidFill>
                <a:schemeClr val="bg1"/>
              </a:solidFill>
            </a:endParaRPr>
          </a:p>
          <a:p>
            <a:pPr algn="just">
              <a:buFontTx/>
              <a:buNone/>
            </a:pPr>
            <a:r>
              <a:rPr lang="tr-TR" altLang="tr-TR" sz="2000" b="1">
                <a:solidFill>
                  <a:srgbClr val="FFFF00"/>
                </a:solidFill>
              </a:rPr>
              <a:t>Deri (dermal) yoluyla </a:t>
            </a:r>
            <a:r>
              <a:rPr lang="tr-TR" altLang="tr-TR" sz="2000">
                <a:solidFill>
                  <a:schemeClr val="bg1"/>
                </a:solidFill>
              </a:rPr>
              <a:t>pestisitlerin almışı en çok tarım işçilerinin uygulama sırasında veya ilaçlama sonrası ilaçlı ürünle teması sırasında karşılaşılan durumdur. Sıvı pestisitlerin deriden alınması genellikle hızlı olmakta ve vücudun farklı kısımlarında deriden emilim önemli değişiklikler göstermektedir. </a:t>
            </a:r>
          </a:p>
          <a:p>
            <a:endParaRPr lang="tr-TR" altLang="tr-TR" smtClean="0">
              <a:solidFill>
                <a:schemeClr val="bg1"/>
              </a:solidFill>
            </a:endParaRPr>
          </a:p>
        </p:txBody>
      </p:sp>
      <p:sp>
        <p:nvSpPr>
          <p:cNvPr id="13312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CEA977A9-9F15-435B-B17C-6EAC32121C10}" type="slidenum">
              <a:rPr lang="tr-TR" altLang="tr-TR" sz="1400">
                <a:solidFill>
                  <a:srgbClr val="FFFFFF"/>
                </a:solidFill>
              </a:rPr>
              <a:pPr>
                <a:spcBef>
                  <a:spcPct val="0"/>
                </a:spcBef>
                <a:buFontTx/>
                <a:buNone/>
              </a:pPr>
              <a:t>1</a:t>
            </a:fld>
            <a:endParaRPr lang="tr-TR" altLang="tr-TR" sz="1400">
              <a:solidFill>
                <a:srgbClr val="FFFFFF"/>
              </a:solidFill>
            </a:endParaRPr>
          </a:p>
        </p:txBody>
      </p:sp>
    </p:spTree>
    <p:extLst>
      <p:ext uri="{BB962C8B-B14F-4D97-AF65-F5344CB8AC3E}">
        <p14:creationId xmlns:p14="http://schemas.microsoft.com/office/powerpoint/2010/main" val="728517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0AF15BC8-99B4-4E2C-A24E-FDF8477BF6FA}" type="slidenum">
              <a:rPr lang="en-US" altLang="tr-TR" sz="1400">
                <a:solidFill>
                  <a:srgbClr val="FFFFFF"/>
                </a:solidFill>
              </a:rPr>
              <a:pPr>
                <a:spcBef>
                  <a:spcPct val="0"/>
                </a:spcBef>
                <a:buFontTx/>
                <a:buNone/>
              </a:pPr>
              <a:t>2</a:t>
            </a:fld>
            <a:endParaRPr lang="en-US" altLang="tr-TR" sz="1400">
              <a:solidFill>
                <a:srgbClr val="FFFFFF"/>
              </a:solidFill>
            </a:endParaRPr>
          </a:p>
        </p:txBody>
      </p:sp>
      <p:sp>
        <p:nvSpPr>
          <p:cNvPr id="134147" name="Dikdörtgen 2"/>
          <p:cNvSpPr>
            <a:spLocks noChangeArrowheads="1"/>
          </p:cNvSpPr>
          <p:nvPr/>
        </p:nvSpPr>
        <p:spPr bwMode="auto">
          <a:xfrm>
            <a:off x="2424114" y="1700214"/>
            <a:ext cx="7127875"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latin typeface="Calibri" panose="020F0502020204030204" pitchFamily="34" charset="0"/>
              </a:rPr>
              <a:t>En çok el, bilek ve dirsek arası kısım olan ön kollar pestisitlere maruz kalmakta ve bu nedenle bu kısımların uygun eldiven ve koruyucu kıyafetle korunması, pestisitlere dermal maruz kalmanın çok büyük oranda önlenmesini sağlamaktadır.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b="1">
                <a:solidFill>
                  <a:srgbClr val="FFFFFF"/>
                </a:solidFill>
                <a:latin typeface="Calibri" panose="020F0502020204030204" pitchFamily="34" charset="0"/>
              </a:rPr>
              <a:t>Solunum yoluyla </a:t>
            </a:r>
            <a:r>
              <a:rPr lang="tr-TR" altLang="tr-TR" sz="2000">
                <a:solidFill>
                  <a:srgbClr val="FFFFFF"/>
                </a:solidFill>
                <a:latin typeface="Calibri" panose="020F0502020204030204" pitchFamily="34" charset="0"/>
              </a:rPr>
              <a:t>pestisitlerin alınışı, genellikle buharlaşma özelliğindeki fumigant ilaçların ve tozuma şeklinde kullanılan toz ilaçların uygulanması sırasında olmaktadır.</a:t>
            </a:r>
          </a:p>
        </p:txBody>
      </p:sp>
    </p:spTree>
    <p:extLst>
      <p:ext uri="{BB962C8B-B14F-4D97-AF65-F5344CB8AC3E}">
        <p14:creationId xmlns:p14="http://schemas.microsoft.com/office/powerpoint/2010/main" val="519174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Başlık"/>
          <p:cNvSpPr>
            <a:spLocks noGrp="1"/>
          </p:cNvSpPr>
          <p:nvPr>
            <p:ph type="title"/>
          </p:nvPr>
        </p:nvSpPr>
        <p:spPr>
          <a:xfrm flipH="1" flipV="1">
            <a:off x="1524000" y="0"/>
            <a:ext cx="285750" cy="285750"/>
          </a:xfrm>
        </p:spPr>
        <p:txBody>
          <a:bodyPr/>
          <a:lstStyle/>
          <a:p>
            <a:r>
              <a:rPr lang="tr-TR" altLang="tr-TR" sz="800"/>
              <a:t>.</a:t>
            </a:r>
          </a:p>
        </p:txBody>
      </p:sp>
      <p:sp>
        <p:nvSpPr>
          <p:cNvPr id="135171" name="2 İçerik Yer Tutucusu"/>
          <p:cNvSpPr>
            <a:spLocks noGrp="1"/>
          </p:cNvSpPr>
          <p:nvPr>
            <p:ph idx="1"/>
          </p:nvPr>
        </p:nvSpPr>
        <p:spPr>
          <a:xfrm>
            <a:off x="2135188" y="549276"/>
            <a:ext cx="7561262" cy="5840413"/>
          </a:xfrm>
        </p:spPr>
        <p:txBody>
          <a:bodyPr/>
          <a:lstStyle/>
          <a:p>
            <a:pPr>
              <a:lnSpc>
                <a:spcPct val="90000"/>
              </a:lnSpc>
              <a:buFontTx/>
              <a:buNone/>
            </a:pPr>
            <a:r>
              <a:rPr lang="tr-TR" altLang="tr-TR" sz="2400">
                <a:solidFill>
                  <a:srgbClr val="FFFF00"/>
                </a:solidFill>
              </a:rPr>
              <a:t>2. Pestisit Kaynaklı Zehirlenmeler ve Belirtileri</a:t>
            </a:r>
          </a:p>
          <a:p>
            <a:pPr>
              <a:lnSpc>
                <a:spcPct val="90000"/>
              </a:lnSpc>
              <a:buFontTx/>
              <a:buNone/>
            </a:pPr>
            <a:endParaRPr lang="tr-TR" altLang="tr-TR" sz="2400">
              <a:solidFill>
                <a:srgbClr val="FFFF00"/>
              </a:solidFill>
            </a:endParaRPr>
          </a:p>
          <a:p>
            <a:pPr algn="just">
              <a:lnSpc>
                <a:spcPct val="90000"/>
              </a:lnSpc>
              <a:buFontTx/>
              <a:buNone/>
            </a:pPr>
            <a:r>
              <a:rPr lang="tr-TR" altLang="tr-TR" sz="2000">
                <a:solidFill>
                  <a:schemeClr val="bg1"/>
                </a:solidFill>
              </a:rPr>
              <a:t>Ağız, deri veya solunum yoluyla alınan pestisitler aktif madde ve formülasyona bağlı olarak ya lokal olarak kalır ya da kana karışarak tüm vücuda dağılırlar.</a:t>
            </a:r>
          </a:p>
          <a:p>
            <a:pPr algn="just">
              <a:lnSpc>
                <a:spcPct val="90000"/>
              </a:lnSpc>
              <a:buFontTx/>
              <a:buNone/>
            </a:pPr>
            <a:endParaRPr lang="tr-TR" altLang="tr-TR" sz="2000">
              <a:solidFill>
                <a:schemeClr val="bg1"/>
              </a:solidFill>
            </a:endParaRPr>
          </a:p>
          <a:p>
            <a:pPr algn="just">
              <a:lnSpc>
                <a:spcPct val="90000"/>
              </a:lnSpc>
              <a:buFontTx/>
              <a:buNone/>
            </a:pPr>
            <a:r>
              <a:rPr lang="tr-TR" altLang="tr-TR" sz="2000">
                <a:solidFill>
                  <a:srgbClr val="FFFF99"/>
                </a:solidFill>
              </a:rPr>
              <a:t>Pestisitin kana geçme olayı, absorbsiyon olarak adlandırılmaktadır.</a:t>
            </a:r>
          </a:p>
          <a:p>
            <a:pPr algn="just">
              <a:lnSpc>
                <a:spcPct val="90000"/>
              </a:lnSpc>
              <a:buFontTx/>
              <a:buNone/>
            </a:pPr>
            <a:endParaRPr lang="tr-TR" altLang="tr-TR" sz="2000">
              <a:solidFill>
                <a:srgbClr val="FFFF99"/>
              </a:solidFill>
            </a:endParaRPr>
          </a:p>
          <a:p>
            <a:pPr algn="just">
              <a:lnSpc>
                <a:spcPct val="90000"/>
              </a:lnSpc>
              <a:buFontTx/>
              <a:buNone/>
            </a:pPr>
            <a:r>
              <a:rPr lang="tr-TR" altLang="tr-TR" sz="2000">
                <a:solidFill>
                  <a:schemeClr val="bg1"/>
                </a:solidFill>
              </a:rPr>
              <a:t>Bir </a:t>
            </a:r>
            <a:r>
              <a:rPr lang="tr-TR" altLang="tr-TR" sz="2000">
                <a:solidFill>
                  <a:srgbClr val="FFFF99"/>
                </a:solidFill>
              </a:rPr>
              <a:t>pestisit ne kadar hızlı absorbe edilirse, toksisitesi (zehirli etkisi) o kadar artar.</a:t>
            </a:r>
          </a:p>
          <a:p>
            <a:pPr algn="just">
              <a:lnSpc>
                <a:spcPct val="90000"/>
              </a:lnSpc>
              <a:buFontTx/>
              <a:buNone/>
            </a:pPr>
            <a:endParaRPr lang="tr-TR" altLang="tr-TR" sz="2000">
              <a:solidFill>
                <a:srgbClr val="FFFF99"/>
              </a:solidFill>
            </a:endParaRPr>
          </a:p>
          <a:p>
            <a:pPr algn="just">
              <a:lnSpc>
                <a:spcPct val="90000"/>
              </a:lnSpc>
              <a:buFontTx/>
              <a:buNone/>
            </a:pPr>
            <a:r>
              <a:rPr lang="tr-TR" altLang="tr-TR" sz="2000">
                <a:solidFill>
                  <a:srgbClr val="FFFF99"/>
                </a:solidFill>
              </a:rPr>
              <a:t>Deri yoluyla absorbsiyon mide (ağız) ile olandan daha yavaştır.</a:t>
            </a:r>
            <a:r>
              <a:rPr lang="tr-TR" altLang="tr-TR" sz="2000">
                <a:solidFill>
                  <a:schemeClr val="bg1"/>
                </a:solidFill>
              </a:rPr>
              <a:t> Pestisitin absorbsiyonundan sonra kan yoluyla vücuttaki diğer organlara hareketine yayılma denmektedir.</a:t>
            </a:r>
          </a:p>
          <a:p>
            <a:pPr algn="just">
              <a:lnSpc>
                <a:spcPct val="90000"/>
              </a:lnSpc>
              <a:buFontTx/>
              <a:buNone/>
            </a:pPr>
            <a:endParaRPr lang="tr-TR" altLang="tr-TR" sz="2000">
              <a:solidFill>
                <a:schemeClr val="bg1"/>
              </a:solidFill>
            </a:endParaRPr>
          </a:p>
          <a:p>
            <a:pPr algn="just">
              <a:lnSpc>
                <a:spcPct val="90000"/>
              </a:lnSpc>
              <a:buFontTx/>
              <a:buNone/>
            </a:pPr>
            <a:r>
              <a:rPr lang="tr-TR" altLang="tr-TR" sz="2000">
                <a:solidFill>
                  <a:schemeClr val="bg1"/>
                </a:solidFill>
              </a:rPr>
              <a:t>Bazı </a:t>
            </a:r>
            <a:r>
              <a:rPr lang="tr-TR" altLang="tr-TR" sz="2000">
                <a:solidFill>
                  <a:srgbClr val="FFFF99"/>
                </a:solidFill>
              </a:rPr>
              <a:t>pestisitler sadece kanda kalır. Bazı ilaçlar ise karaciğer, beyin, böbrek ve yağ dokularına taşınır</a:t>
            </a:r>
            <a:r>
              <a:rPr lang="tr-TR" altLang="tr-TR" sz="2000">
                <a:solidFill>
                  <a:schemeClr val="bg1"/>
                </a:solidFill>
              </a:rPr>
              <a:t> ve orada birikebilirler.</a:t>
            </a:r>
          </a:p>
          <a:p>
            <a:pPr>
              <a:lnSpc>
                <a:spcPct val="90000"/>
              </a:lnSpc>
            </a:pPr>
            <a:endParaRPr lang="tr-TR" altLang="tr-TR" sz="2000">
              <a:solidFill>
                <a:schemeClr val="bg1"/>
              </a:solidFill>
            </a:endParaRPr>
          </a:p>
          <a:p>
            <a:pPr>
              <a:lnSpc>
                <a:spcPct val="90000"/>
              </a:lnSpc>
            </a:pPr>
            <a:endParaRPr lang="tr-TR" altLang="tr-TR" smtClean="0">
              <a:solidFill>
                <a:schemeClr val="bg1"/>
              </a:solidFill>
            </a:endParaRPr>
          </a:p>
        </p:txBody>
      </p:sp>
      <p:sp>
        <p:nvSpPr>
          <p:cNvPr id="135172"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EC628CB8-01DC-4051-9904-CF9012053B13}" type="slidenum">
              <a:rPr lang="tr-TR" altLang="tr-TR" sz="1400">
                <a:solidFill>
                  <a:srgbClr val="FFFFFF"/>
                </a:solidFill>
              </a:rPr>
              <a:pPr>
                <a:spcBef>
                  <a:spcPct val="0"/>
                </a:spcBef>
                <a:buFontTx/>
                <a:buNone/>
              </a:pPr>
              <a:t>3</a:t>
            </a:fld>
            <a:endParaRPr lang="tr-TR" altLang="tr-TR" sz="1400">
              <a:solidFill>
                <a:srgbClr val="FFFFFF"/>
              </a:solidFill>
            </a:endParaRPr>
          </a:p>
        </p:txBody>
      </p:sp>
    </p:spTree>
    <p:extLst>
      <p:ext uri="{BB962C8B-B14F-4D97-AF65-F5344CB8AC3E}">
        <p14:creationId xmlns:p14="http://schemas.microsoft.com/office/powerpoint/2010/main" val="446231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67099033-CAA5-4495-80E6-336E6A4870BA}" type="slidenum">
              <a:rPr lang="en-US" altLang="tr-TR" sz="1400">
                <a:solidFill>
                  <a:srgbClr val="FFFFFF"/>
                </a:solidFill>
              </a:rPr>
              <a:pPr>
                <a:spcBef>
                  <a:spcPct val="0"/>
                </a:spcBef>
                <a:buFontTx/>
                <a:buNone/>
              </a:pPr>
              <a:t>4</a:t>
            </a:fld>
            <a:endParaRPr lang="en-US" altLang="tr-TR" sz="1400">
              <a:solidFill>
                <a:srgbClr val="FFFFFF"/>
              </a:solidFill>
            </a:endParaRPr>
          </a:p>
        </p:txBody>
      </p:sp>
      <p:sp>
        <p:nvSpPr>
          <p:cNvPr id="136195" name="Dikdörtgen 2"/>
          <p:cNvSpPr>
            <a:spLocks noChangeArrowheads="1"/>
          </p:cNvSpPr>
          <p:nvPr/>
        </p:nvSpPr>
        <p:spPr bwMode="auto">
          <a:xfrm>
            <a:off x="2208214" y="1304926"/>
            <a:ext cx="7559675"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latin typeface="Calibri" panose="020F0502020204030204" pitchFamily="34" charset="0"/>
              </a:rPr>
              <a:t>Pestisitler, </a:t>
            </a:r>
            <a:r>
              <a:rPr lang="tr-TR" altLang="tr-TR" sz="2000">
                <a:solidFill>
                  <a:srgbClr val="FFFF99"/>
                </a:solidFill>
                <a:latin typeface="Calibri" panose="020F0502020204030204" pitchFamily="34" charset="0"/>
              </a:rPr>
              <a:t>normal vücut fonksiyonlarını hızlandırarak ya da yavaşlatarak</a:t>
            </a:r>
            <a:r>
              <a:rPr lang="tr-TR" altLang="tr-TR" sz="2000">
                <a:solidFill>
                  <a:srgbClr val="FFFFFF"/>
                </a:solidFill>
                <a:latin typeface="Calibri" panose="020F0502020204030204" pitchFamily="34" charset="0"/>
              </a:rPr>
              <a:t> yani değiştirerek etkili olurlar.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Örneğin </a:t>
            </a:r>
            <a:r>
              <a:rPr lang="tr-TR" altLang="tr-TR" sz="2000">
                <a:solidFill>
                  <a:srgbClr val="FFFF99"/>
                </a:solidFill>
                <a:latin typeface="Calibri" panose="020F0502020204030204" pitchFamily="34" charset="0"/>
              </a:rPr>
              <a:t>kalp atış hızı ya da terleme gibi vücut fonksiyonları arasında dengesizlikler görülür</a:t>
            </a:r>
            <a:r>
              <a:rPr lang="tr-TR" altLang="tr-TR" sz="2000">
                <a:solidFill>
                  <a:srgbClr val="FFFFFF"/>
                </a:solidFill>
                <a:latin typeface="Calibri" panose="020F0502020204030204" pitchFamily="34" charset="0"/>
              </a:rPr>
              <a:t> ve bu dengesizlikler sonucunda da zehirlenmeyi karakterize eden belirtiler ortaya çıkar.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Zehirlenme belirtileri; </a:t>
            </a:r>
            <a:r>
              <a:rPr lang="tr-TR" altLang="tr-TR" sz="2000">
                <a:solidFill>
                  <a:srgbClr val="FFFF99"/>
                </a:solidFill>
                <a:latin typeface="Calibri" panose="020F0502020204030204" pitchFamily="34" charset="0"/>
              </a:rPr>
              <a:t>baş ağrısı, aşın yorgunluk, huzursuzluk, solunum“zorluğu, terleme, yüksek ateş, kusma, morarma, kalpte ritim bozukluğu, konuşma güçlüğü, refleks bozukluğu, göz kızarması, göz bebeklerinin küçülmesi, ishal, bayılma ve koma</a:t>
            </a:r>
            <a:r>
              <a:rPr lang="tr-TR" altLang="tr-TR" sz="2000">
                <a:solidFill>
                  <a:srgbClr val="FFFFFF"/>
                </a:solidFill>
                <a:latin typeface="Calibri" panose="020F0502020204030204" pitchFamily="34" charset="0"/>
              </a:rPr>
              <a:t> gibi belirtilerdir.</a:t>
            </a:r>
          </a:p>
        </p:txBody>
      </p:sp>
    </p:spTree>
    <p:extLst>
      <p:ext uri="{BB962C8B-B14F-4D97-AF65-F5344CB8AC3E}">
        <p14:creationId xmlns:p14="http://schemas.microsoft.com/office/powerpoint/2010/main" val="3127440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Başlık"/>
          <p:cNvSpPr>
            <a:spLocks noGrp="1"/>
          </p:cNvSpPr>
          <p:nvPr>
            <p:ph type="title"/>
          </p:nvPr>
        </p:nvSpPr>
        <p:spPr>
          <a:xfrm flipH="1" flipV="1">
            <a:off x="1524000" y="0"/>
            <a:ext cx="285750" cy="285750"/>
          </a:xfrm>
        </p:spPr>
        <p:txBody>
          <a:bodyPr/>
          <a:lstStyle/>
          <a:p>
            <a:r>
              <a:rPr lang="tr-TR" altLang="tr-TR" sz="800"/>
              <a:t>.</a:t>
            </a:r>
          </a:p>
        </p:txBody>
      </p:sp>
      <p:sp>
        <p:nvSpPr>
          <p:cNvPr id="137219" name="2 İçerik Yer Tutucusu"/>
          <p:cNvSpPr>
            <a:spLocks noGrp="1"/>
          </p:cNvSpPr>
          <p:nvPr>
            <p:ph idx="1"/>
          </p:nvPr>
        </p:nvSpPr>
        <p:spPr>
          <a:xfrm>
            <a:off x="2495551" y="908050"/>
            <a:ext cx="6913563" cy="6072188"/>
          </a:xfrm>
        </p:spPr>
        <p:txBody>
          <a:bodyPr/>
          <a:lstStyle/>
          <a:p>
            <a:pPr marL="0" indent="0" algn="just">
              <a:buNone/>
            </a:pPr>
            <a:r>
              <a:rPr lang="tr-TR" altLang="tr-TR" sz="2000">
                <a:solidFill>
                  <a:schemeClr val="bg1"/>
                </a:solidFill>
              </a:rPr>
              <a:t>Pestisitler sadece belli bir organ sistemini etkileyebildiği gibi, değişik sistemleri de etkileyebilir. Örneğin bir kişi parathiona maruz kaldığında terleme artar.</a:t>
            </a:r>
          </a:p>
          <a:p>
            <a:pPr marL="0" indent="0" algn="just">
              <a:buNone/>
            </a:pPr>
            <a:endParaRPr lang="tr-TR" altLang="tr-TR" sz="2000">
              <a:solidFill>
                <a:schemeClr val="bg1"/>
              </a:solidFill>
            </a:endParaRPr>
          </a:p>
          <a:p>
            <a:pPr marL="0" indent="0" algn="just">
              <a:buNone/>
            </a:pPr>
            <a:r>
              <a:rPr lang="tr-TR" altLang="tr-TR" sz="2000">
                <a:solidFill>
                  <a:schemeClr val="bg1"/>
                </a:solidFill>
              </a:rPr>
              <a:t>Bu olay önce parathionun bazı enzimlerleri biyokimyasal olarak inaktive etmesi ile başlar. Bu biyokimyasal değişme, hücrelerde fizyolojik değişmelere de yol açarak sinirsel aktiviteyi arttırır.</a:t>
            </a:r>
          </a:p>
          <a:p>
            <a:pPr marL="0" indent="0" algn="just">
              <a:buNone/>
            </a:pPr>
            <a:endParaRPr lang="tr-TR" altLang="tr-TR" sz="2000">
              <a:solidFill>
                <a:schemeClr val="bg1"/>
              </a:solidFill>
            </a:endParaRPr>
          </a:p>
          <a:p>
            <a:pPr marL="0" indent="0" algn="just">
              <a:buNone/>
            </a:pPr>
            <a:r>
              <a:rPr lang="tr-TR" altLang="tr-TR" sz="2000">
                <a:solidFill>
                  <a:schemeClr val="bg1"/>
                </a:solidFill>
              </a:rPr>
              <a:t>Bu fizyolojik değişmeler ise örneğin ter bezlerini etkileyerek zehirlenme belirtilerini yani terlemeyi ortaya çıkarırlar.</a:t>
            </a:r>
          </a:p>
          <a:p>
            <a:pPr marL="0" indent="0" algn="just">
              <a:buNone/>
            </a:pPr>
            <a:endParaRPr lang="tr-TR" altLang="tr-TR" sz="2000">
              <a:solidFill>
                <a:schemeClr val="bg1"/>
              </a:solidFill>
            </a:endParaRPr>
          </a:p>
          <a:p>
            <a:pPr marL="0" indent="0" algn="just">
              <a:buNone/>
            </a:pPr>
            <a:r>
              <a:rPr lang="tr-TR" altLang="tr-TR" sz="2000">
                <a:solidFill>
                  <a:schemeClr val="bg1"/>
                </a:solidFill>
              </a:rPr>
              <a:t>Yüksek dozlardaki veya uzun süreli maruz kalmalarda ise parathion akciğerlerde zarara neden olur.</a:t>
            </a:r>
            <a:endParaRPr lang="tr-TR" altLang="tr-TR" smtClean="0">
              <a:solidFill>
                <a:schemeClr val="bg1"/>
              </a:solidFill>
            </a:endParaRPr>
          </a:p>
        </p:txBody>
      </p:sp>
      <p:sp>
        <p:nvSpPr>
          <p:cNvPr id="137220"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40FDB0BF-732C-4234-BAB1-BF9976CF4E5E}" type="slidenum">
              <a:rPr lang="tr-TR" altLang="tr-TR" sz="1400">
                <a:solidFill>
                  <a:srgbClr val="FFFFFF"/>
                </a:solidFill>
              </a:rPr>
              <a:pPr>
                <a:spcBef>
                  <a:spcPct val="0"/>
                </a:spcBef>
                <a:buFontTx/>
                <a:buNone/>
              </a:pPr>
              <a:t>5</a:t>
            </a:fld>
            <a:endParaRPr lang="tr-TR" altLang="tr-TR" sz="1400">
              <a:solidFill>
                <a:srgbClr val="FFFFFF"/>
              </a:solidFill>
            </a:endParaRPr>
          </a:p>
        </p:txBody>
      </p:sp>
    </p:spTree>
    <p:extLst>
      <p:ext uri="{BB962C8B-B14F-4D97-AF65-F5344CB8AC3E}">
        <p14:creationId xmlns:p14="http://schemas.microsoft.com/office/powerpoint/2010/main" val="1063338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2FE6096C-039B-4256-B9D6-634BBCB648E1}" type="slidenum">
              <a:rPr lang="en-US" altLang="tr-TR" sz="1400">
                <a:solidFill>
                  <a:srgbClr val="FFFFFF"/>
                </a:solidFill>
              </a:rPr>
              <a:pPr>
                <a:spcBef>
                  <a:spcPct val="0"/>
                </a:spcBef>
                <a:buFontTx/>
                <a:buNone/>
              </a:pPr>
              <a:t>6</a:t>
            </a:fld>
            <a:endParaRPr lang="en-US" altLang="tr-TR" sz="1400">
              <a:solidFill>
                <a:srgbClr val="FFFFFF"/>
              </a:solidFill>
            </a:endParaRPr>
          </a:p>
        </p:txBody>
      </p:sp>
      <p:sp>
        <p:nvSpPr>
          <p:cNvPr id="138243" name="Dikdörtgen 2"/>
          <p:cNvSpPr>
            <a:spLocks noChangeArrowheads="1"/>
          </p:cNvSpPr>
          <p:nvPr/>
        </p:nvSpPr>
        <p:spPr bwMode="auto">
          <a:xfrm>
            <a:off x="2351089" y="836614"/>
            <a:ext cx="7273925"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00"/>
                </a:solidFill>
                <a:latin typeface="Calibri" panose="020F0502020204030204" pitchFamily="34" charset="0"/>
              </a:rPr>
              <a:t>Vücuda alınan pestisitler, ya </a:t>
            </a:r>
            <a:r>
              <a:rPr lang="en-US" altLang="tr-TR" sz="2000">
                <a:solidFill>
                  <a:srgbClr val="FFFF00"/>
                </a:solidFill>
                <a:latin typeface="Calibri" panose="020F0502020204030204" pitchFamily="34" charset="0"/>
              </a:rPr>
              <a:t>metabolize </a:t>
            </a:r>
            <a:r>
              <a:rPr lang="tr-TR" altLang="tr-TR" sz="2000">
                <a:solidFill>
                  <a:srgbClr val="FFFF00"/>
                </a:solidFill>
                <a:latin typeface="Calibri" panose="020F0502020204030204" pitchFamily="34" charset="0"/>
              </a:rPr>
              <a:t>olarak (yapısal değişime uğrayıp parçalanarak, zehirsiz yapılara dönüşme) ya da terleme, idrar ve dışkı yoluyla atılarak </a:t>
            </a:r>
            <a:r>
              <a:rPr lang="en-US" altLang="tr-TR" sz="2000">
                <a:solidFill>
                  <a:srgbClr val="FFFF00"/>
                </a:solidFill>
                <a:latin typeface="Calibri" panose="020F0502020204030204" pitchFamily="34" charset="0"/>
              </a:rPr>
              <a:t>(excreation) </a:t>
            </a:r>
            <a:r>
              <a:rPr lang="tr-TR" altLang="tr-TR" sz="2000">
                <a:solidFill>
                  <a:srgbClr val="FFFF00"/>
                </a:solidFill>
                <a:latin typeface="Calibri" panose="020F0502020204030204" pitchFamily="34" charset="0"/>
              </a:rPr>
              <a:t>etkilerini bir süre sonra kaybederler.</a:t>
            </a:r>
          </a:p>
          <a:p>
            <a:pPr algn="just" fontAlgn="base">
              <a:spcBef>
                <a:spcPct val="0"/>
              </a:spcBef>
              <a:spcAft>
                <a:spcPct val="0"/>
              </a:spcAft>
              <a:buFontTx/>
              <a:buNone/>
            </a:pPr>
            <a:endParaRPr lang="tr-TR" altLang="tr-TR" sz="2000">
              <a:solidFill>
                <a:srgbClr val="FFFF00"/>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Bir pestisitin vücuttan atılma hızı ya da zehirsiz bileşiklere parçalanma hızı onun toksikoloiisi ile yakından ilişkilidir. Bir pestisit vücuttan ne kadar hızlı atılırsa o kadar düşük risklidir.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99"/>
                </a:solidFill>
                <a:latin typeface="Calibri" panose="020F0502020204030204" pitchFamily="34" charset="0"/>
              </a:rPr>
              <a:t>Pestisitin vücuttan atılması ya da zehirsiz bileşiklere parçalanması yavaşsa vücutta birikimi ve zehirliliği de fazla olacaktır.</a:t>
            </a:r>
          </a:p>
          <a:p>
            <a:pPr algn="just" fontAlgn="base">
              <a:spcBef>
                <a:spcPct val="0"/>
              </a:spcBef>
              <a:spcAft>
                <a:spcPct val="0"/>
              </a:spcAft>
              <a:buFontTx/>
              <a:buNone/>
            </a:pPr>
            <a:endParaRPr lang="tr-TR" altLang="tr-TR" sz="2000">
              <a:solidFill>
                <a:srgbClr val="FFFF99"/>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Bazı toksik etkiler </a:t>
            </a:r>
            <a:r>
              <a:rPr lang="en-US" altLang="tr-TR" sz="2000">
                <a:solidFill>
                  <a:srgbClr val="FFFFFF"/>
                </a:solidFill>
                <a:latin typeface="Calibri" panose="020F0502020204030204" pitchFamily="34" charset="0"/>
              </a:rPr>
              <a:t>reversible, </a:t>
            </a:r>
            <a:r>
              <a:rPr lang="tr-TR" altLang="tr-TR" sz="2000">
                <a:solidFill>
                  <a:srgbClr val="FFFFFF"/>
                </a:solidFill>
                <a:latin typeface="Calibri" panose="020F0502020204030204" pitchFamily="34" charset="0"/>
              </a:rPr>
              <a:t>yani geri dönüşebilir niteliktedirler ve kalıcı zarar yapmazlar.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Fakat tamamen etkilerinin ortadan kalkması uzun zaman alır. Ancak bazı zehirler ise </a:t>
            </a:r>
            <a:r>
              <a:rPr lang="en-US" altLang="tr-TR" sz="2000">
                <a:solidFill>
                  <a:srgbClr val="FFFFFF"/>
                </a:solidFill>
                <a:latin typeface="Calibri" panose="020F0502020204030204" pitchFamily="34" charset="0"/>
              </a:rPr>
              <a:t>irreversible </a:t>
            </a:r>
            <a:r>
              <a:rPr lang="tr-TR" altLang="tr-TR" sz="2000">
                <a:solidFill>
                  <a:srgbClr val="FFFFFF"/>
                </a:solidFill>
                <a:latin typeface="Calibri" panose="020F0502020204030204" pitchFamily="34" charset="0"/>
              </a:rPr>
              <a:t>etkidedirler yani zararları kalıcıdır.</a:t>
            </a:r>
          </a:p>
        </p:txBody>
      </p:sp>
    </p:spTree>
    <p:extLst>
      <p:ext uri="{BB962C8B-B14F-4D97-AF65-F5344CB8AC3E}">
        <p14:creationId xmlns:p14="http://schemas.microsoft.com/office/powerpoint/2010/main" val="73074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Başlık"/>
          <p:cNvSpPr>
            <a:spLocks noGrp="1"/>
          </p:cNvSpPr>
          <p:nvPr>
            <p:ph type="title"/>
          </p:nvPr>
        </p:nvSpPr>
        <p:spPr>
          <a:xfrm flipH="1" flipV="1">
            <a:off x="1524000" y="0"/>
            <a:ext cx="285750" cy="285750"/>
          </a:xfrm>
        </p:spPr>
        <p:txBody>
          <a:bodyPr/>
          <a:lstStyle/>
          <a:p>
            <a:r>
              <a:rPr lang="tr-TR" altLang="tr-TR" sz="800"/>
              <a:t>.</a:t>
            </a:r>
          </a:p>
        </p:txBody>
      </p:sp>
      <p:sp>
        <p:nvSpPr>
          <p:cNvPr id="139267" name="2 İçerik Yer Tutucusu"/>
          <p:cNvSpPr>
            <a:spLocks noGrp="1"/>
          </p:cNvSpPr>
          <p:nvPr>
            <p:ph idx="1"/>
          </p:nvPr>
        </p:nvSpPr>
        <p:spPr>
          <a:xfrm>
            <a:off x="2208214" y="549275"/>
            <a:ext cx="7559675" cy="6643688"/>
          </a:xfrm>
        </p:spPr>
        <p:txBody>
          <a:bodyPr/>
          <a:lstStyle/>
          <a:p>
            <a:pPr algn="just">
              <a:buFontTx/>
              <a:buNone/>
            </a:pPr>
            <a:r>
              <a:rPr lang="tr-TR" altLang="tr-TR" sz="2400">
                <a:solidFill>
                  <a:srgbClr val="FFFF00"/>
                </a:solidFill>
              </a:rPr>
              <a:t>3. Toksisitenin Oluşumu</a:t>
            </a:r>
          </a:p>
          <a:p>
            <a:pPr algn="just">
              <a:buFontTx/>
              <a:buNone/>
            </a:pPr>
            <a:endParaRPr lang="tr-TR" altLang="tr-TR" sz="2000">
              <a:solidFill>
                <a:schemeClr val="bg1"/>
              </a:solidFill>
              <a:latin typeface="Calibri" panose="020F0502020204030204" pitchFamily="34" charset="0"/>
            </a:endParaRPr>
          </a:p>
          <a:p>
            <a:pPr algn="just">
              <a:buFontTx/>
              <a:buNone/>
            </a:pPr>
            <a:r>
              <a:rPr lang="tr-TR" altLang="tr-TR" sz="2000">
                <a:solidFill>
                  <a:schemeClr val="bg1"/>
                </a:solidFill>
                <a:latin typeface="Calibri" panose="020F0502020204030204" pitchFamily="34" charset="0"/>
              </a:rPr>
              <a:t>Toksisite yani zehirliliği ortaya çıkaran en önemli faktörler; doz, </a:t>
            </a:r>
            <a:r>
              <a:rPr lang="tr-TR" altLang="tr-TR" sz="2000">
                <a:solidFill>
                  <a:srgbClr val="FFFF99"/>
                </a:solidFill>
                <a:latin typeface="Calibri" panose="020F0502020204030204" pitchFamily="34" charset="0"/>
              </a:rPr>
              <a:t>pestisitin toksik özelliği</a:t>
            </a:r>
            <a:r>
              <a:rPr lang="tr-TR" altLang="tr-TR" sz="2000">
                <a:solidFill>
                  <a:schemeClr val="bg1"/>
                </a:solidFill>
                <a:latin typeface="Calibri" panose="020F0502020204030204" pitchFamily="34" charset="0"/>
              </a:rPr>
              <a:t> ve organizmanın o pestisite duyarlılığıdır.</a:t>
            </a:r>
          </a:p>
          <a:p>
            <a:pPr algn="just">
              <a:buFontTx/>
              <a:buNone/>
            </a:pPr>
            <a:endParaRPr lang="tr-TR" altLang="tr-TR" sz="2000">
              <a:solidFill>
                <a:schemeClr val="bg1"/>
              </a:solidFill>
              <a:latin typeface="Calibri" panose="020F0502020204030204" pitchFamily="34" charset="0"/>
            </a:endParaRPr>
          </a:p>
          <a:p>
            <a:pPr algn="just">
              <a:buFontTx/>
              <a:buNone/>
            </a:pPr>
            <a:r>
              <a:rPr lang="tr-TR" altLang="tr-TR" sz="2000" b="1">
                <a:solidFill>
                  <a:srgbClr val="FFFF00"/>
                </a:solidFill>
                <a:latin typeface="Calibri" panose="020F0502020204030204" pitchFamily="34" charset="0"/>
              </a:rPr>
              <a:t>Doz: </a:t>
            </a:r>
            <a:r>
              <a:rPr lang="tr-TR" altLang="tr-TR" sz="2000">
                <a:solidFill>
                  <a:schemeClr val="bg1"/>
                </a:solidFill>
                <a:latin typeface="Calibri" panose="020F0502020204030204" pitchFamily="34" charset="0"/>
              </a:rPr>
              <a:t>Vücuda alınan pestisit miktarı ve sıklığıdır. Belirli bir miktara kadar doz arttıkça veya maruz kalma sıklığı arttıkça zehirlilik de artar. </a:t>
            </a:r>
          </a:p>
          <a:p>
            <a:pPr algn="just">
              <a:buFontTx/>
              <a:buNone/>
            </a:pPr>
            <a:endParaRPr lang="tr-TR" altLang="tr-TR" sz="2000">
              <a:solidFill>
                <a:schemeClr val="bg1"/>
              </a:solidFill>
              <a:latin typeface="Calibri" panose="020F0502020204030204" pitchFamily="34" charset="0"/>
            </a:endParaRPr>
          </a:p>
          <a:p>
            <a:pPr algn="just">
              <a:buFontTx/>
              <a:buNone/>
            </a:pPr>
            <a:r>
              <a:rPr lang="tr-TR" altLang="tr-TR" sz="2000">
                <a:solidFill>
                  <a:schemeClr val="bg1"/>
                </a:solidFill>
                <a:latin typeface="Calibri" panose="020F0502020204030204" pitchFamily="34" charset="0"/>
              </a:rPr>
              <a:t>Ancak zehirlilik organizmadan organizmaya göre değişebilir ve bazı organizmalar aynı pestisitin çok düşük miktarlarından bile etkilenirken, bazıları sadece yüksek dozlarından etkilenirler.</a:t>
            </a:r>
          </a:p>
          <a:p>
            <a:pPr algn="just">
              <a:buFontTx/>
              <a:buNone/>
            </a:pPr>
            <a:endParaRPr lang="tr-TR" altLang="tr-TR" sz="2000" b="1">
              <a:solidFill>
                <a:schemeClr val="bg1"/>
              </a:solidFill>
              <a:latin typeface="Calibri" panose="020F0502020204030204" pitchFamily="34" charset="0"/>
            </a:endParaRPr>
          </a:p>
          <a:p>
            <a:pPr algn="just">
              <a:buFontTx/>
              <a:buNone/>
            </a:pPr>
            <a:r>
              <a:rPr lang="tr-TR" altLang="tr-TR" sz="2000" b="1">
                <a:solidFill>
                  <a:srgbClr val="FFFF00"/>
                </a:solidFill>
                <a:latin typeface="Calibri" panose="020F0502020204030204" pitchFamily="34" charset="0"/>
              </a:rPr>
              <a:t>Pestisitin kimyasal özelliği: </a:t>
            </a:r>
            <a:r>
              <a:rPr lang="tr-TR" altLang="tr-TR" sz="2000">
                <a:solidFill>
                  <a:schemeClr val="bg1"/>
                </a:solidFill>
                <a:latin typeface="Calibri" panose="020F0502020204030204" pitchFamily="34" charset="0"/>
              </a:rPr>
              <a:t>Bazı pestisitler çok yüksek miktarlarda bile vücuda alındığında güvenli olmalarına karşın, bazı pestisitler çok düşük miktarlarda bile zehirli olmaktadırlar.</a:t>
            </a:r>
            <a:endParaRPr lang="tr-TR" altLang="tr-TR" smtClean="0">
              <a:solidFill>
                <a:schemeClr val="bg1"/>
              </a:solidFill>
            </a:endParaRPr>
          </a:p>
        </p:txBody>
      </p:sp>
      <p:sp>
        <p:nvSpPr>
          <p:cNvPr id="139268"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DDF4C021-8B0D-4FD7-854B-3B1CD4089E77}" type="slidenum">
              <a:rPr lang="tr-TR" altLang="tr-TR" sz="1400">
                <a:solidFill>
                  <a:srgbClr val="FFFFFF"/>
                </a:solidFill>
              </a:rPr>
              <a:pPr>
                <a:spcBef>
                  <a:spcPct val="0"/>
                </a:spcBef>
                <a:buFontTx/>
                <a:buNone/>
              </a:pPr>
              <a:t>7</a:t>
            </a:fld>
            <a:endParaRPr lang="tr-TR" altLang="tr-TR" sz="1400">
              <a:solidFill>
                <a:srgbClr val="FFFFFF"/>
              </a:solidFill>
            </a:endParaRPr>
          </a:p>
        </p:txBody>
      </p:sp>
    </p:spTree>
    <p:extLst>
      <p:ext uri="{BB962C8B-B14F-4D97-AF65-F5344CB8AC3E}">
        <p14:creationId xmlns:p14="http://schemas.microsoft.com/office/powerpoint/2010/main" val="1569300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556DCAC2-0A15-4670-81B0-E88CCBD686E8}" type="slidenum">
              <a:rPr lang="en-US" altLang="tr-TR" sz="1400">
                <a:solidFill>
                  <a:srgbClr val="FFFFFF"/>
                </a:solidFill>
              </a:rPr>
              <a:pPr>
                <a:spcBef>
                  <a:spcPct val="0"/>
                </a:spcBef>
                <a:buFontTx/>
                <a:buNone/>
              </a:pPr>
              <a:t>8</a:t>
            </a:fld>
            <a:endParaRPr lang="en-US" altLang="tr-TR" sz="1400">
              <a:solidFill>
                <a:srgbClr val="FFFFFF"/>
              </a:solidFill>
            </a:endParaRPr>
          </a:p>
        </p:txBody>
      </p:sp>
      <p:sp>
        <p:nvSpPr>
          <p:cNvPr id="140291" name="Dikdörtgen 2"/>
          <p:cNvSpPr>
            <a:spLocks noChangeArrowheads="1"/>
          </p:cNvSpPr>
          <p:nvPr/>
        </p:nvSpPr>
        <p:spPr bwMode="auto">
          <a:xfrm>
            <a:off x="2495550" y="1028701"/>
            <a:ext cx="705643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rPr>
              <a:t>Pestisitlerin molekül yapılarındaki çok küçük değişiklikler bile toksisitelerinde büyük değişikliklere neden olabilir.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FF"/>
                </a:solidFill>
              </a:rPr>
              <a:t>Bazı pestisitler organizmalarda birikim gösterebilirler ve bu pestisitler düşük dozlarda bile uzun süreli alındıklarında sonradan toksik etki gösterebilirler.</a:t>
            </a:r>
          </a:p>
          <a:p>
            <a:pPr algn="just" fontAlgn="base">
              <a:spcBef>
                <a:spcPct val="0"/>
              </a:spcBef>
              <a:spcAft>
                <a:spcPct val="0"/>
              </a:spcAft>
              <a:buFontTx/>
              <a:buNone/>
            </a:pPr>
            <a:endParaRPr lang="tr-TR" altLang="tr-TR" sz="2000" b="1">
              <a:solidFill>
                <a:srgbClr val="FFFFFF"/>
              </a:solidFill>
            </a:endParaRPr>
          </a:p>
          <a:p>
            <a:pPr algn="just" fontAlgn="base">
              <a:spcBef>
                <a:spcPct val="0"/>
              </a:spcBef>
              <a:spcAft>
                <a:spcPct val="0"/>
              </a:spcAft>
              <a:buFontTx/>
              <a:buNone/>
            </a:pPr>
            <a:r>
              <a:rPr lang="tr-TR" altLang="tr-TR" sz="2000" b="1">
                <a:solidFill>
                  <a:srgbClr val="FFFF00"/>
                </a:solidFill>
              </a:rPr>
              <a:t>Organizmanın duyarlılığı: </a:t>
            </a:r>
            <a:r>
              <a:rPr lang="tr-TR" altLang="tr-TR" sz="2000">
                <a:solidFill>
                  <a:srgbClr val="FFFF99"/>
                </a:solidFill>
              </a:rPr>
              <a:t>Çok genç veya çok yaşlı bireyler normal bireylere nazaran pestisitlere daha hassas</a:t>
            </a:r>
            <a:r>
              <a:rPr lang="tr-TR" altLang="tr-TR" sz="2000">
                <a:solidFill>
                  <a:srgbClr val="FFFFFF"/>
                </a:solidFill>
              </a:rPr>
              <a:t> olabilmektedirler.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FF"/>
                </a:solidFill>
              </a:rPr>
              <a:t>Bu durum daha çok, genç ya da yaşlı bireylerin metabolizma faaliyetlerinin tam gelişmemiş ya da fonksiyonunu kaybetmeye başlamış olmasından kaynaklanmaktadır.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99"/>
                </a:solidFill>
              </a:rPr>
              <a:t>Bireysel farklılıklar da pestisite olan hassasiyeti etkilemektedir</a:t>
            </a:r>
            <a:r>
              <a:rPr lang="tr-TR" altLang="tr-TR" sz="2000">
                <a:solidFill>
                  <a:srgbClr val="FFFFFF"/>
                </a:solidFill>
              </a:rPr>
              <a:t>.</a:t>
            </a:r>
          </a:p>
        </p:txBody>
      </p:sp>
    </p:spTree>
    <p:extLst>
      <p:ext uri="{BB962C8B-B14F-4D97-AF65-F5344CB8AC3E}">
        <p14:creationId xmlns:p14="http://schemas.microsoft.com/office/powerpoint/2010/main" val="3254591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Başlık"/>
          <p:cNvSpPr>
            <a:spLocks noGrp="1"/>
          </p:cNvSpPr>
          <p:nvPr>
            <p:ph type="title"/>
          </p:nvPr>
        </p:nvSpPr>
        <p:spPr>
          <a:xfrm flipH="1" flipV="1">
            <a:off x="1524000" y="0"/>
            <a:ext cx="285750" cy="285750"/>
          </a:xfrm>
        </p:spPr>
        <p:txBody>
          <a:bodyPr/>
          <a:lstStyle/>
          <a:p>
            <a:r>
              <a:rPr lang="tr-TR" altLang="tr-TR" sz="800"/>
              <a:t>.</a:t>
            </a:r>
          </a:p>
        </p:txBody>
      </p:sp>
      <p:sp>
        <p:nvSpPr>
          <p:cNvPr id="141315" name="2 İçerik Yer Tutucusu"/>
          <p:cNvSpPr>
            <a:spLocks noGrp="1"/>
          </p:cNvSpPr>
          <p:nvPr>
            <p:ph idx="1"/>
          </p:nvPr>
        </p:nvSpPr>
        <p:spPr>
          <a:xfrm>
            <a:off x="2566989" y="620713"/>
            <a:ext cx="7273925" cy="5840412"/>
          </a:xfrm>
        </p:spPr>
        <p:txBody>
          <a:bodyPr/>
          <a:lstStyle/>
          <a:p>
            <a:pPr algn="just">
              <a:buFontTx/>
              <a:buNone/>
            </a:pPr>
            <a:r>
              <a:rPr lang="tr-TR" altLang="tr-TR" sz="2400">
                <a:solidFill>
                  <a:srgbClr val="FFFF00"/>
                </a:solidFill>
              </a:rPr>
              <a:t>4. Toksisitenin Belirlenmesi</a:t>
            </a:r>
          </a:p>
          <a:p>
            <a:pPr algn="just">
              <a:buFontTx/>
              <a:buNone/>
            </a:pPr>
            <a:endParaRPr lang="tr-TR" altLang="tr-TR" sz="2400">
              <a:solidFill>
                <a:srgbClr val="FFFF00"/>
              </a:solidFill>
            </a:endParaRPr>
          </a:p>
          <a:p>
            <a:pPr algn="just">
              <a:buFontTx/>
              <a:buNone/>
            </a:pPr>
            <a:r>
              <a:rPr lang="tr-TR" altLang="tr-TR" sz="2000">
                <a:solidFill>
                  <a:schemeClr val="bg1"/>
                </a:solidFill>
              </a:rPr>
              <a:t>Bütün pestisitler piyasaya çıkarılmadan önce </a:t>
            </a:r>
            <a:r>
              <a:rPr lang="tr-TR" altLang="tr-TR" sz="2000">
                <a:solidFill>
                  <a:srgbClr val="FFFF99"/>
                </a:solidFill>
              </a:rPr>
              <a:t>hem hedef organizmaya etkinliği hem de insan ve çevre sağlığı açısından güvenirliliği test edilmek</a:t>
            </a:r>
            <a:r>
              <a:rPr lang="tr-TR" altLang="tr-TR" sz="2000">
                <a:solidFill>
                  <a:schemeClr val="bg1"/>
                </a:solidFill>
              </a:rPr>
              <a:t> zorundadır.</a:t>
            </a:r>
          </a:p>
          <a:p>
            <a:pPr algn="just">
              <a:buFontTx/>
              <a:buNone/>
            </a:pPr>
            <a:endParaRPr lang="tr-TR" altLang="tr-TR" sz="2000">
              <a:solidFill>
                <a:schemeClr val="bg1"/>
              </a:solidFill>
            </a:endParaRPr>
          </a:p>
          <a:p>
            <a:pPr algn="just">
              <a:buFontTx/>
              <a:buNone/>
            </a:pPr>
            <a:r>
              <a:rPr lang="tr-TR" altLang="tr-TR" sz="2000">
                <a:solidFill>
                  <a:schemeClr val="bg1"/>
                </a:solidFill>
              </a:rPr>
              <a:t>Pestisite maruz kalma durumları dikkate alındığında insan ve çevre açısından farklı risk gruplan söz konusudur.</a:t>
            </a:r>
          </a:p>
          <a:p>
            <a:pPr algn="just">
              <a:buFontTx/>
              <a:buNone/>
            </a:pPr>
            <a:endParaRPr lang="tr-TR" altLang="tr-TR" sz="2000">
              <a:solidFill>
                <a:schemeClr val="bg1"/>
              </a:solidFill>
            </a:endParaRPr>
          </a:p>
          <a:p>
            <a:pPr algn="just">
              <a:buFontTx/>
              <a:buNone/>
            </a:pPr>
            <a:r>
              <a:rPr lang="tr-TR" altLang="tr-TR" sz="2000">
                <a:solidFill>
                  <a:schemeClr val="bg1"/>
                </a:solidFill>
              </a:rPr>
              <a:t>Bu farklı grupların pestisitlere maruz kalması değişik şekillerde olduğu için her bir risk durumuna yönelik değişik testler yürütülmektedir. </a:t>
            </a:r>
          </a:p>
          <a:p>
            <a:pPr algn="just">
              <a:buFontTx/>
              <a:buNone/>
            </a:pPr>
            <a:endParaRPr lang="tr-TR" altLang="tr-TR" sz="2000">
              <a:solidFill>
                <a:schemeClr val="bg1"/>
              </a:solidFill>
            </a:endParaRPr>
          </a:p>
          <a:p>
            <a:pPr>
              <a:buFontTx/>
              <a:buNone/>
            </a:pPr>
            <a:endParaRPr lang="tr-TR" altLang="tr-TR" sz="2000">
              <a:solidFill>
                <a:schemeClr val="bg1"/>
              </a:solidFill>
            </a:endParaRPr>
          </a:p>
          <a:p>
            <a:endParaRPr lang="tr-TR" altLang="tr-TR" smtClean="0">
              <a:solidFill>
                <a:schemeClr val="bg1"/>
              </a:solidFill>
            </a:endParaRPr>
          </a:p>
        </p:txBody>
      </p:sp>
      <p:sp>
        <p:nvSpPr>
          <p:cNvPr id="141316"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7B86611F-A37F-4AC0-BDD3-A4C4E15BB60B}" type="slidenum">
              <a:rPr lang="tr-TR" altLang="tr-TR" sz="1400">
                <a:solidFill>
                  <a:srgbClr val="FFFFFF"/>
                </a:solidFill>
              </a:rPr>
              <a:pPr>
                <a:spcBef>
                  <a:spcPct val="0"/>
                </a:spcBef>
                <a:buFontTx/>
                <a:buNone/>
              </a:pPr>
              <a:t>9</a:t>
            </a:fld>
            <a:endParaRPr lang="tr-TR" altLang="tr-TR" sz="1400">
              <a:solidFill>
                <a:srgbClr val="FFFFFF"/>
              </a:solidFill>
            </a:endParaRPr>
          </a:p>
        </p:txBody>
      </p:sp>
    </p:spTree>
    <p:extLst>
      <p:ext uri="{BB962C8B-B14F-4D97-AF65-F5344CB8AC3E}">
        <p14:creationId xmlns:p14="http://schemas.microsoft.com/office/powerpoint/2010/main" val="623746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0D4511FD-0415-44EB-9127-6290D024A94D}" type="slidenum">
              <a:rPr lang="en-US" altLang="tr-TR" sz="1400">
                <a:solidFill>
                  <a:srgbClr val="FFFFFF"/>
                </a:solidFill>
              </a:rPr>
              <a:pPr>
                <a:spcBef>
                  <a:spcPct val="0"/>
                </a:spcBef>
                <a:buFontTx/>
                <a:buNone/>
              </a:pPr>
              <a:t>10</a:t>
            </a:fld>
            <a:endParaRPr lang="en-US" altLang="tr-TR" sz="1400">
              <a:solidFill>
                <a:srgbClr val="FFFFFF"/>
              </a:solidFill>
            </a:endParaRPr>
          </a:p>
        </p:txBody>
      </p:sp>
      <p:sp>
        <p:nvSpPr>
          <p:cNvPr id="142339" name="Dikdörtgen 2"/>
          <p:cNvSpPr>
            <a:spLocks noChangeArrowheads="1"/>
          </p:cNvSpPr>
          <p:nvPr/>
        </p:nvSpPr>
        <p:spPr bwMode="auto">
          <a:xfrm>
            <a:off x="2711450" y="1628776"/>
            <a:ext cx="69850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99"/>
                </a:solidFill>
                <a:latin typeface="Calibri" panose="020F0502020204030204" pitchFamily="34" charset="0"/>
              </a:rPr>
              <a:t>Risk değerlendirmesi aşağıdaki beş farklı grup için</a:t>
            </a:r>
            <a:r>
              <a:rPr lang="tr-TR" altLang="tr-TR" sz="2000">
                <a:solidFill>
                  <a:srgbClr val="FFFFFF"/>
                </a:solidFill>
                <a:latin typeface="Calibri" panose="020F0502020204030204" pitchFamily="34" charset="0"/>
              </a:rPr>
              <a:t> ayrı gerçekleştirilmektedir;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      - Pestisitlerin, üretimi, depolaması, taşıması ve satışıyla    </a:t>
            </a:r>
          </a:p>
          <a:p>
            <a:pPr algn="just" fontAlgn="base">
              <a:spcBef>
                <a:spcPct val="0"/>
              </a:spcBef>
              <a:spcAft>
                <a:spcPct val="0"/>
              </a:spcAft>
              <a:buFontTx/>
              <a:buNone/>
            </a:pPr>
            <a:r>
              <a:rPr lang="tr-TR" altLang="tr-TR" sz="2000">
                <a:solidFill>
                  <a:srgbClr val="FFFFFF"/>
                </a:solidFill>
                <a:latin typeface="Calibri" panose="020F0502020204030204" pitchFamily="34" charset="0"/>
              </a:rPr>
              <a:t>         uğraşanlar</a:t>
            </a:r>
          </a:p>
          <a:p>
            <a:pPr algn="just" fontAlgn="base">
              <a:spcBef>
                <a:spcPct val="0"/>
              </a:spcBef>
              <a:spcAft>
                <a:spcPct val="0"/>
              </a:spcAft>
              <a:buFontTx/>
              <a:buNone/>
            </a:pPr>
            <a:r>
              <a:rPr lang="tr-TR" altLang="tr-TR" sz="2000">
                <a:solidFill>
                  <a:srgbClr val="FFFFFF"/>
                </a:solidFill>
                <a:latin typeface="Calibri" panose="020F0502020204030204" pitchFamily="34" charset="0"/>
              </a:rPr>
              <a:t>      - Pestisitleri kullanıma hazırlayıp uygulayan kişiler</a:t>
            </a:r>
          </a:p>
          <a:p>
            <a:pPr algn="just" fontAlgn="base">
              <a:spcBef>
                <a:spcPct val="0"/>
              </a:spcBef>
              <a:spcAft>
                <a:spcPct val="0"/>
              </a:spcAft>
              <a:buFontTx/>
              <a:buNone/>
            </a:pPr>
            <a:r>
              <a:rPr lang="tr-TR" altLang="tr-TR" sz="2000">
                <a:solidFill>
                  <a:srgbClr val="FFFFFF"/>
                </a:solidFill>
                <a:latin typeface="Calibri" panose="020F0502020204030204" pitchFamily="34" charset="0"/>
              </a:rPr>
              <a:t>      - Pestisit uygulanmış alanlarda çalışan tarım işçileri</a:t>
            </a:r>
          </a:p>
          <a:p>
            <a:pPr algn="just" fontAlgn="base">
              <a:spcBef>
                <a:spcPct val="0"/>
              </a:spcBef>
              <a:spcAft>
                <a:spcPct val="0"/>
              </a:spcAft>
              <a:buFontTx/>
              <a:buNone/>
            </a:pPr>
            <a:r>
              <a:rPr lang="tr-TR" altLang="tr-TR" sz="2000">
                <a:solidFill>
                  <a:srgbClr val="FFFFFF"/>
                </a:solidFill>
                <a:latin typeface="Calibri" panose="020F0502020204030204" pitchFamily="34" charset="0"/>
              </a:rPr>
              <a:t>      - Pestisit kalıntıları içeren gıdaları tüketenler</a:t>
            </a:r>
          </a:p>
          <a:p>
            <a:pPr algn="just" fontAlgn="base">
              <a:spcBef>
                <a:spcPct val="0"/>
              </a:spcBef>
              <a:spcAft>
                <a:spcPct val="0"/>
              </a:spcAft>
              <a:buFontTx/>
              <a:buNone/>
            </a:pPr>
            <a:r>
              <a:rPr lang="tr-TR" altLang="tr-TR" sz="2000">
                <a:solidFill>
                  <a:srgbClr val="FFFFFF"/>
                </a:solidFill>
                <a:latin typeface="Calibri" panose="020F0502020204030204" pitchFamily="34" charset="0"/>
              </a:rPr>
              <a:t>      - Çevre ve çevrede yaşayan organizmalar</a:t>
            </a:r>
          </a:p>
        </p:txBody>
      </p:sp>
    </p:spTree>
    <p:extLst>
      <p:ext uri="{BB962C8B-B14F-4D97-AF65-F5344CB8AC3E}">
        <p14:creationId xmlns:p14="http://schemas.microsoft.com/office/powerpoint/2010/main" val="2959007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Başlık"/>
          <p:cNvSpPr>
            <a:spLocks noGrp="1"/>
          </p:cNvSpPr>
          <p:nvPr>
            <p:ph type="title"/>
          </p:nvPr>
        </p:nvSpPr>
        <p:spPr>
          <a:xfrm flipH="1" flipV="1">
            <a:off x="1524000" y="0"/>
            <a:ext cx="285750" cy="285750"/>
          </a:xfrm>
        </p:spPr>
        <p:txBody>
          <a:bodyPr/>
          <a:lstStyle/>
          <a:p>
            <a:r>
              <a:rPr lang="tr-TR" altLang="tr-TR" sz="800"/>
              <a:t>.</a:t>
            </a:r>
          </a:p>
        </p:txBody>
      </p:sp>
      <p:sp>
        <p:nvSpPr>
          <p:cNvPr id="3" name="2 İçerik Yer Tutucusu"/>
          <p:cNvSpPr>
            <a:spLocks noGrp="1"/>
          </p:cNvSpPr>
          <p:nvPr>
            <p:ph idx="1"/>
          </p:nvPr>
        </p:nvSpPr>
        <p:spPr>
          <a:xfrm>
            <a:off x="2135188" y="765176"/>
            <a:ext cx="7715250" cy="5268913"/>
          </a:xfrm>
        </p:spPr>
        <p:txBody>
          <a:bodyPr>
            <a:normAutofit lnSpcReduction="10000"/>
          </a:bodyPr>
          <a:lstStyle/>
          <a:p>
            <a:pPr marL="0" indent="0" algn="just">
              <a:buNone/>
              <a:defRPr/>
            </a:pPr>
            <a:r>
              <a:rPr lang="tr-TR" sz="2000" dirty="0">
                <a:solidFill>
                  <a:schemeClr val="bg1"/>
                </a:solidFill>
              </a:rPr>
              <a:t>Yukarıda ilk dört sırada verilen ve pestisitlerden farklı şekilde etkilenen insanların sağlığı ile ilgili risklerin belirlenmesi amacıyla </a:t>
            </a:r>
            <a:r>
              <a:rPr lang="tr-TR" sz="2000" dirty="0" err="1">
                <a:solidFill>
                  <a:schemeClr val="bg1"/>
                </a:solidFill>
              </a:rPr>
              <a:t>toksikolojik</a:t>
            </a:r>
            <a:r>
              <a:rPr lang="tr-TR" sz="2000" dirty="0">
                <a:solidFill>
                  <a:schemeClr val="bg1"/>
                </a:solidFill>
              </a:rPr>
              <a:t> çalışmalar yürütülmektedir.</a:t>
            </a:r>
          </a:p>
          <a:p>
            <a:pPr marL="0" indent="0" algn="just">
              <a:buNone/>
              <a:defRPr/>
            </a:pPr>
            <a:endParaRPr lang="tr-TR" sz="2000" dirty="0">
              <a:solidFill>
                <a:schemeClr val="bg1"/>
              </a:solidFill>
            </a:endParaRPr>
          </a:p>
          <a:p>
            <a:pPr marL="0" indent="0" algn="just">
              <a:buNone/>
              <a:defRPr/>
            </a:pPr>
            <a:r>
              <a:rPr lang="tr-TR" sz="2000" dirty="0" err="1">
                <a:solidFill>
                  <a:schemeClr val="bg1"/>
                </a:solidFill>
              </a:rPr>
              <a:t>Pestisitlerin</a:t>
            </a:r>
            <a:r>
              <a:rPr lang="tr-TR" sz="2000" dirty="0">
                <a:solidFill>
                  <a:schemeClr val="bg1"/>
                </a:solidFill>
              </a:rPr>
              <a:t> çevre ve çevrede yaşayan organizmalara etkisi ise </a:t>
            </a:r>
            <a:r>
              <a:rPr lang="tr-TR" sz="2000" dirty="0" err="1">
                <a:solidFill>
                  <a:schemeClr val="bg1"/>
                </a:solidFill>
              </a:rPr>
              <a:t>ekotoksikoloiik</a:t>
            </a:r>
            <a:r>
              <a:rPr lang="tr-TR" sz="2000" dirty="0">
                <a:solidFill>
                  <a:schemeClr val="bg1"/>
                </a:solidFill>
              </a:rPr>
              <a:t> çalışmalarla belirlenmektedir.</a:t>
            </a:r>
          </a:p>
          <a:p>
            <a:pPr marL="0" indent="0" algn="just">
              <a:buNone/>
              <a:defRPr/>
            </a:pPr>
            <a:endParaRPr lang="tr-TR" sz="2000" dirty="0">
              <a:solidFill>
                <a:schemeClr val="bg1"/>
              </a:solidFill>
            </a:endParaRPr>
          </a:p>
          <a:p>
            <a:pPr marL="0" indent="0" algn="just">
              <a:buNone/>
              <a:defRPr/>
            </a:pPr>
            <a:r>
              <a:rPr lang="tr-TR" sz="2400" dirty="0">
                <a:solidFill>
                  <a:srgbClr val="FFFF00"/>
                </a:solidFill>
              </a:rPr>
              <a:t>5. </a:t>
            </a:r>
            <a:r>
              <a:rPr lang="tr-TR" sz="2400" dirty="0" err="1">
                <a:solidFill>
                  <a:srgbClr val="FFFF00"/>
                </a:solidFill>
              </a:rPr>
              <a:t>Toksikolojik</a:t>
            </a:r>
            <a:r>
              <a:rPr lang="tr-TR" sz="2400" dirty="0">
                <a:solidFill>
                  <a:srgbClr val="FFFF00"/>
                </a:solidFill>
              </a:rPr>
              <a:t> Testler</a:t>
            </a:r>
          </a:p>
          <a:p>
            <a:pPr marL="0" indent="0" algn="just">
              <a:buNone/>
              <a:defRPr/>
            </a:pPr>
            <a:endParaRPr lang="tr-TR" sz="2400" dirty="0">
              <a:solidFill>
                <a:srgbClr val="FFFF00"/>
              </a:solidFill>
            </a:endParaRPr>
          </a:p>
          <a:p>
            <a:pPr marL="0" indent="0" algn="just">
              <a:buNone/>
              <a:defRPr/>
            </a:pPr>
            <a:r>
              <a:rPr lang="tr-TR" sz="2000" dirty="0">
                <a:solidFill>
                  <a:schemeClr val="bg1"/>
                </a:solidFill>
              </a:rPr>
              <a:t>Pestisitlerin insan sağlığına yönelik risklerini belirleyebilmek amacıyla da yapılan </a:t>
            </a:r>
            <a:r>
              <a:rPr lang="tr-TR" sz="2000" dirty="0" err="1">
                <a:solidFill>
                  <a:schemeClr val="bg1"/>
                </a:solidFill>
              </a:rPr>
              <a:t>toksikolojik</a:t>
            </a:r>
            <a:r>
              <a:rPr lang="tr-TR" sz="2000" dirty="0">
                <a:solidFill>
                  <a:schemeClr val="bg1"/>
                </a:solidFill>
              </a:rPr>
              <a:t> çalışmalar genellikle fare, sıçan, tavşan ve köpek gibi canlılar üzerinde yürütülmektedir.</a:t>
            </a:r>
          </a:p>
          <a:p>
            <a:pPr marL="0" indent="0" algn="just">
              <a:buNone/>
              <a:defRPr/>
            </a:pPr>
            <a:r>
              <a:rPr lang="tr-TR" sz="2000" dirty="0">
                <a:solidFill>
                  <a:schemeClr val="bg1"/>
                </a:solidFill>
              </a:rPr>
              <a:t> </a:t>
            </a:r>
          </a:p>
          <a:p>
            <a:pPr marL="0" indent="0" algn="just">
              <a:buNone/>
              <a:defRPr/>
            </a:pPr>
            <a:r>
              <a:rPr lang="tr-TR" sz="2000" dirty="0" err="1">
                <a:solidFill>
                  <a:schemeClr val="bg1"/>
                </a:solidFill>
              </a:rPr>
              <a:t>Toksikolojik</a:t>
            </a:r>
            <a:r>
              <a:rPr lang="tr-TR" sz="2000" dirty="0">
                <a:solidFill>
                  <a:schemeClr val="bg1"/>
                </a:solidFill>
              </a:rPr>
              <a:t> çalışmalar, ani (akut), kısa süreli (</a:t>
            </a:r>
            <a:r>
              <a:rPr lang="tr-TR" sz="2000" dirty="0" err="1">
                <a:solidFill>
                  <a:schemeClr val="bg1"/>
                </a:solidFill>
              </a:rPr>
              <a:t>subakut</a:t>
            </a:r>
            <a:r>
              <a:rPr lang="tr-TR" sz="2000" dirty="0">
                <a:solidFill>
                  <a:schemeClr val="bg1"/>
                </a:solidFill>
              </a:rPr>
              <a:t>) ve uzun süreli (kronik) toksisite olmak üzere üç kategoride incelenmektedir.</a:t>
            </a:r>
          </a:p>
          <a:p>
            <a:pPr>
              <a:defRPr/>
            </a:pPr>
            <a:endParaRPr lang="tr-TR" dirty="0">
              <a:solidFill>
                <a:schemeClr val="bg1"/>
              </a:solidFill>
            </a:endParaRPr>
          </a:p>
        </p:txBody>
      </p:sp>
      <p:sp>
        <p:nvSpPr>
          <p:cNvPr id="14336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056D472E-130E-4BE5-92AE-F63DF952BFC9}" type="slidenum">
              <a:rPr lang="tr-TR" altLang="tr-TR" sz="1400">
                <a:solidFill>
                  <a:srgbClr val="FFFFFF"/>
                </a:solidFill>
              </a:rPr>
              <a:pPr>
                <a:spcBef>
                  <a:spcPct val="0"/>
                </a:spcBef>
                <a:buFontTx/>
                <a:buNone/>
              </a:pPr>
              <a:t>11</a:t>
            </a:fld>
            <a:endParaRPr lang="tr-TR" altLang="tr-TR" sz="1400">
              <a:solidFill>
                <a:srgbClr val="FFFFFF"/>
              </a:solidFill>
            </a:endParaRPr>
          </a:p>
        </p:txBody>
      </p:sp>
    </p:spTree>
    <p:extLst>
      <p:ext uri="{BB962C8B-B14F-4D97-AF65-F5344CB8AC3E}">
        <p14:creationId xmlns:p14="http://schemas.microsoft.com/office/powerpoint/2010/main" val="3619904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Başlık"/>
          <p:cNvSpPr>
            <a:spLocks noGrp="1"/>
          </p:cNvSpPr>
          <p:nvPr>
            <p:ph type="title"/>
          </p:nvPr>
        </p:nvSpPr>
        <p:spPr>
          <a:xfrm flipH="1" flipV="1">
            <a:off x="1524000" y="0"/>
            <a:ext cx="285750" cy="285750"/>
          </a:xfrm>
        </p:spPr>
        <p:txBody>
          <a:bodyPr/>
          <a:lstStyle/>
          <a:p>
            <a:r>
              <a:rPr lang="tr-TR" altLang="tr-TR" sz="800"/>
              <a:t>.</a:t>
            </a:r>
          </a:p>
        </p:txBody>
      </p:sp>
      <p:sp>
        <p:nvSpPr>
          <p:cNvPr id="144387" name="2 İçerik Yer Tutucusu"/>
          <p:cNvSpPr>
            <a:spLocks noGrp="1"/>
          </p:cNvSpPr>
          <p:nvPr>
            <p:ph idx="1"/>
          </p:nvPr>
        </p:nvSpPr>
        <p:spPr>
          <a:xfrm>
            <a:off x="2135188" y="549276"/>
            <a:ext cx="7632700" cy="5840413"/>
          </a:xfrm>
        </p:spPr>
        <p:txBody>
          <a:bodyPr/>
          <a:lstStyle/>
          <a:p>
            <a:pPr algn="just">
              <a:buFontTx/>
              <a:buNone/>
            </a:pPr>
            <a:r>
              <a:rPr lang="tr-TR" altLang="tr-TR" sz="2400">
                <a:solidFill>
                  <a:srgbClr val="FFFF00"/>
                </a:solidFill>
              </a:rPr>
              <a:t>5.1. Akut Toksisitesi Çalışmaları</a:t>
            </a:r>
          </a:p>
          <a:p>
            <a:pPr algn="just">
              <a:buFontTx/>
              <a:buNone/>
            </a:pPr>
            <a:endParaRPr lang="tr-TR" altLang="tr-TR" sz="2400">
              <a:solidFill>
                <a:srgbClr val="FFFF00"/>
              </a:solidFill>
            </a:endParaRPr>
          </a:p>
          <a:p>
            <a:pPr algn="just">
              <a:buFontTx/>
              <a:buNone/>
            </a:pPr>
            <a:r>
              <a:rPr lang="tr-TR" altLang="tr-TR" sz="2000">
                <a:solidFill>
                  <a:schemeClr val="bg1"/>
                </a:solidFill>
              </a:rPr>
              <a:t>Akut zehirlilik, </a:t>
            </a:r>
            <a:r>
              <a:rPr lang="tr-TR" altLang="tr-TR" sz="2000">
                <a:solidFill>
                  <a:srgbClr val="FFFF99"/>
                </a:solidFill>
              </a:rPr>
              <a:t>bir pestisitin bir kez veya kısa bir zaman dilimi içinde (24 saat) birkaç kez alınması durumunda neden olacağı zehirliliği</a:t>
            </a:r>
            <a:r>
              <a:rPr lang="tr-TR" altLang="tr-TR" sz="2000">
                <a:solidFill>
                  <a:schemeClr val="bg1"/>
                </a:solidFill>
              </a:rPr>
              <a:t> ortaya koymaktadır.</a:t>
            </a:r>
          </a:p>
          <a:p>
            <a:pPr algn="just">
              <a:buFontTx/>
              <a:buNone/>
            </a:pPr>
            <a:endParaRPr lang="tr-TR" altLang="tr-TR" sz="2000">
              <a:solidFill>
                <a:schemeClr val="bg1"/>
              </a:solidFill>
            </a:endParaRPr>
          </a:p>
          <a:p>
            <a:pPr algn="just">
              <a:buFontTx/>
              <a:buNone/>
            </a:pPr>
            <a:r>
              <a:rPr lang="tr-TR" altLang="tr-TR" sz="2000">
                <a:solidFill>
                  <a:schemeClr val="bg1"/>
                </a:solidFill>
              </a:rPr>
              <a:t>Akut zehirlilik “</a:t>
            </a:r>
            <a:r>
              <a:rPr lang="tr-TR" altLang="tr-TR" sz="2000">
                <a:solidFill>
                  <a:srgbClr val="FFFF99"/>
                </a:solidFill>
              </a:rPr>
              <a:t>Letal Doz (LD)”</a:t>
            </a:r>
            <a:r>
              <a:rPr lang="tr-TR" altLang="tr-TR" sz="2000">
                <a:solidFill>
                  <a:schemeClr val="bg1"/>
                </a:solidFill>
              </a:rPr>
              <a:t> adı verilen öldürücü dozun belirlendiği çalışmalar ile ortaya konulmaktadır.</a:t>
            </a:r>
          </a:p>
          <a:p>
            <a:pPr algn="just">
              <a:buFontTx/>
              <a:buNone/>
            </a:pPr>
            <a:endParaRPr lang="tr-TR" altLang="tr-TR" sz="2000">
              <a:solidFill>
                <a:schemeClr val="bg1"/>
              </a:solidFill>
            </a:endParaRPr>
          </a:p>
          <a:p>
            <a:pPr algn="just">
              <a:buFontTx/>
              <a:buNone/>
            </a:pPr>
            <a:r>
              <a:rPr lang="tr-TR" altLang="tr-TR" sz="2000">
                <a:solidFill>
                  <a:schemeClr val="bg1"/>
                </a:solidFill>
              </a:rPr>
              <a:t>Bu çalışmalarda belirli bir doz serisi deney hayvanlarına ağız, deri ve solunum yoluyla verilir ve pestisitlerin ölüme neden olan miktarları Belirlenir pestisitin ağız yoluyla verilmesi besinine karıştırılarak, deri yoluyla verilmesi tıraşlanmış derisine sürülerek, solunum yoluyla verilmesi ise soluduğu havaya karıştırılarak gerçekleştirilir. </a:t>
            </a:r>
          </a:p>
          <a:p>
            <a:endParaRPr lang="tr-TR" altLang="tr-TR" smtClean="0">
              <a:solidFill>
                <a:schemeClr val="bg1"/>
              </a:solidFill>
            </a:endParaRPr>
          </a:p>
        </p:txBody>
      </p:sp>
      <p:sp>
        <p:nvSpPr>
          <p:cNvPr id="144388"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AAF5BF8A-F148-4A49-A74C-013E87836AE7}" type="slidenum">
              <a:rPr lang="tr-TR" altLang="tr-TR" sz="1400">
                <a:solidFill>
                  <a:srgbClr val="FFFFFF"/>
                </a:solidFill>
              </a:rPr>
              <a:pPr>
                <a:spcBef>
                  <a:spcPct val="0"/>
                </a:spcBef>
                <a:buFontTx/>
                <a:buNone/>
              </a:pPr>
              <a:t>12</a:t>
            </a:fld>
            <a:endParaRPr lang="tr-TR" altLang="tr-TR" sz="1400">
              <a:solidFill>
                <a:srgbClr val="FFFFFF"/>
              </a:solidFill>
            </a:endParaRPr>
          </a:p>
        </p:txBody>
      </p:sp>
    </p:spTree>
    <p:extLst>
      <p:ext uri="{BB962C8B-B14F-4D97-AF65-F5344CB8AC3E}">
        <p14:creationId xmlns:p14="http://schemas.microsoft.com/office/powerpoint/2010/main" val="1821450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78680007-E927-4E03-9917-31763689DF08}" type="slidenum">
              <a:rPr lang="en-US" altLang="tr-TR" sz="1400">
                <a:solidFill>
                  <a:srgbClr val="FFFFFF"/>
                </a:solidFill>
              </a:rPr>
              <a:pPr>
                <a:spcBef>
                  <a:spcPct val="0"/>
                </a:spcBef>
                <a:buFontTx/>
                <a:buNone/>
              </a:pPr>
              <a:t>13</a:t>
            </a:fld>
            <a:endParaRPr lang="en-US" altLang="tr-TR" sz="1400">
              <a:solidFill>
                <a:srgbClr val="FFFFFF"/>
              </a:solidFill>
            </a:endParaRPr>
          </a:p>
        </p:txBody>
      </p:sp>
      <p:sp>
        <p:nvSpPr>
          <p:cNvPr id="145411" name="Dikdörtgen 2"/>
          <p:cNvSpPr>
            <a:spLocks noChangeArrowheads="1"/>
          </p:cNvSpPr>
          <p:nvPr/>
        </p:nvSpPr>
        <p:spPr bwMode="auto">
          <a:xfrm>
            <a:off x="2424113" y="1582739"/>
            <a:ext cx="72009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99"/>
                </a:solidFill>
              </a:rPr>
              <a:t>Deney hayvanlarında 14 gün süreyle gözlemler yapılır</a:t>
            </a:r>
            <a:r>
              <a:rPr lang="tr-TR" altLang="tr-TR" sz="2000">
                <a:solidFill>
                  <a:srgbClr val="FFFFFF"/>
                </a:solidFill>
              </a:rPr>
              <a:t>. Bu süre sonunda doz- ölüm oranı ilişkisinden yararlanılarak yapılan probit analiziyle, öldürücü doz değeri belirlenir.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FF"/>
                </a:solidFill>
              </a:rPr>
              <a:t>LD50 değeri deney hayvanlarının %50’sinde ölüm meydana getiren doz olarak tarif edilir.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99"/>
                </a:solidFill>
              </a:rPr>
              <a:t>Bu değer, deney hayvanına her kg vücüt ağırlığı için, yerilen mg cinsinden pestisit miktarını göstermektedir.</a:t>
            </a:r>
          </a:p>
          <a:p>
            <a:pPr algn="just" fontAlgn="base">
              <a:spcBef>
                <a:spcPct val="0"/>
              </a:spcBef>
              <a:spcAft>
                <a:spcPct val="0"/>
              </a:spcAft>
              <a:buFontTx/>
              <a:buNone/>
            </a:pPr>
            <a:endParaRPr lang="tr-TR" altLang="tr-TR" sz="2000">
              <a:solidFill>
                <a:srgbClr val="FFFF99"/>
              </a:solidFill>
            </a:endParaRPr>
          </a:p>
          <a:p>
            <a:pPr algn="just" fontAlgn="base">
              <a:spcBef>
                <a:spcPct val="0"/>
              </a:spcBef>
              <a:spcAft>
                <a:spcPct val="0"/>
              </a:spcAft>
              <a:buFontTx/>
              <a:buNone/>
            </a:pPr>
            <a:r>
              <a:rPr lang="tr-TR" altLang="tr-TR" sz="2000">
                <a:solidFill>
                  <a:srgbClr val="FFFFFF"/>
                </a:solidFill>
              </a:rPr>
              <a:t>Birimi </a:t>
            </a:r>
            <a:r>
              <a:rPr lang="tr-TR" altLang="tr-TR" sz="2000">
                <a:solidFill>
                  <a:srgbClr val="FFFF99"/>
                </a:solidFill>
              </a:rPr>
              <a:t>mg/kg, ppm (part per million = milyonda bir kısım) veya ppb (part per billion =</a:t>
            </a:r>
            <a:r>
              <a:rPr lang="tr-TR" altLang="tr-TR" sz="2000">
                <a:solidFill>
                  <a:srgbClr val="FFFFFF"/>
                </a:solidFill>
              </a:rPr>
              <a:t> milyarda bir kısım)’dir.</a:t>
            </a:r>
          </a:p>
        </p:txBody>
      </p:sp>
    </p:spTree>
    <p:extLst>
      <p:ext uri="{BB962C8B-B14F-4D97-AF65-F5344CB8AC3E}">
        <p14:creationId xmlns:p14="http://schemas.microsoft.com/office/powerpoint/2010/main" val="77841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Başlık"/>
          <p:cNvSpPr>
            <a:spLocks noGrp="1"/>
          </p:cNvSpPr>
          <p:nvPr>
            <p:ph type="title"/>
          </p:nvPr>
        </p:nvSpPr>
        <p:spPr>
          <a:xfrm flipH="1" flipV="1">
            <a:off x="1524000" y="0"/>
            <a:ext cx="285750" cy="285750"/>
          </a:xfrm>
        </p:spPr>
        <p:txBody>
          <a:bodyPr/>
          <a:lstStyle/>
          <a:p>
            <a:r>
              <a:rPr lang="tr-TR" altLang="tr-TR" sz="800"/>
              <a:t>.</a:t>
            </a:r>
          </a:p>
        </p:txBody>
      </p:sp>
      <p:sp>
        <p:nvSpPr>
          <p:cNvPr id="146435" name="2 İçerik Yer Tutucusu"/>
          <p:cNvSpPr>
            <a:spLocks noGrp="1"/>
          </p:cNvSpPr>
          <p:nvPr>
            <p:ph idx="1"/>
          </p:nvPr>
        </p:nvSpPr>
        <p:spPr>
          <a:xfrm>
            <a:off x="2424114" y="692150"/>
            <a:ext cx="7272337" cy="5473700"/>
          </a:xfrm>
        </p:spPr>
        <p:txBody>
          <a:bodyPr/>
          <a:lstStyle/>
          <a:p>
            <a:pPr marL="0" indent="0" algn="just">
              <a:lnSpc>
                <a:spcPct val="90000"/>
              </a:lnSpc>
              <a:buNone/>
            </a:pPr>
            <a:r>
              <a:rPr lang="tr-TR" altLang="tr-TR" sz="2000">
                <a:solidFill>
                  <a:schemeClr val="bg1"/>
                </a:solidFill>
              </a:rPr>
              <a:t>Değişik kriter ve istatistikler dikkate alınarak hesaplanan </a:t>
            </a:r>
            <a:r>
              <a:rPr lang="tr-TR" altLang="tr-TR" sz="2000">
                <a:solidFill>
                  <a:srgbClr val="FFFF99"/>
                </a:solidFill>
              </a:rPr>
              <a:t>LD değerlerine göre pestisitlerin insanlara olan zehirliliği dört grupta</a:t>
            </a:r>
            <a:r>
              <a:rPr lang="tr-TR" altLang="tr-TR" sz="2000">
                <a:solidFill>
                  <a:schemeClr val="bg1"/>
                </a:solidFill>
              </a:rPr>
              <a:t> sınıflandırılır.</a:t>
            </a:r>
          </a:p>
          <a:p>
            <a:pPr marL="0" indent="0" algn="just">
              <a:lnSpc>
                <a:spcPct val="90000"/>
              </a:lnSpc>
              <a:buNone/>
            </a:pPr>
            <a:endParaRPr lang="tr-TR" altLang="tr-TR" sz="2000">
              <a:solidFill>
                <a:schemeClr val="bg1"/>
              </a:solidFill>
            </a:endParaRPr>
          </a:p>
          <a:p>
            <a:pPr marL="0" indent="0" algn="just">
              <a:lnSpc>
                <a:spcPct val="90000"/>
              </a:lnSpc>
              <a:buNone/>
            </a:pPr>
            <a:r>
              <a:rPr lang="tr-TR" altLang="tr-TR" sz="2000">
                <a:solidFill>
                  <a:schemeClr val="bg1"/>
                </a:solidFill>
              </a:rPr>
              <a:t>Birinci sınıfta yer alan pestisitler “</a:t>
            </a:r>
            <a:r>
              <a:rPr lang="tr-TR" altLang="tr-TR" sz="2000">
                <a:solidFill>
                  <a:srgbClr val="FFFF99"/>
                </a:solidFill>
              </a:rPr>
              <a:t>Çok zehirli</a:t>
            </a:r>
            <a:r>
              <a:rPr lang="tr-TR" altLang="tr-TR" sz="2000">
                <a:solidFill>
                  <a:schemeClr val="bg1"/>
                </a:solidFill>
              </a:rPr>
              <a:t>“ ikinci sınıfta yer alanlar “</a:t>
            </a:r>
            <a:r>
              <a:rPr lang="tr-TR" altLang="tr-TR" sz="2000">
                <a:solidFill>
                  <a:srgbClr val="FFFF99"/>
                </a:solidFill>
              </a:rPr>
              <a:t>Zehirli</a:t>
            </a:r>
            <a:r>
              <a:rPr lang="tr-TR" altLang="tr-TR" sz="2000">
                <a:solidFill>
                  <a:schemeClr val="bg1"/>
                </a:solidFill>
              </a:rPr>
              <a:t>”, üçüncü sınıfta yer alanlar “</a:t>
            </a:r>
            <a:r>
              <a:rPr lang="tr-TR" altLang="tr-TR" sz="2000">
                <a:solidFill>
                  <a:srgbClr val="FFFF99"/>
                </a:solidFill>
              </a:rPr>
              <a:t>Orta derecede zehirli“,</a:t>
            </a:r>
            <a:r>
              <a:rPr lang="tr-TR" altLang="tr-TR" sz="2000">
                <a:solidFill>
                  <a:schemeClr val="bg1"/>
                </a:solidFill>
              </a:rPr>
              <a:t> dördüncü sınıfta yer alanlar ise </a:t>
            </a:r>
            <a:r>
              <a:rPr lang="tr-TR" altLang="tr-TR" sz="2000" i="1">
                <a:solidFill>
                  <a:schemeClr val="bg1"/>
                </a:solidFill>
              </a:rPr>
              <a:t>“</a:t>
            </a:r>
            <a:r>
              <a:rPr lang="tr-TR" altLang="tr-TR" sz="2000">
                <a:solidFill>
                  <a:srgbClr val="FFFF99"/>
                </a:solidFill>
              </a:rPr>
              <a:t>Az zehirli</a:t>
            </a:r>
            <a:r>
              <a:rPr lang="tr-TR" altLang="tr-TR" sz="2000">
                <a:solidFill>
                  <a:schemeClr val="bg1"/>
                </a:solidFill>
              </a:rPr>
              <a:t>“ ibarelerini etiketlerinde taşırlar. Bu sınıflandırma WHO (World Health Organisation = Dünya Sağlık Örgütü) tarafından belirlenir. </a:t>
            </a:r>
          </a:p>
          <a:p>
            <a:pPr marL="0" indent="0" algn="just">
              <a:lnSpc>
                <a:spcPct val="90000"/>
              </a:lnSpc>
              <a:buNone/>
            </a:pPr>
            <a:r>
              <a:rPr lang="tr-TR" altLang="tr-TR" sz="2000">
                <a:solidFill>
                  <a:schemeClr val="bg1"/>
                </a:solidFill>
              </a:rPr>
              <a:t>Bir pestisitin zehirlilik sınıfını belirlemek için </a:t>
            </a:r>
            <a:r>
              <a:rPr lang="tr-TR" altLang="tr-TR" sz="2000">
                <a:solidFill>
                  <a:srgbClr val="FFFF99"/>
                </a:solidFill>
              </a:rPr>
              <a:t>genel olarak ağızdan akut LD</a:t>
            </a:r>
            <a:r>
              <a:rPr lang="tr-TR" altLang="tr-TR" sz="1400">
                <a:solidFill>
                  <a:srgbClr val="FFFF99"/>
                </a:solidFill>
              </a:rPr>
              <a:t>50 </a:t>
            </a:r>
            <a:r>
              <a:rPr lang="tr-TR" altLang="tr-TR" sz="2000">
                <a:solidFill>
                  <a:srgbClr val="FFFF99"/>
                </a:solidFill>
              </a:rPr>
              <a:t>değeri baz alınır. </a:t>
            </a:r>
          </a:p>
          <a:p>
            <a:pPr marL="0" indent="0" algn="just">
              <a:lnSpc>
                <a:spcPct val="90000"/>
              </a:lnSpc>
              <a:buNone/>
            </a:pPr>
            <a:endParaRPr lang="tr-TR" altLang="tr-TR" sz="2000">
              <a:solidFill>
                <a:srgbClr val="FFFF99"/>
              </a:solidFill>
            </a:endParaRPr>
          </a:p>
          <a:p>
            <a:pPr marL="0" indent="0" algn="just">
              <a:lnSpc>
                <a:spcPct val="90000"/>
              </a:lnSpc>
              <a:buNone/>
            </a:pPr>
            <a:r>
              <a:rPr lang="tr-TR" altLang="tr-TR" sz="2000">
                <a:solidFill>
                  <a:schemeClr val="bg1"/>
                </a:solidFill>
              </a:rPr>
              <a:t>Ancak pestisitlerin özellikle uygulanmaya hazırlanması ve uygulanması sırasındaki deri yoluyla maruz kalma çok önemli olduğundan dolayı, </a:t>
            </a:r>
            <a:r>
              <a:rPr lang="tr-TR" altLang="tr-TR" sz="2000">
                <a:solidFill>
                  <a:srgbClr val="FFFF99"/>
                </a:solidFill>
              </a:rPr>
              <a:t>şayet deri yoluyla tespit edilen LD</a:t>
            </a:r>
            <a:r>
              <a:rPr lang="tr-TR" altLang="tr-TR" sz="1400">
                <a:solidFill>
                  <a:srgbClr val="FFFF99"/>
                </a:solidFill>
              </a:rPr>
              <a:t>50</a:t>
            </a:r>
            <a:r>
              <a:rPr lang="tr-TR" altLang="tr-TR" sz="2000">
                <a:solidFill>
                  <a:srgbClr val="FFFF99"/>
                </a:solidFill>
              </a:rPr>
              <a:t> değeri akut LD</a:t>
            </a:r>
            <a:r>
              <a:rPr lang="tr-TR" altLang="tr-TR" sz="1400">
                <a:solidFill>
                  <a:srgbClr val="FFFF99"/>
                </a:solidFill>
              </a:rPr>
              <a:t>50</a:t>
            </a:r>
            <a:r>
              <a:rPr lang="tr-TR" altLang="tr-TR" sz="2000">
                <a:solidFill>
                  <a:srgbClr val="FFFF99"/>
                </a:solidFill>
              </a:rPr>
              <a:t> değerinden yüksekse sınıflandırma deri yoluyla elde edilen LD</a:t>
            </a:r>
            <a:r>
              <a:rPr lang="tr-TR" altLang="tr-TR" sz="1400">
                <a:solidFill>
                  <a:srgbClr val="FFFF99"/>
                </a:solidFill>
              </a:rPr>
              <a:t>50</a:t>
            </a:r>
            <a:r>
              <a:rPr lang="tr-TR" altLang="tr-TR" sz="2000">
                <a:solidFill>
                  <a:srgbClr val="FFFF99"/>
                </a:solidFill>
              </a:rPr>
              <a:t> değeri üzerinden yapılır.</a:t>
            </a:r>
          </a:p>
          <a:p>
            <a:pPr marL="0" indent="0">
              <a:lnSpc>
                <a:spcPct val="90000"/>
              </a:lnSpc>
            </a:pPr>
            <a:endParaRPr lang="tr-TR" altLang="tr-TR" sz="2000">
              <a:solidFill>
                <a:srgbClr val="FFFF99"/>
              </a:solidFill>
            </a:endParaRPr>
          </a:p>
        </p:txBody>
      </p:sp>
      <p:sp>
        <p:nvSpPr>
          <p:cNvPr id="146436"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AECF2CC2-C579-4D37-B8B9-D47832E34741}" type="slidenum">
              <a:rPr lang="tr-TR" altLang="tr-TR" sz="1400">
                <a:solidFill>
                  <a:srgbClr val="FFFFFF"/>
                </a:solidFill>
              </a:rPr>
              <a:pPr>
                <a:spcBef>
                  <a:spcPct val="0"/>
                </a:spcBef>
                <a:buFontTx/>
                <a:buNone/>
              </a:pPr>
              <a:t>14</a:t>
            </a:fld>
            <a:endParaRPr lang="tr-TR" altLang="tr-TR" sz="1400">
              <a:solidFill>
                <a:srgbClr val="FFFFFF"/>
              </a:solidFill>
            </a:endParaRPr>
          </a:p>
        </p:txBody>
      </p:sp>
    </p:spTree>
    <p:extLst>
      <p:ext uri="{BB962C8B-B14F-4D97-AF65-F5344CB8AC3E}">
        <p14:creationId xmlns:p14="http://schemas.microsoft.com/office/powerpoint/2010/main" val="1432094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Başlık"/>
          <p:cNvSpPr>
            <a:spLocks noGrp="1"/>
          </p:cNvSpPr>
          <p:nvPr>
            <p:ph type="title"/>
          </p:nvPr>
        </p:nvSpPr>
        <p:spPr>
          <a:xfrm flipH="1" flipV="1">
            <a:off x="1524000" y="0"/>
            <a:ext cx="285750" cy="285750"/>
          </a:xfrm>
        </p:spPr>
        <p:txBody>
          <a:bodyPr/>
          <a:lstStyle/>
          <a:p>
            <a:r>
              <a:rPr lang="tr-TR" altLang="tr-TR" sz="800"/>
              <a:t>.</a:t>
            </a:r>
          </a:p>
        </p:txBody>
      </p:sp>
      <p:sp>
        <p:nvSpPr>
          <p:cNvPr id="494595" name="2 İçerik Yer Tutucusu"/>
          <p:cNvSpPr>
            <a:spLocks noGrp="1"/>
          </p:cNvSpPr>
          <p:nvPr>
            <p:ph idx="1"/>
          </p:nvPr>
        </p:nvSpPr>
        <p:spPr>
          <a:xfrm>
            <a:off x="1919288" y="549276"/>
            <a:ext cx="8208962" cy="5700713"/>
          </a:xfrm>
        </p:spPr>
        <p:txBody>
          <a:bodyPr/>
          <a:lstStyle/>
          <a:p>
            <a:pPr marL="0" indent="0" algn="just">
              <a:buNone/>
              <a:defRPr/>
            </a:pPr>
            <a:r>
              <a:rPr lang="tr-TR" altLang="tr-TR" sz="2000" dirty="0">
                <a:solidFill>
                  <a:srgbClr val="FFFF99"/>
                </a:solidFill>
              </a:rPr>
              <a:t>Deney hayvanlarının erkek ve dişileri için belirlenen LD</a:t>
            </a:r>
            <a:r>
              <a:rPr lang="tr-TR" altLang="tr-TR" sz="1400" dirty="0">
                <a:solidFill>
                  <a:srgbClr val="FFFF99"/>
                </a:solidFill>
              </a:rPr>
              <a:t>50</a:t>
            </a:r>
            <a:r>
              <a:rPr lang="tr-TR" altLang="tr-TR" sz="2000" dirty="0">
                <a:solidFill>
                  <a:srgbClr val="FFFF99"/>
                </a:solidFill>
              </a:rPr>
              <a:t> değeri farklı ise en duyarlı olanının sınıf değeri baz alınır.</a:t>
            </a:r>
          </a:p>
          <a:p>
            <a:pPr marL="0" indent="0" algn="just">
              <a:buNone/>
              <a:defRPr/>
            </a:pPr>
            <a:endParaRPr lang="tr-TR" altLang="tr-TR" sz="2000" dirty="0">
              <a:solidFill>
                <a:srgbClr val="FFFF99"/>
              </a:solidFill>
            </a:endParaRPr>
          </a:p>
          <a:p>
            <a:pPr marL="0" indent="0" algn="just">
              <a:buNone/>
              <a:defRPr/>
            </a:pPr>
            <a:r>
              <a:rPr lang="tr-TR" altLang="tr-TR" sz="2000" dirty="0">
                <a:solidFill>
                  <a:schemeClr val="bg1"/>
                </a:solidFill>
              </a:rPr>
              <a:t>Ayrıca aktif maddenin deney hayvanlarında </a:t>
            </a:r>
            <a:r>
              <a:rPr lang="tr-TR" altLang="tr-TR" sz="2000" dirty="0">
                <a:solidFill>
                  <a:srgbClr val="FFFF99"/>
                </a:solidFill>
              </a:rPr>
              <a:t>kalıcı zararlar oluşturması, deriden kolayca </a:t>
            </a:r>
            <a:r>
              <a:rPr lang="tr-TR" altLang="tr-TR" sz="2000" dirty="0" err="1">
                <a:solidFill>
                  <a:srgbClr val="FFFF99"/>
                </a:solidFill>
              </a:rPr>
              <a:t>penetre</a:t>
            </a:r>
            <a:r>
              <a:rPr lang="tr-TR" altLang="tr-TR" sz="2000" dirty="0">
                <a:solidFill>
                  <a:srgbClr val="FFFF99"/>
                </a:solidFill>
              </a:rPr>
              <a:t> olması, çok uçucu olması, bünyede, birikerek kronik etkiye sahip olması, antidotu olmaması gibi, durumlar söz konusu ise zehirlilik sınıfı LD</a:t>
            </a:r>
            <a:r>
              <a:rPr lang="tr-TR" altLang="tr-TR" sz="1400" dirty="0">
                <a:solidFill>
                  <a:srgbClr val="FFFF99"/>
                </a:solidFill>
              </a:rPr>
              <a:t>50</a:t>
            </a:r>
            <a:r>
              <a:rPr lang="tr-TR" altLang="tr-TR" sz="2000" dirty="0">
                <a:solidFill>
                  <a:srgbClr val="FFFF99"/>
                </a:solidFill>
              </a:rPr>
              <a:t> değeri ile belirlenenden bir üst sınıfa kaydırılır.</a:t>
            </a:r>
          </a:p>
          <a:p>
            <a:pPr marL="0" indent="0" algn="just">
              <a:buNone/>
              <a:defRPr/>
            </a:pPr>
            <a:endParaRPr lang="tr-TR" altLang="tr-TR" sz="2000" dirty="0">
              <a:solidFill>
                <a:srgbClr val="FFFF99"/>
              </a:solidFill>
            </a:endParaRPr>
          </a:p>
          <a:p>
            <a:pPr algn="just" eaLnBrk="1" hangingPunct="1">
              <a:defRPr/>
            </a:pPr>
            <a:r>
              <a:rPr lang="tr-TR" altLang="tr-TR" sz="2000" dirty="0">
                <a:solidFill>
                  <a:schemeClr val="bg1"/>
                </a:solidFill>
              </a:rPr>
              <a:t>İlaç üreticileri genelde </a:t>
            </a:r>
            <a:r>
              <a:rPr lang="tr-TR" altLang="tr-TR" sz="2000" dirty="0">
                <a:solidFill>
                  <a:srgbClr val="FFFF99"/>
                </a:solidFill>
              </a:rPr>
              <a:t>aktif maddenin akut </a:t>
            </a:r>
            <a:r>
              <a:rPr lang="tr-TR" altLang="tr-TR" sz="2000" dirty="0" err="1">
                <a:solidFill>
                  <a:srgbClr val="FFFF99"/>
                </a:solidFill>
              </a:rPr>
              <a:t>toksisite</a:t>
            </a:r>
            <a:r>
              <a:rPr lang="tr-TR" altLang="tr-TR" sz="2000" dirty="0">
                <a:solidFill>
                  <a:srgbClr val="FFFF99"/>
                </a:solidFill>
              </a:rPr>
              <a:t> çalışmaları yanında piyasaya sunacağı </a:t>
            </a:r>
            <a:r>
              <a:rPr lang="tr-TR" altLang="tr-TR" sz="2000" dirty="0" err="1">
                <a:solidFill>
                  <a:srgbClr val="FFFF99"/>
                </a:solidFill>
              </a:rPr>
              <a:t>formülasyonunda</a:t>
            </a:r>
            <a:r>
              <a:rPr lang="tr-TR" altLang="tr-TR" sz="2000" dirty="0">
                <a:solidFill>
                  <a:srgbClr val="FFFF99"/>
                </a:solidFill>
              </a:rPr>
              <a:t> akut </a:t>
            </a:r>
            <a:r>
              <a:rPr lang="tr-TR" altLang="tr-TR" sz="2000" dirty="0" err="1">
                <a:solidFill>
                  <a:srgbClr val="FFFF99"/>
                </a:solidFill>
              </a:rPr>
              <a:t>toksisite</a:t>
            </a:r>
            <a:r>
              <a:rPr lang="tr-TR" altLang="tr-TR" sz="2000" dirty="0">
                <a:solidFill>
                  <a:srgbClr val="FFFF99"/>
                </a:solidFill>
              </a:rPr>
              <a:t> çalışmalarını yürüterek </a:t>
            </a:r>
            <a:r>
              <a:rPr lang="tr-TR" altLang="tr-TR" sz="2000" dirty="0" err="1">
                <a:solidFill>
                  <a:srgbClr val="FFFF99"/>
                </a:solidFill>
              </a:rPr>
              <a:t>formülasyonunun</a:t>
            </a:r>
            <a:r>
              <a:rPr lang="tr-TR" altLang="tr-TR" sz="2000" dirty="0">
                <a:solidFill>
                  <a:srgbClr val="FFFF99"/>
                </a:solidFill>
              </a:rPr>
              <a:t> değerini de belirler.</a:t>
            </a:r>
          </a:p>
          <a:p>
            <a:pPr algn="just" eaLnBrk="1" hangingPunct="1">
              <a:defRPr/>
            </a:pPr>
            <a:r>
              <a:rPr lang="tr-TR" altLang="tr-TR" sz="2000" dirty="0">
                <a:solidFill>
                  <a:srgbClr val="FFFF99"/>
                </a:solidFill>
              </a:rPr>
              <a:t>Özellikle aktif maddenin sıcakkanlılara yönelik </a:t>
            </a:r>
            <a:r>
              <a:rPr lang="tr-TR" altLang="tr-TR" sz="2000" dirty="0" err="1">
                <a:solidFill>
                  <a:srgbClr val="FFFF99"/>
                </a:solidFill>
              </a:rPr>
              <a:t>toksisitesini</a:t>
            </a:r>
            <a:r>
              <a:rPr lang="tr-TR" altLang="tr-TR" sz="2000" dirty="0">
                <a:solidFill>
                  <a:srgbClr val="FFFF99"/>
                </a:solidFill>
              </a:rPr>
              <a:t> düşürmek amacıyla geliştirilen </a:t>
            </a:r>
            <a:r>
              <a:rPr lang="tr-TR" altLang="tr-TR" sz="2000" dirty="0" err="1">
                <a:solidFill>
                  <a:srgbClr val="FFFF99"/>
                </a:solidFill>
              </a:rPr>
              <a:t>mikrokapsül</a:t>
            </a:r>
            <a:r>
              <a:rPr lang="tr-TR" altLang="tr-TR" sz="2000" dirty="0">
                <a:solidFill>
                  <a:srgbClr val="FFFF99"/>
                </a:solidFill>
              </a:rPr>
              <a:t> gibi </a:t>
            </a:r>
            <a:r>
              <a:rPr lang="tr-TR" altLang="tr-TR" sz="2000" dirty="0" err="1">
                <a:solidFill>
                  <a:srgbClr val="FFFF99"/>
                </a:solidFill>
              </a:rPr>
              <a:t>formülasyonlarda</a:t>
            </a:r>
            <a:r>
              <a:rPr lang="tr-TR" altLang="tr-TR" sz="2000" dirty="0">
                <a:solidFill>
                  <a:srgbClr val="FFFF99"/>
                </a:solidFill>
              </a:rPr>
              <a:t> bu yöntem tercih edilir.</a:t>
            </a:r>
          </a:p>
          <a:p>
            <a:pPr algn="just" eaLnBrk="1" hangingPunct="1">
              <a:defRPr/>
            </a:pPr>
            <a:r>
              <a:rPr lang="tr-TR" altLang="tr-TR" sz="2000" dirty="0">
                <a:solidFill>
                  <a:schemeClr val="bg1"/>
                </a:solidFill>
              </a:rPr>
              <a:t>Ancak </a:t>
            </a:r>
            <a:r>
              <a:rPr lang="tr-TR" altLang="tr-TR" sz="2000" dirty="0" err="1">
                <a:solidFill>
                  <a:srgbClr val="FFFF99"/>
                </a:solidFill>
              </a:rPr>
              <a:t>formülasyon</a:t>
            </a:r>
            <a:r>
              <a:rPr lang="tr-TR" altLang="tr-TR" sz="2000" dirty="0">
                <a:solidFill>
                  <a:srgbClr val="FFFF99"/>
                </a:solidFill>
              </a:rPr>
              <a:t> için ayrıca bir çalışma yapılmadıysa, </a:t>
            </a:r>
            <a:r>
              <a:rPr lang="tr-TR" altLang="tr-TR" sz="2000" dirty="0" err="1">
                <a:solidFill>
                  <a:srgbClr val="FFFF99"/>
                </a:solidFill>
              </a:rPr>
              <a:t>formülasyonun</a:t>
            </a:r>
            <a:r>
              <a:rPr lang="tr-TR" altLang="tr-TR" sz="2000" dirty="0">
                <a:solidFill>
                  <a:srgbClr val="FFFF99"/>
                </a:solidFill>
              </a:rPr>
              <a:t> zehirlilik sınıfı aktif maddenin oranı dikkate alınarak basit bir formül ile belirlenir.</a:t>
            </a:r>
          </a:p>
        </p:txBody>
      </p:sp>
      <p:sp>
        <p:nvSpPr>
          <p:cNvPr id="147460"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9ABA0327-42DD-4B36-8AC7-7805CC71C2C1}" type="slidenum">
              <a:rPr lang="tr-TR" altLang="tr-TR" sz="1400">
                <a:solidFill>
                  <a:srgbClr val="FFFFFF"/>
                </a:solidFill>
              </a:rPr>
              <a:pPr>
                <a:spcBef>
                  <a:spcPct val="0"/>
                </a:spcBef>
                <a:buFontTx/>
                <a:buNone/>
              </a:pPr>
              <a:t>15</a:t>
            </a:fld>
            <a:endParaRPr lang="tr-TR" altLang="tr-TR" sz="1400">
              <a:solidFill>
                <a:srgbClr val="FFFFFF"/>
              </a:solidFill>
            </a:endParaRPr>
          </a:p>
        </p:txBody>
      </p:sp>
    </p:spTree>
    <p:extLst>
      <p:ext uri="{BB962C8B-B14F-4D97-AF65-F5344CB8AC3E}">
        <p14:creationId xmlns:p14="http://schemas.microsoft.com/office/powerpoint/2010/main" val="808381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Başlık"/>
          <p:cNvSpPr>
            <a:spLocks noGrp="1"/>
          </p:cNvSpPr>
          <p:nvPr>
            <p:ph type="title"/>
          </p:nvPr>
        </p:nvSpPr>
        <p:spPr>
          <a:xfrm flipH="1" flipV="1">
            <a:off x="1524000" y="0"/>
            <a:ext cx="285750" cy="285750"/>
          </a:xfrm>
        </p:spPr>
        <p:txBody>
          <a:bodyPr/>
          <a:lstStyle/>
          <a:p>
            <a:r>
              <a:rPr lang="tr-TR" altLang="tr-TR" sz="800"/>
              <a:t>.</a:t>
            </a:r>
          </a:p>
        </p:txBody>
      </p:sp>
      <p:sp>
        <p:nvSpPr>
          <p:cNvPr id="148483" name="2 İçerik Yer Tutucusu"/>
          <p:cNvSpPr>
            <a:spLocks noGrp="1"/>
          </p:cNvSpPr>
          <p:nvPr>
            <p:ph idx="1"/>
          </p:nvPr>
        </p:nvSpPr>
        <p:spPr>
          <a:xfrm>
            <a:off x="2208214" y="836613"/>
            <a:ext cx="7559675" cy="4983162"/>
          </a:xfrm>
        </p:spPr>
        <p:txBody>
          <a:bodyPr/>
          <a:lstStyle/>
          <a:p>
            <a:pPr marL="0" indent="0" algn="just">
              <a:buNone/>
            </a:pPr>
            <a:r>
              <a:rPr lang="tr-TR" altLang="tr-TR" sz="2000">
                <a:solidFill>
                  <a:schemeClr val="bg1"/>
                </a:solidFill>
              </a:rPr>
              <a:t>Eğer formülaşyon birden fazla aktif maddeyi içeriyorsa ve formülasyon için </a:t>
            </a:r>
            <a:r>
              <a:rPr lang="tr-TR" altLang="tr-TR" sz="2000">
                <a:solidFill>
                  <a:srgbClr val="FFFF99"/>
                </a:solidFill>
              </a:rPr>
              <a:t>ayrı toksisite çalışmaları yapılmadıysa formülasyondajki en zehirli aktif madde sınıf değeri formülasyon için kabul edilebilir veya Finney’in harmonik ortalama formülü yardımıyla her aktif maddenin formülasyondaki oranı dikkate alınarak basit bir formül ile formülasyon zehirlilik sınıfı belirlenir.</a:t>
            </a:r>
          </a:p>
          <a:p>
            <a:pPr marL="0" indent="0" algn="just">
              <a:buNone/>
            </a:pPr>
            <a:endParaRPr lang="tr-TR" altLang="tr-TR" sz="2000">
              <a:solidFill>
                <a:schemeClr val="bg1"/>
              </a:solidFill>
            </a:endParaRPr>
          </a:p>
          <a:p>
            <a:pPr marL="0" indent="0" algn="just">
              <a:buNone/>
            </a:pPr>
            <a:r>
              <a:rPr lang="tr-TR" altLang="tr-TR" sz="2000">
                <a:solidFill>
                  <a:schemeClr val="bg1"/>
                </a:solidFill>
              </a:rPr>
              <a:t>Zehirlilik sınıflarının uluslararası nitelikte olan işaretleri de vardır. Bir pestisitin zehirlilik sınıfı ile ilgili işaretinin ambalajı üzerindeki etikette bulunması gerekir.</a:t>
            </a:r>
          </a:p>
          <a:p>
            <a:pPr marL="0" indent="0" algn="just">
              <a:buNone/>
            </a:pPr>
            <a:endParaRPr lang="tr-TR" altLang="tr-TR" sz="2000">
              <a:solidFill>
                <a:schemeClr val="bg1"/>
              </a:solidFill>
            </a:endParaRPr>
          </a:p>
          <a:p>
            <a:pPr marL="0" indent="0" algn="just">
              <a:buNone/>
            </a:pPr>
            <a:r>
              <a:rPr lang="tr-TR" altLang="tr-TR" sz="2000" b="1">
                <a:solidFill>
                  <a:schemeClr val="bg1"/>
                </a:solidFill>
              </a:rPr>
              <a:t>"</a:t>
            </a:r>
            <a:r>
              <a:rPr lang="tr-TR" altLang="tr-TR" sz="2000" b="1">
                <a:solidFill>
                  <a:srgbClr val="EBEF3B"/>
                </a:solidFill>
              </a:rPr>
              <a:t>Çok zehirli”</a:t>
            </a:r>
            <a:r>
              <a:rPr lang="tr-TR" altLang="tr-TR" sz="2000">
                <a:solidFill>
                  <a:schemeClr val="bg1"/>
                </a:solidFill>
              </a:rPr>
              <a:t> sınıfına giren pestisitlerin etiketlerinde: </a:t>
            </a:r>
            <a:r>
              <a:rPr lang="tr-TR" altLang="tr-TR" sz="2000">
                <a:solidFill>
                  <a:srgbClr val="FFFF99"/>
                </a:solidFill>
              </a:rPr>
              <a:t>Beyaz zemin üzerine kırmızı bir dikdörtgen çerçeve içine kırmızı renkte kuru kafa ve birbirine çarpraz kemik işareti ve hemen altına siyah harflerle "Çok zehirli"</a:t>
            </a:r>
            <a:r>
              <a:rPr lang="tr-TR" altLang="tr-TR" sz="2000">
                <a:solidFill>
                  <a:schemeClr val="bg1"/>
                </a:solidFill>
              </a:rPr>
              <a:t> ibaresi bulunur.</a:t>
            </a:r>
          </a:p>
          <a:p>
            <a:pPr marL="0" indent="0"/>
            <a:endParaRPr lang="tr-TR" altLang="tr-TR" smtClean="0">
              <a:solidFill>
                <a:schemeClr val="bg1"/>
              </a:solidFill>
            </a:endParaRPr>
          </a:p>
        </p:txBody>
      </p:sp>
      <p:sp>
        <p:nvSpPr>
          <p:cNvPr id="14848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8FD6D6E7-FB8C-4898-AE6A-528865FC90A1}" type="slidenum">
              <a:rPr lang="tr-TR" altLang="tr-TR" sz="1400">
                <a:solidFill>
                  <a:srgbClr val="FFFFFF"/>
                </a:solidFill>
              </a:rPr>
              <a:pPr>
                <a:spcBef>
                  <a:spcPct val="0"/>
                </a:spcBef>
                <a:buFontTx/>
                <a:buNone/>
              </a:pPr>
              <a:t>16</a:t>
            </a:fld>
            <a:endParaRPr lang="tr-TR" altLang="tr-TR" sz="1400">
              <a:solidFill>
                <a:srgbClr val="FFFFFF"/>
              </a:solidFill>
            </a:endParaRPr>
          </a:p>
        </p:txBody>
      </p:sp>
    </p:spTree>
    <p:extLst>
      <p:ext uri="{BB962C8B-B14F-4D97-AF65-F5344CB8AC3E}">
        <p14:creationId xmlns:p14="http://schemas.microsoft.com/office/powerpoint/2010/main" val="1097023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Başlık"/>
          <p:cNvSpPr>
            <a:spLocks noGrp="1"/>
          </p:cNvSpPr>
          <p:nvPr>
            <p:ph type="title"/>
          </p:nvPr>
        </p:nvSpPr>
        <p:spPr>
          <a:xfrm flipH="1" flipV="1">
            <a:off x="1524000" y="0"/>
            <a:ext cx="285750" cy="285750"/>
          </a:xfrm>
        </p:spPr>
        <p:txBody>
          <a:bodyPr/>
          <a:lstStyle/>
          <a:p>
            <a:r>
              <a:rPr lang="tr-TR" altLang="tr-TR" sz="800"/>
              <a:t>.</a:t>
            </a:r>
          </a:p>
        </p:txBody>
      </p:sp>
      <p:sp>
        <p:nvSpPr>
          <p:cNvPr id="149507" name="2 İçerik Yer Tutucusu"/>
          <p:cNvSpPr>
            <a:spLocks noGrp="1"/>
          </p:cNvSpPr>
          <p:nvPr>
            <p:ph idx="1"/>
          </p:nvPr>
        </p:nvSpPr>
        <p:spPr>
          <a:xfrm>
            <a:off x="2711450" y="765176"/>
            <a:ext cx="6985000" cy="5857875"/>
          </a:xfrm>
        </p:spPr>
        <p:txBody>
          <a:bodyPr/>
          <a:lstStyle/>
          <a:p>
            <a:pPr marL="0" indent="0" algn="just">
              <a:buNone/>
            </a:pPr>
            <a:r>
              <a:rPr lang="tr-TR" altLang="tr-TR" sz="2000" b="1">
                <a:solidFill>
                  <a:srgbClr val="FFFF00"/>
                </a:solidFill>
              </a:rPr>
              <a:t>"Zehirli” </a:t>
            </a:r>
            <a:r>
              <a:rPr lang="tr-TR" altLang="tr-TR" sz="2000">
                <a:solidFill>
                  <a:schemeClr val="bg1"/>
                </a:solidFill>
              </a:rPr>
              <a:t>sınıfına giren pestisitlerin etiketlerinde: </a:t>
            </a:r>
            <a:r>
              <a:rPr lang="tr-TR" altLang="tr-TR" sz="2000">
                <a:solidFill>
                  <a:srgbClr val="FFFF99"/>
                </a:solidFill>
              </a:rPr>
              <a:t>Beyaz zemin üzerine kırmızı bir dikdörtgen çerçeve içine siyah renkte kuru kafa ve birbirine çapraz kemik işareti ve hemen altında siyah harflerle "Çok zehirli"</a:t>
            </a:r>
            <a:r>
              <a:rPr lang="tr-TR" altLang="tr-TR" sz="2000">
                <a:solidFill>
                  <a:schemeClr val="bg1"/>
                </a:solidFill>
              </a:rPr>
              <a:t> ibaresi yer alır.</a:t>
            </a:r>
          </a:p>
          <a:p>
            <a:pPr marL="0" indent="0" algn="just">
              <a:buNone/>
            </a:pPr>
            <a:endParaRPr lang="tr-TR" altLang="tr-TR" sz="2000">
              <a:solidFill>
                <a:schemeClr val="bg1"/>
              </a:solidFill>
            </a:endParaRPr>
          </a:p>
          <a:p>
            <a:pPr marL="0" indent="0" algn="just">
              <a:buNone/>
            </a:pPr>
            <a:r>
              <a:rPr lang="tr-TR" altLang="tr-TR" sz="2000" b="1">
                <a:solidFill>
                  <a:srgbClr val="FFFF00"/>
                </a:solidFill>
              </a:rPr>
              <a:t>“Orta derecede zehirli" </a:t>
            </a:r>
            <a:r>
              <a:rPr lang="tr-TR" altLang="tr-TR" sz="2000">
                <a:solidFill>
                  <a:schemeClr val="bg1"/>
                </a:solidFill>
              </a:rPr>
              <a:t>sınıfına giren pestisitlerin etiketlerinde: </a:t>
            </a:r>
            <a:r>
              <a:rPr lang="tr-TR" altLang="tr-TR" sz="2000">
                <a:solidFill>
                  <a:srgbClr val="FFFF99"/>
                </a:solidFill>
              </a:rPr>
              <a:t>Beyaz zemin üzerine kırmızı bir dikdörtgen çerçeve içine siyah harflerle yazılmış "Zehirli</a:t>
            </a:r>
            <a:r>
              <a:rPr lang="tr-TR" altLang="tr-TR" sz="2000">
                <a:solidFill>
                  <a:schemeClr val="bg1"/>
                </a:solidFill>
              </a:rPr>
              <a:t>’’ yazısı yer alır.</a:t>
            </a:r>
          </a:p>
          <a:p>
            <a:pPr marL="0" indent="0" algn="just">
              <a:buNone/>
            </a:pPr>
            <a:endParaRPr lang="tr-TR" altLang="tr-TR" sz="2000">
              <a:solidFill>
                <a:schemeClr val="bg1"/>
              </a:solidFill>
            </a:endParaRPr>
          </a:p>
          <a:p>
            <a:pPr marL="0" indent="0" algn="just">
              <a:buNone/>
            </a:pPr>
            <a:r>
              <a:rPr lang="tr-TR" altLang="tr-TR" sz="2000" b="1">
                <a:solidFill>
                  <a:srgbClr val="FFFF00"/>
                </a:solidFill>
              </a:rPr>
              <a:t>‘’Az zehirli” </a:t>
            </a:r>
            <a:r>
              <a:rPr lang="tr-TR" altLang="tr-TR" sz="2000">
                <a:solidFill>
                  <a:schemeClr val="bg1"/>
                </a:solidFill>
              </a:rPr>
              <a:t>sınıfına giren pestisitlerin etiketlerinde: </a:t>
            </a:r>
            <a:r>
              <a:rPr lang="tr-TR" altLang="tr-TR" sz="2000">
                <a:solidFill>
                  <a:srgbClr val="FFFF99"/>
                </a:solidFill>
              </a:rPr>
              <a:t>Beyaz zemin üzerine" kımızı bir dikdörtgen çerçeve içine siyah harflerle yazılmış "Dikkat</a:t>
            </a:r>
            <a:r>
              <a:rPr lang="tr-TR" altLang="tr-TR" sz="2000">
                <a:solidFill>
                  <a:schemeClr val="bg1"/>
                </a:solidFill>
              </a:rPr>
              <a:t> ibaresi bulunur.</a:t>
            </a:r>
          </a:p>
        </p:txBody>
      </p:sp>
      <p:sp>
        <p:nvSpPr>
          <p:cNvPr id="149508"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33631AE4-E083-4783-A898-926F4B95C64A}" type="slidenum">
              <a:rPr lang="tr-TR" altLang="tr-TR" sz="1400">
                <a:solidFill>
                  <a:srgbClr val="FFFFFF"/>
                </a:solidFill>
              </a:rPr>
              <a:pPr>
                <a:spcBef>
                  <a:spcPct val="0"/>
                </a:spcBef>
                <a:buFontTx/>
                <a:buNone/>
              </a:pPr>
              <a:t>17</a:t>
            </a:fld>
            <a:endParaRPr lang="tr-TR" altLang="tr-TR" sz="1400">
              <a:solidFill>
                <a:srgbClr val="FFFFFF"/>
              </a:solidFill>
            </a:endParaRPr>
          </a:p>
        </p:txBody>
      </p:sp>
    </p:spTree>
    <p:extLst>
      <p:ext uri="{BB962C8B-B14F-4D97-AF65-F5344CB8AC3E}">
        <p14:creationId xmlns:p14="http://schemas.microsoft.com/office/powerpoint/2010/main" val="9862829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0ECAAA1E-CFFB-459C-92F1-996FEE66D986}" type="slidenum">
              <a:rPr lang="en-US" altLang="tr-TR" sz="1400">
                <a:solidFill>
                  <a:srgbClr val="FFFFFF"/>
                </a:solidFill>
              </a:rPr>
              <a:pPr>
                <a:spcBef>
                  <a:spcPct val="0"/>
                </a:spcBef>
                <a:buFontTx/>
                <a:buNone/>
              </a:pPr>
              <a:t>18</a:t>
            </a:fld>
            <a:endParaRPr lang="en-US" altLang="tr-TR" sz="1400">
              <a:solidFill>
                <a:srgbClr val="FFFFFF"/>
              </a:solidFill>
            </a:endParaRPr>
          </a:p>
        </p:txBody>
      </p:sp>
      <p:sp>
        <p:nvSpPr>
          <p:cNvPr id="3" name="Dikdörtgen 2"/>
          <p:cNvSpPr/>
          <p:nvPr/>
        </p:nvSpPr>
        <p:spPr>
          <a:xfrm>
            <a:off x="2351088" y="1052513"/>
            <a:ext cx="7345362" cy="4894262"/>
          </a:xfrm>
          <a:prstGeom prst="rect">
            <a:avLst/>
          </a:prstGeom>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fontAlgn="base" hangingPunct="1">
              <a:spcBef>
                <a:spcPct val="0"/>
              </a:spcBef>
              <a:spcAft>
                <a:spcPct val="0"/>
              </a:spcAft>
              <a:defRPr/>
            </a:pPr>
            <a:r>
              <a:rPr lang="tr-TR" altLang="tr-TR" sz="2400" dirty="0">
                <a:solidFill>
                  <a:srgbClr val="FFFFFF"/>
                </a:solidFill>
                <a:latin typeface="Cambria"/>
              </a:rPr>
              <a:t>Akut </a:t>
            </a:r>
            <a:r>
              <a:rPr lang="tr-TR" altLang="tr-TR" sz="2400" dirty="0" err="1">
                <a:solidFill>
                  <a:srgbClr val="FFFFFF"/>
                </a:solidFill>
                <a:latin typeface="Cambria"/>
              </a:rPr>
              <a:t>toksisite</a:t>
            </a:r>
            <a:r>
              <a:rPr lang="tr-TR" altLang="tr-TR" sz="2400" dirty="0">
                <a:solidFill>
                  <a:srgbClr val="FFFFFF"/>
                </a:solidFill>
                <a:latin typeface="Cambria"/>
              </a:rPr>
              <a:t> çalışmaları sonucunda belirlenen </a:t>
            </a:r>
            <a:r>
              <a:rPr lang="tr-TR" altLang="tr-TR" sz="2400" dirty="0">
                <a:solidFill>
                  <a:srgbClr val="FFFF99"/>
                </a:solidFill>
                <a:latin typeface="Cambria"/>
              </a:rPr>
              <a:t>bir diğer değer de LD10 (%10 hayvanı öldüren doz)</a:t>
            </a:r>
            <a:r>
              <a:rPr lang="tr-TR" altLang="tr-TR" sz="2400" dirty="0">
                <a:solidFill>
                  <a:srgbClr val="FFFFFF"/>
                </a:solidFill>
                <a:latin typeface="Cambria"/>
              </a:rPr>
              <a:t>’dur.</a:t>
            </a:r>
          </a:p>
          <a:p>
            <a:pPr algn="just" eaLnBrk="1" fontAlgn="base" hangingPunct="1">
              <a:spcBef>
                <a:spcPct val="0"/>
              </a:spcBef>
              <a:spcAft>
                <a:spcPct val="0"/>
              </a:spcAft>
              <a:defRPr/>
            </a:pPr>
            <a:endParaRPr lang="tr-TR" altLang="tr-TR" sz="2400" dirty="0">
              <a:solidFill>
                <a:srgbClr val="FFFFFF"/>
              </a:solidFill>
              <a:latin typeface="Cambria"/>
            </a:endParaRPr>
          </a:p>
          <a:p>
            <a:pPr algn="just" eaLnBrk="1" fontAlgn="base" hangingPunct="1">
              <a:spcBef>
                <a:spcPct val="0"/>
              </a:spcBef>
              <a:spcAft>
                <a:spcPct val="0"/>
              </a:spcAft>
              <a:defRPr/>
            </a:pPr>
            <a:r>
              <a:rPr lang="tr-TR" altLang="tr-TR" sz="2400" dirty="0">
                <a:solidFill>
                  <a:srgbClr val="FFFFFF"/>
                </a:solidFill>
                <a:latin typeface="Cambria"/>
              </a:rPr>
              <a:t>Bu değer, en yüksek doz seviyesi kabul edilerek yeni bir doz serisi hazırlanır.</a:t>
            </a:r>
          </a:p>
          <a:p>
            <a:pPr algn="just" eaLnBrk="1" fontAlgn="base" hangingPunct="1">
              <a:spcBef>
                <a:spcPct val="0"/>
              </a:spcBef>
              <a:spcAft>
                <a:spcPct val="0"/>
              </a:spcAft>
              <a:defRPr/>
            </a:pPr>
            <a:endParaRPr lang="tr-TR" altLang="tr-TR" sz="2400" dirty="0">
              <a:solidFill>
                <a:srgbClr val="FFFFFF"/>
              </a:solidFill>
              <a:latin typeface="Cambria"/>
            </a:endParaRPr>
          </a:p>
          <a:p>
            <a:pPr algn="just" eaLnBrk="1" fontAlgn="base" hangingPunct="1">
              <a:spcBef>
                <a:spcPct val="0"/>
              </a:spcBef>
              <a:spcAft>
                <a:spcPct val="0"/>
              </a:spcAft>
              <a:defRPr/>
            </a:pPr>
            <a:r>
              <a:rPr lang="tr-TR" altLang="tr-TR" sz="2400" dirty="0">
                <a:solidFill>
                  <a:srgbClr val="FFFFFF"/>
                </a:solidFill>
                <a:latin typeface="Cambria"/>
              </a:rPr>
              <a:t>Belirlenen yeni dozlar deney hayvanlarına yine yukarıda belirtildiği gibi uygulanarak 14 gün süreyle gözlenir.</a:t>
            </a:r>
          </a:p>
          <a:p>
            <a:pPr algn="just" eaLnBrk="1" fontAlgn="base" hangingPunct="1">
              <a:spcBef>
                <a:spcPct val="0"/>
              </a:spcBef>
              <a:spcAft>
                <a:spcPct val="0"/>
              </a:spcAft>
              <a:defRPr/>
            </a:pPr>
            <a:r>
              <a:rPr lang="tr-TR" altLang="tr-TR" sz="2400" dirty="0">
                <a:solidFill>
                  <a:srgbClr val="FFFFFF"/>
                </a:solidFill>
                <a:latin typeface="Cambria"/>
              </a:rPr>
              <a:t> </a:t>
            </a:r>
          </a:p>
          <a:p>
            <a:pPr algn="just" eaLnBrk="1" fontAlgn="base" hangingPunct="1">
              <a:spcBef>
                <a:spcPct val="0"/>
              </a:spcBef>
              <a:spcAft>
                <a:spcPct val="0"/>
              </a:spcAft>
              <a:defRPr/>
            </a:pPr>
            <a:r>
              <a:rPr lang="tr-TR" altLang="tr-TR" sz="2400" dirty="0">
                <a:solidFill>
                  <a:srgbClr val="FFFFFF"/>
                </a:solidFill>
                <a:latin typeface="Cambria"/>
              </a:rPr>
              <a:t>Test sonucunda ölen hayvanlara otopsi yapılır ve böylece </a:t>
            </a:r>
            <a:r>
              <a:rPr lang="tr-TR" altLang="tr-TR" sz="2400" dirty="0" err="1">
                <a:solidFill>
                  <a:srgbClr val="FFFF99"/>
                </a:solidFill>
                <a:latin typeface="Cambria"/>
              </a:rPr>
              <a:t>toksisite</a:t>
            </a:r>
            <a:r>
              <a:rPr lang="tr-TR" altLang="tr-TR" sz="2400" dirty="0">
                <a:solidFill>
                  <a:srgbClr val="FFFF99"/>
                </a:solidFill>
                <a:latin typeface="Cambria"/>
              </a:rPr>
              <a:t> oluşturmayacak en yüksek doz</a:t>
            </a:r>
            <a:r>
              <a:rPr lang="tr-TR" altLang="tr-TR" sz="2400" dirty="0">
                <a:solidFill>
                  <a:srgbClr val="FFFFFF"/>
                </a:solidFill>
                <a:latin typeface="Cambria"/>
              </a:rPr>
              <a:t> hesaplanır.</a:t>
            </a:r>
          </a:p>
        </p:txBody>
      </p:sp>
    </p:spTree>
    <p:extLst>
      <p:ext uri="{BB962C8B-B14F-4D97-AF65-F5344CB8AC3E}">
        <p14:creationId xmlns:p14="http://schemas.microsoft.com/office/powerpoint/2010/main" val="2092350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Özel Tasarım">
  <a:themeElements>
    <a:clrScheme name="Özel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Özel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Özel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Özel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Özel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Özel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Özel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Özel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Özel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Özel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Özel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Özel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Özel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1640</Words>
  <Application>Microsoft Office PowerPoint</Application>
  <PresentationFormat>Geniş ekran</PresentationFormat>
  <Paragraphs>159</Paragraphs>
  <Slides>18</Slides>
  <Notes>0</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18</vt:i4>
      </vt:variant>
    </vt:vector>
  </HeadingPairs>
  <TitlesOfParts>
    <vt:vector size="25" baseType="lpstr">
      <vt:lpstr>Arial</vt:lpstr>
      <vt:lpstr>Calibri</vt:lpstr>
      <vt:lpstr>Calibri Light</vt:lpstr>
      <vt:lpstr>Cambria</vt:lpstr>
      <vt:lpstr>Verdana</vt:lpstr>
      <vt:lpstr>Office Teması</vt:lpstr>
      <vt:lpstr>Özel Tasarım</vt:lpstr>
      <vt:lpstr>.</vt:lpstr>
      <vt:lpstr>PowerPoint Sunusu</vt:lpstr>
      <vt:lpstr>.</vt:lpstr>
      <vt:lpstr>PowerPoint Sunusu</vt:lpstr>
      <vt:lpstr>.</vt:lpstr>
      <vt:lpstr>PowerPoint Sunusu</vt:lpstr>
      <vt:lpstr>.</vt:lpstr>
      <vt:lpstr>PowerPoint Sunusu</vt:lpstr>
      <vt:lpstr>.</vt:lpstr>
      <vt:lpstr>PowerPoint Sunusu</vt:lpstr>
      <vt:lpstr>.</vt:lpstr>
      <vt:lpstr>.</vt:lpstr>
      <vt:lpstr>PowerPoint Sunusu</vt:lpstr>
      <vt:lpstr>.</vt:lpstr>
      <vt:lpstr>.</vt:lpstr>
      <vt:lpstr>.</vt:lpstr>
      <vt:lpst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oğuz</dc:creator>
  <cp:lastModifiedBy>oğuz</cp:lastModifiedBy>
  <cp:revision>1</cp:revision>
  <dcterms:created xsi:type="dcterms:W3CDTF">2020-03-20T19:55:57Z</dcterms:created>
  <dcterms:modified xsi:type="dcterms:W3CDTF">2020-03-20T19:56:04Z</dcterms:modified>
</cp:coreProperties>
</file>