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8" r:id="rId3"/>
    <p:sldId id="259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57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1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40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30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844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73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0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5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2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038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95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62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37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0406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0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42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78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943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65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6089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1645221"/>
          </a:xfrm>
        </p:spPr>
        <p:txBody>
          <a:bodyPr>
            <a:normAutofit/>
          </a:bodyPr>
          <a:lstStyle/>
          <a:p>
            <a:r>
              <a:rPr lang="tr-TR" sz="5400" dirty="0" smtClean="0"/>
              <a:t>Dokunma duyusu (DERİ)</a:t>
            </a:r>
            <a:endParaRPr lang="tr-TR" sz="5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022591" y="4779264"/>
            <a:ext cx="3574139" cy="478536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ÖĞR.GÖR.CEM SAMUT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669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21945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4944" y="609601"/>
            <a:ext cx="10936223" cy="5181599"/>
          </a:xfrm>
        </p:spPr>
        <p:txBody>
          <a:bodyPr>
            <a:normAutofit/>
          </a:bodyPr>
          <a:lstStyle/>
          <a:p>
            <a:r>
              <a:rPr lang="tr-TR" sz="3200" dirty="0" err="1" smtClean="0"/>
              <a:t>Deri,dokunma</a:t>
            </a:r>
            <a:r>
              <a:rPr lang="tr-TR" sz="3200" dirty="0" smtClean="0"/>
              <a:t> duyusunun alıcı organıdır.</a:t>
            </a:r>
          </a:p>
          <a:p>
            <a:r>
              <a:rPr lang="tr-TR" sz="3200" dirty="0" smtClean="0"/>
              <a:t>Üst deri ve alt deri olmak üzere 2 tabakadan oluşmuştur.</a:t>
            </a:r>
            <a:endParaRPr lang="tr-TR" sz="32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2743200"/>
            <a:ext cx="7851648" cy="392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5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402336"/>
            <a:ext cx="10353761" cy="560832"/>
          </a:xfrm>
        </p:spPr>
        <p:txBody>
          <a:bodyPr>
            <a:normAutofit/>
          </a:bodyPr>
          <a:lstStyle/>
          <a:p>
            <a:r>
              <a:rPr lang="tr-TR" dirty="0" smtClean="0"/>
              <a:t>Üst </a:t>
            </a:r>
            <a:r>
              <a:rPr lang="tr-TR" dirty="0" err="1" smtClean="0"/>
              <a:t>derİ</a:t>
            </a:r>
            <a:r>
              <a:rPr lang="tr-TR" dirty="0" smtClean="0"/>
              <a:t> </a:t>
            </a:r>
            <a:r>
              <a:rPr lang="tr-TR" dirty="0" smtClean="0"/>
              <a:t>(</a:t>
            </a:r>
            <a:r>
              <a:rPr lang="tr-TR" dirty="0" err="1" smtClean="0"/>
              <a:t>epİdermİs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0416" y="1085088"/>
            <a:ext cx="11631168" cy="5559552"/>
          </a:xfrm>
        </p:spPr>
        <p:txBody>
          <a:bodyPr/>
          <a:lstStyle/>
          <a:p>
            <a:r>
              <a:rPr lang="tr-TR" sz="2400" dirty="0" smtClean="0"/>
              <a:t>Çok katlı yassı </a:t>
            </a:r>
            <a:r>
              <a:rPr lang="tr-TR" sz="2400" dirty="0" err="1" smtClean="0"/>
              <a:t>epitel</a:t>
            </a:r>
            <a:r>
              <a:rPr lang="tr-TR" sz="2400" dirty="0" smtClean="0"/>
              <a:t> dokudan oluşmuştur.</a:t>
            </a:r>
          </a:p>
          <a:p>
            <a:pPr>
              <a:lnSpc>
                <a:spcPct val="80000"/>
              </a:lnSpc>
              <a:defRPr/>
            </a:pPr>
            <a:endParaRPr lang="tr-TR" sz="2400" dirty="0">
              <a:latin typeface="Arial Black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sz="2400" dirty="0"/>
              <a:t>Üst kısmındaki yassı ve ölü hücrelerden oluşan tabakaya </a:t>
            </a:r>
            <a:r>
              <a:rPr lang="tr-TR" sz="2400" b="1" dirty="0">
                <a:solidFill>
                  <a:schemeClr val="hlink"/>
                </a:solidFill>
              </a:rPr>
              <a:t>korun tabakası</a:t>
            </a:r>
            <a:r>
              <a:rPr lang="tr-TR" sz="2400" b="1" dirty="0"/>
              <a:t> </a:t>
            </a:r>
            <a:r>
              <a:rPr lang="tr-TR" sz="2400" dirty="0"/>
              <a:t>denir</a:t>
            </a:r>
            <a:r>
              <a:rPr lang="tr-TR" sz="2400" dirty="0" smtClean="0"/>
              <a:t>.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tr-TR" sz="2400" dirty="0"/>
          </a:p>
          <a:p>
            <a:pPr>
              <a:lnSpc>
                <a:spcPct val="80000"/>
              </a:lnSpc>
              <a:defRPr/>
            </a:pPr>
            <a:r>
              <a:rPr lang="tr-TR" sz="2400" dirty="0"/>
              <a:t>Bu tabakadaki ölü hücrelerde lifli proteinlerden yapılmış </a:t>
            </a:r>
            <a:r>
              <a:rPr lang="tr-TR" sz="2400" b="1" dirty="0" err="1">
                <a:solidFill>
                  <a:schemeClr val="hlink"/>
                </a:solidFill>
              </a:rPr>
              <a:t>keratin</a:t>
            </a:r>
            <a:r>
              <a:rPr lang="tr-TR" sz="2400" dirty="0"/>
              <a:t> denen bir madde </a:t>
            </a:r>
            <a:r>
              <a:rPr lang="tr-TR" sz="2400" dirty="0" smtClean="0"/>
              <a:t>bulunur.</a:t>
            </a:r>
          </a:p>
          <a:p>
            <a:pPr>
              <a:lnSpc>
                <a:spcPct val="80000"/>
              </a:lnSpc>
              <a:defRPr/>
            </a:pPr>
            <a:endParaRPr lang="tr-TR" sz="2400" dirty="0"/>
          </a:p>
          <a:p>
            <a:pPr>
              <a:lnSpc>
                <a:spcPct val="80000"/>
              </a:lnSpc>
              <a:defRPr/>
            </a:pPr>
            <a:r>
              <a:rPr lang="tr-TR" sz="2400" dirty="0" smtClean="0"/>
              <a:t>Keratinleşmiş </a:t>
            </a:r>
            <a:r>
              <a:rPr lang="tr-TR" sz="2400" dirty="0"/>
              <a:t>bu tabaka sürekli olarak kepek halinde </a:t>
            </a:r>
            <a:r>
              <a:rPr lang="tr-TR" sz="2400" dirty="0" err="1" smtClean="0"/>
              <a:t>dökülür.Bu</a:t>
            </a:r>
            <a:r>
              <a:rPr lang="tr-TR" sz="2400" dirty="0" smtClean="0"/>
              <a:t> </a:t>
            </a:r>
            <a:r>
              <a:rPr lang="tr-TR" sz="2400" dirty="0"/>
              <a:t>tabaka döküldükçe alttaki canlı hücreler tarafından yenileri oluşturulur. </a:t>
            </a:r>
          </a:p>
          <a:p>
            <a:pPr>
              <a:lnSpc>
                <a:spcPct val="80000"/>
              </a:lnSpc>
              <a:defRPr/>
            </a:pPr>
            <a:endParaRPr lang="tr-TR" sz="2400" dirty="0"/>
          </a:p>
          <a:p>
            <a:pPr>
              <a:lnSpc>
                <a:spcPct val="80000"/>
              </a:lnSpc>
              <a:defRPr/>
            </a:pPr>
            <a:r>
              <a:rPr lang="tr-TR" sz="2400" dirty="0" err="1"/>
              <a:t>Keratinli</a:t>
            </a:r>
            <a:r>
              <a:rPr lang="tr-TR" sz="2400" dirty="0"/>
              <a:t> hücreler deriyi, vurma, çarpma, mikroorganizmalar gibi etkenlere karşı korur.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2628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17068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1120" y="1182624"/>
            <a:ext cx="8985504" cy="459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402337"/>
            <a:ext cx="10353761" cy="18288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92608" y="585217"/>
            <a:ext cx="6681216" cy="598627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tr-TR" sz="3200" dirty="0"/>
              <a:t>Üst deride </a:t>
            </a:r>
            <a:r>
              <a:rPr lang="tr-TR" sz="3200" b="1" dirty="0">
                <a:solidFill>
                  <a:schemeClr val="hlink"/>
                </a:solidFill>
              </a:rPr>
              <a:t>kan damarları ve sinirler</a:t>
            </a:r>
            <a:r>
              <a:rPr lang="tr-TR" sz="3200" b="1" dirty="0"/>
              <a:t> </a:t>
            </a:r>
            <a:r>
              <a:rPr lang="tr-TR" sz="3200" dirty="0"/>
              <a:t>bulunmaz</a:t>
            </a:r>
            <a:r>
              <a:rPr lang="tr-TR" sz="3200" dirty="0" smtClean="0"/>
              <a:t>.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tr-TR" sz="3200" dirty="0"/>
          </a:p>
          <a:p>
            <a:pPr>
              <a:lnSpc>
                <a:spcPct val="90000"/>
              </a:lnSpc>
              <a:defRPr/>
            </a:pPr>
            <a:r>
              <a:rPr lang="tr-TR" sz="3200" dirty="0" smtClean="0"/>
              <a:t>Kıl </a:t>
            </a:r>
            <a:r>
              <a:rPr lang="tr-TR" sz="3200" dirty="0"/>
              <a:t>ve tırnak gibi yapılar üst deriden köken alır</a:t>
            </a:r>
            <a:r>
              <a:rPr lang="tr-TR" sz="3200" dirty="0" smtClean="0"/>
              <a:t>.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tr-TR" sz="3200" dirty="0"/>
          </a:p>
          <a:p>
            <a:pPr>
              <a:lnSpc>
                <a:spcPct val="90000"/>
              </a:lnSpc>
              <a:defRPr/>
            </a:pPr>
            <a:r>
              <a:rPr lang="tr-TR" sz="3200" dirty="0"/>
              <a:t>Korun tabakasının alt kısmında canlı hücrelerden meydana gelen </a:t>
            </a:r>
            <a:r>
              <a:rPr lang="tr-TR" sz="3200" b="1" dirty="0" err="1">
                <a:solidFill>
                  <a:schemeClr val="hlink"/>
                </a:solidFill>
              </a:rPr>
              <a:t>malpigi</a:t>
            </a:r>
            <a:r>
              <a:rPr lang="tr-TR" sz="3200" b="1" dirty="0">
                <a:solidFill>
                  <a:schemeClr val="hlink"/>
                </a:solidFill>
              </a:rPr>
              <a:t> tabakası</a:t>
            </a:r>
            <a:r>
              <a:rPr lang="tr-TR" sz="3200" b="1" dirty="0"/>
              <a:t> </a:t>
            </a:r>
            <a:r>
              <a:rPr lang="tr-TR" sz="3200" dirty="0"/>
              <a:t>bulunur</a:t>
            </a:r>
            <a:r>
              <a:rPr lang="tr-TR" sz="3200" dirty="0" smtClean="0"/>
              <a:t>.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tr-TR" sz="3200" dirty="0"/>
          </a:p>
          <a:p>
            <a:pPr>
              <a:lnSpc>
                <a:spcPct val="90000"/>
              </a:lnSpc>
              <a:defRPr/>
            </a:pPr>
            <a:r>
              <a:rPr lang="tr-TR" sz="3200" dirty="0"/>
              <a:t>Burada deriye rengi veren </a:t>
            </a:r>
            <a:r>
              <a:rPr lang="tr-TR" sz="3200" b="1" dirty="0" err="1">
                <a:solidFill>
                  <a:schemeClr val="hlink"/>
                </a:solidFill>
              </a:rPr>
              <a:t>melanin</a:t>
            </a:r>
            <a:r>
              <a:rPr lang="tr-TR" sz="3200" b="1" dirty="0">
                <a:solidFill>
                  <a:schemeClr val="hlink"/>
                </a:solidFill>
              </a:rPr>
              <a:t> pigmenti</a:t>
            </a:r>
            <a:r>
              <a:rPr lang="tr-TR" sz="3200" b="1" dirty="0"/>
              <a:t> </a:t>
            </a:r>
            <a:r>
              <a:rPr lang="tr-TR" sz="3200" dirty="0"/>
              <a:t>sentezlenir.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824" y="768097"/>
            <a:ext cx="4876800" cy="521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7315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5761" y="902208"/>
            <a:ext cx="5340096" cy="5803392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sz="3200" dirty="0"/>
              <a:t>Derinin </a:t>
            </a:r>
            <a:r>
              <a:rPr lang="tr-TR" sz="3200" dirty="0" err="1"/>
              <a:t>siyah,beyaz</a:t>
            </a:r>
            <a:r>
              <a:rPr lang="tr-TR" sz="3200" dirty="0"/>
              <a:t>, sarı ve kızıl oluşu bu pigmentlerden ileri gelir</a:t>
            </a:r>
            <a:r>
              <a:rPr lang="tr-TR" sz="3200" dirty="0" smtClean="0"/>
              <a:t>.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tr-TR" sz="3200" dirty="0" smtClean="0"/>
          </a:p>
          <a:p>
            <a:pPr marL="0" indent="0">
              <a:lnSpc>
                <a:spcPct val="90000"/>
              </a:lnSpc>
              <a:buNone/>
              <a:defRPr/>
            </a:pPr>
            <a:endParaRPr lang="tr-TR" sz="3200" dirty="0"/>
          </a:p>
          <a:p>
            <a:pPr>
              <a:lnSpc>
                <a:spcPct val="90000"/>
              </a:lnSpc>
              <a:defRPr/>
            </a:pPr>
            <a:r>
              <a:rPr lang="tr-TR" sz="3200" dirty="0" err="1" smtClean="0"/>
              <a:t>Albinolar’da</a:t>
            </a:r>
            <a:r>
              <a:rPr lang="tr-TR" sz="3200" dirty="0" smtClean="0"/>
              <a:t> </a:t>
            </a:r>
            <a:r>
              <a:rPr lang="tr-TR" sz="3200" dirty="0" err="1"/>
              <a:t>melanin</a:t>
            </a:r>
            <a:r>
              <a:rPr lang="tr-TR" sz="3200" dirty="0"/>
              <a:t> oluşmadığı için deri, kirpikler, saçlar, kıllar beyaz veya açık sarı </a:t>
            </a:r>
            <a:r>
              <a:rPr lang="tr-TR" sz="3200" dirty="0" smtClean="0"/>
              <a:t>olur. </a:t>
            </a:r>
            <a:endParaRPr lang="tr-TR" sz="3200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716" y="902208"/>
            <a:ext cx="5286375" cy="580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8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18288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6609" y="390143"/>
            <a:ext cx="7826284" cy="609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438912"/>
            <a:ext cx="10353761" cy="658369"/>
          </a:xfrm>
        </p:spPr>
        <p:txBody>
          <a:bodyPr>
            <a:normAutofit/>
          </a:bodyPr>
          <a:lstStyle/>
          <a:p>
            <a:r>
              <a:rPr lang="tr-TR" dirty="0" smtClean="0"/>
              <a:t>ALT DERİ (DERMİS)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4256" y="1572768"/>
            <a:ext cx="10743301" cy="5035296"/>
          </a:xfrm>
        </p:spPr>
        <p:txBody>
          <a:bodyPr/>
          <a:lstStyle/>
          <a:p>
            <a:pPr>
              <a:defRPr/>
            </a:pPr>
            <a:r>
              <a:rPr lang="tr-TR" sz="2800" dirty="0" smtClean="0"/>
              <a:t>Dermis, </a:t>
            </a:r>
            <a:r>
              <a:rPr lang="tr-TR" sz="2800" dirty="0"/>
              <a:t>daha kalın ve daha karmaşık bir yapılanma gösterir. </a:t>
            </a:r>
          </a:p>
          <a:p>
            <a:pPr>
              <a:defRPr/>
            </a:pPr>
            <a:endParaRPr lang="tr-TR" sz="2800" dirty="0"/>
          </a:p>
          <a:p>
            <a:pPr>
              <a:defRPr/>
            </a:pPr>
            <a:r>
              <a:rPr lang="tr-TR" sz="2800" dirty="0" err="1"/>
              <a:t>Epidermise</a:t>
            </a:r>
            <a:r>
              <a:rPr lang="tr-TR" sz="2800" dirty="0"/>
              <a:t> yakın olan bölümlerinde kılcal damar ağı ve </a:t>
            </a:r>
            <a:r>
              <a:rPr lang="tr-TR" sz="2800" dirty="0" err="1" smtClean="0"/>
              <a:t>kollajen</a:t>
            </a:r>
            <a:r>
              <a:rPr lang="tr-TR" sz="2800" dirty="0" smtClean="0"/>
              <a:t> </a:t>
            </a:r>
            <a:r>
              <a:rPr lang="tr-TR" sz="2800" dirty="0"/>
              <a:t>lifler içerir. </a:t>
            </a:r>
          </a:p>
          <a:p>
            <a:pPr marL="0" indent="0">
              <a:buNone/>
              <a:defRPr/>
            </a:pPr>
            <a:endParaRPr lang="tr-TR" sz="2800" dirty="0"/>
          </a:p>
          <a:p>
            <a:pPr>
              <a:defRPr/>
            </a:pPr>
            <a:r>
              <a:rPr lang="tr-TR" sz="2800" dirty="0"/>
              <a:t>Daha alt bölgelerde ise elastik </a:t>
            </a:r>
            <a:r>
              <a:rPr lang="tr-TR" sz="2800" dirty="0" err="1"/>
              <a:t>lifler,ter,süt</a:t>
            </a:r>
            <a:r>
              <a:rPr lang="tr-TR" sz="2800" dirty="0"/>
              <a:t> ve </a:t>
            </a:r>
            <a:r>
              <a:rPr lang="tr-TR" sz="2800" dirty="0" smtClean="0"/>
              <a:t>yağ </a:t>
            </a:r>
            <a:r>
              <a:rPr lang="tr-TR" sz="2800" dirty="0" err="1" smtClean="0"/>
              <a:t>bezleri,kıl</a:t>
            </a:r>
            <a:r>
              <a:rPr lang="tr-TR" sz="2800" dirty="0" smtClean="0"/>
              <a:t> </a:t>
            </a:r>
            <a:r>
              <a:rPr lang="tr-TR" sz="2800" dirty="0" err="1"/>
              <a:t>kökleri,kan</a:t>
            </a:r>
            <a:r>
              <a:rPr lang="tr-TR" sz="2800" dirty="0"/>
              <a:t> damarları, sinirler ve duyu almaçları bulunur.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061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438912"/>
            <a:ext cx="10353761" cy="823217"/>
          </a:xfrm>
        </p:spPr>
        <p:txBody>
          <a:bodyPr>
            <a:normAutofit/>
          </a:bodyPr>
          <a:lstStyle/>
          <a:p>
            <a:r>
              <a:rPr lang="tr-TR" dirty="0" err="1" smtClean="0"/>
              <a:t>Derİdeki</a:t>
            </a:r>
            <a:r>
              <a:rPr lang="tr-TR" dirty="0" smtClean="0"/>
              <a:t> </a:t>
            </a:r>
            <a:r>
              <a:rPr lang="tr-TR" dirty="0" smtClean="0"/>
              <a:t>reseptörler ve </a:t>
            </a:r>
            <a:r>
              <a:rPr lang="tr-TR" dirty="0" err="1" smtClean="0"/>
              <a:t>görevlerİ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04800" y="1755648"/>
            <a:ext cx="11387328" cy="4791456"/>
          </a:xfrm>
        </p:spPr>
        <p:txBody>
          <a:bodyPr>
            <a:normAutofit/>
          </a:bodyPr>
          <a:lstStyle/>
          <a:p>
            <a:r>
              <a:rPr lang="tr-TR" sz="2800" dirty="0" err="1" smtClean="0"/>
              <a:t>Pacini</a:t>
            </a:r>
            <a:r>
              <a:rPr lang="tr-TR" sz="2800" dirty="0" smtClean="0"/>
              <a:t> Cisimciği</a:t>
            </a:r>
          </a:p>
          <a:p>
            <a:r>
              <a:rPr lang="tr-TR" sz="2800" dirty="0" err="1" smtClean="0"/>
              <a:t>Meissner</a:t>
            </a:r>
            <a:r>
              <a:rPr lang="tr-TR" sz="2800" dirty="0" smtClean="0"/>
              <a:t> Cisimciği ve Merkel Diskleri </a:t>
            </a:r>
          </a:p>
          <a:p>
            <a:r>
              <a:rPr lang="tr-TR" sz="2800" dirty="0" err="1" smtClean="0"/>
              <a:t>Krause</a:t>
            </a:r>
            <a:r>
              <a:rPr lang="tr-TR" sz="2800" dirty="0" smtClean="0"/>
              <a:t> ve </a:t>
            </a:r>
            <a:r>
              <a:rPr lang="tr-TR" sz="2800" dirty="0" err="1" smtClean="0"/>
              <a:t>Ruffuni</a:t>
            </a:r>
            <a:r>
              <a:rPr lang="tr-TR" sz="2800" dirty="0" smtClean="0"/>
              <a:t> Cisimcikleri</a:t>
            </a:r>
          </a:p>
          <a:p>
            <a:r>
              <a:rPr lang="tr-TR" sz="2800" dirty="0" smtClean="0"/>
              <a:t>Kıl Kökü Reseptörleri</a:t>
            </a:r>
          </a:p>
          <a:p>
            <a:r>
              <a:rPr lang="tr-TR" sz="2800" dirty="0" smtClean="0"/>
              <a:t>Serbest Sinir Uçları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9155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329183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Pacİnİ</a:t>
            </a:r>
            <a:r>
              <a:rPr lang="tr-TR" dirty="0" smtClean="0"/>
              <a:t> </a:t>
            </a:r>
            <a:r>
              <a:rPr lang="tr-TR" dirty="0" err="1" smtClean="0"/>
              <a:t>cİsİmcİğİ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1780032"/>
            <a:ext cx="10353762" cy="4535424"/>
          </a:xfrm>
        </p:spPr>
        <p:txBody>
          <a:bodyPr/>
          <a:lstStyle/>
          <a:p>
            <a:r>
              <a:rPr lang="tr-TR" sz="2800" dirty="0" smtClean="0"/>
              <a:t>Basınç duyusunu alan reseptördür. </a:t>
            </a:r>
          </a:p>
          <a:p>
            <a:r>
              <a:rPr lang="tr-TR" sz="2800" dirty="0" smtClean="0"/>
              <a:t>Deri altına ve iç organların duvarlarına yerleşmişlerdir.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312" y="3438144"/>
            <a:ext cx="5657088" cy="297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5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56083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MEİSSNER CİSİMCİĞİ VE MERKEL DİSKLERİ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5760" y="1450848"/>
            <a:ext cx="11436096" cy="5010912"/>
          </a:xfrm>
        </p:spPr>
        <p:txBody>
          <a:bodyPr>
            <a:normAutofit/>
          </a:bodyPr>
          <a:lstStyle/>
          <a:p>
            <a:r>
              <a:rPr lang="tr-TR" sz="2400" dirty="0" smtClean="0"/>
              <a:t>Dokunma duyusunu algılayan reseptördür.</a:t>
            </a:r>
          </a:p>
          <a:p>
            <a:r>
              <a:rPr lang="tr-TR" sz="2400" dirty="0" smtClean="0"/>
              <a:t>Derinin kılsız kısımlarında özellikle parmak uçlarında ve dudaklarda çok bulunurlar.</a:t>
            </a:r>
          </a:p>
          <a:p>
            <a:r>
              <a:rPr lang="tr-TR" sz="2400" dirty="0" smtClean="0"/>
              <a:t>Bu reseptörler vücuda değen cismin niteliğini (</a:t>
            </a:r>
            <a:r>
              <a:rPr lang="tr-TR" sz="2400" dirty="0" err="1" smtClean="0"/>
              <a:t>sivri,kesici,sert,yumuşak</a:t>
            </a:r>
            <a:r>
              <a:rPr lang="tr-TR" sz="2400" dirty="0" smtClean="0"/>
              <a:t>) ve vücudun neresine temas ettiğini algılamada yardımcı olurlar.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597" y="3941825"/>
            <a:ext cx="2390775" cy="28003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944" y="3941825"/>
            <a:ext cx="2380869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438911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KRAUSE VE RUFFİNİ CİSİMCİKLERİ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5072" y="1719072"/>
            <a:ext cx="8314943" cy="4779264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Krause</a:t>
            </a:r>
            <a:r>
              <a:rPr lang="tr-TR" sz="2400" dirty="0" smtClean="0"/>
              <a:t>; soğuk </a:t>
            </a:r>
            <a:r>
              <a:rPr lang="tr-TR" sz="2400" dirty="0" err="1" smtClean="0"/>
              <a:t>duyusunu,Ruffini</a:t>
            </a:r>
            <a:r>
              <a:rPr lang="tr-TR" sz="2400" dirty="0" smtClean="0"/>
              <a:t>; sıcak duyusunu alır.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Dermis tabakasında yer alır.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Çabuk yorulurlar. Örneğin; bir elimizi soğuk </a:t>
            </a:r>
            <a:r>
              <a:rPr lang="tr-TR" sz="2400" dirty="0" err="1" smtClean="0"/>
              <a:t>suya,bir</a:t>
            </a:r>
            <a:r>
              <a:rPr lang="tr-TR" sz="2400" dirty="0" smtClean="0"/>
              <a:t> elimizi sıcak suya koyup bir süre sonra ikisini de ılık suya koyduğumuzda soğuk sudan çıkan elimiz ılık suyu </a:t>
            </a:r>
            <a:r>
              <a:rPr lang="tr-TR" sz="2400" b="1" dirty="0" err="1" smtClean="0"/>
              <a:t>sıcak,</a:t>
            </a:r>
            <a:r>
              <a:rPr lang="tr-TR" sz="2400" dirty="0" err="1" smtClean="0"/>
              <a:t>sıcak</a:t>
            </a:r>
            <a:r>
              <a:rPr lang="tr-TR" sz="2400" dirty="0" smtClean="0"/>
              <a:t> sudan çıkan elimiz ılık suyu </a:t>
            </a:r>
            <a:r>
              <a:rPr lang="tr-TR" sz="2400" b="1" dirty="0" smtClean="0"/>
              <a:t>soğuk </a:t>
            </a:r>
            <a:r>
              <a:rPr lang="tr-TR" sz="2400" dirty="0" smtClean="0"/>
              <a:t>hisseder.</a:t>
            </a:r>
            <a:endParaRPr lang="tr-TR" sz="2400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014" y="1719072"/>
            <a:ext cx="3304033" cy="477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6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0689" y="499872"/>
            <a:ext cx="11096868" cy="353568"/>
          </a:xfrm>
        </p:spPr>
        <p:txBody>
          <a:bodyPr>
            <a:noAutofit/>
          </a:bodyPr>
          <a:lstStyle/>
          <a:p>
            <a:pPr algn="l"/>
            <a:r>
              <a:rPr lang="tr-TR" sz="2000" dirty="0" smtClean="0"/>
              <a:t>KIL KÖKÜ RESEPTÖRLERİ                           SERBEST SİNİR UÇLARI</a:t>
            </a:r>
            <a:endParaRPr lang="tr-TR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688" y="1487424"/>
            <a:ext cx="11922574" cy="5120640"/>
          </a:xfrm>
        </p:spPr>
        <p:txBody>
          <a:bodyPr/>
          <a:lstStyle/>
          <a:p>
            <a:r>
              <a:rPr lang="tr-TR" dirty="0" smtClean="0"/>
              <a:t>Dokunma reseptörüdür.                                           En az özelleşmiş reseptörlerdir.</a:t>
            </a:r>
          </a:p>
          <a:p>
            <a:r>
              <a:rPr lang="tr-TR" dirty="0" smtClean="0"/>
              <a:t>Hafif dokunma duyusunun                                      Ağrı ve acı duyusunu </a:t>
            </a:r>
            <a:r>
              <a:rPr lang="tr-TR" dirty="0" smtClean="0"/>
              <a:t>alırlar.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dirty="0" smtClean="0"/>
              <a:t>  </a:t>
            </a:r>
            <a:r>
              <a:rPr lang="tr-TR" dirty="0" smtClean="0"/>
              <a:t>kuvvetlendirilmesini sağlar.                                </a:t>
            </a:r>
            <a:r>
              <a:rPr lang="tr-TR" dirty="0" smtClean="0"/>
              <a:t>   </a:t>
            </a:r>
            <a:r>
              <a:rPr lang="tr-TR" dirty="0" smtClean="0"/>
              <a:t>Derinin her tarafında ve diğer dokularda </a:t>
            </a:r>
            <a:r>
              <a:rPr lang="tr-TR" dirty="0" smtClean="0"/>
              <a:t> bulunur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38" y="3408806"/>
            <a:ext cx="2884742" cy="290664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888" y="3408805"/>
            <a:ext cx="2767583" cy="290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24384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344" y="280416"/>
            <a:ext cx="8753856" cy="641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0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4416" y="609600"/>
            <a:ext cx="7363967" cy="59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6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609600"/>
          </a:xfrm>
        </p:spPr>
        <p:txBody>
          <a:bodyPr/>
          <a:lstStyle/>
          <a:p>
            <a:r>
              <a:rPr lang="tr-TR" dirty="0" err="1" smtClean="0"/>
              <a:t>Derİnİn</a:t>
            </a:r>
            <a:r>
              <a:rPr lang="tr-TR" dirty="0" smtClean="0"/>
              <a:t> </a:t>
            </a:r>
            <a:r>
              <a:rPr lang="tr-TR" dirty="0" err="1" smtClean="0"/>
              <a:t>görevlerİ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0416" y="1560576"/>
            <a:ext cx="10987141" cy="48280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tr-TR" b="1" dirty="0"/>
              <a:t>	</a:t>
            </a:r>
            <a:endParaRPr lang="tr-TR" b="1" dirty="0" smtClean="0"/>
          </a:p>
          <a:p>
            <a:pPr marL="0" indent="0">
              <a:lnSpc>
                <a:spcPct val="80000"/>
              </a:lnSpc>
              <a:buNone/>
              <a:defRPr/>
            </a:pPr>
            <a:endParaRPr lang="tr-TR" b="1" dirty="0"/>
          </a:p>
          <a:p>
            <a:pPr>
              <a:lnSpc>
                <a:spcPct val="80000"/>
              </a:lnSpc>
              <a:defRPr/>
            </a:pPr>
            <a:r>
              <a:rPr lang="tr-TR" sz="2800" dirty="0" smtClean="0"/>
              <a:t> Koruyucudur (</a:t>
            </a:r>
            <a:r>
              <a:rPr lang="tr-TR" sz="2800" dirty="0" err="1" smtClean="0"/>
              <a:t>mikroplara,güneşe</a:t>
            </a:r>
            <a:r>
              <a:rPr lang="tr-TR" sz="2800" dirty="0" smtClean="0"/>
              <a:t> ve mekanik etkilere karşı)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tr-TR" b="1" dirty="0"/>
          </a:p>
          <a:p>
            <a:pPr>
              <a:lnSpc>
                <a:spcPct val="80000"/>
              </a:lnSpc>
              <a:defRPr/>
            </a:pPr>
            <a:r>
              <a:rPr lang="tr-TR" sz="2800" dirty="0"/>
              <a:t> </a:t>
            </a:r>
            <a:r>
              <a:rPr lang="tr-TR" sz="2800" dirty="0" smtClean="0"/>
              <a:t>Solunuma </a:t>
            </a:r>
            <a:r>
              <a:rPr lang="tr-TR" sz="2800" dirty="0"/>
              <a:t>yardım </a:t>
            </a:r>
            <a:r>
              <a:rPr lang="tr-TR" sz="2800" dirty="0" smtClean="0"/>
              <a:t>eder(gaz alışverişi)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800" dirty="0"/>
              <a:t>						</a:t>
            </a:r>
          </a:p>
          <a:p>
            <a:pPr>
              <a:lnSpc>
                <a:spcPct val="80000"/>
              </a:lnSpc>
              <a:defRPr/>
            </a:pPr>
            <a:r>
              <a:rPr lang="tr-TR" sz="2800" dirty="0"/>
              <a:t> </a:t>
            </a:r>
            <a:r>
              <a:rPr lang="tr-TR" sz="2800" dirty="0" smtClean="0"/>
              <a:t>Boşaltıma </a:t>
            </a:r>
            <a:r>
              <a:rPr lang="tr-TR" sz="2800" dirty="0"/>
              <a:t>yardım </a:t>
            </a:r>
            <a:r>
              <a:rPr lang="tr-TR" sz="2800" dirty="0" smtClean="0"/>
              <a:t>eder(terleme).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800" dirty="0"/>
              <a:t>						</a:t>
            </a:r>
          </a:p>
          <a:p>
            <a:pPr>
              <a:lnSpc>
                <a:spcPct val="80000"/>
              </a:lnSpc>
              <a:defRPr/>
            </a:pPr>
            <a:r>
              <a:rPr lang="tr-TR" sz="2800" dirty="0"/>
              <a:t> </a:t>
            </a:r>
            <a:r>
              <a:rPr lang="tr-TR" sz="2800" dirty="0" smtClean="0"/>
              <a:t>Vücut </a:t>
            </a:r>
            <a:r>
              <a:rPr lang="tr-TR" sz="2800" dirty="0"/>
              <a:t>ısısını ayarlar.		</a:t>
            </a:r>
            <a:endParaRPr lang="tr-TR" sz="2800" dirty="0" smtClean="0"/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800" dirty="0"/>
              <a:t>				</a:t>
            </a:r>
          </a:p>
          <a:p>
            <a:pPr>
              <a:lnSpc>
                <a:spcPct val="80000"/>
              </a:lnSpc>
              <a:defRPr/>
            </a:pPr>
            <a:r>
              <a:rPr lang="tr-TR" sz="2800" dirty="0"/>
              <a:t> </a:t>
            </a:r>
            <a:r>
              <a:rPr lang="tr-TR" sz="2800" dirty="0" smtClean="0"/>
              <a:t>Dokunma </a:t>
            </a:r>
            <a:r>
              <a:rPr lang="tr-TR" sz="2800" dirty="0"/>
              <a:t>duyusunu alma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579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180</TotalTime>
  <Words>370</Words>
  <Application>Microsoft Office PowerPoint</Application>
  <PresentationFormat>Özel</PresentationFormat>
  <Paragraphs>66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Damask</vt:lpstr>
      <vt:lpstr>Dokunma duyusu (DERİ)</vt:lpstr>
      <vt:lpstr>PowerPoint Sunusu</vt:lpstr>
      <vt:lpstr>Üst derİ (epİdermİs)</vt:lpstr>
      <vt:lpstr>PowerPoint Sunusu</vt:lpstr>
      <vt:lpstr>PowerPoint Sunusu</vt:lpstr>
      <vt:lpstr>PowerPoint Sunusu</vt:lpstr>
      <vt:lpstr>PowerPoint Sunusu</vt:lpstr>
      <vt:lpstr>ALT DERİ (DERMİS)</vt:lpstr>
      <vt:lpstr>Derİdeki reseptörler ve görevlerİ</vt:lpstr>
      <vt:lpstr>Pacİnİ cİsİmcİğİ</vt:lpstr>
      <vt:lpstr>MEİSSNER CİSİMCİĞİ VE MERKEL DİSKLERİ</vt:lpstr>
      <vt:lpstr>KRAUSE VE RUFFİNİ CİSİMCİKLERİ </vt:lpstr>
      <vt:lpstr>KIL KÖKÜ RESEPTÖRLERİ                           SERBEST SİNİR UÇLARI</vt:lpstr>
      <vt:lpstr>PowerPoint Sunusu</vt:lpstr>
      <vt:lpstr>PowerPoint Sunusu</vt:lpstr>
      <vt:lpstr>Derİnİn görevlerİ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Dokunma duyusu (DERİ)</dc:title>
  <dc:creator>cemsamut1</dc:creator>
  <cp:lastModifiedBy>USER</cp:lastModifiedBy>
  <cp:revision>15</cp:revision>
  <dcterms:created xsi:type="dcterms:W3CDTF">2014-12-15T17:08:24Z</dcterms:created>
  <dcterms:modified xsi:type="dcterms:W3CDTF">2015-11-12T11:08:03Z</dcterms:modified>
</cp:coreProperties>
</file>