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60" r:id="rId5"/>
    <p:sldId id="263" r:id="rId6"/>
    <p:sldId id="264" r:id="rId7"/>
    <p:sldId id="269" r:id="rId8"/>
    <p:sldId id="265" r:id="rId9"/>
    <p:sldId id="266" r:id="rId10"/>
    <p:sldId id="267" r:id="rId11"/>
    <p:sldId id="268" r:id="rId12"/>
    <p:sldId id="270" r:id="rId13"/>
    <p:sldId id="271" r:id="rId14"/>
    <p:sldId id="279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589213" y="1524001"/>
            <a:ext cx="8915399" cy="1389888"/>
          </a:xfrm>
        </p:spPr>
        <p:txBody>
          <a:bodyPr/>
          <a:lstStyle/>
          <a:p>
            <a:r>
              <a:rPr lang="tr-TR" dirty="0" smtClean="0"/>
              <a:t>GÖRME DUYUSU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                                                                                           ÖĞR.GÖR.CEM SAMUT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2436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80562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7840" y="624110"/>
            <a:ext cx="8583167" cy="614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58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89761" y="1097280"/>
            <a:ext cx="9614852" cy="807720"/>
          </a:xfrm>
        </p:spPr>
        <p:txBody>
          <a:bodyPr/>
          <a:lstStyle/>
          <a:p>
            <a:r>
              <a:rPr lang="tr-TR" b="1" dirty="0" smtClean="0"/>
              <a:t>Gözün Tabakaları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82496" y="2133600"/>
            <a:ext cx="9822116" cy="4498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 smtClean="0"/>
              <a:t>1- Sert Tabaka:</a:t>
            </a:r>
          </a:p>
          <a:p>
            <a:pPr marL="0" indent="0">
              <a:buNone/>
            </a:pPr>
            <a:endParaRPr lang="tr-TR" sz="2400" b="1" dirty="0"/>
          </a:p>
          <a:p>
            <a:r>
              <a:rPr lang="tr-TR" sz="2400" dirty="0"/>
              <a:t>Sert tabaka adı verilen en dıştaki tabaka sağlam ve kalın bir dokudan meydana gelir. </a:t>
            </a:r>
            <a:endParaRPr lang="tr-TR" sz="2400" dirty="0" smtClean="0"/>
          </a:p>
          <a:p>
            <a:r>
              <a:rPr lang="tr-TR" sz="2400" dirty="0" smtClean="0"/>
              <a:t>Göz </a:t>
            </a:r>
            <a:r>
              <a:rPr lang="tr-TR" sz="2400" dirty="0"/>
              <a:t>akı da denilen bu beyaz renkli tabaka gözyuvarının </a:t>
            </a:r>
            <a:r>
              <a:rPr lang="tr-TR" sz="2400" dirty="0" smtClean="0"/>
              <a:t>5/6 </a:t>
            </a:r>
            <a:r>
              <a:rPr lang="tr-TR" sz="2400" dirty="0" err="1" smtClean="0"/>
              <a:t>sını</a:t>
            </a:r>
            <a:r>
              <a:rPr lang="tr-TR" sz="2400" dirty="0" smtClean="0"/>
              <a:t> </a:t>
            </a:r>
            <a:r>
              <a:rPr lang="tr-TR" sz="2400" dirty="0"/>
              <a:t>kaplar. Gözün ön bölümüne gelen </a:t>
            </a:r>
            <a:r>
              <a:rPr lang="tr-TR" sz="2400" dirty="0" smtClean="0"/>
              <a:t>1/6 </a:t>
            </a:r>
            <a:r>
              <a:rPr lang="tr-TR" sz="2400" dirty="0" err="1" smtClean="0"/>
              <a:t>lık</a:t>
            </a:r>
            <a:r>
              <a:rPr lang="tr-TR" sz="2400" dirty="0" smtClean="0"/>
              <a:t> </a:t>
            </a:r>
            <a:r>
              <a:rPr lang="tr-TR" sz="2400" dirty="0"/>
              <a:t>kısmı ise sert tabakanın devamı olarak hafif bir şişkinlik yapar ve ışığın göze girmesini sağlar. Bu bölüme saydam tabaka (kornea) denir.</a:t>
            </a:r>
          </a:p>
        </p:txBody>
      </p:sp>
    </p:spTree>
    <p:extLst>
      <p:ext uri="{BB962C8B-B14F-4D97-AF65-F5344CB8AC3E}">
        <p14:creationId xmlns:p14="http://schemas.microsoft.com/office/powerpoint/2010/main" val="140219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302482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55648" y="1328928"/>
            <a:ext cx="9748964" cy="5425440"/>
          </a:xfrm>
        </p:spPr>
        <p:txBody>
          <a:bodyPr/>
          <a:lstStyle/>
          <a:p>
            <a:pPr marL="0" indent="0">
              <a:buNone/>
            </a:pPr>
            <a:r>
              <a:rPr lang="tr-TR" sz="2400" b="1" dirty="0" smtClean="0"/>
              <a:t>2- Damar Tabaka:</a:t>
            </a:r>
          </a:p>
          <a:p>
            <a:pPr marL="0" indent="0">
              <a:buNone/>
            </a:pPr>
            <a:endParaRPr lang="tr-TR" sz="2400" dirty="0" smtClean="0"/>
          </a:p>
          <a:p>
            <a:pPr marL="0" indent="0">
              <a:buNone/>
            </a:pPr>
            <a:endParaRPr lang="tr-TR" sz="2400" dirty="0"/>
          </a:p>
          <a:p>
            <a:r>
              <a:rPr lang="tr-TR" sz="2400" dirty="0"/>
              <a:t>Üç bölümden oluşur. </a:t>
            </a:r>
            <a:endParaRPr lang="tr-TR" sz="2400" dirty="0" smtClean="0"/>
          </a:p>
          <a:p>
            <a:r>
              <a:rPr lang="tr-TR" sz="2400" dirty="0" smtClean="0"/>
              <a:t>Sert </a:t>
            </a:r>
            <a:r>
              <a:rPr lang="tr-TR" sz="2400" dirty="0"/>
              <a:t>tabakanın içini kaplayan ve damarlardan meydana gelen </a:t>
            </a:r>
            <a:r>
              <a:rPr lang="tr-TR" sz="2400" b="1" dirty="0" err="1" smtClean="0"/>
              <a:t>koroid</a:t>
            </a:r>
            <a:r>
              <a:rPr lang="tr-TR" sz="2400" dirty="0"/>
              <a:t>,</a:t>
            </a:r>
            <a:endParaRPr lang="tr-TR" sz="2400" dirty="0" smtClean="0"/>
          </a:p>
          <a:p>
            <a:r>
              <a:rPr lang="tr-TR" sz="2400" dirty="0"/>
              <a:t>G</a:t>
            </a:r>
            <a:r>
              <a:rPr lang="tr-TR" sz="2400" dirty="0" smtClean="0"/>
              <a:t>özün </a:t>
            </a:r>
            <a:r>
              <a:rPr lang="tr-TR" sz="2400" dirty="0"/>
              <a:t>ışık </a:t>
            </a:r>
            <a:r>
              <a:rPr lang="tr-TR" sz="2400" dirty="0" smtClean="0"/>
              <a:t>gereksinimine </a:t>
            </a:r>
            <a:r>
              <a:rPr lang="tr-TR" sz="2400" dirty="0"/>
              <a:t>göre ayarlanmasıyla görevli </a:t>
            </a:r>
            <a:r>
              <a:rPr lang="tr-TR" sz="2400" b="1" dirty="0" err="1" smtClean="0"/>
              <a:t>silyer</a:t>
            </a:r>
            <a:r>
              <a:rPr lang="tr-TR" sz="2400" b="1" dirty="0"/>
              <a:t> </a:t>
            </a:r>
            <a:r>
              <a:rPr lang="tr-TR" sz="2400" b="1" dirty="0" smtClean="0"/>
              <a:t>cisim</a:t>
            </a:r>
            <a:r>
              <a:rPr lang="tr-TR" sz="2400" dirty="0" smtClean="0"/>
              <a:t>(yakın-uzak uyumu),</a:t>
            </a:r>
          </a:p>
          <a:p>
            <a:r>
              <a:rPr lang="tr-TR" sz="2400" dirty="0"/>
              <a:t>S</a:t>
            </a:r>
            <a:r>
              <a:rPr lang="tr-TR" sz="2400" dirty="0" smtClean="0"/>
              <a:t>on </a:t>
            </a:r>
            <a:r>
              <a:rPr lang="tr-TR" sz="2400" dirty="0"/>
              <a:t>olarak da </a:t>
            </a:r>
            <a:r>
              <a:rPr lang="tr-TR" sz="2400" b="1" dirty="0"/>
              <a:t>iris</a:t>
            </a:r>
            <a:r>
              <a:rPr lang="tr-TR" sz="2400" dirty="0"/>
              <a:t>. </a:t>
            </a:r>
            <a:endParaRPr lang="tr-TR" sz="2400" dirty="0" smtClean="0"/>
          </a:p>
          <a:p>
            <a:r>
              <a:rPr lang="tr-TR" sz="2400" dirty="0" smtClean="0"/>
              <a:t>Dairesel </a:t>
            </a:r>
            <a:r>
              <a:rPr lang="tr-TR" sz="2400" dirty="0"/>
              <a:t>bir tabaka olan iris gözyuvarının önünde ve saydam tabakanın hemen gerisinde yer alır</a:t>
            </a:r>
            <a:r>
              <a:rPr lang="tr-TR" sz="2400" dirty="0" smtClean="0"/>
              <a:t>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6901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0434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50720" y="1487424"/>
            <a:ext cx="9553892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 smtClean="0"/>
              <a:t>3- Ağ Tabaka (Retina)</a:t>
            </a:r>
          </a:p>
          <a:p>
            <a:pPr marL="0" indent="0">
              <a:buNone/>
            </a:pPr>
            <a:endParaRPr lang="tr-TR" sz="2400" dirty="0"/>
          </a:p>
          <a:p>
            <a:r>
              <a:rPr lang="tr-TR" sz="2400" dirty="0" smtClean="0"/>
              <a:t>Sinir hücrelerinden </a:t>
            </a:r>
            <a:r>
              <a:rPr lang="tr-TR" sz="2400" dirty="0"/>
              <a:t>oluşur ve damar tabakanın içini bütünüyle kaplar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Duyarlı </a:t>
            </a:r>
            <a:r>
              <a:rPr lang="tr-TR" sz="2400" dirty="0"/>
              <a:t>olan bu tabaka </a:t>
            </a:r>
            <a:r>
              <a:rPr lang="tr-TR" sz="2400" dirty="0" smtClean="0"/>
              <a:t>ağ tabaka </a:t>
            </a:r>
            <a:r>
              <a:rPr lang="tr-TR" sz="2400" dirty="0"/>
              <a:t>(retina) olarak adlandırılır. </a:t>
            </a:r>
            <a:endParaRPr lang="tr-TR" sz="2400" dirty="0" smtClean="0"/>
          </a:p>
          <a:p>
            <a:r>
              <a:rPr lang="tr-TR" sz="2400" dirty="0" smtClean="0"/>
              <a:t>Bu </a:t>
            </a:r>
            <a:r>
              <a:rPr lang="tr-TR" sz="2400" dirty="0"/>
              <a:t>tabaka, gözün arkasında sert ve damar tabakaları delerek giren sinirlerin yayılmasından oluşur. </a:t>
            </a:r>
            <a:endParaRPr lang="tr-TR" sz="2400" dirty="0" smtClean="0"/>
          </a:p>
          <a:p>
            <a:r>
              <a:rPr lang="tr-TR" sz="2400" dirty="0" smtClean="0"/>
              <a:t>Işığa ve renklere </a:t>
            </a:r>
            <a:r>
              <a:rPr lang="tr-TR" sz="2400" dirty="0"/>
              <a:t>karşı duyarlı tabakadır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İki çeşit reseptör hücre bulunur.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64585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92925" y="489998"/>
            <a:ext cx="8911687" cy="241522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33728" y="280416"/>
            <a:ext cx="9870884" cy="6577584"/>
          </a:xfrm>
        </p:spPr>
        <p:txBody>
          <a:bodyPr/>
          <a:lstStyle/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sz="2000" b="1" dirty="0" err="1"/>
              <a:t>A.Çomak</a:t>
            </a:r>
            <a:r>
              <a:rPr lang="tr-TR" sz="2000" b="1" dirty="0"/>
              <a:t> hücreleri </a:t>
            </a:r>
            <a:endParaRPr lang="tr-TR" sz="2000" dirty="0"/>
          </a:p>
          <a:p>
            <a:r>
              <a:rPr lang="tr-TR" sz="2000" dirty="0" smtClean="0"/>
              <a:t>Zayıf </a:t>
            </a:r>
            <a:r>
              <a:rPr lang="tr-TR" sz="2000" dirty="0"/>
              <a:t>ışıkta görmeyi sağlar. </a:t>
            </a:r>
          </a:p>
          <a:p>
            <a:r>
              <a:rPr lang="tr-TR" sz="2000" dirty="0" smtClean="0"/>
              <a:t>Cisimlerin </a:t>
            </a:r>
            <a:r>
              <a:rPr lang="tr-TR" sz="2000" dirty="0"/>
              <a:t>şeklini algılamayı sağlar. </a:t>
            </a:r>
          </a:p>
          <a:p>
            <a:r>
              <a:rPr lang="tr-TR" sz="2000" dirty="0" smtClean="0"/>
              <a:t>Ağ </a:t>
            </a:r>
            <a:r>
              <a:rPr lang="tr-TR" sz="2000" dirty="0"/>
              <a:t>tabakalarının çevresine yayılmış haldedir. </a:t>
            </a: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b="1" dirty="0" err="1"/>
              <a:t>B.Koni</a:t>
            </a:r>
            <a:r>
              <a:rPr lang="tr-TR" sz="2000" b="1" dirty="0"/>
              <a:t> Hücreleri </a:t>
            </a:r>
            <a:endParaRPr lang="tr-TR" sz="2000" dirty="0"/>
          </a:p>
          <a:p>
            <a:r>
              <a:rPr lang="tr-TR" sz="2000" dirty="0" smtClean="0"/>
              <a:t>Bol </a:t>
            </a:r>
            <a:r>
              <a:rPr lang="tr-TR" sz="2000" dirty="0"/>
              <a:t>ışıkta, renkli ve net görmeyi sağlar. </a:t>
            </a:r>
          </a:p>
          <a:p>
            <a:r>
              <a:rPr lang="tr-TR" sz="2000" dirty="0" smtClean="0"/>
              <a:t>Ağ </a:t>
            </a:r>
            <a:r>
              <a:rPr lang="tr-TR" sz="2000" dirty="0" smtClean="0"/>
              <a:t>tabakaların </a:t>
            </a:r>
            <a:r>
              <a:rPr lang="tr-TR" sz="2000" dirty="0"/>
              <a:t>merkezlerinde yapılaşmıştır. </a:t>
            </a:r>
          </a:p>
          <a:p>
            <a:r>
              <a:rPr lang="tr-TR" sz="2000" dirty="0" smtClean="0"/>
              <a:t>En </a:t>
            </a:r>
            <a:r>
              <a:rPr lang="tr-TR" sz="2000" dirty="0"/>
              <a:t>yoğun olduğu </a:t>
            </a:r>
            <a:r>
              <a:rPr lang="tr-TR" sz="2000" dirty="0" err="1" smtClean="0"/>
              <a:t>yer,</a:t>
            </a:r>
            <a:r>
              <a:rPr lang="tr-TR" sz="2000" b="1" dirty="0" err="1" smtClean="0"/>
              <a:t>sarı</a:t>
            </a:r>
            <a:r>
              <a:rPr lang="tr-TR" sz="2000" b="1" dirty="0" smtClean="0"/>
              <a:t> benektir</a:t>
            </a:r>
            <a:r>
              <a:rPr lang="tr-TR" sz="2000" dirty="0" smtClean="0"/>
              <a:t>. </a:t>
            </a:r>
            <a:endParaRPr lang="tr-TR" sz="2000" dirty="0"/>
          </a:p>
          <a:p>
            <a:r>
              <a:rPr lang="tr-TR" sz="2000" dirty="0" smtClean="0"/>
              <a:t>Sarı </a:t>
            </a:r>
            <a:r>
              <a:rPr lang="tr-TR" sz="2000" dirty="0"/>
              <a:t>benek, ağ tabaka üzerindeki çukur </a:t>
            </a:r>
            <a:r>
              <a:rPr lang="tr-TR" sz="2000" dirty="0" smtClean="0"/>
              <a:t>bölgedir </a:t>
            </a:r>
            <a:r>
              <a:rPr lang="tr-TR" sz="2000" dirty="0"/>
              <a:t>ve görüntünün net oluştuğu yerdir. </a:t>
            </a:r>
          </a:p>
          <a:p>
            <a:r>
              <a:rPr lang="tr-TR" sz="2000" dirty="0" smtClean="0"/>
              <a:t>Koni </a:t>
            </a:r>
            <a:r>
              <a:rPr lang="tr-TR" sz="2000" dirty="0"/>
              <a:t>hücrelerinin, görevini yapmaması sonucu renk körlüğü oluşur.(kalıtsaldır) </a:t>
            </a:r>
          </a:p>
          <a:p>
            <a:r>
              <a:rPr lang="tr-TR" sz="2000" dirty="0" smtClean="0"/>
              <a:t>Kör </a:t>
            </a:r>
            <a:r>
              <a:rPr lang="tr-TR" sz="2000" dirty="0"/>
              <a:t>nokta, ağ tabakada sinir hücrelerinin göz yuvalarından ayrıldığı yerdir</a:t>
            </a:r>
            <a:r>
              <a:rPr lang="tr-TR" sz="2000" dirty="0" smtClean="0"/>
              <a:t>. Bu bölgede </a:t>
            </a:r>
            <a:r>
              <a:rPr lang="tr-TR" sz="2000" dirty="0"/>
              <a:t>reseptör yoktur. Görüntü oluşmaz. </a:t>
            </a:r>
          </a:p>
        </p:txBody>
      </p:sp>
    </p:spTree>
    <p:extLst>
      <p:ext uri="{BB962C8B-B14F-4D97-AF65-F5344CB8AC3E}">
        <p14:creationId xmlns:p14="http://schemas.microsoft.com/office/powerpoint/2010/main" val="297598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21938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5232" y="1816608"/>
            <a:ext cx="9204960" cy="375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89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375634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67840" y="1377696"/>
            <a:ext cx="9736772" cy="4533526"/>
          </a:xfrm>
        </p:spPr>
        <p:txBody>
          <a:bodyPr/>
          <a:lstStyle/>
          <a:p>
            <a:endParaRPr lang="tr-TR" dirty="0"/>
          </a:p>
          <a:p>
            <a:r>
              <a:rPr lang="tr-TR" sz="2400" dirty="0"/>
              <a:t>Koni hücrelerinde bazı renk gruplarının olmaması sonucu kalıtsal renk körlüğü olur</a:t>
            </a:r>
            <a:r>
              <a:rPr lang="tr-TR" sz="2400" dirty="0" smtClean="0"/>
              <a:t>. Koni </a:t>
            </a:r>
            <a:r>
              <a:rPr lang="tr-TR" sz="2400" dirty="0"/>
              <a:t>hücrelerinin hiç olmaması durumunda kişi siyah beyaz görür buna total renk körlüğü denir. </a:t>
            </a:r>
            <a:endParaRPr lang="tr-TR" sz="2400" dirty="0" smtClean="0"/>
          </a:p>
          <a:p>
            <a:pPr marL="0" indent="0">
              <a:buNone/>
            </a:pPr>
            <a:endParaRPr lang="tr-TR" sz="2400" dirty="0"/>
          </a:p>
          <a:p>
            <a:r>
              <a:rPr lang="tr-TR" sz="2400" dirty="0" smtClean="0"/>
              <a:t>A </a:t>
            </a:r>
            <a:r>
              <a:rPr lang="tr-TR" sz="2400" dirty="0"/>
              <a:t>vitamini renk pigmentlerinin öncül maddesidir. A vitamini eksikliğinde gece </a:t>
            </a:r>
            <a:r>
              <a:rPr lang="tr-TR" sz="2400" dirty="0" smtClean="0"/>
              <a:t>körlüğü </a:t>
            </a:r>
            <a:r>
              <a:rPr lang="tr-TR" sz="2400" dirty="0"/>
              <a:t>oluşur</a:t>
            </a:r>
            <a:r>
              <a:rPr lang="tr-TR" sz="2400" dirty="0" smtClean="0"/>
              <a:t>. Loş </a:t>
            </a:r>
            <a:r>
              <a:rPr lang="tr-TR" sz="2400" dirty="0"/>
              <a:t>ışıkta kişi göremez. </a:t>
            </a:r>
          </a:p>
        </p:txBody>
      </p:sp>
    </p:spTree>
    <p:extLst>
      <p:ext uri="{BB962C8B-B14F-4D97-AF65-F5344CB8AC3E}">
        <p14:creationId xmlns:p14="http://schemas.microsoft.com/office/powerpoint/2010/main" val="394146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38529" y="624110"/>
            <a:ext cx="9566084" cy="1280890"/>
          </a:xfrm>
        </p:spPr>
        <p:txBody>
          <a:bodyPr/>
          <a:lstStyle/>
          <a:p>
            <a:r>
              <a:rPr lang="tr-TR" b="1" dirty="0" smtClean="0"/>
              <a:t>Kornea(Saydam Tabaka)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2224" y="2194560"/>
            <a:ext cx="9712388" cy="4181856"/>
          </a:xfrm>
        </p:spPr>
        <p:txBody>
          <a:bodyPr>
            <a:normAutofit/>
          </a:bodyPr>
          <a:lstStyle/>
          <a:p>
            <a:r>
              <a:rPr lang="tr-TR" sz="2400" dirty="0"/>
              <a:t>G</a:t>
            </a:r>
            <a:r>
              <a:rPr lang="tr-TR" sz="2400" dirty="0" smtClean="0"/>
              <a:t>özün</a:t>
            </a:r>
            <a:r>
              <a:rPr lang="tr-TR" sz="2400" dirty="0"/>
              <a:t> en ön kısmında yer alan, ışığı odaklamak ve gözü dış etkenlerden korumak için özelleşmiş saydam ve eğimli bir dokudur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Korneanın </a:t>
            </a:r>
            <a:r>
              <a:rPr lang="tr-TR" sz="2400" dirty="0"/>
              <a:t>ön yüzeyi gözün temel kırıcı </a:t>
            </a:r>
            <a:r>
              <a:rPr lang="tr-TR" sz="2400" dirty="0" smtClean="0"/>
              <a:t>bileşenidir.</a:t>
            </a:r>
          </a:p>
          <a:p>
            <a:r>
              <a:rPr lang="tr-TR" sz="2400" dirty="0"/>
              <a:t>Kornea, ışığın net bir şekilde kırınımı için saydam olmak zorundadır. Bu nedenle yapısında kan damarları içermez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Korneanın oksijenlenmesini</a:t>
            </a:r>
            <a:r>
              <a:rPr lang="tr-TR" sz="2400" dirty="0"/>
              <a:t> ve beslenmesini dışta göz yaşı </a:t>
            </a:r>
            <a:r>
              <a:rPr lang="tr-TR" sz="2400" dirty="0" err="1" smtClean="0"/>
              <a:t>salgısı,iç</a:t>
            </a:r>
            <a:r>
              <a:rPr lang="tr-TR" sz="2400" dirty="0" smtClean="0"/>
              <a:t> </a:t>
            </a:r>
            <a:r>
              <a:rPr lang="tr-TR" sz="2400" dirty="0"/>
              <a:t>kısımda ise göz içi görme sıvısı sağlar.</a:t>
            </a:r>
          </a:p>
        </p:txBody>
      </p:sp>
    </p:spTree>
    <p:extLst>
      <p:ext uri="{BB962C8B-B14F-4D97-AF65-F5344CB8AC3E}">
        <p14:creationId xmlns:p14="http://schemas.microsoft.com/office/powerpoint/2010/main" val="113548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60449" y="624110"/>
            <a:ext cx="9444164" cy="1280890"/>
          </a:xfrm>
        </p:spPr>
        <p:txBody>
          <a:bodyPr>
            <a:normAutofit/>
          </a:bodyPr>
          <a:lstStyle/>
          <a:p>
            <a:r>
              <a:rPr lang="tr-TR" sz="3200" b="1" dirty="0" smtClean="0"/>
              <a:t>İris</a:t>
            </a:r>
            <a:endParaRPr lang="tr-TR" sz="32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19072" y="1792224"/>
            <a:ext cx="9785540" cy="4118998"/>
          </a:xfrm>
        </p:spPr>
        <p:txBody>
          <a:bodyPr/>
          <a:lstStyle/>
          <a:p>
            <a:endParaRPr lang="tr-TR" dirty="0"/>
          </a:p>
          <a:p>
            <a:r>
              <a:rPr lang="tr-TR" sz="2400" dirty="0"/>
              <a:t>G</a:t>
            </a:r>
            <a:r>
              <a:rPr lang="tr-TR" sz="2400" dirty="0" smtClean="0"/>
              <a:t>öze </a:t>
            </a:r>
            <a:r>
              <a:rPr lang="tr-TR" sz="2400" dirty="0"/>
              <a:t>renk veren kısmıdır</a:t>
            </a:r>
            <a:r>
              <a:rPr lang="tr-TR" sz="2400" dirty="0" smtClean="0"/>
              <a:t>. </a:t>
            </a:r>
          </a:p>
          <a:p>
            <a:r>
              <a:rPr lang="tr-TR" sz="2400" dirty="0" smtClean="0"/>
              <a:t>Ortasında </a:t>
            </a:r>
            <a:r>
              <a:rPr lang="tr-TR" sz="2400" dirty="0"/>
              <a:t>göz bebeği bulunur. </a:t>
            </a:r>
          </a:p>
          <a:p>
            <a:r>
              <a:rPr lang="tr-TR" sz="2400" dirty="0" smtClean="0"/>
              <a:t>Yapısındaki </a:t>
            </a:r>
            <a:r>
              <a:rPr lang="tr-TR" sz="2400" dirty="0"/>
              <a:t>kaslarla </a:t>
            </a:r>
            <a:r>
              <a:rPr lang="tr-TR" sz="2400" dirty="0" smtClean="0"/>
              <a:t>göz bebeğinin </a:t>
            </a:r>
            <a:r>
              <a:rPr lang="tr-TR" sz="2400" dirty="0"/>
              <a:t>büyüyüp küçülmesini sağlayarak göze giren ışık miktarını ayarlar. </a:t>
            </a:r>
          </a:p>
          <a:p>
            <a:r>
              <a:rPr lang="tr-TR" sz="2400" dirty="0" smtClean="0"/>
              <a:t>İrisin </a:t>
            </a:r>
            <a:r>
              <a:rPr lang="tr-TR" sz="2400" dirty="0"/>
              <a:t>arkasında göz merceği bulunur. </a:t>
            </a:r>
          </a:p>
        </p:txBody>
      </p:sp>
    </p:spTree>
    <p:extLst>
      <p:ext uri="{BB962C8B-B14F-4D97-AF65-F5344CB8AC3E}">
        <p14:creationId xmlns:p14="http://schemas.microsoft.com/office/powerpoint/2010/main" val="182792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26337" y="975360"/>
            <a:ext cx="9578276" cy="929640"/>
          </a:xfrm>
        </p:spPr>
        <p:txBody>
          <a:bodyPr>
            <a:normAutofit/>
          </a:bodyPr>
          <a:lstStyle/>
          <a:p>
            <a:r>
              <a:rPr lang="tr-TR" sz="3200" b="1" dirty="0" smtClean="0"/>
              <a:t>Göz Bebeği (</a:t>
            </a:r>
            <a:r>
              <a:rPr lang="tr-TR" sz="3200" b="1" dirty="0" err="1"/>
              <a:t>P</a:t>
            </a:r>
            <a:r>
              <a:rPr lang="tr-TR" sz="3200" b="1" dirty="0" err="1" smtClean="0"/>
              <a:t>upilla</a:t>
            </a:r>
            <a:r>
              <a:rPr lang="tr-TR" sz="3200" b="1" dirty="0" smtClean="0"/>
              <a:t>)</a:t>
            </a:r>
            <a:endParaRPr lang="tr-TR" sz="32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16608" y="2133600"/>
            <a:ext cx="5705856" cy="3777622"/>
          </a:xfrm>
        </p:spPr>
        <p:txBody>
          <a:bodyPr>
            <a:normAutofit/>
          </a:bodyPr>
          <a:lstStyle/>
          <a:p>
            <a:r>
              <a:rPr lang="tr-TR" sz="2400" dirty="0"/>
              <a:t>G</a:t>
            </a:r>
            <a:r>
              <a:rPr lang="tr-TR" sz="2400" dirty="0" smtClean="0"/>
              <a:t>özün</a:t>
            </a:r>
            <a:r>
              <a:rPr lang="tr-TR" sz="2400" dirty="0"/>
              <a:t> iris kısmının ortasında bulunan boşluktur ve ışığın retina üzerine düşmesini sağlar.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670304"/>
            <a:ext cx="4189413" cy="381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04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62913" y="624110"/>
            <a:ext cx="9541700" cy="924274"/>
          </a:xfrm>
        </p:spPr>
        <p:txBody>
          <a:bodyPr>
            <a:normAutofit/>
          </a:bodyPr>
          <a:lstStyle/>
          <a:p>
            <a:r>
              <a:rPr lang="tr-TR" sz="3200" b="1" dirty="0" smtClean="0"/>
              <a:t>Göz Merceği</a:t>
            </a:r>
            <a:endParaRPr lang="tr-TR" sz="32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48385" y="1682496"/>
            <a:ext cx="9956228" cy="4437888"/>
          </a:xfrm>
        </p:spPr>
        <p:txBody>
          <a:bodyPr/>
          <a:lstStyle/>
          <a:p>
            <a:endParaRPr lang="tr-TR" dirty="0"/>
          </a:p>
          <a:p>
            <a:r>
              <a:rPr lang="tr-TR" sz="2400" dirty="0"/>
              <a:t>İnce kenarlı bir mercektir</a:t>
            </a:r>
            <a:r>
              <a:rPr lang="tr-TR" sz="2400" dirty="0" smtClean="0"/>
              <a:t>. </a:t>
            </a:r>
          </a:p>
          <a:p>
            <a:r>
              <a:rPr lang="tr-TR" sz="2400" dirty="0" smtClean="0"/>
              <a:t>Saydam </a:t>
            </a:r>
            <a:r>
              <a:rPr lang="tr-TR" sz="2400" dirty="0"/>
              <a:t>bir yapıdadır. </a:t>
            </a:r>
          </a:p>
          <a:p>
            <a:r>
              <a:rPr lang="tr-TR" sz="2400" dirty="0" smtClean="0"/>
              <a:t>Göz </a:t>
            </a:r>
            <a:r>
              <a:rPr lang="tr-TR" sz="2400" dirty="0"/>
              <a:t>bebeğinden giren ışınları kırarak ağ tabaka üzerine görüntünün düşmesini sağlar. </a:t>
            </a:r>
          </a:p>
          <a:p>
            <a:r>
              <a:rPr lang="tr-TR" sz="2400" dirty="0" smtClean="0"/>
              <a:t>Görüntünün </a:t>
            </a:r>
            <a:r>
              <a:rPr lang="tr-TR" sz="2400" dirty="0"/>
              <a:t>sürekli olarak ağ tabakaya düşürülmesi için göz merceği incelip </a:t>
            </a:r>
            <a:r>
              <a:rPr lang="tr-TR" sz="2400" dirty="0" smtClean="0"/>
              <a:t>kalınlaşabilir. </a:t>
            </a:r>
          </a:p>
          <a:p>
            <a:r>
              <a:rPr lang="tr-TR" sz="2400" dirty="0" smtClean="0"/>
              <a:t>Göz </a:t>
            </a:r>
            <a:r>
              <a:rPr lang="tr-TR" sz="2400" dirty="0"/>
              <a:t>merceği yakına bakıldığında </a:t>
            </a:r>
            <a:r>
              <a:rPr lang="tr-TR" sz="2400" dirty="0" err="1" smtClean="0"/>
              <a:t>kalındır,şişkinleşir</a:t>
            </a:r>
            <a:r>
              <a:rPr lang="tr-TR" sz="2400" dirty="0" smtClean="0"/>
              <a:t> ; uzağa </a:t>
            </a:r>
            <a:r>
              <a:rPr lang="tr-TR" sz="2400" dirty="0"/>
              <a:t>bakıldığında incelir. Buna göz uyumu denir. </a:t>
            </a:r>
          </a:p>
        </p:txBody>
      </p:sp>
    </p:spTree>
    <p:extLst>
      <p:ext uri="{BB962C8B-B14F-4D97-AF65-F5344CB8AC3E}">
        <p14:creationId xmlns:p14="http://schemas.microsoft.com/office/powerpoint/2010/main" val="345767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9602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40992" y="1036320"/>
            <a:ext cx="9663620" cy="4874902"/>
          </a:xfrm>
        </p:spPr>
        <p:txBody>
          <a:bodyPr>
            <a:normAutofit/>
          </a:bodyPr>
          <a:lstStyle/>
          <a:p>
            <a:endParaRPr lang="tr-TR" dirty="0"/>
          </a:p>
          <a:p>
            <a:pPr marL="0" indent="0">
              <a:buNone/>
            </a:pPr>
            <a:r>
              <a:rPr lang="tr-TR" sz="2400" b="1" dirty="0"/>
              <a:t>Odalar: </a:t>
            </a:r>
            <a:endParaRPr lang="tr-TR" sz="2400" b="1" dirty="0" smtClean="0"/>
          </a:p>
          <a:p>
            <a:pPr marL="0" indent="0">
              <a:buNone/>
            </a:pPr>
            <a:endParaRPr lang="tr-TR" sz="2400" dirty="0"/>
          </a:p>
          <a:p>
            <a:r>
              <a:rPr lang="tr-TR" sz="2400" dirty="0" smtClean="0"/>
              <a:t>Saydam </a:t>
            </a:r>
            <a:r>
              <a:rPr lang="tr-TR" sz="2400" dirty="0"/>
              <a:t>tabaka ile göz merceği arasında kalan boşluğa ön oda denir. </a:t>
            </a:r>
          </a:p>
          <a:p>
            <a:r>
              <a:rPr lang="tr-TR" sz="2400" dirty="0" smtClean="0"/>
              <a:t>Mercekle </a:t>
            </a:r>
            <a:r>
              <a:rPr lang="tr-TR" sz="2400" dirty="0"/>
              <a:t>iris arasında kalan boşluğa arka oda denir. </a:t>
            </a:r>
          </a:p>
          <a:p>
            <a:r>
              <a:rPr lang="tr-TR" sz="2400" dirty="0" smtClean="0"/>
              <a:t>Bu </a:t>
            </a:r>
            <a:r>
              <a:rPr lang="tr-TR" sz="2400" dirty="0"/>
              <a:t>odalar özel bir sıvı ile doludur ve gözün canlılığının korunmasını sağlar. </a:t>
            </a:r>
          </a:p>
          <a:p>
            <a:r>
              <a:rPr lang="tr-TR" sz="2400" dirty="0"/>
              <a:t>M</a:t>
            </a:r>
            <a:r>
              <a:rPr lang="tr-TR" sz="2400" dirty="0" smtClean="0"/>
              <a:t>ercek </a:t>
            </a:r>
            <a:r>
              <a:rPr lang="tr-TR" sz="2400" dirty="0"/>
              <a:t>ile retina arasında kalan içi jelimsi bir sıvı ile dolu olan camsı sıvı kısım </a:t>
            </a:r>
            <a:r>
              <a:rPr lang="tr-TR" sz="2400" dirty="0" smtClean="0"/>
              <a:t> vardır. Göz </a:t>
            </a:r>
            <a:r>
              <a:rPr lang="tr-TR" sz="2400" dirty="0"/>
              <a:t>küresinde iç basınç meydana getirerek gözün şeklinin sabit kalmasını sağlar. </a:t>
            </a:r>
          </a:p>
        </p:txBody>
      </p:sp>
    </p:spTree>
    <p:extLst>
      <p:ext uri="{BB962C8B-B14F-4D97-AF65-F5344CB8AC3E}">
        <p14:creationId xmlns:p14="http://schemas.microsoft.com/office/powerpoint/2010/main" val="372653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01953" y="1011936"/>
            <a:ext cx="9602660" cy="893064"/>
          </a:xfrm>
        </p:spPr>
        <p:txBody>
          <a:bodyPr>
            <a:normAutofit/>
          </a:bodyPr>
          <a:lstStyle/>
          <a:p>
            <a:r>
              <a:rPr lang="tr-TR" sz="2800" b="1" dirty="0" smtClean="0"/>
              <a:t>GÖRME OLAYI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904" y="2133600"/>
            <a:ext cx="10748708" cy="3777622"/>
          </a:xfrm>
        </p:spPr>
        <p:txBody>
          <a:bodyPr/>
          <a:lstStyle/>
          <a:p>
            <a:r>
              <a:rPr lang="tr-TR" sz="2400" dirty="0"/>
              <a:t>Dışardan insan gözüne gelen ışıklar saydam tabakada kırıldıktan </a:t>
            </a:r>
            <a:r>
              <a:rPr lang="tr-TR" sz="2400" dirty="0" err="1"/>
              <a:t>sonra,göz</a:t>
            </a:r>
            <a:r>
              <a:rPr lang="tr-TR" sz="2400" dirty="0"/>
              <a:t> bebeğinden geçerek merceğe gelir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Burada </a:t>
            </a:r>
            <a:r>
              <a:rPr lang="tr-TR" sz="2400" dirty="0"/>
              <a:t>bir daha kırılarak retina üzerinde ters bir görüntü oluşturur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Retinaya </a:t>
            </a:r>
            <a:r>
              <a:rPr lang="tr-TR" sz="2400" dirty="0"/>
              <a:t>gelen </a:t>
            </a:r>
            <a:r>
              <a:rPr lang="tr-TR" sz="2400" dirty="0" err="1"/>
              <a:t>ışınlar,çubuk</a:t>
            </a:r>
            <a:r>
              <a:rPr lang="tr-TR" sz="2400" dirty="0"/>
              <a:t> ve koni hücreleri şeklindeki almaçları uyararak görme sinirlerinden </a:t>
            </a:r>
            <a:r>
              <a:rPr lang="tr-TR" sz="2400" dirty="0" err="1"/>
              <a:t>impulsları</a:t>
            </a:r>
            <a:r>
              <a:rPr lang="tr-TR" sz="2400" dirty="0"/>
              <a:t> oluşturur</a:t>
            </a:r>
            <a:r>
              <a:rPr lang="tr-TR" sz="2400" dirty="0" smtClean="0"/>
              <a:t>.</a:t>
            </a:r>
          </a:p>
          <a:p>
            <a:r>
              <a:rPr lang="tr-TR" sz="2400" dirty="0" err="1" smtClean="0"/>
              <a:t>İmpulslar,beyindeki</a:t>
            </a:r>
            <a:r>
              <a:rPr lang="tr-TR" sz="2400" dirty="0" smtClean="0"/>
              <a:t> </a:t>
            </a:r>
            <a:r>
              <a:rPr lang="tr-TR" sz="2400" dirty="0"/>
              <a:t>görme merkezlerine </a:t>
            </a:r>
            <a:r>
              <a:rPr lang="tr-TR" sz="2400" dirty="0" smtClean="0"/>
              <a:t>iletilir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300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60449" y="624110"/>
            <a:ext cx="9444164" cy="595090"/>
          </a:xfrm>
        </p:spPr>
        <p:txBody>
          <a:bodyPr>
            <a:normAutofit fontScale="90000"/>
          </a:bodyPr>
          <a:lstStyle/>
          <a:p>
            <a:r>
              <a:rPr lang="tr-TR" sz="2000" dirty="0"/>
              <a:t/>
            </a:r>
            <a:br>
              <a:rPr lang="tr-TR" sz="2000" dirty="0"/>
            </a:br>
            <a:r>
              <a:rPr lang="tr-TR" sz="2700" b="1" dirty="0"/>
              <a:t>Gözün koruyucu tabakaları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65505" y="1621536"/>
            <a:ext cx="10139108" cy="4937760"/>
          </a:xfrm>
        </p:spPr>
        <p:txBody>
          <a:bodyPr/>
          <a:lstStyle/>
          <a:p>
            <a:endParaRPr lang="tr-TR" dirty="0"/>
          </a:p>
          <a:p>
            <a:r>
              <a:rPr lang="tr-TR" sz="2000" dirty="0" err="1"/>
              <a:t>Kaş,göz</a:t>
            </a:r>
            <a:r>
              <a:rPr lang="tr-TR" sz="2000" dirty="0"/>
              <a:t> kapağı, kirpik, gözyaşı bezi ve gözü göz çukuruna bağlayan kaslardan oluşur. </a:t>
            </a:r>
          </a:p>
          <a:p>
            <a:r>
              <a:rPr lang="tr-TR" sz="2000" dirty="0"/>
              <a:t>Kaşlar ve kirpikler gözü güneş ışıklarından korur</a:t>
            </a:r>
            <a:r>
              <a:rPr lang="tr-TR" sz="2000" dirty="0" smtClean="0"/>
              <a:t>. Gözü </a:t>
            </a:r>
            <a:r>
              <a:rPr lang="tr-TR" sz="2000" dirty="0"/>
              <a:t>yabancı madde ve alından gelen terden korur. </a:t>
            </a:r>
          </a:p>
          <a:p>
            <a:r>
              <a:rPr lang="tr-TR" sz="2000" dirty="0"/>
              <a:t>Göz </a:t>
            </a:r>
            <a:r>
              <a:rPr lang="tr-TR" sz="2000" dirty="0" err="1"/>
              <a:t>kapakları;içinde</a:t>
            </a:r>
            <a:r>
              <a:rPr lang="tr-TR" sz="2000" dirty="0"/>
              <a:t> bol miktarda kılcal damar bulunur</a:t>
            </a:r>
            <a:r>
              <a:rPr lang="tr-TR" sz="2000" dirty="0" smtClean="0"/>
              <a:t>. Gözü </a:t>
            </a:r>
            <a:r>
              <a:rPr lang="tr-TR" sz="2000" dirty="0"/>
              <a:t>mekanik olarak korur. </a:t>
            </a:r>
          </a:p>
          <a:p>
            <a:r>
              <a:rPr lang="tr-TR" sz="2000" dirty="0"/>
              <a:t>Göz yaşı </a:t>
            </a:r>
            <a:r>
              <a:rPr lang="tr-TR" sz="2000" dirty="0" err="1"/>
              <a:t>bezi;gözü</a:t>
            </a:r>
            <a:r>
              <a:rPr lang="tr-TR" sz="2000" dirty="0"/>
              <a:t> nemli tutar ve kurumaktan korur</a:t>
            </a:r>
            <a:r>
              <a:rPr lang="tr-TR" sz="2000" dirty="0" smtClean="0"/>
              <a:t>. İçinde </a:t>
            </a:r>
            <a:r>
              <a:rPr lang="tr-TR" sz="2000" dirty="0"/>
              <a:t>bulunan </a:t>
            </a:r>
            <a:r>
              <a:rPr lang="tr-TR" sz="2000" b="1" dirty="0" err="1"/>
              <a:t>lizozim</a:t>
            </a:r>
            <a:r>
              <a:rPr lang="tr-TR" sz="2000" dirty="0"/>
              <a:t> enzimi </a:t>
            </a:r>
            <a:r>
              <a:rPr lang="tr-TR" sz="2000" dirty="0" smtClean="0"/>
              <a:t>ile </a:t>
            </a:r>
            <a:r>
              <a:rPr lang="tr-TR" sz="2000" dirty="0"/>
              <a:t>göze giren mikropları yok eder. </a:t>
            </a:r>
          </a:p>
          <a:p>
            <a:r>
              <a:rPr lang="tr-TR" sz="2000" dirty="0"/>
              <a:t>Göz </a:t>
            </a:r>
            <a:r>
              <a:rPr lang="tr-TR" sz="2000" dirty="0" err="1"/>
              <a:t>kasları;göz</a:t>
            </a:r>
            <a:r>
              <a:rPr lang="tr-TR" sz="2000" dirty="0"/>
              <a:t> küresinin hareketini sağlar</a:t>
            </a:r>
            <a:r>
              <a:rPr lang="tr-TR" sz="2000" dirty="0" smtClean="0"/>
              <a:t>. Cismin </a:t>
            </a:r>
            <a:r>
              <a:rPr lang="tr-TR" sz="2000" dirty="0"/>
              <a:t>yönüne doğru hareket etmesini </a:t>
            </a:r>
            <a:r>
              <a:rPr lang="tr-TR" sz="2000" dirty="0" smtClean="0"/>
              <a:t>sağlar. </a:t>
            </a:r>
            <a:r>
              <a:rPr lang="tr-TR" sz="2000" dirty="0"/>
              <a:t>Bu kasların aynı yönde hareket etmemesi halinde kişi çift görür bu olaya </a:t>
            </a:r>
            <a:r>
              <a:rPr lang="tr-TR" sz="2000" b="1" dirty="0"/>
              <a:t>şaşılık</a:t>
            </a:r>
            <a:r>
              <a:rPr lang="tr-TR" sz="2000" dirty="0"/>
              <a:t> denir. </a:t>
            </a:r>
          </a:p>
        </p:txBody>
      </p:sp>
    </p:spTree>
    <p:extLst>
      <p:ext uri="{BB962C8B-B14F-4D97-AF65-F5344CB8AC3E}">
        <p14:creationId xmlns:p14="http://schemas.microsoft.com/office/powerpoint/2010/main" val="386275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50720" y="365760"/>
            <a:ext cx="9550179" cy="755904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Göz Rahatsızlıkları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2224" y="1121664"/>
            <a:ext cx="9607296" cy="5413248"/>
          </a:xfrm>
        </p:spPr>
        <p:txBody>
          <a:bodyPr/>
          <a:lstStyle/>
          <a:p>
            <a:endParaRPr lang="tr-TR" dirty="0"/>
          </a:p>
          <a:p>
            <a:pPr marL="0" indent="0">
              <a:buNone/>
            </a:pPr>
            <a:r>
              <a:rPr lang="tr-TR" sz="2400" b="1" dirty="0"/>
              <a:t>1</a:t>
            </a:r>
            <a:r>
              <a:rPr lang="tr-TR" sz="2400" b="1" dirty="0" smtClean="0"/>
              <a:t>) Miyopluk </a:t>
            </a:r>
            <a:endParaRPr lang="tr-TR" sz="2400" dirty="0"/>
          </a:p>
          <a:p>
            <a:r>
              <a:rPr lang="tr-TR" sz="2400" dirty="0" smtClean="0"/>
              <a:t>Uzağı </a:t>
            </a:r>
            <a:r>
              <a:rPr lang="tr-TR" sz="2400" dirty="0"/>
              <a:t>net </a:t>
            </a:r>
            <a:r>
              <a:rPr lang="tr-TR" sz="2400" dirty="0" smtClean="0"/>
              <a:t>göremezler. </a:t>
            </a:r>
            <a:endParaRPr lang="tr-TR" sz="2400" dirty="0"/>
          </a:p>
          <a:p>
            <a:r>
              <a:rPr lang="tr-TR" sz="2400" dirty="0" smtClean="0"/>
              <a:t>Kalın </a:t>
            </a:r>
            <a:r>
              <a:rPr lang="tr-TR" sz="2400" dirty="0"/>
              <a:t>kenarlı mercekle </a:t>
            </a:r>
            <a:r>
              <a:rPr lang="tr-TR" sz="2400" dirty="0" smtClean="0"/>
              <a:t>düzeltilir.</a:t>
            </a:r>
          </a:p>
          <a:p>
            <a:r>
              <a:rPr lang="tr-TR" sz="2400" dirty="0" smtClean="0"/>
              <a:t>Nedeni, göz merceğinin görüntüyü retinanın(ağ tabaka) önüne düşürmesidir.  </a:t>
            </a:r>
            <a:endParaRPr lang="tr-TR" sz="2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224" y="4035552"/>
            <a:ext cx="8509778" cy="249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89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35125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04416" y="624110"/>
            <a:ext cx="9700196" cy="5752306"/>
          </a:xfrm>
        </p:spPr>
        <p:txBody>
          <a:bodyPr/>
          <a:lstStyle/>
          <a:p>
            <a:endParaRPr lang="tr-TR" dirty="0"/>
          </a:p>
          <a:p>
            <a:pPr marL="0" indent="0">
              <a:buNone/>
            </a:pPr>
            <a:r>
              <a:rPr lang="tr-TR" sz="2400" b="1" dirty="0"/>
              <a:t>2</a:t>
            </a:r>
            <a:r>
              <a:rPr lang="tr-TR" sz="2400" b="1" dirty="0" smtClean="0"/>
              <a:t>) Hipermetropluk </a:t>
            </a:r>
            <a:endParaRPr lang="tr-TR" sz="2400" dirty="0"/>
          </a:p>
          <a:p>
            <a:r>
              <a:rPr lang="tr-TR" sz="2400" dirty="0"/>
              <a:t>Y</a:t>
            </a:r>
            <a:r>
              <a:rPr lang="tr-TR" sz="2400" dirty="0" smtClean="0"/>
              <a:t>akını </a:t>
            </a:r>
            <a:r>
              <a:rPr lang="tr-TR" sz="2400" dirty="0"/>
              <a:t>net göremezler. </a:t>
            </a:r>
            <a:endParaRPr lang="tr-TR" sz="2400" dirty="0" smtClean="0"/>
          </a:p>
          <a:p>
            <a:r>
              <a:rPr lang="tr-TR" sz="2400" dirty="0"/>
              <a:t>Nedeni, göz merceğinin görüntüyü retinanın (</a:t>
            </a:r>
            <a:r>
              <a:rPr lang="tr-TR" sz="2400" dirty="0" smtClean="0"/>
              <a:t>ağ tabaka</a:t>
            </a:r>
            <a:r>
              <a:rPr lang="tr-TR" sz="2400" dirty="0"/>
              <a:t>) arkasına </a:t>
            </a:r>
            <a:r>
              <a:rPr lang="tr-TR" sz="2400" dirty="0" smtClean="0"/>
              <a:t>düşürmesidir.</a:t>
            </a:r>
            <a:endParaRPr lang="tr-TR" sz="2400" dirty="0"/>
          </a:p>
          <a:p>
            <a:r>
              <a:rPr lang="tr-TR" sz="2400" dirty="0" smtClean="0"/>
              <a:t>İnce </a:t>
            </a:r>
            <a:r>
              <a:rPr lang="tr-TR" sz="2400" dirty="0"/>
              <a:t>kenarlı mercekleri düzeltilir.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416" y="3831378"/>
            <a:ext cx="7936992" cy="254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6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339058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72768" y="719328"/>
            <a:ext cx="9931844" cy="5191894"/>
          </a:xfrm>
        </p:spPr>
        <p:txBody>
          <a:bodyPr/>
          <a:lstStyle/>
          <a:p>
            <a:endParaRPr lang="tr-TR" dirty="0"/>
          </a:p>
          <a:p>
            <a:pPr marL="0" indent="0">
              <a:buNone/>
            </a:pPr>
            <a:r>
              <a:rPr lang="tr-TR" sz="2400" b="1" dirty="0" smtClean="0"/>
              <a:t>3) Astigmatizm</a:t>
            </a:r>
            <a:endParaRPr lang="tr-TR" sz="2400" dirty="0"/>
          </a:p>
          <a:p>
            <a:r>
              <a:rPr lang="tr-TR" sz="2400" dirty="0" smtClean="0"/>
              <a:t>Cisimleri </a:t>
            </a:r>
            <a:r>
              <a:rPr lang="tr-TR" sz="2400" dirty="0"/>
              <a:t>bulanık görme </a:t>
            </a:r>
            <a:r>
              <a:rPr lang="tr-TR" sz="2400" dirty="0" smtClean="0"/>
              <a:t>durumudur. </a:t>
            </a:r>
            <a:endParaRPr lang="tr-TR" sz="2400" dirty="0"/>
          </a:p>
          <a:p>
            <a:r>
              <a:rPr lang="tr-TR" sz="2400" dirty="0" smtClean="0"/>
              <a:t>Silindirik </a:t>
            </a:r>
            <a:r>
              <a:rPr lang="tr-TR" sz="2400" dirty="0"/>
              <a:t>mercekli gözlükle düzeltilir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 </a:t>
            </a:r>
            <a:r>
              <a:rPr lang="tr-TR" sz="2400" dirty="0"/>
              <a:t>Göz merceğinin, küresel olmayıp </a:t>
            </a:r>
            <a:r>
              <a:rPr lang="tr-TR" sz="2400" dirty="0" smtClean="0"/>
              <a:t>değişik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 düzlemlerde </a:t>
            </a:r>
            <a:r>
              <a:rPr lang="tr-TR" sz="2400" dirty="0"/>
              <a:t>değişik eğrilikte </a:t>
            </a:r>
            <a:r>
              <a:rPr lang="tr-TR" sz="2400" dirty="0" smtClean="0"/>
              <a:t>olmasından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 </a:t>
            </a:r>
            <a:r>
              <a:rPr lang="tr-TR" sz="2400" dirty="0"/>
              <a:t>ileri gelen görme </a:t>
            </a:r>
            <a:r>
              <a:rPr lang="tr-TR" sz="2400" dirty="0" smtClean="0"/>
              <a:t>kusuru.</a:t>
            </a:r>
          </a:p>
          <a:p>
            <a:endParaRPr lang="tr-TR" sz="2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768" y="4350770"/>
            <a:ext cx="7034784" cy="210909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5023" y="1528322"/>
            <a:ext cx="2469589" cy="454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5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29029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28800" y="1097280"/>
            <a:ext cx="9675812" cy="5279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 smtClean="0"/>
              <a:t>4) </a:t>
            </a:r>
            <a:r>
              <a:rPr lang="tr-TR" sz="2400" b="1" dirty="0" err="1" smtClean="0"/>
              <a:t>Presbitlik</a:t>
            </a:r>
            <a:r>
              <a:rPr lang="tr-TR" sz="2400" b="1" dirty="0" smtClean="0"/>
              <a:t> </a:t>
            </a:r>
          </a:p>
          <a:p>
            <a:pPr marL="0" indent="0">
              <a:buNone/>
            </a:pPr>
            <a:endParaRPr lang="tr-TR" sz="2400" dirty="0"/>
          </a:p>
          <a:p>
            <a:r>
              <a:rPr lang="tr-TR" sz="2400" dirty="0" smtClean="0"/>
              <a:t>Yakını </a:t>
            </a:r>
            <a:r>
              <a:rPr lang="tr-TR" sz="2400" dirty="0"/>
              <a:t>iyi görememe durumudur. </a:t>
            </a:r>
          </a:p>
          <a:p>
            <a:r>
              <a:rPr lang="tr-TR" sz="2400" dirty="0" smtClean="0"/>
              <a:t>Mercekten </a:t>
            </a:r>
            <a:r>
              <a:rPr lang="tr-TR" sz="2400" dirty="0"/>
              <a:t>kaynaklanır. </a:t>
            </a:r>
          </a:p>
          <a:p>
            <a:r>
              <a:rPr lang="tr-TR" sz="2400" dirty="0" smtClean="0"/>
              <a:t>İnce </a:t>
            </a:r>
            <a:r>
              <a:rPr lang="tr-TR" sz="2400" dirty="0"/>
              <a:t>kenarlı mercekle düzeltilir. </a:t>
            </a:r>
            <a:endParaRPr lang="tr-TR" sz="2400" dirty="0" smtClean="0"/>
          </a:p>
          <a:p>
            <a:r>
              <a:rPr lang="tr-TR" sz="2400" dirty="0"/>
              <a:t>Yaşlılıkta ortaya çıkan ve göz merceğinin sertleşip yakınsama yeteneğini yitirmesinden ileri gelen görme kusuru. </a:t>
            </a:r>
          </a:p>
        </p:txBody>
      </p:sp>
    </p:spTree>
    <p:extLst>
      <p:ext uri="{BB962C8B-B14F-4D97-AF65-F5344CB8AC3E}">
        <p14:creationId xmlns:p14="http://schemas.microsoft.com/office/powerpoint/2010/main" val="279895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1666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33728" y="1438656"/>
            <a:ext cx="9870884" cy="5010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 smtClean="0"/>
              <a:t>5) Göz Tansiyonu</a:t>
            </a:r>
          </a:p>
          <a:p>
            <a:pPr marL="0" indent="0">
              <a:buNone/>
            </a:pPr>
            <a:endParaRPr lang="tr-TR" sz="2400" b="1" dirty="0"/>
          </a:p>
          <a:p>
            <a:r>
              <a:rPr lang="tr-TR" sz="2400" dirty="0" smtClean="0"/>
              <a:t> Gözün </a:t>
            </a:r>
            <a:r>
              <a:rPr lang="tr-TR" sz="2400" dirty="0"/>
              <a:t>beslenmesi, gözün içinde sürekli bulunan sıvı aracılığıyla gerçekleşir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 </a:t>
            </a:r>
            <a:r>
              <a:rPr lang="tr-TR" sz="2400" dirty="0"/>
              <a:t>Bu süreç gerçekleşirken bir yandan da gözün içindeki bu sıvı bazı kanallar yardımıyla dışarı atılır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 </a:t>
            </a:r>
            <a:r>
              <a:rPr lang="tr-TR" sz="2400" dirty="0"/>
              <a:t>Eğer bu kanallarda herhangi bir tıkanıklık meydana gelirse, gözün içindeki sıvı dışarıya boşaltılamaz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 </a:t>
            </a:r>
            <a:r>
              <a:rPr lang="tr-TR" sz="2400" dirty="0"/>
              <a:t>Bunun sonucunda da göz içindeki basınç artar. Bu basınç artışına göz tansiyonu (glokom) denir.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121394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22933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29257" y="624110"/>
            <a:ext cx="9419780" cy="6008338"/>
          </a:xfrm>
        </p:spPr>
        <p:txBody>
          <a:bodyPr/>
          <a:lstStyle/>
          <a:p>
            <a:endParaRPr lang="tr-TR" dirty="0"/>
          </a:p>
          <a:p>
            <a:pPr marL="0" indent="0">
              <a:buNone/>
            </a:pPr>
            <a:r>
              <a:rPr lang="tr-TR" sz="2400" b="1" dirty="0"/>
              <a:t>6</a:t>
            </a:r>
            <a:r>
              <a:rPr lang="tr-TR" sz="2400" b="1" dirty="0" smtClean="0"/>
              <a:t>) Şaşılık </a:t>
            </a:r>
          </a:p>
          <a:p>
            <a:pPr marL="0" indent="0">
              <a:buNone/>
            </a:pPr>
            <a:endParaRPr lang="tr-TR" sz="2400" dirty="0"/>
          </a:p>
          <a:p>
            <a:r>
              <a:rPr lang="tr-TR" sz="2400" dirty="0"/>
              <a:t>Göz yuvarlağına hareket ettiren kasların, normalden uzun veya kısa olmasına </a:t>
            </a:r>
            <a:r>
              <a:rPr lang="tr-TR" sz="2400" dirty="0" smtClean="0"/>
              <a:t>denir</a:t>
            </a:r>
            <a:r>
              <a:rPr lang="tr-TR" sz="2400" dirty="0"/>
              <a:t>. </a:t>
            </a:r>
          </a:p>
          <a:p>
            <a:r>
              <a:rPr lang="tr-TR" sz="2400" dirty="0" smtClean="0"/>
              <a:t>Ameliyatla </a:t>
            </a:r>
            <a:r>
              <a:rPr lang="tr-TR" sz="2400" dirty="0"/>
              <a:t>düzelir. </a:t>
            </a:r>
            <a:endParaRPr lang="tr-TR" sz="2400" dirty="0" smtClean="0"/>
          </a:p>
          <a:p>
            <a:pPr marL="0" indent="0">
              <a:buNone/>
            </a:pPr>
            <a:endParaRPr lang="tr-TR" sz="2400" dirty="0"/>
          </a:p>
        </p:txBody>
      </p:sp>
      <p:pic>
        <p:nvPicPr>
          <p:cNvPr id="1026" name="Picture 2" descr="http://www.konya.net.tr/images/haberler/sasilik_sasilik_nedir_belirtileri_nelerdir_h360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112" y="3438144"/>
            <a:ext cx="6470132" cy="319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72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uman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515</TotalTime>
  <Words>799</Words>
  <Application>Microsoft Office PowerPoint</Application>
  <PresentationFormat>Geniş ekran</PresentationFormat>
  <Paragraphs>113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5" baseType="lpstr">
      <vt:lpstr>Arial</vt:lpstr>
      <vt:lpstr>Century Gothic</vt:lpstr>
      <vt:lpstr>Wingdings 3</vt:lpstr>
      <vt:lpstr>Duman</vt:lpstr>
      <vt:lpstr>GÖRME DUYUSU</vt:lpstr>
      <vt:lpstr>PowerPoint Sunusu</vt:lpstr>
      <vt:lpstr>Gözün Tabakaları</vt:lpstr>
      <vt:lpstr>PowerPoint Sunusu</vt:lpstr>
      <vt:lpstr>PowerPoint Sunusu</vt:lpstr>
      <vt:lpstr>PowerPoint Sunusu</vt:lpstr>
      <vt:lpstr>PowerPoint Sunusu</vt:lpstr>
      <vt:lpstr>PowerPoint Sunusu</vt:lpstr>
      <vt:lpstr>Kornea(Saydam Tabaka)</vt:lpstr>
      <vt:lpstr>İris</vt:lpstr>
      <vt:lpstr>Göz Bebeği (Pupilla)</vt:lpstr>
      <vt:lpstr>Göz Merceği</vt:lpstr>
      <vt:lpstr>PowerPoint Sunusu</vt:lpstr>
      <vt:lpstr>GÖRME OLAYI</vt:lpstr>
      <vt:lpstr> Gözün koruyucu tabakaları </vt:lpstr>
      <vt:lpstr>Göz Rahatsızlıkları  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GÖRME DUYUSU</dc:title>
  <dc:creator>cemsamut1</dc:creator>
  <cp:lastModifiedBy>cemsamut1</cp:lastModifiedBy>
  <cp:revision>23</cp:revision>
  <dcterms:created xsi:type="dcterms:W3CDTF">2014-11-20T07:42:34Z</dcterms:created>
  <dcterms:modified xsi:type="dcterms:W3CDTF">2014-12-03T08:12:35Z</dcterms:modified>
</cp:coreProperties>
</file>