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9" r:id="rId34"/>
    <p:sldId id="288" r:id="rId35"/>
    <p:sldId id="290" r:id="rId36"/>
    <p:sldId id="291" r:id="rId37"/>
    <p:sldId id="292"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arsayılan Bölüm" id="{AFD4AFE1-073C-4E9B-A1D6-2AEE26C74F5A}">
          <p14:sldIdLst>
            <p14:sldId id="256"/>
            <p14:sldId id="257"/>
            <p14:sldId id="258"/>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9"/>
            <p14:sldId id="288"/>
            <p14:sldId id="290"/>
            <p14:sldId id="291"/>
            <p14:sldId id="292"/>
          </p14:sldIdLst>
        </p14:section>
      </p14:sectionLst>
    </p:ex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3" autoAdjust="0"/>
    <p:restoredTop sz="94660"/>
  </p:normalViewPr>
  <p:slideViewPr>
    <p:cSldViewPr snapToGrid="0">
      <p:cViewPr varScale="1">
        <p:scale>
          <a:sx n="74" d="100"/>
          <a:sy n="74" d="100"/>
        </p:scale>
        <p:origin x="-528"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dirty="0"/>
              <a:pPr/>
              <a:t>11/5/2015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11/5/2015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11/5/2015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11/5/2015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11/5/2015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tr-TR" smtClean="0"/>
              <a:t>Asıl başlık stili için tıklatın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42A54C80-263E-416B-A8E0-580EDEADCBDC}" type="datetimeFigureOut">
              <a:rPr lang="en-US" dirty="0"/>
              <a:t>11/5/2015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dirty="0"/>
              <a:pPr/>
              <a:t>11/5/2015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dirty="0"/>
              <a:pPr/>
              <a:t>11/5/2015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tr-TR" smtClean="0"/>
              <a:t>Asıl başlık stili için tıklatın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dirty="0"/>
              <a:pPr/>
              <a:t>11/5/2015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dirty="0"/>
              <a:pPr/>
              <a:t>11/5/2015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tr-TR" smtClean="0"/>
              <a:t>Asıl başlık stili için tıklatın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dirty="0"/>
              <a:pPr/>
              <a:t>11/5/2015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tr-TR" smtClean="0"/>
              <a:t>Asıl başlık stili için tıklatın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dirty="0"/>
              <a:pPr/>
              <a:t>11/5/2015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11/5/2015</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07067" y="1024128"/>
            <a:ext cx="7766936" cy="1219200"/>
          </a:xfrm>
        </p:spPr>
        <p:txBody>
          <a:bodyPr/>
          <a:lstStyle/>
          <a:p>
            <a:r>
              <a:rPr lang="tr-TR" sz="2400" dirty="0" smtClean="0"/>
              <a:t>SİNAPSLAR</a:t>
            </a:r>
            <a:endParaRPr lang="tr-TR" sz="2400" dirty="0"/>
          </a:p>
        </p:txBody>
      </p:sp>
      <p:sp>
        <p:nvSpPr>
          <p:cNvPr id="3" name="Alt Başlık 2"/>
          <p:cNvSpPr>
            <a:spLocks noGrp="1"/>
          </p:cNvSpPr>
          <p:nvPr>
            <p:ph type="subTitle" idx="1"/>
          </p:nvPr>
        </p:nvSpPr>
        <p:spPr/>
        <p:txBody>
          <a:bodyPr/>
          <a:lstStyle/>
          <a:p>
            <a:r>
              <a:rPr lang="tr-TR" dirty="0" smtClean="0"/>
              <a:t>ÖĞR.GÖR.CEM SAMUT</a:t>
            </a:r>
            <a:endParaRPr lang="tr-TR" dirty="0"/>
          </a:p>
        </p:txBody>
      </p:sp>
    </p:spTree>
    <p:extLst>
      <p:ext uri="{BB962C8B-B14F-4D97-AF65-F5344CB8AC3E}">
        <p14:creationId xmlns:p14="http://schemas.microsoft.com/office/powerpoint/2010/main" val="40688519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304800"/>
            <a:ext cx="8596668" cy="390144"/>
          </a:xfrm>
        </p:spPr>
        <p:txBody>
          <a:bodyPr>
            <a:normAutofit fontScale="90000"/>
          </a:bodyPr>
          <a:lstStyle/>
          <a:p>
            <a:endParaRPr lang="tr-TR" dirty="0"/>
          </a:p>
        </p:txBody>
      </p:sp>
      <p:sp>
        <p:nvSpPr>
          <p:cNvPr id="3" name="İçerik Yer Tutucusu 2"/>
          <p:cNvSpPr>
            <a:spLocks noGrp="1"/>
          </p:cNvSpPr>
          <p:nvPr>
            <p:ph idx="1"/>
          </p:nvPr>
        </p:nvSpPr>
        <p:spPr>
          <a:xfrm>
            <a:off x="677334" y="1438657"/>
            <a:ext cx="8596668" cy="4602706"/>
          </a:xfrm>
        </p:spPr>
        <p:txBody>
          <a:bodyPr/>
          <a:lstStyle/>
          <a:p>
            <a:pPr marL="0" indent="0">
              <a:buNone/>
            </a:pPr>
            <a:r>
              <a:rPr lang="tr-TR" dirty="0"/>
              <a:t> </a:t>
            </a:r>
            <a:r>
              <a:rPr lang="tr-TR" dirty="0" smtClean="0"/>
              <a:t> SİNAPS, </a:t>
            </a:r>
            <a:r>
              <a:rPr lang="tr-TR" sz="2000" dirty="0" smtClean="0"/>
              <a:t>nöronların(sinir </a:t>
            </a:r>
            <a:r>
              <a:rPr lang="tr-TR" sz="2000" dirty="0"/>
              <a:t>hücrelerinin) diğer nöronlara ya da kas </a:t>
            </a:r>
            <a:r>
              <a:rPr lang="tr-TR" sz="2000" dirty="0" smtClean="0"/>
              <a:t>veya</a:t>
            </a:r>
            <a:r>
              <a:rPr lang="tr-TR" sz="2000" dirty="0"/>
              <a:t> </a:t>
            </a:r>
            <a:r>
              <a:rPr lang="tr-TR" sz="2000" dirty="0" smtClean="0"/>
              <a:t>salgı </a:t>
            </a:r>
            <a:r>
              <a:rPr lang="tr-TR" sz="2000" dirty="0"/>
              <a:t>bezleri gibi nöron olmayan hücrelere mesaj iletmesine olanak tanıyan özelleşmiş bağlantı </a:t>
            </a:r>
            <a:r>
              <a:rPr lang="tr-TR" sz="2000" dirty="0" smtClean="0"/>
              <a:t>noktalarıdır.</a:t>
            </a:r>
          </a:p>
          <a:p>
            <a:pPr marL="0" indent="0">
              <a:buNone/>
            </a:pPr>
            <a:endParaRPr lang="tr-TR" sz="2000" dirty="0"/>
          </a:p>
          <a:p>
            <a:pPr marL="0" indent="0">
              <a:buNone/>
            </a:pPr>
            <a:endParaRPr lang="tr-TR" sz="2000" dirty="0" smtClean="0"/>
          </a:p>
          <a:p>
            <a:pPr marL="0" indent="0">
              <a:buNone/>
            </a:pPr>
            <a:r>
              <a:rPr lang="tr-TR" sz="2000" dirty="0" smtClean="0"/>
              <a:t>  Sinaps, </a:t>
            </a:r>
            <a:r>
              <a:rPr lang="tr-TR" sz="2000" dirty="0"/>
              <a:t>nöronlar arasında ise </a:t>
            </a:r>
            <a:r>
              <a:rPr lang="tr-TR" sz="2000" dirty="0" err="1"/>
              <a:t>sinaps</a:t>
            </a:r>
            <a:r>
              <a:rPr lang="tr-TR" sz="2000" dirty="0"/>
              <a:t> </a:t>
            </a:r>
            <a:r>
              <a:rPr lang="tr-TR" sz="2000" dirty="0" smtClean="0"/>
              <a:t>öncesi uç </a:t>
            </a:r>
            <a:r>
              <a:rPr lang="tr-TR" sz="2000" b="1" dirty="0"/>
              <a:t>"</a:t>
            </a:r>
            <a:r>
              <a:rPr lang="tr-TR" sz="2000" b="1" dirty="0" err="1"/>
              <a:t>presinaptik</a:t>
            </a:r>
            <a:r>
              <a:rPr lang="tr-TR" sz="2000" b="1" dirty="0"/>
              <a:t> nöron" </a:t>
            </a:r>
            <a:r>
              <a:rPr lang="tr-TR" sz="2000" dirty="0" err="1"/>
              <a:t>sinaps</a:t>
            </a:r>
            <a:r>
              <a:rPr lang="tr-TR" sz="2000" dirty="0"/>
              <a:t> sonrası </a:t>
            </a:r>
            <a:r>
              <a:rPr lang="tr-TR" sz="2000" dirty="0" smtClean="0"/>
              <a:t>nöron ise </a:t>
            </a:r>
            <a:r>
              <a:rPr lang="tr-TR" sz="2000" b="1" dirty="0"/>
              <a:t>"</a:t>
            </a:r>
            <a:r>
              <a:rPr lang="tr-TR" sz="2000" b="1" dirty="0" err="1"/>
              <a:t>postsinaptik</a:t>
            </a:r>
            <a:r>
              <a:rPr lang="tr-TR" sz="2000" b="1" dirty="0"/>
              <a:t> nöron" </a:t>
            </a:r>
            <a:r>
              <a:rPr lang="tr-TR" sz="2000" dirty="0"/>
              <a:t>olarak adlandırılır</a:t>
            </a:r>
            <a:r>
              <a:rPr lang="tr-TR" sz="2000" dirty="0" smtClean="0"/>
              <a:t>.</a:t>
            </a:r>
          </a:p>
          <a:p>
            <a:pPr marL="0" indent="0">
              <a:buNone/>
            </a:pPr>
            <a:endParaRPr lang="tr-TR" sz="2000" dirty="0"/>
          </a:p>
          <a:p>
            <a:pPr marL="0" indent="0">
              <a:buNone/>
            </a:pPr>
            <a:endParaRPr lang="tr-TR" sz="2000" dirty="0" smtClean="0"/>
          </a:p>
          <a:p>
            <a:pPr marL="0" indent="0">
              <a:buNone/>
            </a:pPr>
            <a:r>
              <a:rPr lang="tr-TR" sz="2000" b="1" dirty="0" err="1"/>
              <a:t>İmpuls</a:t>
            </a:r>
            <a:r>
              <a:rPr lang="tr-TR" sz="2000" dirty="0"/>
              <a:t>, uyarma sonucu bir sinir teli boyunca meydana gelen kimyasal ve elektriksel değişikliklerdir.</a:t>
            </a:r>
          </a:p>
          <a:p>
            <a:pPr marL="0" indent="0">
              <a:buNone/>
            </a:pPr>
            <a:endParaRPr lang="tr-TR" sz="2000" dirty="0"/>
          </a:p>
        </p:txBody>
      </p:sp>
    </p:spTree>
    <p:extLst>
      <p:ext uri="{BB962C8B-B14F-4D97-AF65-F5344CB8AC3E}">
        <p14:creationId xmlns:p14="http://schemas.microsoft.com/office/powerpoint/2010/main" val="22407675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97536"/>
          </a:xfrm>
        </p:spPr>
        <p:txBody>
          <a:bodyPr>
            <a:normAutofit fontScale="90000"/>
          </a:bodyPr>
          <a:lstStyle/>
          <a:p>
            <a:endParaRPr lang="tr-TR" dirty="0"/>
          </a:p>
        </p:txBody>
      </p:sp>
      <p:sp>
        <p:nvSpPr>
          <p:cNvPr id="3" name="İçerik Yer Tutucusu 2"/>
          <p:cNvSpPr>
            <a:spLocks noGrp="1"/>
          </p:cNvSpPr>
          <p:nvPr>
            <p:ph idx="1"/>
          </p:nvPr>
        </p:nvSpPr>
        <p:spPr>
          <a:xfrm>
            <a:off x="677334" y="1219201"/>
            <a:ext cx="8596668" cy="4822162"/>
          </a:xfrm>
        </p:spPr>
        <p:txBody>
          <a:bodyPr>
            <a:normAutofit/>
          </a:bodyPr>
          <a:lstStyle/>
          <a:p>
            <a:pPr marL="0" indent="0">
              <a:buNone/>
            </a:pPr>
            <a:r>
              <a:rPr lang="tr-TR" sz="2000" dirty="0">
                <a:solidFill>
                  <a:schemeClr val="accent1"/>
                </a:solidFill>
              </a:rPr>
              <a:t>SİNAPS </a:t>
            </a:r>
            <a:r>
              <a:rPr lang="tr-TR" sz="2000" dirty="0" err="1" smtClean="0">
                <a:solidFill>
                  <a:schemeClr val="accent1"/>
                </a:solidFill>
              </a:rPr>
              <a:t>TiPLERİ</a:t>
            </a:r>
            <a:endParaRPr lang="tr-TR" sz="2000" dirty="0" smtClean="0">
              <a:solidFill>
                <a:schemeClr val="accent1"/>
              </a:solidFill>
            </a:endParaRPr>
          </a:p>
          <a:p>
            <a:pPr marL="0" indent="0">
              <a:buNone/>
            </a:pPr>
            <a:endParaRPr lang="tr-TR" sz="2000" dirty="0">
              <a:solidFill>
                <a:schemeClr val="accent1"/>
              </a:solidFill>
            </a:endParaRPr>
          </a:p>
          <a:p>
            <a:pPr marL="0" indent="0">
              <a:buNone/>
            </a:pPr>
            <a:r>
              <a:rPr lang="tr-TR" sz="2000" dirty="0" err="1"/>
              <a:t>Sinapslar</a:t>
            </a:r>
            <a:r>
              <a:rPr lang="tr-TR" sz="2000" dirty="0"/>
              <a:t> iki çeşittir:</a:t>
            </a:r>
          </a:p>
          <a:p>
            <a:pPr marL="0" indent="0">
              <a:buNone/>
            </a:pPr>
            <a:r>
              <a:rPr lang="tr-TR" sz="2000" dirty="0"/>
              <a:t> 1. Elektriksel </a:t>
            </a:r>
            <a:r>
              <a:rPr lang="tr-TR" sz="2000" dirty="0" err="1"/>
              <a:t>sinapslar</a:t>
            </a:r>
            <a:r>
              <a:rPr lang="tr-TR" sz="2000" dirty="0"/>
              <a:t>,</a:t>
            </a:r>
          </a:p>
          <a:p>
            <a:pPr marL="0" indent="0">
              <a:buNone/>
            </a:pPr>
            <a:r>
              <a:rPr lang="tr-TR" sz="2000" dirty="0"/>
              <a:t> 2. Kimyasal </a:t>
            </a:r>
            <a:r>
              <a:rPr lang="tr-TR" sz="2000" dirty="0" err="1"/>
              <a:t>sinapslar</a:t>
            </a:r>
            <a:r>
              <a:rPr lang="tr-TR" sz="2000" dirty="0" smtClean="0"/>
              <a:t>.</a:t>
            </a:r>
          </a:p>
          <a:p>
            <a:pPr marL="0" indent="0">
              <a:buNone/>
            </a:pPr>
            <a:endParaRPr lang="tr-TR" sz="2000" dirty="0"/>
          </a:p>
          <a:p>
            <a:pPr marL="0" indent="0">
              <a:buNone/>
            </a:pPr>
            <a:r>
              <a:rPr lang="tr-TR" sz="2000" dirty="0"/>
              <a:t> </a:t>
            </a:r>
            <a:r>
              <a:rPr lang="tr-TR" sz="2000" dirty="0" err="1"/>
              <a:t>İmpulsun</a:t>
            </a:r>
            <a:r>
              <a:rPr lang="tr-TR" sz="2000" dirty="0"/>
              <a:t> bir nörondan diğerine geçişi </a:t>
            </a:r>
            <a:r>
              <a:rPr lang="tr-TR" sz="2000" dirty="0" smtClean="0"/>
              <a:t>kimyasal madde </a:t>
            </a:r>
            <a:r>
              <a:rPr lang="tr-TR" sz="2000" dirty="0"/>
              <a:t>ile gerçekleşirse </a:t>
            </a:r>
            <a:r>
              <a:rPr lang="tr-TR" sz="2000" b="1" dirty="0"/>
              <a:t>" kimyasal </a:t>
            </a:r>
            <a:r>
              <a:rPr lang="tr-TR" sz="2000" b="1" dirty="0" err="1"/>
              <a:t>sinaps</a:t>
            </a:r>
            <a:r>
              <a:rPr lang="tr-TR" sz="2000" b="1" dirty="0" smtClean="0"/>
              <a:t>"; </a:t>
            </a:r>
            <a:r>
              <a:rPr lang="tr-TR" sz="2000" dirty="0" smtClean="0"/>
              <a:t>elektriksel </a:t>
            </a:r>
            <a:r>
              <a:rPr lang="tr-TR" sz="2000" dirty="0"/>
              <a:t>aktivite ile gerçekleşirse </a:t>
            </a:r>
            <a:r>
              <a:rPr lang="tr-TR" sz="2000" b="1" dirty="0" smtClean="0"/>
              <a:t>"elektriksel </a:t>
            </a:r>
            <a:r>
              <a:rPr lang="tr-TR" sz="2000" b="1" dirty="0" err="1"/>
              <a:t>sinaps</a:t>
            </a:r>
            <a:r>
              <a:rPr lang="tr-TR" sz="2000" b="1" dirty="0"/>
              <a:t>" </a:t>
            </a:r>
            <a:r>
              <a:rPr lang="tr-TR" sz="2000" dirty="0"/>
              <a:t>adını alır.</a:t>
            </a:r>
          </a:p>
          <a:p>
            <a:pPr marL="0" indent="0">
              <a:buNone/>
            </a:pPr>
            <a:r>
              <a:rPr lang="tr-TR" sz="2000" dirty="0"/>
              <a:t> Sinaps iletisinin çoğunluğu kimyasal </a:t>
            </a:r>
            <a:r>
              <a:rPr lang="tr-TR" sz="2000" dirty="0" err="1" smtClean="0"/>
              <a:t>sinapslarla</a:t>
            </a:r>
            <a:r>
              <a:rPr lang="tr-TR" sz="2000" dirty="0"/>
              <a:t> </a:t>
            </a:r>
            <a:r>
              <a:rPr lang="tr-TR" sz="2000" dirty="0" smtClean="0"/>
              <a:t>gerçekleşir</a:t>
            </a:r>
            <a:r>
              <a:rPr lang="tr-TR" sz="2000" dirty="0"/>
              <a:t>.</a:t>
            </a:r>
          </a:p>
        </p:txBody>
      </p:sp>
    </p:spTree>
    <p:extLst>
      <p:ext uri="{BB962C8B-B14F-4D97-AF65-F5344CB8AC3E}">
        <p14:creationId xmlns:p14="http://schemas.microsoft.com/office/powerpoint/2010/main" val="37004598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48768"/>
          </a:xfrm>
        </p:spPr>
        <p:txBody>
          <a:bodyPr>
            <a:normAutofit fontScale="90000"/>
          </a:bodyPr>
          <a:lstStyle/>
          <a:p>
            <a:endParaRPr lang="tr-TR" dirty="0"/>
          </a:p>
        </p:txBody>
      </p:sp>
      <p:pic>
        <p:nvPicPr>
          <p:cNvPr id="4" name="İçerik Yer Tutucusu 3"/>
          <p:cNvPicPr>
            <a:picLocks noGrp="1" noChangeAspect="1"/>
          </p:cNvPicPr>
          <p:nvPr>
            <p:ph idx="1"/>
          </p:nvPr>
        </p:nvPicPr>
        <p:blipFill>
          <a:blip r:embed="rId2"/>
          <a:stretch>
            <a:fillRect/>
          </a:stretch>
        </p:blipFill>
        <p:spPr>
          <a:xfrm>
            <a:off x="853440" y="633985"/>
            <a:ext cx="8095487" cy="5754624"/>
          </a:xfrm>
          <a:prstGeom prst="rect">
            <a:avLst/>
          </a:prstGeom>
        </p:spPr>
      </p:pic>
    </p:spTree>
    <p:extLst>
      <p:ext uri="{BB962C8B-B14F-4D97-AF65-F5344CB8AC3E}">
        <p14:creationId xmlns:p14="http://schemas.microsoft.com/office/powerpoint/2010/main" val="22873413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707136"/>
          </a:xfrm>
        </p:spPr>
        <p:txBody>
          <a:bodyPr>
            <a:noAutofit/>
          </a:bodyPr>
          <a:lstStyle/>
          <a:p>
            <a:r>
              <a:rPr lang="tr-TR" sz="2000" dirty="0" smtClean="0"/>
              <a:t>    </a:t>
            </a:r>
            <a:r>
              <a:rPr lang="tr-TR" sz="2000" dirty="0" err="1" smtClean="0">
                <a:solidFill>
                  <a:schemeClr val="tx1">
                    <a:lumMod val="75000"/>
                    <a:lumOff val="25000"/>
                  </a:schemeClr>
                </a:solidFill>
              </a:rPr>
              <a:t>Sinapslar</a:t>
            </a:r>
            <a:r>
              <a:rPr lang="tr-TR" sz="2000" dirty="0" smtClean="0">
                <a:solidFill>
                  <a:schemeClr val="tx1">
                    <a:lumMod val="75000"/>
                    <a:lumOff val="25000"/>
                  </a:schemeClr>
                </a:solidFill>
              </a:rPr>
              <a:t> </a:t>
            </a:r>
            <a:r>
              <a:rPr lang="tr-TR" sz="2000" dirty="0">
                <a:solidFill>
                  <a:schemeClr val="tx1">
                    <a:lumMod val="75000"/>
                    <a:lumOff val="25000"/>
                  </a:schemeClr>
                </a:solidFill>
              </a:rPr>
              <a:t>birbirleriyle temas ettikleri </a:t>
            </a:r>
            <a:r>
              <a:rPr lang="tr-TR" sz="2000" dirty="0" smtClean="0">
                <a:solidFill>
                  <a:schemeClr val="tx1">
                    <a:lumMod val="75000"/>
                    <a:lumOff val="25000"/>
                  </a:schemeClr>
                </a:solidFill>
              </a:rPr>
              <a:t>yere göre</a:t>
            </a:r>
            <a:r>
              <a:rPr lang="tr-TR" sz="2000" dirty="0">
                <a:solidFill>
                  <a:schemeClr val="tx1">
                    <a:lumMod val="75000"/>
                    <a:lumOff val="25000"/>
                  </a:schemeClr>
                </a:solidFill>
              </a:rPr>
              <a:t>; </a:t>
            </a:r>
            <a:r>
              <a:rPr lang="tr-TR" sz="2000" b="1" dirty="0" err="1">
                <a:solidFill>
                  <a:schemeClr val="tx1">
                    <a:lumMod val="75000"/>
                    <a:lumOff val="25000"/>
                  </a:schemeClr>
                </a:solidFill>
              </a:rPr>
              <a:t>aksodendritik</a:t>
            </a:r>
            <a:r>
              <a:rPr lang="tr-TR" sz="2000" b="1" dirty="0">
                <a:solidFill>
                  <a:schemeClr val="tx1">
                    <a:lumMod val="75000"/>
                    <a:lumOff val="25000"/>
                  </a:schemeClr>
                </a:solidFill>
              </a:rPr>
              <a:t>, </a:t>
            </a:r>
            <a:r>
              <a:rPr lang="tr-TR" sz="2000" b="1" dirty="0" err="1">
                <a:solidFill>
                  <a:schemeClr val="tx1">
                    <a:lumMod val="75000"/>
                    <a:lumOff val="25000"/>
                  </a:schemeClr>
                </a:solidFill>
              </a:rPr>
              <a:t>aksoaksonik</a:t>
            </a:r>
            <a:r>
              <a:rPr lang="tr-TR" sz="2000" b="1" dirty="0">
                <a:solidFill>
                  <a:schemeClr val="tx1">
                    <a:lumMod val="75000"/>
                    <a:lumOff val="25000"/>
                  </a:schemeClr>
                </a:solidFill>
              </a:rPr>
              <a:t> </a:t>
            </a:r>
            <a:r>
              <a:rPr lang="tr-TR" sz="2000" dirty="0" smtClean="0">
                <a:solidFill>
                  <a:schemeClr val="tx1">
                    <a:lumMod val="75000"/>
                    <a:lumOff val="25000"/>
                  </a:schemeClr>
                </a:solidFill>
              </a:rPr>
              <a:t>ve </a:t>
            </a:r>
            <a:r>
              <a:rPr lang="tr-TR" sz="2000" b="1" dirty="0" err="1" smtClean="0">
                <a:solidFill>
                  <a:schemeClr val="tx1">
                    <a:lumMod val="75000"/>
                    <a:lumOff val="25000"/>
                  </a:schemeClr>
                </a:solidFill>
              </a:rPr>
              <a:t>aksosomatik</a:t>
            </a:r>
            <a:r>
              <a:rPr lang="tr-TR" sz="2000" b="1" dirty="0" smtClean="0">
                <a:solidFill>
                  <a:schemeClr val="tx1">
                    <a:lumMod val="75000"/>
                    <a:lumOff val="25000"/>
                  </a:schemeClr>
                </a:solidFill>
              </a:rPr>
              <a:t> </a:t>
            </a:r>
            <a:r>
              <a:rPr lang="tr-TR" sz="2000" dirty="0">
                <a:solidFill>
                  <a:schemeClr val="tx1">
                    <a:lumMod val="75000"/>
                    <a:lumOff val="25000"/>
                  </a:schemeClr>
                </a:solidFill>
              </a:rPr>
              <a:t>olarak üçe ayrılırlar.</a:t>
            </a:r>
          </a:p>
        </p:txBody>
      </p:sp>
      <p:pic>
        <p:nvPicPr>
          <p:cNvPr id="4" name="İçerik Yer Tutucusu 3"/>
          <p:cNvPicPr>
            <a:picLocks noGrp="1" noChangeAspect="1"/>
          </p:cNvPicPr>
          <p:nvPr>
            <p:ph idx="1"/>
          </p:nvPr>
        </p:nvPicPr>
        <p:blipFill>
          <a:blip r:embed="rId2"/>
          <a:stretch>
            <a:fillRect/>
          </a:stretch>
        </p:blipFill>
        <p:spPr>
          <a:xfrm>
            <a:off x="914400" y="1901952"/>
            <a:ext cx="7620000" cy="4401312"/>
          </a:xfrm>
          <a:prstGeom prst="rect">
            <a:avLst/>
          </a:prstGeom>
        </p:spPr>
      </p:pic>
    </p:spTree>
    <p:extLst>
      <p:ext uri="{BB962C8B-B14F-4D97-AF65-F5344CB8AC3E}">
        <p14:creationId xmlns:p14="http://schemas.microsoft.com/office/powerpoint/2010/main" val="640807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45719"/>
          </a:xfrm>
        </p:spPr>
        <p:txBody>
          <a:bodyPr>
            <a:normAutofit fontScale="90000"/>
          </a:bodyPr>
          <a:lstStyle/>
          <a:p>
            <a:endParaRPr lang="tr-TR" dirty="0"/>
          </a:p>
        </p:txBody>
      </p:sp>
      <p:sp>
        <p:nvSpPr>
          <p:cNvPr id="3" name="İçerik Yer Tutucusu 2"/>
          <p:cNvSpPr>
            <a:spLocks noGrp="1"/>
          </p:cNvSpPr>
          <p:nvPr>
            <p:ph idx="1"/>
          </p:nvPr>
        </p:nvSpPr>
        <p:spPr>
          <a:xfrm>
            <a:off x="677334" y="1341120"/>
            <a:ext cx="8596668" cy="5132831"/>
          </a:xfrm>
        </p:spPr>
        <p:txBody>
          <a:bodyPr>
            <a:normAutofit/>
          </a:bodyPr>
          <a:lstStyle/>
          <a:p>
            <a:pPr marL="0" indent="0">
              <a:buNone/>
            </a:pPr>
            <a:r>
              <a:rPr lang="tr-TR" sz="2000" b="1" dirty="0">
                <a:solidFill>
                  <a:schemeClr val="accent1"/>
                </a:solidFill>
              </a:rPr>
              <a:t>Elektriksel </a:t>
            </a:r>
            <a:r>
              <a:rPr lang="tr-TR" sz="2000" b="1" dirty="0" err="1" smtClean="0">
                <a:solidFill>
                  <a:schemeClr val="accent1"/>
                </a:solidFill>
              </a:rPr>
              <a:t>Sinapslar</a:t>
            </a:r>
            <a:endParaRPr lang="tr-TR" sz="2000" b="1" dirty="0" smtClean="0">
              <a:solidFill>
                <a:schemeClr val="accent1"/>
              </a:solidFill>
            </a:endParaRPr>
          </a:p>
          <a:p>
            <a:pPr marL="0" indent="0">
              <a:buNone/>
            </a:pPr>
            <a:endParaRPr lang="tr-TR" sz="2000" b="1" dirty="0">
              <a:solidFill>
                <a:schemeClr val="accent1"/>
              </a:solidFill>
            </a:endParaRPr>
          </a:p>
          <a:p>
            <a:pPr marL="0" indent="0">
              <a:buNone/>
            </a:pPr>
            <a:r>
              <a:rPr lang="tr-TR" sz="2000" dirty="0"/>
              <a:t> Az sayıda olan </a:t>
            </a:r>
            <a:r>
              <a:rPr lang="tr-TR" sz="2000" dirty="0" smtClean="0"/>
              <a:t>elektriksel </a:t>
            </a:r>
            <a:r>
              <a:rPr lang="tr-TR" sz="2000" dirty="0" err="1" smtClean="0"/>
              <a:t>sinapslar</a:t>
            </a:r>
            <a:r>
              <a:rPr lang="tr-TR" sz="2000" dirty="0"/>
              <a:t>, iletileri </a:t>
            </a:r>
            <a:r>
              <a:rPr lang="tr-TR" sz="2000" dirty="0" smtClean="0"/>
              <a:t>doğrudan ileten </a:t>
            </a:r>
            <a:r>
              <a:rPr lang="tr-TR" sz="2000" dirty="0"/>
              <a:t>direk </a:t>
            </a:r>
            <a:r>
              <a:rPr lang="tr-TR" sz="2000" dirty="0" smtClean="0"/>
              <a:t>kanallardır. Bunların </a:t>
            </a:r>
            <a:r>
              <a:rPr lang="tr-TR" sz="2000" dirty="0"/>
              <a:t>çoğu, küçük </a:t>
            </a:r>
            <a:r>
              <a:rPr lang="tr-TR" sz="2000" dirty="0" smtClean="0"/>
              <a:t>protein </a:t>
            </a:r>
            <a:r>
              <a:rPr lang="tr-TR" sz="2000" dirty="0" err="1" smtClean="0"/>
              <a:t>tübüllerinden</a:t>
            </a:r>
            <a:r>
              <a:rPr lang="tr-TR" sz="2000" dirty="0" smtClean="0"/>
              <a:t> </a:t>
            </a:r>
            <a:r>
              <a:rPr lang="tr-TR" sz="2000" dirty="0"/>
              <a:t>oluşur. </a:t>
            </a:r>
            <a:r>
              <a:rPr lang="tr-TR" sz="2000" dirty="0" err="1" smtClean="0"/>
              <a:t>Gap</a:t>
            </a:r>
            <a:r>
              <a:rPr lang="tr-TR" sz="2000" dirty="0"/>
              <a:t> </a:t>
            </a:r>
            <a:r>
              <a:rPr lang="tr-TR" sz="2000" dirty="0" err="1" smtClean="0"/>
              <a:t>junction</a:t>
            </a:r>
            <a:r>
              <a:rPr lang="tr-TR" sz="2000" dirty="0" smtClean="0"/>
              <a:t> </a:t>
            </a:r>
            <a:r>
              <a:rPr lang="tr-TR" sz="2000" dirty="0"/>
              <a:t>(yarık </a:t>
            </a:r>
            <a:r>
              <a:rPr lang="tr-TR" sz="2000" dirty="0" smtClean="0"/>
              <a:t>bağlantılar) adı </a:t>
            </a:r>
            <a:r>
              <a:rPr lang="tr-TR" sz="2000" dirty="0"/>
              <a:t>verilen bu yapılar, </a:t>
            </a:r>
            <a:r>
              <a:rPr lang="tr-TR" sz="2000" dirty="0" smtClean="0"/>
              <a:t>bir hücrenin </a:t>
            </a:r>
            <a:r>
              <a:rPr lang="tr-TR" sz="2000" dirty="0"/>
              <a:t>içinden </a:t>
            </a:r>
            <a:r>
              <a:rPr lang="tr-TR" sz="2000" dirty="0" smtClean="0"/>
              <a:t>diğerine iyonların serbest hareketliliğini </a:t>
            </a:r>
            <a:r>
              <a:rPr lang="tr-TR" sz="2000" dirty="0"/>
              <a:t>sağlar</a:t>
            </a:r>
            <a:r>
              <a:rPr lang="tr-TR" sz="2000" dirty="0" smtClean="0"/>
              <a:t>.</a:t>
            </a:r>
          </a:p>
          <a:p>
            <a:pPr marL="0" indent="0">
              <a:buNone/>
            </a:pPr>
            <a:endParaRPr lang="tr-TR" sz="2000" dirty="0" smtClean="0"/>
          </a:p>
          <a:p>
            <a:pPr marL="0" indent="0">
              <a:buNone/>
            </a:pPr>
            <a:r>
              <a:rPr lang="tr-TR" sz="2000" dirty="0"/>
              <a:t> Sinir sistemindeki elektriksel </a:t>
            </a:r>
            <a:r>
              <a:rPr lang="tr-TR" sz="2000" dirty="0" err="1" smtClean="0"/>
              <a:t>sinapsların</a:t>
            </a:r>
            <a:r>
              <a:rPr lang="tr-TR" sz="2000" dirty="0"/>
              <a:t> </a:t>
            </a:r>
            <a:r>
              <a:rPr lang="tr-TR" sz="2000" dirty="0" smtClean="0"/>
              <a:t>önemi </a:t>
            </a:r>
            <a:r>
              <a:rPr lang="tr-TR" sz="2000" dirty="0"/>
              <a:t>fazla </a:t>
            </a:r>
            <a:r>
              <a:rPr lang="tr-TR" sz="2000" dirty="0" smtClean="0"/>
              <a:t>değildir. Daha </a:t>
            </a:r>
            <a:r>
              <a:rPr lang="tr-TR" sz="2000" dirty="0"/>
              <a:t>çok </a:t>
            </a:r>
            <a:r>
              <a:rPr lang="tr-TR" sz="2000" dirty="0" err="1"/>
              <a:t>dentritler</a:t>
            </a:r>
            <a:r>
              <a:rPr lang="tr-TR" sz="2000" dirty="0"/>
              <a:t> ile </a:t>
            </a:r>
            <a:r>
              <a:rPr lang="tr-TR" sz="2000" dirty="0" err="1"/>
              <a:t>dentritler</a:t>
            </a:r>
            <a:r>
              <a:rPr lang="tr-TR" sz="2000" dirty="0"/>
              <a:t> </a:t>
            </a:r>
            <a:r>
              <a:rPr lang="tr-TR" sz="2000" dirty="0" smtClean="0"/>
              <a:t>arasında bulunur</a:t>
            </a:r>
            <a:r>
              <a:rPr lang="tr-TR" sz="2000" dirty="0"/>
              <a:t>. </a:t>
            </a:r>
            <a:r>
              <a:rPr lang="tr-TR" sz="2000" dirty="0" err="1"/>
              <a:t>Dentrit</a:t>
            </a:r>
            <a:r>
              <a:rPr lang="tr-TR" sz="2000" dirty="0"/>
              <a:t>-akson, akson-akson </a:t>
            </a:r>
            <a:r>
              <a:rPr lang="tr-TR" sz="2000" dirty="0" smtClean="0"/>
              <a:t>arasında bulunmazlar</a:t>
            </a:r>
            <a:r>
              <a:rPr lang="tr-TR" sz="2000" dirty="0"/>
              <a:t>.</a:t>
            </a:r>
            <a:endParaRPr lang="tr-TR" sz="2000" dirty="0" smtClean="0"/>
          </a:p>
          <a:p>
            <a:pPr marL="0" indent="0">
              <a:buNone/>
            </a:pPr>
            <a:endParaRPr lang="tr-TR" sz="2000" dirty="0"/>
          </a:p>
          <a:p>
            <a:pPr marL="0" indent="0">
              <a:buNone/>
            </a:pPr>
            <a:r>
              <a:rPr lang="tr-TR" sz="2000" dirty="0"/>
              <a:t> Çok az durumda </a:t>
            </a:r>
            <a:r>
              <a:rPr lang="tr-TR" sz="2000" dirty="0" smtClean="0"/>
              <a:t>hücre </a:t>
            </a:r>
            <a:r>
              <a:rPr lang="tr-TR" sz="2000" dirty="0" err="1" smtClean="0"/>
              <a:t>membranları</a:t>
            </a:r>
            <a:r>
              <a:rPr lang="tr-TR" sz="2000" dirty="0" smtClean="0"/>
              <a:t> arasındaki mesafe </a:t>
            </a:r>
            <a:r>
              <a:rPr lang="tr-TR" sz="2000" dirty="0"/>
              <a:t>çok dardır. </a:t>
            </a:r>
            <a:r>
              <a:rPr lang="tr-TR" sz="2000" dirty="0" smtClean="0"/>
              <a:t>Akım direkt </a:t>
            </a:r>
            <a:r>
              <a:rPr lang="tr-TR" sz="2000" dirty="0"/>
              <a:t>olarak diğer </a:t>
            </a:r>
            <a:r>
              <a:rPr lang="tr-TR" sz="2000" dirty="0" smtClean="0"/>
              <a:t>hücreye atlar</a:t>
            </a:r>
            <a:r>
              <a:rPr lang="tr-TR" sz="2000" dirty="0"/>
              <a:t>.</a:t>
            </a:r>
          </a:p>
        </p:txBody>
      </p:sp>
    </p:spTree>
    <p:extLst>
      <p:ext uri="{BB962C8B-B14F-4D97-AF65-F5344CB8AC3E}">
        <p14:creationId xmlns:p14="http://schemas.microsoft.com/office/powerpoint/2010/main" val="20772488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487680"/>
          </a:xfrm>
        </p:spPr>
        <p:txBody>
          <a:bodyPr>
            <a:normAutofit fontScale="90000"/>
          </a:bodyPr>
          <a:lstStyle/>
          <a:p>
            <a:endParaRPr lang="tr-TR" dirty="0"/>
          </a:p>
        </p:txBody>
      </p:sp>
      <p:pic>
        <p:nvPicPr>
          <p:cNvPr id="4" name="İçerik Yer Tutucusu 3"/>
          <p:cNvPicPr>
            <a:picLocks noGrp="1" noChangeAspect="1"/>
          </p:cNvPicPr>
          <p:nvPr>
            <p:ph idx="1"/>
          </p:nvPr>
        </p:nvPicPr>
        <p:blipFill>
          <a:blip r:embed="rId2"/>
          <a:stretch>
            <a:fillRect/>
          </a:stretch>
        </p:blipFill>
        <p:spPr>
          <a:xfrm>
            <a:off x="853440" y="694944"/>
            <a:ext cx="7583424" cy="5827776"/>
          </a:xfrm>
          <a:prstGeom prst="rect">
            <a:avLst/>
          </a:prstGeom>
        </p:spPr>
      </p:pic>
    </p:spTree>
    <p:extLst>
      <p:ext uri="{BB962C8B-B14F-4D97-AF65-F5344CB8AC3E}">
        <p14:creationId xmlns:p14="http://schemas.microsoft.com/office/powerpoint/2010/main" val="11641296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231648"/>
          </a:xfrm>
        </p:spPr>
        <p:txBody>
          <a:bodyPr>
            <a:normAutofit fontScale="90000"/>
          </a:bodyPr>
          <a:lstStyle/>
          <a:p>
            <a:endParaRPr lang="tr-TR" dirty="0"/>
          </a:p>
        </p:txBody>
      </p:sp>
      <p:sp>
        <p:nvSpPr>
          <p:cNvPr id="3" name="İçerik Yer Tutucusu 2"/>
          <p:cNvSpPr>
            <a:spLocks noGrp="1"/>
          </p:cNvSpPr>
          <p:nvPr>
            <p:ph idx="1"/>
          </p:nvPr>
        </p:nvSpPr>
        <p:spPr>
          <a:xfrm>
            <a:off x="677334" y="1767839"/>
            <a:ext cx="8596668" cy="4273523"/>
          </a:xfrm>
        </p:spPr>
        <p:txBody>
          <a:bodyPr/>
          <a:lstStyle/>
          <a:p>
            <a:pPr marL="0" indent="0">
              <a:buNone/>
            </a:pPr>
            <a:r>
              <a:rPr lang="tr-TR" dirty="0" smtClean="0"/>
              <a:t>   </a:t>
            </a:r>
            <a:r>
              <a:rPr lang="tr-TR" sz="2000" dirty="0" smtClean="0"/>
              <a:t>Genel </a:t>
            </a:r>
            <a:r>
              <a:rPr lang="tr-TR" sz="2000" dirty="0" err="1"/>
              <a:t>olarak,birlikte</a:t>
            </a:r>
            <a:r>
              <a:rPr lang="tr-TR" sz="2000" dirty="0"/>
              <a:t> görev </a:t>
            </a:r>
            <a:r>
              <a:rPr lang="tr-TR" sz="2000" dirty="0" smtClean="0"/>
              <a:t>yapan hücreler </a:t>
            </a:r>
            <a:r>
              <a:rPr lang="tr-TR" sz="2000" dirty="0"/>
              <a:t>yarık bağlantılar </a:t>
            </a:r>
            <a:r>
              <a:rPr lang="tr-TR" sz="2000" dirty="0" smtClean="0"/>
              <a:t>ile bağlıdırlar</a:t>
            </a:r>
            <a:r>
              <a:rPr lang="tr-TR" sz="2000" dirty="0"/>
              <a:t>. Bunlar </a:t>
            </a:r>
            <a:r>
              <a:rPr lang="tr-TR" sz="2000" b="1" dirty="0" err="1"/>
              <a:t>konnekson</a:t>
            </a:r>
            <a:r>
              <a:rPr lang="tr-TR" sz="2000" dirty="0"/>
              <a:t> </a:t>
            </a:r>
            <a:r>
              <a:rPr lang="tr-TR" sz="2000" dirty="0" smtClean="0"/>
              <a:t>adı </a:t>
            </a:r>
            <a:r>
              <a:rPr lang="fi-FI" sz="2000" dirty="0" smtClean="0"/>
              <a:t>verilen </a:t>
            </a:r>
            <a:r>
              <a:rPr lang="fi-FI" sz="2000" dirty="0"/>
              <a:t>kanallarla, komşu iki </a:t>
            </a:r>
            <a:r>
              <a:rPr lang="fi-FI" sz="2000" dirty="0" smtClean="0"/>
              <a:t>hücre</a:t>
            </a:r>
            <a:r>
              <a:rPr lang="tr-TR" sz="2000" dirty="0" smtClean="0"/>
              <a:t> arasında </a:t>
            </a:r>
            <a:r>
              <a:rPr lang="tr-TR" sz="2000" dirty="0" err="1"/>
              <a:t>sitoplazmik</a:t>
            </a:r>
            <a:r>
              <a:rPr lang="tr-TR" sz="2000" dirty="0"/>
              <a:t> </a:t>
            </a:r>
            <a:r>
              <a:rPr lang="tr-TR" sz="2000" dirty="0" smtClean="0"/>
              <a:t>köprüler oluşturur.</a:t>
            </a:r>
          </a:p>
          <a:p>
            <a:pPr marL="0" indent="0">
              <a:buNone/>
            </a:pPr>
            <a:r>
              <a:rPr lang="tr-TR" sz="2000" dirty="0"/>
              <a:t> </a:t>
            </a:r>
            <a:r>
              <a:rPr lang="tr-TR" sz="2000" dirty="0" smtClean="0"/>
              <a:t>  </a:t>
            </a:r>
            <a:r>
              <a:rPr lang="tr-TR" sz="2000" dirty="0"/>
              <a:t>Bu bağlantılar, elektriksel </a:t>
            </a:r>
            <a:r>
              <a:rPr lang="tr-TR" sz="2000" dirty="0" smtClean="0"/>
              <a:t>olarak aktif </a:t>
            </a:r>
            <a:r>
              <a:rPr lang="tr-TR" sz="2000" dirty="0"/>
              <a:t>hücrelerin </a:t>
            </a:r>
            <a:r>
              <a:rPr lang="tr-TR" sz="2000" dirty="0" smtClean="0"/>
              <a:t>haberleşmelerinde önem </a:t>
            </a:r>
            <a:r>
              <a:rPr lang="tr-TR" sz="2000" dirty="0"/>
              <a:t>taşırlar</a:t>
            </a:r>
            <a:r>
              <a:rPr lang="tr-TR" sz="2000" dirty="0" smtClean="0"/>
              <a:t>.</a:t>
            </a:r>
            <a:r>
              <a:rPr lang="tr-TR" sz="2000" dirty="0"/>
              <a:t> İskelet kası hücreleri, </a:t>
            </a:r>
            <a:r>
              <a:rPr lang="tr-TR" sz="2000" dirty="0" smtClean="0"/>
              <a:t>kan hücreleri </a:t>
            </a:r>
            <a:r>
              <a:rPr lang="tr-TR" sz="2000" dirty="0"/>
              <a:t>dışındaki birçok hücre </a:t>
            </a:r>
            <a:r>
              <a:rPr lang="tr-TR" sz="2000" dirty="0" smtClean="0"/>
              <a:t>bu tip </a:t>
            </a:r>
            <a:r>
              <a:rPr lang="tr-TR" sz="2000" dirty="0"/>
              <a:t>bağlantılarla </a:t>
            </a:r>
            <a:r>
              <a:rPr lang="tr-TR" sz="2000" dirty="0" smtClean="0"/>
              <a:t>birbirlerine bağlanırlar.</a:t>
            </a:r>
            <a:endParaRPr lang="tr-TR" sz="2000" dirty="0"/>
          </a:p>
          <a:p>
            <a:pPr marL="0" indent="0">
              <a:buNone/>
            </a:pPr>
            <a:r>
              <a:rPr lang="tr-TR" sz="2000" dirty="0" smtClean="0"/>
              <a:t>   Kanalın </a:t>
            </a:r>
            <a:r>
              <a:rPr lang="tr-TR" sz="2000" dirty="0"/>
              <a:t>açık yada kapalı </a:t>
            </a:r>
            <a:r>
              <a:rPr lang="tr-TR" sz="2000" dirty="0" smtClean="0"/>
              <a:t>olmasını </a:t>
            </a:r>
            <a:r>
              <a:rPr lang="tr-TR" sz="2000" b="1" dirty="0" err="1"/>
              <a:t>pH</a:t>
            </a:r>
            <a:r>
              <a:rPr lang="tr-TR" sz="2000" dirty="0"/>
              <a:t> ve </a:t>
            </a:r>
            <a:r>
              <a:rPr lang="tr-TR" sz="2000" b="1" dirty="0" err="1" smtClean="0"/>
              <a:t>Ca</a:t>
            </a:r>
            <a:r>
              <a:rPr lang="tr-TR" sz="2000" b="1" dirty="0"/>
              <a:t>++ </a:t>
            </a:r>
            <a:r>
              <a:rPr lang="tr-TR" sz="2000" dirty="0" smtClean="0"/>
              <a:t>etkiler. </a:t>
            </a:r>
            <a:r>
              <a:rPr lang="tr-TR" sz="2000" dirty="0" err="1" smtClean="0"/>
              <a:t>Ayrıca,hücre</a:t>
            </a:r>
            <a:r>
              <a:rPr lang="tr-TR" sz="2000" dirty="0" smtClean="0"/>
              <a:t> </a:t>
            </a:r>
            <a:r>
              <a:rPr lang="tr-TR" sz="2000" dirty="0"/>
              <a:t>dışı sinyaller ile de </a:t>
            </a:r>
            <a:r>
              <a:rPr lang="tr-TR" sz="2000" dirty="0" smtClean="0"/>
              <a:t>kontrol edilebilir</a:t>
            </a:r>
            <a:r>
              <a:rPr lang="tr-TR" sz="2000" dirty="0"/>
              <a:t>.</a:t>
            </a:r>
          </a:p>
        </p:txBody>
      </p:sp>
    </p:spTree>
    <p:extLst>
      <p:ext uri="{BB962C8B-B14F-4D97-AF65-F5344CB8AC3E}">
        <p14:creationId xmlns:p14="http://schemas.microsoft.com/office/powerpoint/2010/main" val="24402153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1072896"/>
          </a:xfrm>
        </p:spPr>
        <p:txBody>
          <a:bodyPr>
            <a:normAutofit/>
          </a:bodyPr>
          <a:lstStyle/>
          <a:p>
            <a:r>
              <a:rPr lang="tr-TR" sz="2000" dirty="0" smtClean="0">
                <a:solidFill>
                  <a:schemeClr val="tx1">
                    <a:lumMod val="75000"/>
                    <a:lumOff val="25000"/>
                  </a:schemeClr>
                </a:solidFill>
              </a:rPr>
              <a:t>   </a:t>
            </a:r>
            <a:r>
              <a:rPr lang="tr-TR" sz="2000" dirty="0" err="1" smtClean="0">
                <a:solidFill>
                  <a:schemeClr val="tx1">
                    <a:lumMod val="75000"/>
                    <a:lumOff val="25000"/>
                  </a:schemeClr>
                </a:solidFill>
              </a:rPr>
              <a:t>Konneksonlardan</a:t>
            </a:r>
            <a:r>
              <a:rPr lang="tr-TR" sz="2000" dirty="0" smtClean="0">
                <a:solidFill>
                  <a:schemeClr val="tx1">
                    <a:lumMod val="75000"/>
                    <a:lumOff val="25000"/>
                  </a:schemeClr>
                </a:solidFill>
              </a:rPr>
              <a:t> </a:t>
            </a:r>
            <a:r>
              <a:rPr lang="tr-TR" sz="2000" dirty="0">
                <a:solidFill>
                  <a:schemeClr val="tx1">
                    <a:lumMod val="75000"/>
                    <a:lumOff val="25000"/>
                  </a:schemeClr>
                </a:solidFill>
              </a:rPr>
              <a:t>oluşan </a:t>
            </a:r>
            <a:r>
              <a:rPr lang="tr-TR" sz="2000" dirty="0" err="1">
                <a:solidFill>
                  <a:schemeClr val="tx1">
                    <a:lumMod val="75000"/>
                    <a:lumOff val="25000"/>
                  </a:schemeClr>
                </a:solidFill>
              </a:rPr>
              <a:t>gap</a:t>
            </a:r>
            <a:r>
              <a:rPr lang="tr-TR" sz="2000" dirty="0">
                <a:solidFill>
                  <a:schemeClr val="tx1">
                    <a:lumMod val="75000"/>
                    <a:lumOff val="25000"/>
                  </a:schemeClr>
                </a:solidFill>
              </a:rPr>
              <a:t> </a:t>
            </a:r>
            <a:r>
              <a:rPr lang="tr-TR" sz="2000" dirty="0" err="1">
                <a:solidFill>
                  <a:schemeClr val="tx1">
                    <a:lumMod val="75000"/>
                    <a:lumOff val="25000"/>
                  </a:schemeClr>
                </a:solidFill>
              </a:rPr>
              <a:t>junction’lar</a:t>
            </a:r>
            <a:r>
              <a:rPr lang="tr-TR" sz="2000" dirty="0">
                <a:solidFill>
                  <a:schemeClr val="tx1">
                    <a:lumMod val="75000"/>
                    <a:lumOff val="25000"/>
                  </a:schemeClr>
                </a:solidFill>
              </a:rPr>
              <a:t>, </a:t>
            </a:r>
            <a:r>
              <a:rPr lang="tr-TR" sz="2000" dirty="0" smtClean="0">
                <a:solidFill>
                  <a:schemeClr val="tx1">
                    <a:lumMod val="75000"/>
                    <a:lumOff val="25000"/>
                  </a:schemeClr>
                </a:solidFill>
              </a:rPr>
              <a:t>protein yapıdadır.</a:t>
            </a:r>
            <a:r>
              <a:rPr lang="tr-TR" sz="2000" dirty="0">
                <a:solidFill>
                  <a:schemeClr val="tx1">
                    <a:lumMod val="75000"/>
                    <a:lumOff val="25000"/>
                  </a:schemeClr>
                </a:solidFill>
              </a:rPr>
              <a:t> </a:t>
            </a:r>
            <a:r>
              <a:rPr lang="tr-TR" sz="2000" dirty="0" smtClean="0">
                <a:solidFill>
                  <a:schemeClr val="tx1">
                    <a:lumMod val="75000"/>
                    <a:lumOff val="25000"/>
                  </a:schemeClr>
                </a:solidFill>
              </a:rPr>
              <a:t>Tünel </a:t>
            </a:r>
            <a:r>
              <a:rPr lang="tr-TR" sz="2000" dirty="0">
                <a:solidFill>
                  <a:schemeClr val="tx1">
                    <a:lumMod val="75000"/>
                    <a:lumOff val="25000"/>
                  </a:schemeClr>
                </a:solidFill>
              </a:rPr>
              <a:t>gibi zar içinde yerleşiktirler, iyon </a:t>
            </a:r>
            <a:r>
              <a:rPr lang="tr-TR" sz="2000" dirty="0" smtClean="0">
                <a:solidFill>
                  <a:schemeClr val="tx1">
                    <a:lumMod val="75000"/>
                    <a:lumOff val="25000"/>
                  </a:schemeClr>
                </a:solidFill>
              </a:rPr>
              <a:t>kanallarına benzeyen </a:t>
            </a:r>
            <a:r>
              <a:rPr lang="tr-TR" sz="2000" dirty="0">
                <a:solidFill>
                  <a:schemeClr val="tx1">
                    <a:lumMod val="75000"/>
                    <a:lumOff val="25000"/>
                  </a:schemeClr>
                </a:solidFill>
              </a:rPr>
              <a:t>bir tür kapıdır. Sadece çapları </a:t>
            </a:r>
            <a:r>
              <a:rPr lang="tr-TR" sz="2000" dirty="0" smtClean="0">
                <a:solidFill>
                  <a:schemeClr val="tx1">
                    <a:lumMod val="75000"/>
                    <a:lumOff val="25000"/>
                  </a:schemeClr>
                </a:solidFill>
              </a:rPr>
              <a:t>biraz daha </a:t>
            </a:r>
            <a:r>
              <a:rPr lang="tr-TR" sz="2000" dirty="0">
                <a:solidFill>
                  <a:schemeClr val="tx1">
                    <a:lumMod val="75000"/>
                    <a:lumOff val="25000"/>
                  </a:schemeClr>
                </a:solidFill>
              </a:rPr>
              <a:t>fazladır. Her </a:t>
            </a:r>
            <a:r>
              <a:rPr lang="tr-TR" sz="2000" dirty="0" err="1">
                <a:solidFill>
                  <a:schemeClr val="tx1">
                    <a:lumMod val="75000"/>
                    <a:lumOff val="25000"/>
                  </a:schemeClr>
                </a:solidFill>
              </a:rPr>
              <a:t>konnekson</a:t>
            </a:r>
            <a:r>
              <a:rPr lang="tr-TR" sz="2000" dirty="0">
                <a:solidFill>
                  <a:schemeClr val="tx1">
                    <a:lumMod val="75000"/>
                    <a:lumOff val="25000"/>
                  </a:schemeClr>
                </a:solidFill>
              </a:rPr>
              <a:t> 6 alt birimden oluşur.</a:t>
            </a:r>
          </a:p>
        </p:txBody>
      </p:sp>
      <p:pic>
        <p:nvPicPr>
          <p:cNvPr id="4" name="İçerik Yer Tutucusu 3"/>
          <p:cNvPicPr>
            <a:picLocks noGrp="1" noChangeAspect="1"/>
          </p:cNvPicPr>
          <p:nvPr>
            <p:ph idx="1"/>
          </p:nvPr>
        </p:nvPicPr>
        <p:blipFill>
          <a:blip r:embed="rId2"/>
          <a:stretch>
            <a:fillRect/>
          </a:stretch>
        </p:blipFill>
        <p:spPr>
          <a:xfrm>
            <a:off x="677334" y="1914144"/>
            <a:ext cx="7991177" cy="4535424"/>
          </a:xfrm>
          <a:prstGeom prst="rect">
            <a:avLst/>
          </a:prstGeom>
        </p:spPr>
      </p:pic>
    </p:spTree>
    <p:extLst>
      <p:ext uri="{BB962C8B-B14F-4D97-AF65-F5344CB8AC3E}">
        <p14:creationId xmlns:p14="http://schemas.microsoft.com/office/powerpoint/2010/main" val="38232692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231648"/>
          </a:xfrm>
        </p:spPr>
        <p:txBody>
          <a:bodyPr>
            <a:normAutofit fontScale="90000"/>
          </a:bodyPr>
          <a:lstStyle/>
          <a:p>
            <a:endParaRPr lang="tr-TR" dirty="0"/>
          </a:p>
        </p:txBody>
      </p:sp>
      <p:sp>
        <p:nvSpPr>
          <p:cNvPr id="3" name="İçerik Yer Tutucusu 2"/>
          <p:cNvSpPr>
            <a:spLocks noGrp="1"/>
          </p:cNvSpPr>
          <p:nvPr>
            <p:ph idx="1"/>
          </p:nvPr>
        </p:nvSpPr>
        <p:spPr>
          <a:xfrm>
            <a:off x="677334" y="609600"/>
            <a:ext cx="8596668" cy="5431763"/>
          </a:xfrm>
        </p:spPr>
        <p:txBody>
          <a:bodyPr>
            <a:normAutofit/>
          </a:bodyPr>
          <a:lstStyle/>
          <a:p>
            <a:pPr marL="0" indent="0">
              <a:buNone/>
            </a:pPr>
            <a:r>
              <a:rPr lang="tr-TR" sz="2000" dirty="0" smtClean="0">
                <a:solidFill>
                  <a:schemeClr val="accent1"/>
                </a:solidFill>
              </a:rPr>
              <a:t>Kimyasal </a:t>
            </a:r>
            <a:r>
              <a:rPr lang="tr-TR" sz="2000" dirty="0" err="1" smtClean="0">
                <a:solidFill>
                  <a:schemeClr val="accent1"/>
                </a:solidFill>
              </a:rPr>
              <a:t>Sinapslar</a:t>
            </a:r>
            <a:endParaRPr lang="tr-TR" sz="2000" dirty="0" smtClean="0">
              <a:solidFill>
                <a:schemeClr val="accent1"/>
              </a:solidFill>
            </a:endParaRPr>
          </a:p>
          <a:p>
            <a:pPr marL="0" indent="0">
              <a:buNone/>
            </a:pPr>
            <a:r>
              <a:rPr lang="tr-TR" sz="2000" dirty="0" smtClean="0">
                <a:solidFill>
                  <a:schemeClr val="accent1"/>
                </a:solidFill>
              </a:rPr>
              <a:t>   </a:t>
            </a:r>
            <a:r>
              <a:rPr lang="tr-TR" sz="2000" dirty="0" err="1" smtClean="0"/>
              <a:t>Presinaptik</a:t>
            </a:r>
            <a:r>
              <a:rPr lang="tr-TR" sz="2000" dirty="0" smtClean="0"/>
              <a:t> </a:t>
            </a:r>
            <a:r>
              <a:rPr lang="tr-TR" sz="2000" dirty="0"/>
              <a:t>nöronun </a:t>
            </a:r>
            <a:r>
              <a:rPr lang="tr-TR" sz="2000" dirty="0" smtClean="0"/>
              <a:t>ucunda </a:t>
            </a:r>
            <a:r>
              <a:rPr lang="tr-TR" sz="2000" dirty="0" err="1" smtClean="0"/>
              <a:t>nörotransmitter</a:t>
            </a:r>
            <a:r>
              <a:rPr lang="tr-TR" sz="2000" dirty="0" smtClean="0"/>
              <a:t> </a:t>
            </a:r>
            <a:r>
              <a:rPr lang="tr-TR" sz="2000" dirty="0"/>
              <a:t>içeren çok sayıda </a:t>
            </a:r>
            <a:r>
              <a:rPr lang="tr-TR" sz="2000" dirty="0" err="1"/>
              <a:t>vesiküller</a:t>
            </a:r>
            <a:r>
              <a:rPr lang="tr-TR" sz="2000" dirty="0"/>
              <a:t> </a:t>
            </a:r>
            <a:r>
              <a:rPr lang="tr-TR" sz="2000" dirty="0" smtClean="0"/>
              <a:t>bulunur. </a:t>
            </a:r>
            <a:r>
              <a:rPr lang="tr-TR" sz="2000" dirty="0" err="1" smtClean="0"/>
              <a:t>Nörotransmitterler</a:t>
            </a:r>
            <a:r>
              <a:rPr lang="tr-TR" sz="2000" dirty="0" smtClean="0"/>
              <a:t> </a:t>
            </a:r>
            <a:r>
              <a:rPr lang="tr-TR" sz="2000" dirty="0"/>
              <a:t>spesifik reseptörlerine bağlanarak ve </a:t>
            </a:r>
            <a:r>
              <a:rPr lang="tr-TR" sz="2000" dirty="0" smtClean="0"/>
              <a:t>iyon kanallarını </a:t>
            </a:r>
            <a:r>
              <a:rPr lang="tr-TR" sz="2000" dirty="0"/>
              <a:t>açıp, kapatma şeklinde etki ederler</a:t>
            </a:r>
            <a:r>
              <a:rPr lang="tr-TR" sz="2000" dirty="0" smtClean="0"/>
              <a:t>.</a:t>
            </a:r>
          </a:p>
          <a:p>
            <a:pPr marL="0" indent="0">
              <a:buNone/>
            </a:pPr>
            <a:endParaRPr lang="tr-TR" sz="2000" dirty="0">
              <a:solidFill>
                <a:schemeClr val="accent1"/>
              </a:solidFill>
            </a:endParaRPr>
          </a:p>
        </p:txBody>
      </p:sp>
      <p:pic>
        <p:nvPicPr>
          <p:cNvPr id="4" name="Resim 3"/>
          <p:cNvPicPr>
            <a:picLocks noChangeAspect="1"/>
          </p:cNvPicPr>
          <p:nvPr/>
        </p:nvPicPr>
        <p:blipFill>
          <a:blip r:embed="rId2"/>
          <a:stretch>
            <a:fillRect/>
          </a:stretch>
        </p:blipFill>
        <p:spPr>
          <a:xfrm>
            <a:off x="2267712" y="2292096"/>
            <a:ext cx="4965210" cy="3901439"/>
          </a:xfrm>
          <a:prstGeom prst="rect">
            <a:avLst/>
          </a:prstGeom>
        </p:spPr>
      </p:pic>
    </p:spTree>
    <p:extLst>
      <p:ext uri="{BB962C8B-B14F-4D97-AF65-F5344CB8AC3E}">
        <p14:creationId xmlns:p14="http://schemas.microsoft.com/office/powerpoint/2010/main" val="31193963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170688"/>
            <a:ext cx="8596668" cy="195072"/>
          </a:xfrm>
        </p:spPr>
        <p:txBody>
          <a:bodyPr>
            <a:normAutofit fontScale="90000"/>
          </a:bodyPr>
          <a:lstStyle/>
          <a:p>
            <a:endParaRPr lang="tr-TR" dirty="0"/>
          </a:p>
        </p:txBody>
      </p:sp>
      <p:sp>
        <p:nvSpPr>
          <p:cNvPr id="3" name="İçerik Yer Tutucusu 2"/>
          <p:cNvSpPr>
            <a:spLocks noGrp="1"/>
          </p:cNvSpPr>
          <p:nvPr>
            <p:ph idx="1"/>
          </p:nvPr>
        </p:nvSpPr>
        <p:spPr>
          <a:xfrm>
            <a:off x="677334" y="987553"/>
            <a:ext cx="8596668" cy="5522976"/>
          </a:xfrm>
        </p:spPr>
        <p:txBody>
          <a:bodyPr>
            <a:normAutofit lnSpcReduction="10000"/>
          </a:bodyPr>
          <a:lstStyle/>
          <a:p>
            <a:pPr marL="0" indent="0">
              <a:buNone/>
            </a:pPr>
            <a:r>
              <a:rPr lang="tr-TR" dirty="0" smtClean="0"/>
              <a:t>   </a:t>
            </a:r>
          </a:p>
          <a:p>
            <a:pPr marL="0" indent="0">
              <a:buNone/>
            </a:pPr>
            <a:r>
              <a:rPr lang="tr-TR" sz="2000" dirty="0"/>
              <a:t> </a:t>
            </a:r>
            <a:r>
              <a:rPr lang="tr-TR" sz="2000" dirty="0" smtClean="0"/>
              <a:t>  Kimyasal </a:t>
            </a:r>
            <a:r>
              <a:rPr lang="tr-TR" sz="2000" dirty="0" err="1"/>
              <a:t>sinapslarda</a:t>
            </a:r>
            <a:r>
              <a:rPr lang="tr-TR" sz="2000" dirty="0"/>
              <a:t> ileti çok daha </a:t>
            </a:r>
            <a:r>
              <a:rPr lang="tr-TR" sz="2000" dirty="0" err="1" smtClean="0"/>
              <a:t>yavaştır.Bu</a:t>
            </a:r>
            <a:r>
              <a:rPr lang="tr-TR" sz="2000" dirty="0" smtClean="0"/>
              <a:t> </a:t>
            </a:r>
            <a:r>
              <a:rPr lang="tr-TR" sz="2000" dirty="0"/>
              <a:t>tip </a:t>
            </a:r>
            <a:r>
              <a:rPr lang="tr-TR" sz="2000" dirty="0" err="1"/>
              <a:t>sinapslar</a:t>
            </a:r>
            <a:r>
              <a:rPr lang="tr-TR" sz="2000" dirty="0"/>
              <a:t> büyük </a:t>
            </a:r>
            <a:r>
              <a:rPr lang="tr-TR" sz="2000" dirty="0" smtClean="0"/>
              <a:t>oranda uyum ve gelişim gösterme yeteneğine sahiptirler. Bu nedenle </a:t>
            </a:r>
            <a:r>
              <a:rPr lang="tr-TR" sz="2000" dirty="0"/>
              <a:t>kimyasal </a:t>
            </a:r>
            <a:r>
              <a:rPr lang="tr-TR" sz="2000" dirty="0" err="1"/>
              <a:t>sinapslar</a:t>
            </a:r>
            <a:r>
              <a:rPr lang="tr-TR" sz="2000" dirty="0"/>
              <a:t>, kompleks ve </a:t>
            </a:r>
            <a:r>
              <a:rPr lang="tr-TR" sz="2000" dirty="0" smtClean="0"/>
              <a:t>çok değişken </a:t>
            </a:r>
            <a:r>
              <a:rPr lang="tr-TR" sz="2000" dirty="0"/>
              <a:t>davranışları yöneten </a:t>
            </a:r>
            <a:r>
              <a:rPr lang="tr-TR" sz="2000" dirty="0" smtClean="0"/>
              <a:t>nöronların bağlantılarında </a:t>
            </a:r>
            <a:r>
              <a:rPr lang="tr-TR" sz="2000" dirty="0"/>
              <a:t>kullanılır</a:t>
            </a:r>
            <a:r>
              <a:rPr lang="tr-TR" sz="2000" dirty="0" smtClean="0"/>
              <a:t>.</a:t>
            </a:r>
          </a:p>
          <a:p>
            <a:pPr marL="0" indent="0">
              <a:buNone/>
            </a:pPr>
            <a:endParaRPr lang="tr-TR" sz="2000" dirty="0"/>
          </a:p>
          <a:p>
            <a:pPr marL="0" indent="0">
              <a:buNone/>
            </a:pPr>
            <a:r>
              <a:rPr lang="tr-TR" dirty="0"/>
              <a:t> </a:t>
            </a:r>
            <a:r>
              <a:rPr lang="tr-TR" dirty="0" smtClean="0"/>
              <a:t>  </a:t>
            </a:r>
            <a:r>
              <a:rPr lang="tr-TR" sz="2000" dirty="0" smtClean="0"/>
              <a:t>Sinir </a:t>
            </a:r>
            <a:r>
              <a:rPr lang="tr-TR" sz="2000" dirty="0"/>
              <a:t>sisteminde sinyallerin iletildiği </a:t>
            </a:r>
            <a:r>
              <a:rPr lang="tr-TR" sz="2000" dirty="0" err="1"/>
              <a:t>sinapsların</a:t>
            </a:r>
            <a:r>
              <a:rPr lang="tr-TR" sz="2000" dirty="0"/>
              <a:t> </a:t>
            </a:r>
            <a:r>
              <a:rPr lang="tr-TR" sz="2000" dirty="0" smtClean="0"/>
              <a:t>hemen hepsi </a:t>
            </a:r>
            <a:r>
              <a:rPr lang="tr-TR" sz="2000" dirty="0"/>
              <a:t>kimyasal </a:t>
            </a:r>
            <a:r>
              <a:rPr lang="tr-TR" sz="2000" dirty="0" err="1" smtClean="0"/>
              <a:t>sinapslardır</a:t>
            </a:r>
            <a:r>
              <a:rPr lang="tr-TR" sz="2000" dirty="0" smtClean="0"/>
              <a:t>. Kimyasal </a:t>
            </a:r>
            <a:r>
              <a:rPr lang="tr-TR" sz="2000" dirty="0" err="1"/>
              <a:t>sinapslarda</a:t>
            </a:r>
            <a:r>
              <a:rPr lang="tr-TR" sz="2000" dirty="0"/>
              <a:t>, </a:t>
            </a:r>
            <a:r>
              <a:rPr lang="tr-TR" sz="2000" dirty="0" err="1"/>
              <a:t>presinaptik</a:t>
            </a:r>
            <a:r>
              <a:rPr lang="tr-TR" sz="2000" dirty="0"/>
              <a:t> nöron </a:t>
            </a:r>
            <a:r>
              <a:rPr lang="tr-TR" sz="2000" dirty="0" err="1" smtClean="0"/>
              <a:t>sinaps</a:t>
            </a:r>
            <a:r>
              <a:rPr lang="tr-TR" sz="2000" dirty="0"/>
              <a:t> </a:t>
            </a:r>
            <a:r>
              <a:rPr lang="tr-TR" sz="2000" dirty="0" smtClean="0"/>
              <a:t>bölgesinde </a:t>
            </a:r>
            <a:r>
              <a:rPr lang="tr-TR" sz="2000" dirty="0" err="1"/>
              <a:t>nörotransmitter</a:t>
            </a:r>
            <a:r>
              <a:rPr lang="tr-TR" sz="2000" dirty="0"/>
              <a:t> adı verilen bir </a:t>
            </a:r>
            <a:r>
              <a:rPr lang="tr-TR" sz="2000" dirty="0" smtClean="0"/>
              <a:t>kimyasal madde salgılar ve </a:t>
            </a:r>
            <a:r>
              <a:rPr lang="tr-TR" sz="2000" dirty="0"/>
              <a:t>bu </a:t>
            </a:r>
            <a:r>
              <a:rPr lang="tr-TR" sz="2000" dirty="0" err="1"/>
              <a:t>transmitter,nöronun</a:t>
            </a:r>
            <a:r>
              <a:rPr lang="tr-TR" sz="2000" dirty="0"/>
              <a:t> </a:t>
            </a:r>
            <a:r>
              <a:rPr lang="tr-TR" sz="2000" dirty="0" err="1"/>
              <a:t>eksite</a:t>
            </a:r>
            <a:r>
              <a:rPr lang="tr-TR" sz="2000" dirty="0"/>
              <a:t> veya </a:t>
            </a:r>
            <a:r>
              <a:rPr lang="tr-TR" sz="2000" dirty="0" err="1"/>
              <a:t>inhibe</a:t>
            </a:r>
            <a:r>
              <a:rPr lang="tr-TR" sz="2000" dirty="0"/>
              <a:t> ettiği </a:t>
            </a:r>
            <a:r>
              <a:rPr lang="tr-TR" sz="2000" dirty="0" smtClean="0"/>
              <a:t>yada </a:t>
            </a:r>
            <a:r>
              <a:rPr lang="tr-TR" sz="2000" dirty="0"/>
              <a:t>başka yoldan duyarlılığını değiştirdiği </a:t>
            </a:r>
            <a:r>
              <a:rPr lang="tr-TR" sz="2000" dirty="0" err="1" smtClean="0"/>
              <a:t>postsinaptik</a:t>
            </a:r>
            <a:r>
              <a:rPr lang="tr-TR" sz="2000" dirty="0"/>
              <a:t> </a:t>
            </a:r>
            <a:r>
              <a:rPr lang="tr-TR" sz="2000" dirty="0" smtClean="0"/>
              <a:t>nöron </a:t>
            </a:r>
            <a:r>
              <a:rPr lang="tr-TR" sz="2000" dirty="0" err="1"/>
              <a:t>membranındaki</a:t>
            </a:r>
            <a:r>
              <a:rPr lang="tr-TR" sz="2000" dirty="0"/>
              <a:t> reseptör proteinleri etkiler</a:t>
            </a:r>
            <a:r>
              <a:rPr lang="tr-TR" sz="2000" dirty="0" smtClean="0"/>
              <a:t>.</a:t>
            </a:r>
          </a:p>
          <a:p>
            <a:pPr marL="0" indent="0">
              <a:buNone/>
            </a:pPr>
            <a:endParaRPr lang="tr-TR" sz="2000" dirty="0" smtClean="0"/>
          </a:p>
          <a:p>
            <a:pPr marL="0" indent="0">
              <a:buNone/>
            </a:pPr>
            <a:r>
              <a:rPr lang="tr-TR" sz="2000" dirty="0"/>
              <a:t> </a:t>
            </a:r>
            <a:r>
              <a:rPr lang="tr-TR" sz="2000" dirty="0" smtClean="0"/>
              <a:t>  Kimyasal </a:t>
            </a:r>
            <a:r>
              <a:rPr lang="tr-TR" sz="2000" dirty="0" err="1"/>
              <a:t>sinapslar</a:t>
            </a:r>
            <a:r>
              <a:rPr lang="tr-TR" sz="2000" dirty="0"/>
              <a:t> sinyalleri daima tek </a:t>
            </a:r>
            <a:r>
              <a:rPr lang="tr-TR" sz="2000" dirty="0" smtClean="0"/>
              <a:t>yönlü iletir. Sinyal</a:t>
            </a:r>
            <a:r>
              <a:rPr lang="tr-TR" sz="2000" dirty="0"/>
              <a:t>, </a:t>
            </a:r>
            <a:r>
              <a:rPr lang="tr-TR" sz="2000" dirty="0" err="1" smtClean="0"/>
              <a:t>nörotransmitteri</a:t>
            </a:r>
            <a:r>
              <a:rPr lang="tr-TR" sz="2000" dirty="0" smtClean="0"/>
              <a:t> </a:t>
            </a:r>
            <a:r>
              <a:rPr lang="tr-TR" sz="2000" dirty="0"/>
              <a:t>salıveren </a:t>
            </a:r>
            <a:r>
              <a:rPr lang="tr-TR" sz="2000" dirty="0" err="1" smtClean="0"/>
              <a:t>presinaptik</a:t>
            </a:r>
            <a:r>
              <a:rPr lang="tr-TR" sz="2000" dirty="0"/>
              <a:t> </a:t>
            </a:r>
            <a:r>
              <a:rPr lang="tr-TR" sz="2000" dirty="0" smtClean="0"/>
              <a:t>nörondan</a:t>
            </a:r>
            <a:r>
              <a:rPr lang="tr-TR" sz="2000" dirty="0"/>
              <a:t>, </a:t>
            </a:r>
            <a:r>
              <a:rPr lang="tr-TR" sz="2000" dirty="0" err="1"/>
              <a:t>transmitterin</a:t>
            </a:r>
            <a:r>
              <a:rPr lang="tr-TR" sz="2000" dirty="0"/>
              <a:t> etki yaptığı </a:t>
            </a:r>
            <a:r>
              <a:rPr lang="tr-TR" sz="2000" dirty="0" err="1" smtClean="0"/>
              <a:t>postsinaptik</a:t>
            </a:r>
            <a:r>
              <a:rPr lang="tr-TR" sz="2000" dirty="0"/>
              <a:t> </a:t>
            </a:r>
            <a:r>
              <a:rPr lang="tr-TR" sz="2000" dirty="0" smtClean="0"/>
              <a:t>nörona iletilir. Bu </a:t>
            </a:r>
            <a:r>
              <a:rPr lang="tr-TR" sz="2000" dirty="0"/>
              <a:t>özellik sinyallerin elektriksel </a:t>
            </a:r>
            <a:r>
              <a:rPr lang="tr-TR" sz="2000" dirty="0" err="1" smtClean="0"/>
              <a:t>sinapslardaki</a:t>
            </a:r>
            <a:r>
              <a:rPr lang="tr-TR" sz="2000" dirty="0"/>
              <a:t> </a:t>
            </a:r>
            <a:r>
              <a:rPr lang="tr-TR" sz="2000" dirty="0" smtClean="0"/>
              <a:t>çift </a:t>
            </a:r>
            <a:r>
              <a:rPr lang="tr-TR" sz="2000" dirty="0"/>
              <a:t>yönlü iletisinden tamamen farklıdır.</a:t>
            </a:r>
          </a:p>
        </p:txBody>
      </p:sp>
    </p:spTree>
    <p:extLst>
      <p:ext uri="{BB962C8B-B14F-4D97-AF65-F5344CB8AC3E}">
        <p14:creationId xmlns:p14="http://schemas.microsoft.com/office/powerpoint/2010/main" val="10987226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390144"/>
            <a:ext cx="8596668" cy="2279904"/>
          </a:xfrm>
        </p:spPr>
        <p:txBody>
          <a:bodyPr>
            <a:noAutofit/>
          </a:bodyPr>
          <a:lstStyle/>
          <a:p>
            <a:r>
              <a:rPr lang="tr-TR" sz="2000" dirty="0" smtClean="0">
                <a:solidFill>
                  <a:schemeClr val="tx1">
                    <a:lumMod val="75000"/>
                    <a:lumOff val="25000"/>
                  </a:schemeClr>
                </a:solidFill>
              </a:rPr>
              <a:t>   </a:t>
            </a:r>
            <a:r>
              <a:rPr lang="tr-TR" sz="2000" dirty="0" err="1" smtClean="0">
                <a:solidFill>
                  <a:schemeClr val="tx1">
                    <a:lumMod val="75000"/>
                    <a:lumOff val="25000"/>
                  </a:schemeClr>
                </a:solidFill>
              </a:rPr>
              <a:t>Presinaptik</a:t>
            </a:r>
            <a:r>
              <a:rPr lang="tr-TR" sz="2000" dirty="0" smtClean="0">
                <a:solidFill>
                  <a:schemeClr val="tx1">
                    <a:lumMod val="75000"/>
                    <a:lumOff val="25000"/>
                  </a:schemeClr>
                </a:solidFill>
              </a:rPr>
              <a:t> </a:t>
            </a:r>
            <a:r>
              <a:rPr lang="tr-TR" sz="2000" dirty="0">
                <a:solidFill>
                  <a:schemeClr val="tx1">
                    <a:lumMod val="75000"/>
                    <a:lumOff val="25000"/>
                  </a:schemeClr>
                </a:solidFill>
              </a:rPr>
              <a:t>ucu kaplayan hücre </a:t>
            </a:r>
            <a:r>
              <a:rPr lang="tr-TR" sz="2000" dirty="0" err="1" smtClean="0">
                <a:solidFill>
                  <a:schemeClr val="tx1">
                    <a:lumMod val="75000"/>
                    <a:lumOff val="25000"/>
                  </a:schemeClr>
                </a:solidFill>
              </a:rPr>
              <a:t>membranı</a:t>
            </a:r>
            <a:r>
              <a:rPr lang="tr-TR" sz="2000" dirty="0" smtClean="0">
                <a:solidFill>
                  <a:schemeClr val="tx1">
                    <a:lumMod val="75000"/>
                    <a:lumOff val="25000"/>
                  </a:schemeClr>
                </a:solidFill>
              </a:rPr>
              <a:t>(</a:t>
            </a:r>
            <a:r>
              <a:rPr lang="tr-TR" sz="2000" b="1" dirty="0" err="1" smtClean="0">
                <a:solidFill>
                  <a:schemeClr val="tx1">
                    <a:lumMod val="75000"/>
                    <a:lumOff val="25000"/>
                  </a:schemeClr>
                </a:solidFill>
              </a:rPr>
              <a:t>presinaptik</a:t>
            </a:r>
            <a:r>
              <a:rPr lang="tr-TR" sz="2000" b="1" dirty="0" smtClean="0">
                <a:solidFill>
                  <a:schemeClr val="tx1">
                    <a:lumMod val="75000"/>
                    <a:lumOff val="25000"/>
                  </a:schemeClr>
                </a:solidFill>
              </a:rPr>
              <a:t> </a:t>
            </a:r>
            <a:r>
              <a:rPr lang="tr-TR" sz="2000" b="1" dirty="0" err="1">
                <a:solidFill>
                  <a:schemeClr val="tx1">
                    <a:lumMod val="75000"/>
                    <a:lumOff val="25000"/>
                  </a:schemeClr>
                </a:solidFill>
              </a:rPr>
              <a:t>membran</a:t>
            </a:r>
            <a:r>
              <a:rPr lang="tr-TR" sz="2000" dirty="0">
                <a:solidFill>
                  <a:schemeClr val="tx1">
                    <a:lumMod val="75000"/>
                    <a:lumOff val="25000"/>
                  </a:schemeClr>
                </a:solidFill>
              </a:rPr>
              <a:t>)</a:t>
            </a:r>
            <a:br>
              <a:rPr lang="tr-TR" sz="2000" dirty="0">
                <a:solidFill>
                  <a:schemeClr val="tx1">
                    <a:lumMod val="75000"/>
                    <a:lumOff val="25000"/>
                  </a:schemeClr>
                </a:solidFill>
              </a:rPr>
            </a:br>
            <a:r>
              <a:rPr lang="tr-TR" sz="2000" dirty="0">
                <a:solidFill>
                  <a:schemeClr val="tx1">
                    <a:lumMod val="75000"/>
                    <a:lumOff val="25000"/>
                  </a:schemeClr>
                </a:solidFill>
              </a:rPr>
              <a:t>üzerinde çok sayıda voltaj-kapılı kalsiyum kanalları </a:t>
            </a:r>
            <a:r>
              <a:rPr lang="tr-TR" sz="2000" dirty="0" smtClean="0">
                <a:solidFill>
                  <a:schemeClr val="tx1">
                    <a:lumMod val="75000"/>
                    <a:lumOff val="25000"/>
                  </a:schemeClr>
                </a:solidFill>
              </a:rPr>
              <a:t>vardır </a:t>
            </a:r>
            <a:r>
              <a:rPr lang="tr-TR" sz="2000" dirty="0">
                <a:solidFill>
                  <a:schemeClr val="tx1">
                    <a:lumMod val="75000"/>
                    <a:lumOff val="25000"/>
                  </a:schemeClr>
                </a:solidFill>
              </a:rPr>
              <a:t>Bu </a:t>
            </a:r>
            <a:r>
              <a:rPr lang="tr-TR" sz="2000" dirty="0" err="1" smtClean="0">
                <a:solidFill>
                  <a:schemeClr val="tx1">
                    <a:lumMod val="75000"/>
                    <a:lumOff val="25000"/>
                  </a:schemeClr>
                </a:solidFill>
              </a:rPr>
              <a:t>zar,aksiyon</a:t>
            </a:r>
            <a:r>
              <a:rPr lang="tr-TR" sz="2000" dirty="0" smtClean="0">
                <a:solidFill>
                  <a:schemeClr val="tx1">
                    <a:lumMod val="75000"/>
                    <a:lumOff val="25000"/>
                  </a:schemeClr>
                </a:solidFill>
              </a:rPr>
              <a:t> </a:t>
            </a:r>
            <a:r>
              <a:rPr lang="tr-TR" sz="2000" dirty="0">
                <a:solidFill>
                  <a:schemeClr val="tx1">
                    <a:lumMod val="75000"/>
                    <a:lumOff val="25000"/>
                  </a:schemeClr>
                </a:solidFill>
              </a:rPr>
              <a:t>potansiyeliyle </a:t>
            </a:r>
            <a:r>
              <a:rPr lang="tr-TR" sz="2000" dirty="0" err="1">
                <a:solidFill>
                  <a:schemeClr val="tx1">
                    <a:lumMod val="75000"/>
                    <a:lumOff val="25000"/>
                  </a:schemeClr>
                </a:solidFill>
              </a:rPr>
              <a:t>depolarize</a:t>
            </a:r>
            <a:r>
              <a:rPr lang="tr-TR" sz="2000" dirty="0">
                <a:solidFill>
                  <a:schemeClr val="tx1">
                    <a:lumMod val="75000"/>
                    <a:lumOff val="25000"/>
                  </a:schemeClr>
                </a:solidFill>
              </a:rPr>
              <a:t> olduğunda çok sayıda kalsiyum </a:t>
            </a:r>
            <a:r>
              <a:rPr lang="tr-TR" sz="2000" dirty="0" smtClean="0">
                <a:solidFill>
                  <a:schemeClr val="tx1">
                    <a:lumMod val="75000"/>
                    <a:lumOff val="25000"/>
                  </a:schemeClr>
                </a:solidFill>
              </a:rPr>
              <a:t>iyonu bu kanallardan </a:t>
            </a:r>
            <a:r>
              <a:rPr lang="tr-TR" sz="2000" dirty="0">
                <a:solidFill>
                  <a:schemeClr val="tx1">
                    <a:lumMod val="75000"/>
                    <a:lumOff val="25000"/>
                  </a:schemeClr>
                </a:solidFill>
              </a:rPr>
              <a:t>sinir terminaline </a:t>
            </a:r>
            <a:r>
              <a:rPr lang="tr-TR" sz="2000" dirty="0" smtClean="0">
                <a:solidFill>
                  <a:schemeClr val="tx1">
                    <a:lumMod val="75000"/>
                    <a:lumOff val="25000"/>
                  </a:schemeClr>
                </a:solidFill>
              </a:rPr>
              <a:t>gelir.</a:t>
            </a:r>
            <a:r>
              <a:rPr lang="tr-TR" sz="2000" dirty="0">
                <a:solidFill>
                  <a:schemeClr val="tx1">
                    <a:lumMod val="75000"/>
                    <a:lumOff val="25000"/>
                  </a:schemeClr>
                </a:solidFill>
              </a:rPr>
              <a:t> </a:t>
            </a:r>
            <a:r>
              <a:rPr lang="tr-TR" sz="2000" dirty="0" err="1" smtClean="0">
                <a:solidFill>
                  <a:schemeClr val="tx1">
                    <a:lumMod val="75000"/>
                    <a:lumOff val="25000"/>
                  </a:schemeClr>
                </a:solidFill>
              </a:rPr>
              <a:t>Kalsiyum,membranın</a:t>
            </a:r>
            <a:r>
              <a:rPr lang="tr-TR" sz="2000" dirty="0" smtClean="0">
                <a:solidFill>
                  <a:schemeClr val="tx1">
                    <a:lumMod val="75000"/>
                    <a:lumOff val="25000"/>
                  </a:schemeClr>
                </a:solidFill>
              </a:rPr>
              <a:t> </a:t>
            </a:r>
            <a:r>
              <a:rPr lang="tr-TR" sz="2000" dirty="0">
                <a:solidFill>
                  <a:schemeClr val="tx1">
                    <a:lumMod val="75000"/>
                    <a:lumOff val="25000"/>
                  </a:schemeClr>
                </a:solidFill>
              </a:rPr>
              <a:t>iç yüzündeki serbestleşme bölgesindeki özel </a:t>
            </a:r>
            <a:r>
              <a:rPr lang="tr-TR" sz="2000" dirty="0" smtClean="0">
                <a:solidFill>
                  <a:schemeClr val="tx1">
                    <a:lumMod val="75000"/>
                    <a:lumOff val="25000"/>
                  </a:schemeClr>
                </a:solidFill>
              </a:rPr>
              <a:t>proteinlere </a:t>
            </a:r>
            <a:r>
              <a:rPr lang="tr-TR" sz="2000" dirty="0" err="1" smtClean="0">
                <a:solidFill>
                  <a:schemeClr val="tx1">
                    <a:lumMod val="75000"/>
                    <a:lumOff val="25000"/>
                  </a:schemeClr>
                </a:solidFill>
              </a:rPr>
              <a:t>bağlanarak,membrana</a:t>
            </a:r>
            <a:r>
              <a:rPr lang="tr-TR" sz="2000" dirty="0" smtClean="0">
                <a:solidFill>
                  <a:schemeClr val="tx1">
                    <a:lumMod val="75000"/>
                    <a:lumOff val="25000"/>
                  </a:schemeClr>
                </a:solidFill>
              </a:rPr>
              <a:t> </a:t>
            </a:r>
            <a:r>
              <a:rPr lang="tr-TR" sz="2000" dirty="0">
                <a:solidFill>
                  <a:schemeClr val="tx1">
                    <a:lumMod val="75000"/>
                    <a:lumOff val="25000"/>
                  </a:schemeClr>
                </a:solidFill>
              </a:rPr>
              <a:t>yakın olan veziküllerin içeriklerini </a:t>
            </a:r>
            <a:r>
              <a:rPr lang="tr-TR" sz="2000" dirty="0" err="1">
                <a:solidFill>
                  <a:schemeClr val="tx1">
                    <a:lumMod val="75000"/>
                    <a:lumOff val="25000"/>
                  </a:schemeClr>
                </a:solidFill>
              </a:rPr>
              <a:t>ekzositozla</a:t>
            </a:r>
            <a:r>
              <a:rPr lang="tr-TR" sz="2000" dirty="0">
                <a:solidFill>
                  <a:schemeClr val="tx1">
                    <a:lumMod val="75000"/>
                    <a:lumOff val="25000"/>
                  </a:schemeClr>
                </a:solidFill>
              </a:rPr>
              <a:t> </a:t>
            </a:r>
            <a:r>
              <a:rPr lang="tr-TR" sz="2000" dirty="0" smtClean="0">
                <a:solidFill>
                  <a:schemeClr val="tx1">
                    <a:lumMod val="75000"/>
                    <a:lumOff val="25000"/>
                  </a:schemeClr>
                </a:solidFill>
              </a:rPr>
              <a:t>dışarı boşaltmalarını </a:t>
            </a:r>
            <a:r>
              <a:rPr lang="tr-TR" sz="2000" dirty="0" err="1" smtClean="0">
                <a:solidFill>
                  <a:schemeClr val="tx1">
                    <a:lumMod val="75000"/>
                    <a:lumOff val="25000"/>
                  </a:schemeClr>
                </a:solidFill>
              </a:rPr>
              <a:t>sağlar.Bu</a:t>
            </a:r>
            <a:r>
              <a:rPr lang="tr-TR" sz="2000" dirty="0" smtClean="0">
                <a:solidFill>
                  <a:schemeClr val="tx1">
                    <a:lumMod val="75000"/>
                    <a:lumOff val="25000"/>
                  </a:schemeClr>
                </a:solidFill>
              </a:rPr>
              <a:t> </a:t>
            </a:r>
            <a:r>
              <a:rPr lang="tr-TR" sz="2000" dirty="0">
                <a:solidFill>
                  <a:schemeClr val="tx1">
                    <a:lumMod val="75000"/>
                    <a:lumOff val="25000"/>
                  </a:schemeClr>
                </a:solidFill>
              </a:rPr>
              <a:t>veziküllerin her birinde 2.000-10.000 arasında </a:t>
            </a:r>
            <a:r>
              <a:rPr lang="tr-TR" sz="2000" dirty="0" err="1">
                <a:solidFill>
                  <a:schemeClr val="tx1">
                    <a:lumMod val="75000"/>
                    <a:lumOff val="25000"/>
                  </a:schemeClr>
                </a:solidFill>
              </a:rPr>
              <a:t>asetilkolin</a:t>
            </a:r>
            <a:r>
              <a:rPr lang="tr-TR" sz="2000" dirty="0">
                <a:solidFill>
                  <a:schemeClr val="tx1">
                    <a:lumMod val="75000"/>
                    <a:lumOff val="25000"/>
                  </a:schemeClr>
                </a:solidFill>
              </a:rPr>
              <a:t> molekülü vardır.</a:t>
            </a:r>
          </a:p>
        </p:txBody>
      </p:sp>
      <p:pic>
        <p:nvPicPr>
          <p:cNvPr id="4" name="İçerik Yer Tutucusu 3"/>
          <p:cNvPicPr>
            <a:picLocks noGrp="1" noChangeAspect="1"/>
          </p:cNvPicPr>
          <p:nvPr>
            <p:ph idx="1"/>
          </p:nvPr>
        </p:nvPicPr>
        <p:blipFill>
          <a:blip r:embed="rId2"/>
          <a:stretch>
            <a:fillRect/>
          </a:stretch>
        </p:blipFill>
        <p:spPr>
          <a:xfrm>
            <a:off x="877824" y="2930012"/>
            <a:ext cx="8046720" cy="3470788"/>
          </a:xfrm>
          <a:prstGeom prst="rect">
            <a:avLst/>
          </a:prstGeom>
        </p:spPr>
      </p:pic>
    </p:spTree>
    <p:extLst>
      <p:ext uri="{BB962C8B-B14F-4D97-AF65-F5344CB8AC3E}">
        <p14:creationId xmlns:p14="http://schemas.microsoft.com/office/powerpoint/2010/main" val="16970495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621792"/>
          </a:xfrm>
        </p:spPr>
        <p:txBody>
          <a:bodyPr>
            <a:normAutofit fontScale="90000"/>
          </a:bodyPr>
          <a:lstStyle/>
          <a:p>
            <a:endParaRPr lang="tr-TR" dirty="0"/>
          </a:p>
        </p:txBody>
      </p:sp>
      <p:sp>
        <p:nvSpPr>
          <p:cNvPr id="3" name="İçerik Yer Tutucusu 2"/>
          <p:cNvSpPr>
            <a:spLocks noGrp="1"/>
          </p:cNvSpPr>
          <p:nvPr>
            <p:ph idx="1"/>
          </p:nvPr>
        </p:nvSpPr>
        <p:spPr>
          <a:xfrm>
            <a:off x="677334" y="1231392"/>
            <a:ext cx="8596668" cy="5096256"/>
          </a:xfrm>
        </p:spPr>
        <p:txBody>
          <a:bodyPr>
            <a:normAutofit/>
          </a:bodyPr>
          <a:lstStyle/>
          <a:p>
            <a:pPr marL="0" indent="0">
              <a:buNone/>
            </a:pPr>
            <a:r>
              <a:rPr lang="tr-TR" dirty="0" smtClean="0"/>
              <a:t>  </a:t>
            </a:r>
            <a:r>
              <a:rPr lang="tr-TR" sz="2000" dirty="0" smtClean="0"/>
              <a:t>Sinaps </a:t>
            </a:r>
            <a:r>
              <a:rPr lang="tr-TR" sz="2000" dirty="0"/>
              <a:t>bölgesinde </a:t>
            </a:r>
            <a:r>
              <a:rPr lang="tr-TR" sz="2000" dirty="0" err="1"/>
              <a:t>postsinaptik</a:t>
            </a:r>
            <a:r>
              <a:rPr lang="tr-TR" sz="2000" dirty="0"/>
              <a:t> nöron </a:t>
            </a:r>
            <a:r>
              <a:rPr lang="tr-TR" sz="2000" dirty="0" err="1"/>
              <a:t>membranında</a:t>
            </a:r>
            <a:r>
              <a:rPr lang="tr-TR" sz="2000" dirty="0"/>
              <a:t> çok sayıda </a:t>
            </a:r>
            <a:r>
              <a:rPr lang="tr-TR" sz="2000" b="1" dirty="0" smtClean="0"/>
              <a:t>reseptör proteinler </a:t>
            </a:r>
            <a:r>
              <a:rPr lang="tr-TR" sz="2000" dirty="0" err="1" smtClean="0"/>
              <a:t>vardır.Bu</a:t>
            </a:r>
            <a:r>
              <a:rPr lang="tr-TR" sz="2000" dirty="0" smtClean="0"/>
              <a:t> </a:t>
            </a:r>
            <a:r>
              <a:rPr lang="tr-TR" sz="2000" dirty="0"/>
              <a:t>reseptörlerin </a:t>
            </a:r>
            <a:r>
              <a:rPr lang="tr-TR" sz="2000" dirty="0" err="1"/>
              <a:t>sinaps</a:t>
            </a:r>
            <a:r>
              <a:rPr lang="tr-TR" sz="2000" dirty="0"/>
              <a:t> aralığındaki </a:t>
            </a:r>
            <a:r>
              <a:rPr lang="tr-TR" sz="2000" dirty="0" err="1"/>
              <a:t>nörotransmitterle</a:t>
            </a:r>
            <a:r>
              <a:rPr lang="tr-TR" sz="2000" dirty="0"/>
              <a:t> birleşen </a:t>
            </a:r>
            <a:r>
              <a:rPr lang="tr-TR" sz="2000" b="1" dirty="0" smtClean="0"/>
              <a:t>bağlanma bölümü </a:t>
            </a:r>
            <a:r>
              <a:rPr lang="tr-TR" sz="2000" dirty="0"/>
              <a:t>ve </a:t>
            </a:r>
            <a:r>
              <a:rPr lang="tr-TR" sz="2000" dirty="0" err="1"/>
              <a:t>postsinaptik</a:t>
            </a:r>
            <a:r>
              <a:rPr lang="tr-TR" sz="2000" dirty="0"/>
              <a:t> nöron içine kadar uzanan </a:t>
            </a:r>
            <a:r>
              <a:rPr lang="tr-TR" sz="2000" dirty="0" err="1"/>
              <a:t>membran</a:t>
            </a:r>
            <a:r>
              <a:rPr lang="tr-TR" sz="2000" dirty="0"/>
              <a:t> </a:t>
            </a:r>
            <a:r>
              <a:rPr lang="tr-TR" sz="2000" dirty="0" smtClean="0"/>
              <a:t>içindeki </a:t>
            </a:r>
            <a:r>
              <a:rPr lang="tr-TR" sz="2000" b="1" dirty="0" err="1" smtClean="0"/>
              <a:t>iyonofor</a:t>
            </a:r>
            <a:r>
              <a:rPr lang="tr-TR" sz="2000" b="1" dirty="0" smtClean="0"/>
              <a:t> </a:t>
            </a:r>
            <a:r>
              <a:rPr lang="tr-TR" sz="2000" dirty="0"/>
              <a:t>bölümleri </a:t>
            </a:r>
            <a:r>
              <a:rPr lang="tr-TR" sz="2000" dirty="0" err="1" smtClean="0"/>
              <a:t>vardır.İyonofor</a:t>
            </a:r>
            <a:r>
              <a:rPr lang="tr-TR" sz="2000" dirty="0"/>
              <a:t>, belirli tipteki iyonların kanallardan geçişine izin veren iyon </a:t>
            </a:r>
            <a:r>
              <a:rPr lang="tr-TR" sz="2000" dirty="0" smtClean="0"/>
              <a:t>kanalı veya </a:t>
            </a:r>
            <a:r>
              <a:rPr lang="tr-TR" sz="2000" dirty="0"/>
              <a:t>ikinci haberci </a:t>
            </a:r>
            <a:r>
              <a:rPr lang="tr-TR" sz="2000" dirty="0" err="1"/>
              <a:t>aktivatörü</a:t>
            </a:r>
            <a:r>
              <a:rPr lang="tr-TR" sz="2000" dirty="0"/>
              <a:t> olabilir</a:t>
            </a:r>
            <a:r>
              <a:rPr lang="tr-TR" sz="2000" dirty="0" smtClean="0"/>
              <a:t>.</a:t>
            </a:r>
          </a:p>
          <a:p>
            <a:pPr marL="0" indent="0">
              <a:buNone/>
            </a:pPr>
            <a:r>
              <a:rPr lang="tr-TR" sz="2000" dirty="0"/>
              <a:t> </a:t>
            </a:r>
            <a:endParaRPr lang="tr-TR" sz="2000" dirty="0" smtClean="0"/>
          </a:p>
          <a:p>
            <a:pPr marL="0" indent="0">
              <a:buNone/>
            </a:pPr>
            <a:r>
              <a:rPr lang="tr-TR" sz="2000" dirty="0"/>
              <a:t> </a:t>
            </a:r>
            <a:r>
              <a:rPr lang="tr-TR" sz="2000" dirty="0" smtClean="0"/>
              <a:t> İyon </a:t>
            </a:r>
            <a:r>
              <a:rPr lang="tr-TR" sz="2000" dirty="0"/>
              <a:t>kanalları genellikle iki tiptir; katyon </a:t>
            </a:r>
            <a:r>
              <a:rPr lang="tr-TR" sz="2000" dirty="0" smtClean="0"/>
              <a:t>kanalları çoğunlukla </a:t>
            </a:r>
            <a:r>
              <a:rPr lang="tr-TR" sz="2000" dirty="0" err="1"/>
              <a:t>Na</a:t>
            </a:r>
            <a:r>
              <a:rPr lang="tr-TR" sz="2000" dirty="0"/>
              <a:t>+ iyonlarının, bunun </a:t>
            </a:r>
            <a:r>
              <a:rPr lang="tr-TR" sz="2000" dirty="0" err="1"/>
              <a:t>yanısıra</a:t>
            </a:r>
            <a:r>
              <a:rPr lang="tr-TR" sz="2000" dirty="0"/>
              <a:t> K+ </a:t>
            </a:r>
            <a:r>
              <a:rPr lang="tr-TR" sz="2000" dirty="0" smtClean="0"/>
              <a:t>ve </a:t>
            </a:r>
            <a:r>
              <a:rPr lang="tr-TR" sz="2000" dirty="0" err="1" smtClean="0"/>
              <a:t>Ca</a:t>
            </a:r>
            <a:r>
              <a:rPr lang="tr-TR" sz="2000" dirty="0"/>
              <a:t>++ iyonlarının geçişine izin </a:t>
            </a:r>
            <a:r>
              <a:rPr lang="tr-TR" sz="2000" dirty="0" smtClean="0"/>
              <a:t>verir. Anyon </a:t>
            </a:r>
            <a:r>
              <a:rPr lang="tr-TR" sz="2000" dirty="0"/>
              <a:t>kanalları, daha çok Cl- iyonlarının, az </a:t>
            </a:r>
            <a:r>
              <a:rPr lang="tr-TR" sz="2000" dirty="0" smtClean="0"/>
              <a:t>miktarda diğer </a:t>
            </a:r>
            <a:r>
              <a:rPr lang="tr-TR" sz="2000" dirty="0"/>
              <a:t>iyonların geçişine izin verir</a:t>
            </a:r>
            <a:r>
              <a:rPr lang="tr-TR" sz="2000" dirty="0" smtClean="0"/>
              <a:t>.</a:t>
            </a:r>
          </a:p>
          <a:p>
            <a:pPr marL="0" indent="0">
              <a:buNone/>
            </a:pPr>
            <a:endParaRPr lang="tr-TR" sz="2000" dirty="0" smtClean="0"/>
          </a:p>
          <a:p>
            <a:pPr marL="0" indent="0">
              <a:buNone/>
            </a:pPr>
            <a:r>
              <a:rPr lang="tr-TR" sz="2000" dirty="0" smtClean="0"/>
              <a:t>  Sinaps </a:t>
            </a:r>
            <a:r>
              <a:rPr lang="tr-TR" sz="2000" dirty="0"/>
              <a:t>sonrası hücre zarında uyarı </a:t>
            </a:r>
            <a:r>
              <a:rPr lang="tr-TR" sz="2000" dirty="0" smtClean="0"/>
              <a:t>başlatan </a:t>
            </a:r>
            <a:r>
              <a:rPr lang="tr-TR" sz="2000" dirty="0" err="1" smtClean="0"/>
              <a:t>sinapslara</a:t>
            </a:r>
            <a:r>
              <a:rPr lang="tr-TR" sz="2000" dirty="0" smtClean="0"/>
              <a:t> </a:t>
            </a:r>
            <a:r>
              <a:rPr lang="tr-TR" sz="2000" b="1" dirty="0"/>
              <a:t>uyarıcı</a:t>
            </a:r>
            <a:r>
              <a:rPr lang="tr-TR" sz="2000" dirty="0"/>
              <a:t>, zıt yönde etkili olanlara </a:t>
            </a:r>
            <a:r>
              <a:rPr lang="tr-TR" sz="2000" dirty="0" smtClean="0"/>
              <a:t>ise </a:t>
            </a:r>
            <a:r>
              <a:rPr lang="tr-TR" sz="2000" b="1" dirty="0" smtClean="0"/>
              <a:t>engelleyici </a:t>
            </a:r>
            <a:r>
              <a:rPr lang="tr-TR" sz="2000" dirty="0" err="1"/>
              <a:t>sinapslar</a:t>
            </a:r>
            <a:r>
              <a:rPr lang="tr-TR" sz="2000" dirty="0"/>
              <a:t> adı verilir.</a:t>
            </a:r>
          </a:p>
        </p:txBody>
      </p:sp>
    </p:spTree>
    <p:extLst>
      <p:ext uri="{BB962C8B-B14F-4D97-AF65-F5344CB8AC3E}">
        <p14:creationId xmlns:p14="http://schemas.microsoft.com/office/powerpoint/2010/main" val="27250417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170688"/>
          </a:xfrm>
        </p:spPr>
        <p:txBody>
          <a:bodyPr>
            <a:normAutofit fontScale="90000"/>
          </a:bodyPr>
          <a:lstStyle/>
          <a:p>
            <a:endParaRPr lang="tr-TR" dirty="0"/>
          </a:p>
        </p:txBody>
      </p:sp>
      <p:pic>
        <p:nvPicPr>
          <p:cNvPr id="4" name="İçerik Yer Tutucusu 3"/>
          <p:cNvPicPr>
            <a:picLocks noGrp="1" noChangeAspect="1"/>
          </p:cNvPicPr>
          <p:nvPr>
            <p:ph idx="1"/>
          </p:nvPr>
        </p:nvPicPr>
        <p:blipFill>
          <a:blip r:embed="rId2"/>
          <a:stretch>
            <a:fillRect/>
          </a:stretch>
        </p:blipFill>
        <p:spPr>
          <a:xfrm>
            <a:off x="1011936" y="950976"/>
            <a:ext cx="7973568" cy="5681472"/>
          </a:xfrm>
          <a:prstGeom prst="rect">
            <a:avLst/>
          </a:prstGeom>
        </p:spPr>
      </p:pic>
    </p:spTree>
    <p:extLst>
      <p:ext uri="{BB962C8B-B14F-4D97-AF65-F5344CB8AC3E}">
        <p14:creationId xmlns:p14="http://schemas.microsoft.com/office/powerpoint/2010/main" val="3837522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1097280"/>
            <a:ext cx="8596668" cy="487680"/>
          </a:xfrm>
        </p:spPr>
        <p:txBody>
          <a:bodyPr>
            <a:normAutofit/>
          </a:bodyPr>
          <a:lstStyle/>
          <a:p>
            <a:r>
              <a:rPr lang="tr-TR" sz="2400" dirty="0"/>
              <a:t>SİNAPTİK </a:t>
            </a:r>
            <a:r>
              <a:rPr lang="tr-TR" sz="2400" dirty="0" smtClean="0"/>
              <a:t>İLETİDE PRESİNAPTİK VE POSTSİNAPTİK </a:t>
            </a:r>
            <a:r>
              <a:rPr lang="tr-TR" sz="2400" dirty="0"/>
              <a:t>OLAYLAR</a:t>
            </a:r>
          </a:p>
        </p:txBody>
      </p:sp>
      <p:sp>
        <p:nvSpPr>
          <p:cNvPr id="3" name="İçerik Yer Tutucusu 2"/>
          <p:cNvSpPr>
            <a:spLocks noGrp="1"/>
          </p:cNvSpPr>
          <p:nvPr>
            <p:ph idx="1"/>
          </p:nvPr>
        </p:nvSpPr>
        <p:spPr>
          <a:xfrm>
            <a:off x="677334" y="2255519"/>
            <a:ext cx="8596668" cy="3785843"/>
          </a:xfrm>
        </p:spPr>
        <p:txBody>
          <a:bodyPr/>
          <a:lstStyle/>
          <a:p>
            <a:r>
              <a:rPr lang="tr-TR" dirty="0" smtClean="0"/>
              <a:t> </a:t>
            </a:r>
            <a:r>
              <a:rPr lang="tr-TR" sz="2400" b="1" dirty="0" err="1" smtClean="0"/>
              <a:t>Presinaptik</a:t>
            </a:r>
            <a:r>
              <a:rPr lang="tr-TR" sz="2400" b="1" dirty="0" smtClean="0"/>
              <a:t> </a:t>
            </a:r>
            <a:r>
              <a:rPr lang="tr-TR" sz="2400" b="1" dirty="0"/>
              <a:t>safhada</a:t>
            </a:r>
            <a:r>
              <a:rPr lang="tr-TR" sz="2000" dirty="0"/>
              <a:t>, kimyasal </a:t>
            </a:r>
            <a:r>
              <a:rPr lang="tr-TR" sz="2000" dirty="0" err="1" smtClean="0"/>
              <a:t>transmitter</a:t>
            </a:r>
            <a:r>
              <a:rPr lang="tr-TR" sz="2000" dirty="0"/>
              <a:t> </a:t>
            </a:r>
            <a:r>
              <a:rPr lang="tr-TR" sz="2000" dirty="0" err="1" smtClean="0"/>
              <a:t>serbestlenir</a:t>
            </a:r>
            <a:r>
              <a:rPr lang="tr-TR" sz="2000" dirty="0" smtClean="0"/>
              <a:t>.</a:t>
            </a:r>
          </a:p>
          <a:p>
            <a:pPr marL="0" indent="0">
              <a:buNone/>
            </a:pPr>
            <a:endParaRPr lang="tr-TR" sz="2000" dirty="0" smtClean="0"/>
          </a:p>
          <a:p>
            <a:r>
              <a:rPr lang="tr-TR" sz="2000" dirty="0" smtClean="0"/>
              <a:t> </a:t>
            </a:r>
            <a:r>
              <a:rPr lang="tr-TR" sz="2000" dirty="0" err="1" smtClean="0"/>
              <a:t>Postsinaptik</a:t>
            </a:r>
            <a:r>
              <a:rPr lang="tr-TR" sz="2000" dirty="0" smtClean="0"/>
              <a:t> </a:t>
            </a:r>
            <a:r>
              <a:rPr lang="tr-TR" sz="2000" dirty="0"/>
              <a:t>safhada ise, </a:t>
            </a:r>
            <a:r>
              <a:rPr lang="tr-TR" sz="2000" dirty="0" smtClean="0"/>
              <a:t>salgılanan </a:t>
            </a:r>
            <a:r>
              <a:rPr lang="tr-TR" sz="2000" dirty="0" err="1" smtClean="0"/>
              <a:t>transmitter</a:t>
            </a:r>
            <a:r>
              <a:rPr lang="tr-TR" sz="2000" dirty="0" smtClean="0"/>
              <a:t> </a:t>
            </a:r>
            <a:r>
              <a:rPr lang="tr-TR" sz="2000" dirty="0"/>
              <a:t>ile </a:t>
            </a:r>
            <a:r>
              <a:rPr lang="tr-TR" sz="2000" dirty="0" err="1"/>
              <a:t>postsinaptik</a:t>
            </a:r>
            <a:r>
              <a:rPr lang="tr-TR" sz="2000" dirty="0"/>
              <a:t> </a:t>
            </a:r>
            <a:r>
              <a:rPr lang="tr-TR" sz="2000" dirty="0" err="1" smtClean="0"/>
              <a:t>membranda</a:t>
            </a:r>
            <a:r>
              <a:rPr lang="tr-TR" sz="2000" dirty="0"/>
              <a:t> </a:t>
            </a:r>
            <a:r>
              <a:rPr lang="tr-TR" sz="2000" dirty="0" smtClean="0"/>
              <a:t>bulunan </a:t>
            </a:r>
            <a:r>
              <a:rPr lang="tr-TR" sz="2000" dirty="0"/>
              <a:t>uygun reseptör etkileşir </a:t>
            </a:r>
            <a:r>
              <a:rPr lang="tr-TR" sz="2000" dirty="0" smtClean="0"/>
              <a:t>ve spesifik </a:t>
            </a:r>
            <a:r>
              <a:rPr lang="tr-TR" sz="2000" dirty="0"/>
              <a:t>iyon kanalları açılır</a:t>
            </a:r>
            <a:r>
              <a:rPr lang="tr-TR" sz="2000" dirty="0" smtClean="0"/>
              <a:t>.</a:t>
            </a:r>
          </a:p>
          <a:p>
            <a:pPr marL="0" indent="0">
              <a:buNone/>
            </a:pPr>
            <a:endParaRPr lang="tr-TR" sz="2000" dirty="0" smtClean="0"/>
          </a:p>
          <a:p>
            <a:r>
              <a:rPr lang="tr-TR" sz="2000" dirty="0" smtClean="0"/>
              <a:t> </a:t>
            </a:r>
            <a:r>
              <a:rPr lang="tr-TR" sz="2000" dirty="0"/>
              <a:t>Açılan kanallardan geçen iyon akımı </a:t>
            </a:r>
            <a:r>
              <a:rPr lang="tr-TR" sz="2000" dirty="0" smtClean="0"/>
              <a:t>çeşitli </a:t>
            </a:r>
            <a:r>
              <a:rPr lang="tr-TR" sz="2000" dirty="0" err="1" smtClean="0"/>
              <a:t>sinaptik</a:t>
            </a:r>
            <a:r>
              <a:rPr lang="tr-TR" sz="2000" dirty="0" smtClean="0"/>
              <a:t> </a:t>
            </a:r>
            <a:r>
              <a:rPr lang="tr-TR" sz="2000" dirty="0"/>
              <a:t>potansiyelleri meydana getirir.</a:t>
            </a:r>
          </a:p>
        </p:txBody>
      </p:sp>
    </p:spTree>
    <p:extLst>
      <p:ext uri="{BB962C8B-B14F-4D97-AF65-F5344CB8AC3E}">
        <p14:creationId xmlns:p14="http://schemas.microsoft.com/office/powerpoint/2010/main" val="6300309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890016"/>
          </a:xfrm>
        </p:spPr>
        <p:txBody>
          <a:bodyPr/>
          <a:lstStyle/>
          <a:p>
            <a:endParaRPr lang="tr-TR" dirty="0"/>
          </a:p>
        </p:txBody>
      </p:sp>
      <p:sp>
        <p:nvSpPr>
          <p:cNvPr id="3" name="İçerik Yer Tutucusu 2"/>
          <p:cNvSpPr>
            <a:spLocks noGrp="1"/>
          </p:cNvSpPr>
          <p:nvPr>
            <p:ph idx="1"/>
          </p:nvPr>
        </p:nvSpPr>
        <p:spPr>
          <a:xfrm>
            <a:off x="677334" y="1780033"/>
            <a:ext cx="8596668" cy="4261330"/>
          </a:xfrm>
        </p:spPr>
        <p:txBody>
          <a:bodyPr>
            <a:normAutofit/>
          </a:bodyPr>
          <a:lstStyle/>
          <a:p>
            <a:r>
              <a:rPr lang="tr-TR" sz="2000" dirty="0" err="1"/>
              <a:t>Nörotransmitterler</a:t>
            </a:r>
            <a:r>
              <a:rPr lang="tr-TR" sz="2000" dirty="0"/>
              <a:t>, </a:t>
            </a:r>
            <a:r>
              <a:rPr lang="tr-TR" sz="2000" dirty="0" err="1"/>
              <a:t>presinaptik</a:t>
            </a:r>
            <a:r>
              <a:rPr lang="tr-TR" sz="2000" dirty="0"/>
              <a:t> </a:t>
            </a:r>
            <a:r>
              <a:rPr lang="tr-TR" sz="2000" dirty="0" smtClean="0"/>
              <a:t>terminalin </a:t>
            </a:r>
            <a:r>
              <a:rPr lang="tr-TR" sz="2000" dirty="0" err="1" smtClean="0"/>
              <a:t>sitozolünde</a:t>
            </a:r>
            <a:r>
              <a:rPr lang="tr-TR" sz="2000" dirty="0" smtClean="0"/>
              <a:t>(sitoplazma) </a:t>
            </a:r>
            <a:r>
              <a:rPr lang="tr-TR" sz="2000" dirty="0"/>
              <a:t>sentezlenirler (</a:t>
            </a:r>
            <a:r>
              <a:rPr lang="tr-TR" sz="2000" dirty="0" smtClean="0"/>
              <a:t>nöronun gövdesinde </a:t>
            </a:r>
            <a:r>
              <a:rPr lang="tr-TR" sz="2000" dirty="0"/>
              <a:t>değil</a:t>
            </a:r>
            <a:r>
              <a:rPr lang="tr-TR" sz="2000" dirty="0" smtClean="0"/>
              <a:t>).</a:t>
            </a:r>
          </a:p>
          <a:p>
            <a:pPr marL="0" indent="0">
              <a:buNone/>
            </a:pPr>
            <a:endParaRPr lang="tr-TR" sz="2000" dirty="0"/>
          </a:p>
          <a:p>
            <a:r>
              <a:rPr lang="tr-TR" sz="2000" dirty="0" smtClean="0"/>
              <a:t> </a:t>
            </a:r>
            <a:r>
              <a:rPr lang="tr-TR" sz="2000" dirty="0"/>
              <a:t>Mitokondriler, </a:t>
            </a:r>
            <a:r>
              <a:rPr lang="tr-TR" sz="2000" dirty="0" err="1"/>
              <a:t>nörotransmitter</a:t>
            </a:r>
            <a:r>
              <a:rPr lang="tr-TR" sz="2000" dirty="0"/>
              <a:t> sentezi </a:t>
            </a:r>
            <a:r>
              <a:rPr lang="tr-TR" sz="2000" dirty="0" smtClean="0"/>
              <a:t>için gerekli </a:t>
            </a:r>
            <a:r>
              <a:rPr lang="tr-TR" sz="2000" dirty="0" err="1"/>
              <a:t>ATP’yi</a:t>
            </a:r>
            <a:r>
              <a:rPr lang="tr-TR" sz="2000" dirty="0"/>
              <a:t> üretirler</a:t>
            </a:r>
            <a:r>
              <a:rPr lang="tr-TR" sz="2000" dirty="0" smtClean="0"/>
              <a:t>.</a:t>
            </a:r>
          </a:p>
          <a:p>
            <a:pPr marL="0" indent="0">
              <a:buNone/>
            </a:pPr>
            <a:endParaRPr lang="tr-TR" sz="2000" dirty="0"/>
          </a:p>
          <a:p>
            <a:r>
              <a:rPr lang="tr-TR" sz="2000" dirty="0" err="1" smtClean="0"/>
              <a:t>Nörotransmitter</a:t>
            </a:r>
            <a:r>
              <a:rPr lang="tr-TR" sz="2000" dirty="0" smtClean="0"/>
              <a:t> </a:t>
            </a:r>
            <a:r>
              <a:rPr lang="tr-TR" sz="2000" dirty="0"/>
              <a:t>sentezlendikten </a:t>
            </a:r>
            <a:r>
              <a:rPr lang="tr-TR" sz="2000" dirty="0" smtClean="0"/>
              <a:t>sonra veziküllere </a:t>
            </a:r>
            <a:r>
              <a:rPr lang="tr-TR" sz="2000" dirty="0"/>
              <a:t>aktif olarak taşınır ve yoğunlaştırılır.</a:t>
            </a:r>
          </a:p>
        </p:txBody>
      </p:sp>
    </p:spTree>
    <p:extLst>
      <p:ext uri="{BB962C8B-B14F-4D97-AF65-F5344CB8AC3E}">
        <p14:creationId xmlns:p14="http://schemas.microsoft.com/office/powerpoint/2010/main" val="6576933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45719"/>
          </a:xfrm>
        </p:spPr>
        <p:txBody>
          <a:bodyPr>
            <a:normAutofit fontScale="90000"/>
          </a:bodyPr>
          <a:lstStyle/>
          <a:p>
            <a:endParaRPr lang="tr-TR" dirty="0"/>
          </a:p>
        </p:txBody>
      </p:sp>
      <p:pic>
        <p:nvPicPr>
          <p:cNvPr id="4" name="İçerik Yer Tutucusu 3"/>
          <p:cNvPicPr>
            <a:picLocks noGrp="1" noChangeAspect="1"/>
          </p:cNvPicPr>
          <p:nvPr>
            <p:ph idx="1"/>
          </p:nvPr>
        </p:nvPicPr>
        <p:blipFill>
          <a:blip r:embed="rId2"/>
          <a:stretch>
            <a:fillRect/>
          </a:stretch>
        </p:blipFill>
        <p:spPr>
          <a:xfrm>
            <a:off x="1072896" y="353568"/>
            <a:ext cx="7985759" cy="5974080"/>
          </a:xfrm>
          <a:prstGeom prst="rect">
            <a:avLst/>
          </a:prstGeom>
        </p:spPr>
      </p:pic>
    </p:spTree>
    <p:extLst>
      <p:ext uri="{BB962C8B-B14F-4D97-AF65-F5344CB8AC3E}">
        <p14:creationId xmlns:p14="http://schemas.microsoft.com/office/powerpoint/2010/main" val="5857059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231648"/>
          </a:xfrm>
        </p:spPr>
        <p:txBody>
          <a:bodyPr>
            <a:normAutofit fontScale="90000"/>
          </a:bodyPr>
          <a:lstStyle/>
          <a:p>
            <a:endParaRPr lang="tr-TR" dirty="0"/>
          </a:p>
        </p:txBody>
      </p:sp>
      <p:sp>
        <p:nvSpPr>
          <p:cNvPr id="3" name="İçerik Yer Tutucusu 2"/>
          <p:cNvSpPr>
            <a:spLocks noGrp="1"/>
          </p:cNvSpPr>
          <p:nvPr>
            <p:ph idx="1"/>
          </p:nvPr>
        </p:nvSpPr>
        <p:spPr>
          <a:xfrm>
            <a:off x="677334" y="1109473"/>
            <a:ext cx="8596668" cy="4931890"/>
          </a:xfrm>
        </p:spPr>
        <p:txBody>
          <a:bodyPr>
            <a:normAutofit/>
          </a:bodyPr>
          <a:lstStyle/>
          <a:p>
            <a:pPr marL="0" indent="0">
              <a:buNone/>
            </a:pPr>
            <a:r>
              <a:rPr lang="tr-TR" sz="2000" dirty="0" err="1"/>
              <a:t>Transmitter</a:t>
            </a:r>
            <a:r>
              <a:rPr lang="tr-TR" sz="2000" dirty="0"/>
              <a:t> veziküller: 3 tiptir</a:t>
            </a:r>
            <a:r>
              <a:rPr lang="tr-TR" sz="2000" dirty="0" smtClean="0"/>
              <a:t>,</a:t>
            </a:r>
          </a:p>
          <a:p>
            <a:pPr marL="0" indent="0">
              <a:buNone/>
            </a:pPr>
            <a:endParaRPr lang="tr-TR" sz="2000" dirty="0"/>
          </a:p>
          <a:p>
            <a:r>
              <a:rPr lang="tr-TR" sz="2000" dirty="0"/>
              <a:t>1. </a:t>
            </a:r>
            <a:r>
              <a:rPr lang="tr-TR" sz="2000" b="1" dirty="0"/>
              <a:t>Küçük berrak veziküller</a:t>
            </a:r>
            <a:r>
              <a:rPr lang="tr-TR" sz="2000" dirty="0"/>
              <a:t>: </a:t>
            </a:r>
            <a:r>
              <a:rPr lang="tr-TR" sz="2000" dirty="0" err="1"/>
              <a:t>Asetil</a:t>
            </a:r>
            <a:r>
              <a:rPr lang="tr-TR" sz="2000" dirty="0"/>
              <a:t> kolin, </a:t>
            </a:r>
            <a:r>
              <a:rPr lang="tr-TR" sz="2000" dirty="0" err="1" smtClean="0"/>
              <a:t>glisin,GABA,glutamat</a:t>
            </a:r>
            <a:r>
              <a:rPr lang="tr-TR" sz="2000" dirty="0" smtClean="0"/>
              <a:t> </a:t>
            </a:r>
            <a:r>
              <a:rPr lang="tr-TR" sz="2000" dirty="0"/>
              <a:t>içerirler</a:t>
            </a:r>
            <a:r>
              <a:rPr lang="tr-TR" sz="2000" dirty="0" smtClean="0"/>
              <a:t>.</a:t>
            </a:r>
          </a:p>
          <a:p>
            <a:pPr marL="0" indent="0">
              <a:buNone/>
            </a:pPr>
            <a:endParaRPr lang="tr-TR" sz="2000" dirty="0"/>
          </a:p>
          <a:p>
            <a:r>
              <a:rPr lang="tr-TR" sz="2000" dirty="0"/>
              <a:t>2. </a:t>
            </a:r>
            <a:r>
              <a:rPr lang="tr-TR" sz="2000" b="1" dirty="0"/>
              <a:t>Yoğun granüllü küçük veziküller</a:t>
            </a:r>
            <a:r>
              <a:rPr lang="tr-TR" sz="2000" dirty="0"/>
              <a:t>: Epinefrin </a:t>
            </a:r>
            <a:r>
              <a:rPr lang="tr-TR" sz="2000" dirty="0" smtClean="0"/>
              <a:t>ve </a:t>
            </a:r>
            <a:r>
              <a:rPr lang="tr-TR" sz="2000" dirty="0" err="1" smtClean="0"/>
              <a:t>norepinefrin</a:t>
            </a:r>
            <a:r>
              <a:rPr lang="tr-TR" sz="2000" dirty="0" smtClean="0"/>
              <a:t> </a:t>
            </a:r>
            <a:r>
              <a:rPr lang="tr-TR" sz="2000" dirty="0"/>
              <a:t>gibi </a:t>
            </a:r>
            <a:r>
              <a:rPr lang="tr-TR" sz="2000" dirty="0" err="1"/>
              <a:t>katekolaminleri</a:t>
            </a:r>
            <a:r>
              <a:rPr lang="tr-TR" sz="2000" dirty="0"/>
              <a:t> içerirler</a:t>
            </a:r>
            <a:r>
              <a:rPr lang="tr-TR" sz="2000" dirty="0" smtClean="0"/>
              <a:t>.</a:t>
            </a:r>
          </a:p>
          <a:p>
            <a:pPr marL="0" indent="0">
              <a:buNone/>
            </a:pPr>
            <a:endParaRPr lang="tr-TR" sz="2000" dirty="0"/>
          </a:p>
          <a:p>
            <a:r>
              <a:rPr lang="tr-TR" sz="2000" dirty="0"/>
              <a:t>3. </a:t>
            </a:r>
            <a:r>
              <a:rPr lang="tr-TR" sz="2000" b="1" dirty="0"/>
              <a:t>Yoğun granüllü büyük veziküller</a:t>
            </a:r>
            <a:r>
              <a:rPr lang="tr-TR" sz="2000" dirty="0"/>
              <a:t>: </a:t>
            </a:r>
            <a:r>
              <a:rPr lang="tr-TR" sz="2000" dirty="0" err="1" smtClean="0"/>
              <a:t>Nöropeptidleri</a:t>
            </a:r>
            <a:r>
              <a:rPr lang="tr-TR" sz="2000" dirty="0"/>
              <a:t> </a:t>
            </a:r>
            <a:r>
              <a:rPr lang="tr-TR" sz="2000" dirty="0" smtClean="0"/>
              <a:t>içerirler</a:t>
            </a:r>
            <a:r>
              <a:rPr lang="tr-TR" sz="2000" dirty="0"/>
              <a:t>.</a:t>
            </a:r>
          </a:p>
        </p:txBody>
      </p:sp>
    </p:spTree>
    <p:extLst>
      <p:ext uri="{BB962C8B-B14F-4D97-AF65-F5344CB8AC3E}">
        <p14:creationId xmlns:p14="http://schemas.microsoft.com/office/powerpoint/2010/main" val="15215022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73152"/>
          </a:xfrm>
        </p:spPr>
        <p:txBody>
          <a:bodyPr>
            <a:normAutofit fontScale="90000"/>
          </a:bodyPr>
          <a:lstStyle/>
          <a:p>
            <a:endParaRPr lang="tr-TR" dirty="0"/>
          </a:p>
        </p:txBody>
      </p:sp>
      <p:sp>
        <p:nvSpPr>
          <p:cNvPr id="3" name="İçerik Yer Tutucusu 2"/>
          <p:cNvSpPr>
            <a:spLocks noGrp="1"/>
          </p:cNvSpPr>
          <p:nvPr>
            <p:ph idx="1"/>
          </p:nvPr>
        </p:nvSpPr>
        <p:spPr>
          <a:xfrm>
            <a:off x="677334" y="1194817"/>
            <a:ext cx="8596668" cy="4846546"/>
          </a:xfrm>
        </p:spPr>
        <p:txBody>
          <a:bodyPr>
            <a:normAutofit/>
          </a:bodyPr>
          <a:lstStyle/>
          <a:p>
            <a:r>
              <a:rPr lang="tr-TR" sz="2000" dirty="0" smtClean="0"/>
              <a:t> Küçük </a:t>
            </a:r>
            <a:r>
              <a:rPr lang="tr-TR" sz="2000" dirty="0"/>
              <a:t>berrak veziküller ve yoğun granüllü </a:t>
            </a:r>
            <a:r>
              <a:rPr lang="tr-TR" sz="2000" dirty="0" smtClean="0"/>
              <a:t>küçük veziküller </a:t>
            </a:r>
            <a:r>
              <a:rPr lang="tr-TR" sz="2000" dirty="0"/>
              <a:t>sinir uçlarında yeniden işlenip kullanılır</a:t>
            </a:r>
            <a:r>
              <a:rPr lang="tr-TR" sz="2000" dirty="0" smtClean="0"/>
              <a:t>.</a:t>
            </a:r>
          </a:p>
          <a:p>
            <a:pPr marL="0" indent="0">
              <a:buNone/>
            </a:pPr>
            <a:endParaRPr lang="tr-TR" sz="2000" dirty="0"/>
          </a:p>
          <a:p>
            <a:r>
              <a:rPr lang="tr-TR" sz="2000" dirty="0" smtClean="0"/>
              <a:t> </a:t>
            </a:r>
            <a:r>
              <a:rPr lang="tr-TR" sz="2000" dirty="0"/>
              <a:t>Bu veziküller, sinir uçlarında </a:t>
            </a:r>
            <a:r>
              <a:rPr lang="tr-TR" sz="2000" dirty="0" err="1" smtClean="0"/>
              <a:t>nörotransmitterlerle</a:t>
            </a:r>
            <a:r>
              <a:rPr lang="tr-TR" sz="2000" dirty="0"/>
              <a:t> </a:t>
            </a:r>
            <a:r>
              <a:rPr lang="tr-TR" sz="2000" dirty="0" smtClean="0"/>
              <a:t>yüklüdür.</a:t>
            </a:r>
          </a:p>
          <a:p>
            <a:pPr marL="0" indent="0">
              <a:buNone/>
            </a:pPr>
            <a:endParaRPr lang="tr-TR" sz="2000" dirty="0"/>
          </a:p>
          <a:p>
            <a:r>
              <a:rPr lang="tr-TR" sz="2000" dirty="0" smtClean="0"/>
              <a:t> </a:t>
            </a:r>
            <a:r>
              <a:rPr lang="tr-TR" sz="2000" dirty="0" err="1"/>
              <a:t>Ekzositozla</a:t>
            </a:r>
            <a:r>
              <a:rPr lang="tr-TR" sz="2000" dirty="0"/>
              <a:t> kavşak aralığına boşaltılır; </a:t>
            </a:r>
            <a:r>
              <a:rPr lang="tr-TR" sz="2000" dirty="0" err="1" smtClean="0"/>
              <a:t>endositozla</a:t>
            </a:r>
            <a:r>
              <a:rPr lang="tr-TR" sz="2000" dirty="0"/>
              <a:t> </a:t>
            </a:r>
            <a:r>
              <a:rPr lang="tr-TR" sz="2000" dirty="0" smtClean="0"/>
              <a:t>geri </a:t>
            </a:r>
            <a:r>
              <a:rPr lang="tr-TR" sz="2000" dirty="0"/>
              <a:t>kazanılır, </a:t>
            </a:r>
            <a:r>
              <a:rPr lang="tr-TR" sz="2000" dirty="0" err="1"/>
              <a:t>endozomlara</a:t>
            </a:r>
            <a:r>
              <a:rPr lang="tr-TR" sz="2000" dirty="0"/>
              <a:t> girer, </a:t>
            </a:r>
            <a:r>
              <a:rPr lang="tr-TR" sz="2000" dirty="0" err="1" smtClean="0"/>
              <a:t>endozomlardan</a:t>
            </a:r>
            <a:r>
              <a:rPr lang="tr-TR" sz="2000" dirty="0"/>
              <a:t> </a:t>
            </a:r>
            <a:r>
              <a:rPr lang="tr-TR" sz="2000" dirty="0" smtClean="0"/>
              <a:t>tomurcuklanarak </a:t>
            </a:r>
            <a:r>
              <a:rPr lang="tr-TR" sz="2000" dirty="0"/>
              <a:t>ayrılır ve tekrar </a:t>
            </a:r>
            <a:r>
              <a:rPr lang="tr-TR" sz="2000" dirty="0" smtClean="0"/>
              <a:t>doldurularak yeniden </a:t>
            </a:r>
            <a:r>
              <a:rPr lang="tr-TR" sz="2000" dirty="0"/>
              <a:t>döngüyü oluştururlar.</a:t>
            </a:r>
          </a:p>
        </p:txBody>
      </p:sp>
    </p:spTree>
    <p:extLst>
      <p:ext uri="{BB962C8B-B14F-4D97-AF65-F5344CB8AC3E}">
        <p14:creationId xmlns:p14="http://schemas.microsoft.com/office/powerpoint/2010/main" val="23666233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816864"/>
          </a:xfrm>
        </p:spPr>
        <p:txBody>
          <a:bodyPr/>
          <a:lstStyle/>
          <a:p>
            <a:endParaRPr lang="tr-TR" dirty="0"/>
          </a:p>
        </p:txBody>
      </p:sp>
      <p:sp>
        <p:nvSpPr>
          <p:cNvPr id="3" name="İçerik Yer Tutucusu 2"/>
          <p:cNvSpPr>
            <a:spLocks noGrp="1"/>
          </p:cNvSpPr>
          <p:nvPr>
            <p:ph idx="1"/>
          </p:nvPr>
        </p:nvSpPr>
        <p:spPr>
          <a:xfrm>
            <a:off x="677334" y="1792224"/>
            <a:ext cx="8596668" cy="4925568"/>
          </a:xfrm>
        </p:spPr>
        <p:txBody>
          <a:bodyPr>
            <a:normAutofit/>
          </a:bodyPr>
          <a:lstStyle/>
          <a:p>
            <a:r>
              <a:rPr lang="tr-TR" sz="2000" dirty="0" err="1"/>
              <a:t>Transmitter</a:t>
            </a:r>
            <a:r>
              <a:rPr lang="tr-TR" sz="2000" dirty="0"/>
              <a:t> veziküllerde bulunan </a:t>
            </a:r>
            <a:r>
              <a:rPr lang="tr-TR" sz="2000" dirty="0" err="1" smtClean="0"/>
              <a:t>transmitter</a:t>
            </a:r>
            <a:r>
              <a:rPr lang="tr-TR" sz="2000" dirty="0"/>
              <a:t> </a:t>
            </a:r>
            <a:r>
              <a:rPr lang="tr-TR" sz="2000" dirty="0" smtClean="0"/>
              <a:t>maddesi </a:t>
            </a:r>
            <a:r>
              <a:rPr lang="tr-TR" sz="2000" dirty="0" err="1"/>
              <a:t>sinaps</a:t>
            </a:r>
            <a:r>
              <a:rPr lang="tr-TR" sz="2000" dirty="0"/>
              <a:t> aralığına </a:t>
            </a:r>
            <a:r>
              <a:rPr lang="tr-TR" sz="2000" dirty="0" err="1"/>
              <a:t>serbestlendiği</a:t>
            </a:r>
            <a:r>
              <a:rPr lang="tr-TR" sz="2000" dirty="0"/>
              <a:t> </a:t>
            </a:r>
            <a:r>
              <a:rPr lang="tr-TR" sz="2000" dirty="0" err="1" smtClean="0"/>
              <a:t>zaman,postsinaptik</a:t>
            </a:r>
            <a:r>
              <a:rPr lang="tr-TR" sz="2000" dirty="0" smtClean="0"/>
              <a:t> </a:t>
            </a:r>
            <a:r>
              <a:rPr lang="tr-TR" sz="2000" dirty="0"/>
              <a:t>nöronu </a:t>
            </a:r>
            <a:r>
              <a:rPr lang="tr-TR" sz="2000" dirty="0" err="1"/>
              <a:t>eksite</a:t>
            </a:r>
            <a:r>
              <a:rPr lang="tr-TR" sz="2000" dirty="0"/>
              <a:t> ya da </a:t>
            </a:r>
            <a:r>
              <a:rPr lang="tr-TR" sz="2000" dirty="0" err="1"/>
              <a:t>inhibe</a:t>
            </a:r>
            <a:r>
              <a:rPr lang="tr-TR" sz="2000" dirty="0"/>
              <a:t> eder</a:t>
            </a:r>
            <a:r>
              <a:rPr lang="tr-TR" sz="2000" dirty="0" smtClean="0"/>
              <a:t>.</a:t>
            </a:r>
            <a:endParaRPr lang="tr-TR" sz="2000" dirty="0"/>
          </a:p>
          <a:p>
            <a:r>
              <a:rPr lang="tr-TR" sz="2000" dirty="0" smtClean="0"/>
              <a:t>Nöron </a:t>
            </a:r>
            <a:r>
              <a:rPr lang="tr-TR" sz="2000" dirty="0" err="1"/>
              <a:t>membranı</a:t>
            </a:r>
            <a:r>
              <a:rPr lang="tr-TR" sz="2000" dirty="0"/>
              <a:t> </a:t>
            </a:r>
            <a:r>
              <a:rPr lang="tr-TR" sz="2000" dirty="0" err="1"/>
              <a:t>eksitatör</a:t>
            </a:r>
            <a:r>
              <a:rPr lang="tr-TR" sz="2000" dirty="0"/>
              <a:t> </a:t>
            </a:r>
            <a:r>
              <a:rPr lang="tr-TR" sz="2000" dirty="0" smtClean="0"/>
              <a:t>reseptörleri içeriyorsa </a:t>
            </a:r>
            <a:r>
              <a:rPr lang="tr-TR" sz="2000" dirty="0" err="1"/>
              <a:t>eksitasyon</a:t>
            </a:r>
            <a:r>
              <a:rPr lang="tr-TR" sz="2000" dirty="0"/>
              <a:t>, inhibitör </a:t>
            </a:r>
            <a:r>
              <a:rPr lang="tr-TR" sz="2000" dirty="0" smtClean="0"/>
              <a:t>reseptörleri içeriyorsa </a:t>
            </a:r>
            <a:r>
              <a:rPr lang="tr-TR" sz="2000" dirty="0" err="1"/>
              <a:t>inhibisyon</a:t>
            </a:r>
            <a:r>
              <a:rPr lang="tr-TR" sz="2000" dirty="0"/>
              <a:t> görülür</a:t>
            </a:r>
            <a:r>
              <a:rPr lang="tr-TR" sz="2000" dirty="0" smtClean="0"/>
              <a:t>.</a:t>
            </a:r>
          </a:p>
          <a:p>
            <a:r>
              <a:rPr lang="tr-TR" sz="2000" dirty="0" err="1"/>
              <a:t>Bazende</a:t>
            </a:r>
            <a:r>
              <a:rPr lang="tr-TR" sz="2000" dirty="0"/>
              <a:t> hem inhibitör </a:t>
            </a:r>
            <a:r>
              <a:rPr lang="tr-TR" sz="2000" dirty="0" err="1"/>
              <a:t>hemde</a:t>
            </a:r>
            <a:r>
              <a:rPr lang="tr-TR" sz="2000" dirty="0"/>
              <a:t> </a:t>
            </a:r>
            <a:r>
              <a:rPr lang="tr-TR" sz="2000" dirty="0" err="1"/>
              <a:t>eksitatör</a:t>
            </a:r>
            <a:r>
              <a:rPr lang="tr-TR" sz="2000" dirty="0"/>
              <a:t> </a:t>
            </a:r>
            <a:r>
              <a:rPr lang="tr-TR" sz="2000" dirty="0" smtClean="0"/>
              <a:t>olarak </a:t>
            </a:r>
            <a:r>
              <a:rPr lang="sv-SE" sz="2000" dirty="0" smtClean="0"/>
              <a:t>görev </a:t>
            </a:r>
            <a:r>
              <a:rPr lang="sv-SE" sz="2000" dirty="0"/>
              <a:t>yapan nörotransmitterler de </a:t>
            </a:r>
            <a:r>
              <a:rPr lang="sv-SE" sz="2000" dirty="0" smtClean="0"/>
              <a:t>bulunur</a:t>
            </a:r>
            <a:r>
              <a:rPr lang="tr-TR" sz="2000" dirty="0" smtClean="0"/>
              <a:t>(</a:t>
            </a:r>
            <a:r>
              <a:rPr lang="tr-TR" sz="2000" dirty="0" err="1" smtClean="0"/>
              <a:t>norepinefrin</a:t>
            </a:r>
            <a:r>
              <a:rPr lang="tr-TR" sz="2000" dirty="0"/>
              <a:t>). Bunların birden fazla </a:t>
            </a:r>
            <a:r>
              <a:rPr lang="tr-TR" sz="2000" dirty="0" smtClean="0"/>
              <a:t>reseptörü bulunur</a:t>
            </a:r>
            <a:r>
              <a:rPr lang="tr-TR" sz="2000" dirty="0"/>
              <a:t>.</a:t>
            </a:r>
          </a:p>
          <a:p>
            <a:r>
              <a:rPr lang="tr-TR" sz="2000" dirty="0" err="1"/>
              <a:t>Nörotransmitter</a:t>
            </a:r>
            <a:r>
              <a:rPr lang="tr-TR" sz="2000" dirty="0"/>
              <a:t> </a:t>
            </a:r>
            <a:r>
              <a:rPr lang="tr-TR" sz="2000" dirty="0" err="1"/>
              <a:t>exitatör</a:t>
            </a:r>
            <a:r>
              <a:rPr lang="tr-TR" sz="2000" dirty="0"/>
              <a:t> reseptöre </a:t>
            </a:r>
            <a:r>
              <a:rPr lang="tr-TR" sz="2000" dirty="0" smtClean="0"/>
              <a:t>bağlanırsa uyarıya</a:t>
            </a:r>
            <a:r>
              <a:rPr lang="tr-TR" sz="2000" dirty="0"/>
              <a:t>, inhibitör reseptöre </a:t>
            </a:r>
            <a:r>
              <a:rPr lang="tr-TR" sz="2000" dirty="0" smtClean="0"/>
              <a:t>bağlanırsa </a:t>
            </a:r>
            <a:r>
              <a:rPr lang="tr-TR" sz="2000" dirty="0" err="1" smtClean="0"/>
              <a:t>inhibisyona</a:t>
            </a:r>
            <a:r>
              <a:rPr lang="tr-TR" sz="2000" dirty="0" smtClean="0"/>
              <a:t> </a:t>
            </a:r>
            <a:r>
              <a:rPr lang="tr-TR" sz="2000" dirty="0"/>
              <a:t>sebep olurlar.</a:t>
            </a:r>
          </a:p>
          <a:p>
            <a:r>
              <a:rPr lang="tr-TR" sz="2000" dirty="0" smtClean="0"/>
              <a:t> </a:t>
            </a:r>
            <a:r>
              <a:rPr lang="tr-TR" sz="2000" dirty="0"/>
              <a:t>Sinaps aralığına salgılanan </a:t>
            </a:r>
            <a:r>
              <a:rPr lang="tr-TR" sz="2000" dirty="0" err="1" smtClean="0"/>
              <a:t>nörotransmitterler,çok</a:t>
            </a:r>
            <a:r>
              <a:rPr lang="tr-TR" sz="2000" dirty="0" smtClean="0"/>
              <a:t> </a:t>
            </a:r>
            <a:r>
              <a:rPr lang="tr-TR" sz="2000" dirty="0"/>
              <a:t>kısa sürede etkilerini gösterirler, sonra </a:t>
            </a:r>
            <a:r>
              <a:rPr lang="tr-TR" sz="2000" dirty="0" smtClean="0"/>
              <a:t>da ortadan </a:t>
            </a:r>
            <a:r>
              <a:rPr lang="tr-TR" sz="2000" dirty="0"/>
              <a:t>kaldırılırlar.</a:t>
            </a:r>
          </a:p>
        </p:txBody>
      </p:sp>
    </p:spTree>
    <p:extLst>
      <p:ext uri="{BB962C8B-B14F-4D97-AF65-F5344CB8AC3E}">
        <p14:creationId xmlns:p14="http://schemas.microsoft.com/office/powerpoint/2010/main" val="26912180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243840"/>
          </a:xfrm>
        </p:spPr>
        <p:txBody>
          <a:bodyPr>
            <a:normAutofit fontScale="90000"/>
          </a:bodyPr>
          <a:lstStyle/>
          <a:p>
            <a:endParaRPr lang="tr-TR" dirty="0"/>
          </a:p>
        </p:txBody>
      </p:sp>
      <p:pic>
        <p:nvPicPr>
          <p:cNvPr id="4" name="İçerik Yer Tutucusu 3"/>
          <p:cNvPicPr>
            <a:picLocks noGrp="1" noChangeAspect="1"/>
          </p:cNvPicPr>
          <p:nvPr>
            <p:ph idx="1"/>
          </p:nvPr>
        </p:nvPicPr>
        <p:blipFill>
          <a:blip r:embed="rId2"/>
          <a:stretch>
            <a:fillRect/>
          </a:stretch>
        </p:blipFill>
        <p:spPr>
          <a:xfrm>
            <a:off x="853440" y="109728"/>
            <a:ext cx="8107680" cy="6230111"/>
          </a:xfrm>
          <a:prstGeom prst="rect">
            <a:avLst/>
          </a:prstGeom>
        </p:spPr>
      </p:pic>
    </p:spTree>
    <p:extLst>
      <p:ext uri="{BB962C8B-B14F-4D97-AF65-F5344CB8AC3E}">
        <p14:creationId xmlns:p14="http://schemas.microsoft.com/office/powerpoint/2010/main" val="27757116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536448"/>
          </a:xfrm>
        </p:spPr>
        <p:txBody>
          <a:bodyPr>
            <a:normAutofit fontScale="90000"/>
          </a:bodyPr>
          <a:lstStyle/>
          <a:p>
            <a:endParaRPr lang="tr-TR" dirty="0"/>
          </a:p>
        </p:txBody>
      </p:sp>
      <p:sp>
        <p:nvSpPr>
          <p:cNvPr id="3" name="İçerik Yer Tutucusu 2"/>
          <p:cNvSpPr>
            <a:spLocks noGrp="1"/>
          </p:cNvSpPr>
          <p:nvPr>
            <p:ph idx="1"/>
          </p:nvPr>
        </p:nvSpPr>
        <p:spPr>
          <a:xfrm>
            <a:off x="677334" y="1389889"/>
            <a:ext cx="8596668" cy="4651474"/>
          </a:xfrm>
        </p:spPr>
        <p:txBody>
          <a:bodyPr>
            <a:normAutofit/>
          </a:bodyPr>
          <a:lstStyle/>
          <a:p>
            <a:pPr marL="0" indent="0">
              <a:buNone/>
            </a:pPr>
            <a:r>
              <a:rPr lang="tr-TR" sz="2000" dirty="0" err="1"/>
              <a:t>Nörotransmitterlerin</a:t>
            </a:r>
            <a:r>
              <a:rPr lang="tr-TR" sz="2000" dirty="0"/>
              <a:t> </a:t>
            </a:r>
            <a:r>
              <a:rPr lang="tr-TR" sz="2000" dirty="0" err="1"/>
              <a:t>sinaps</a:t>
            </a:r>
            <a:r>
              <a:rPr lang="tr-TR" sz="2000" dirty="0"/>
              <a:t> </a:t>
            </a:r>
            <a:r>
              <a:rPr lang="tr-TR" sz="2000" dirty="0" smtClean="0"/>
              <a:t>aralığından uzaklaştırılmaları </a:t>
            </a:r>
            <a:r>
              <a:rPr lang="tr-TR" sz="2000" dirty="0"/>
              <a:t>3 şekilde olur</a:t>
            </a:r>
            <a:r>
              <a:rPr lang="tr-TR" sz="2000" dirty="0" smtClean="0"/>
              <a:t>:</a:t>
            </a:r>
          </a:p>
          <a:p>
            <a:pPr marL="0" indent="0">
              <a:buNone/>
            </a:pPr>
            <a:endParaRPr lang="tr-TR" sz="2000" dirty="0"/>
          </a:p>
          <a:p>
            <a:pPr marL="0" indent="0">
              <a:buNone/>
            </a:pPr>
            <a:r>
              <a:rPr lang="tr-TR" sz="2000" dirty="0" smtClean="0"/>
              <a:t> </a:t>
            </a:r>
            <a:r>
              <a:rPr lang="tr-TR" sz="2000" b="1" dirty="0" smtClean="0"/>
              <a:t>1-</a:t>
            </a:r>
            <a:r>
              <a:rPr lang="tr-TR" sz="2000" dirty="0" smtClean="0"/>
              <a:t> </a:t>
            </a:r>
            <a:r>
              <a:rPr lang="tr-TR" sz="2000" dirty="0" err="1" smtClean="0"/>
              <a:t>Sinaptik</a:t>
            </a:r>
            <a:r>
              <a:rPr lang="tr-TR" sz="2000" dirty="0" smtClean="0"/>
              <a:t> </a:t>
            </a:r>
            <a:r>
              <a:rPr lang="tr-TR" sz="2000" dirty="0"/>
              <a:t>aralıkta yada </a:t>
            </a:r>
            <a:r>
              <a:rPr lang="tr-TR" sz="2000" dirty="0" err="1"/>
              <a:t>postsinaptik</a:t>
            </a:r>
            <a:r>
              <a:rPr lang="tr-TR" sz="2000" dirty="0"/>
              <a:t> </a:t>
            </a:r>
            <a:r>
              <a:rPr lang="tr-TR" sz="2000" dirty="0" err="1" smtClean="0"/>
              <a:t>membranda</a:t>
            </a:r>
            <a:r>
              <a:rPr lang="tr-TR" sz="2000" dirty="0"/>
              <a:t> </a:t>
            </a:r>
            <a:r>
              <a:rPr lang="tr-TR" sz="2000" dirty="0" smtClean="0"/>
              <a:t>bulunan </a:t>
            </a:r>
            <a:r>
              <a:rPr lang="tr-TR" sz="2000" dirty="0"/>
              <a:t>ve </a:t>
            </a:r>
            <a:r>
              <a:rPr lang="tr-TR" sz="2000" dirty="0" err="1"/>
              <a:t>nörotransmittere</a:t>
            </a:r>
            <a:r>
              <a:rPr lang="tr-TR" sz="2000" dirty="0"/>
              <a:t> </a:t>
            </a:r>
            <a:r>
              <a:rPr lang="tr-TR" sz="2000" dirty="0" smtClean="0"/>
              <a:t> özgü </a:t>
            </a:r>
            <a:r>
              <a:rPr lang="tr-TR" sz="2000" dirty="0"/>
              <a:t>olan </a:t>
            </a:r>
            <a:r>
              <a:rPr lang="tr-TR" sz="2000" dirty="0" smtClean="0"/>
              <a:t>enzimlere </a:t>
            </a:r>
            <a:r>
              <a:rPr lang="tr-TR" sz="2000" dirty="0" err="1" smtClean="0"/>
              <a:t>katabolize</a:t>
            </a:r>
            <a:r>
              <a:rPr lang="tr-TR" sz="2000" dirty="0" smtClean="0"/>
              <a:t> </a:t>
            </a:r>
            <a:r>
              <a:rPr lang="tr-TR" sz="2000" dirty="0"/>
              <a:t>edilmesi, </a:t>
            </a:r>
            <a:r>
              <a:rPr lang="tr-TR" sz="2000" dirty="0" smtClean="0"/>
              <a:t>YIKILMASI.</a:t>
            </a:r>
          </a:p>
          <a:p>
            <a:pPr marL="0" indent="0">
              <a:buNone/>
            </a:pPr>
            <a:endParaRPr lang="tr-TR" sz="2000" dirty="0"/>
          </a:p>
          <a:p>
            <a:pPr marL="0" indent="0">
              <a:buNone/>
            </a:pPr>
            <a:r>
              <a:rPr lang="tr-TR" sz="2000" dirty="0" smtClean="0"/>
              <a:t> </a:t>
            </a:r>
            <a:r>
              <a:rPr lang="tr-TR" sz="2000" b="1" dirty="0" smtClean="0"/>
              <a:t>2-</a:t>
            </a:r>
            <a:r>
              <a:rPr lang="tr-TR" sz="2000" dirty="0" smtClean="0"/>
              <a:t> </a:t>
            </a:r>
            <a:r>
              <a:rPr lang="tr-TR" sz="2000" dirty="0"/>
              <a:t>DİFÜZYON: Sinaps aralığından, </a:t>
            </a:r>
            <a:r>
              <a:rPr lang="tr-TR" sz="2000" dirty="0" smtClean="0"/>
              <a:t>etraftaki </a:t>
            </a:r>
            <a:r>
              <a:rPr lang="tr-TR" sz="2000" dirty="0" err="1" smtClean="0"/>
              <a:t>interstisyel</a:t>
            </a:r>
            <a:r>
              <a:rPr lang="tr-TR" sz="2000" dirty="0" smtClean="0"/>
              <a:t> </a:t>
            </a:r>
            <a:r>
              <a:rPr lang="tr-TR" sz="2000" dirty="0"/>
              <a:t>sıvıya </a:t>
            </a:r>
            <a:r>
              <a:rPr lang="tr-TR" sz="2000" dirty="0" err="1"/>
              <a:t>difüze</a:t>
            </a:r>
            <a:r>
              <a:rPr lang="tr-TR" sz="2000" dirty="0"/>
              <a:t> olarak </a:t>
            </a:r>
            <a:r>
              <a:rPr lang="tr-TR" sz="2000" dirty="0" smtClean="0"/>
              <a:t>kana karışması.</a:t>
            </a:r>
          </a:p>
          <a:p>
            <a:pPr marL="0" indent="0">
              <a:buNone/>
            </a:pPr>
            <a:endParaRPr lang="tr-TR" sz="2000" dirty="0" smtClean="0"/>
          </a:p>
          <a:p>
            <a:pPr marL="0" indent="0">
              <a:buNone/>
            </a:pPr>
            <a:r>
              <a:rPr lang="tr-TR" sz="2000" dirty="0" smtClean="0"/>
              <a:t> 3- </a:t>
            </a:r>
            <a:r>
              <a:rPr lang="tr-TR" sz="2000" dirty="0"/>
              <a:t>GERİ </a:t>
            </a:r>
            <a:r>
              <a:rPr lang="tr-TR" sz="2000" dirty="0" smtClean="0"/>
              <a:t>ALINMA:</a:t>
            </a:r>
            <a:r>
              <a:rPr lang="tr-TR" sz="2000" dirty="0"/>
              <a:t> </a:t>
            </a:r>
            <a:r>
              <a:rPr lang="tr-TR" sz="2000" dirty="0" err="1" smtClean="0"/>
              <a:t>Nörotransmitterin</a:t>
            </a:r>
            <a:r>
              <a:rPr lang="tr-TR" sz="2000" dirty="0" smtClean="0"/>
              <a:t> </a:t>
            </a:r>
            <a:r>
              <a:rPr lang="tr-TR" sz="2000" dirty="0"/>
              <a:t>kendisini salgılamış </a:t>
            </a:r>
            <a:r>
              <a:rPr lang="tr-TR" sz="2000" dirty="0" smtClean="0"/>
              <a:t>olan </a:t>
            </a:r>
            <a:r>
              <a:rPr lang="sv-SE" sz="2000" dirty="0" smtClean="0"/>
              <a:t>presinaptik </a:t>
            </a:r>
            <a:r>
              <a:rPr lang="sv-SE" sz="2000" dirty="0"/>
              <a:t>membran tarafından tekrar </a:t>
            </a:r>
            <a:r>
              <a:rPr lang="sv-SE" sz="2000" dirty="0" smtClean="0"/>
              <a:t>geri</a:t>
            </a:r>
            <a:r>
              <a:rPr lang="tr-TR" sz="2000" dirty="0" smtClean="0"/>
              <a:t> alınmasıdır</a:t>
            </a:r>
            <a:r>
              <a:rPr lang="tr-TR" sz="2000" dirty="0"/>
              <a:t>.</a:t>
            </a:r>
          </a:p>
        </p:txBody>
      </p:sp>
    </p:spTree>
    <p:extLst>
      <p:ext uri="{BB962C8B-B14F-4D97-AF65-F5344CB8AC3E}">
        <p14:creationId xmlns:p14="http://schemas.microsoft.com/office/powerpoint/2010/main" val="8143342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353568"/>
          </a:xfrm>
        </p:spPr>
        <p:txBody>
          <a:bodyPr>
            <a:normAutofit fontScale="90000"/>
          </a:bodyPr>
          <a:lstStyle/>
          <a:p>
            <a:endParaRPr lang="tr-TR" dirty="0"/>
          </a:p>
        </p:txBody>
      </p:sp>
      <p:sp>
        <p:nvSpPr>
          <p:cNvPr id="3" name="İçerik Yer Tutucusu 2"/>
          <p:cNvSpPr>
            <a:spLocks noGrp="1"/>
          </p:cNvSpPr>
          <p:nvPr>
            <p:ph idx="1"/>
          </p:nvPr>
        </p:nvSpPr>
        <p:spPr>
          <a:xfrm>
            <a:off x="677334" y="1219201"/>
            <a:ext cx="8596668" cy="4822162"/>
          </a:xfrm>
        </p:spPr>
        <p:txBody>
          <a:bodyPr>
            <a:normAutofit/>
          </a:bodyPr>
          <a:lstStyle/>
          <a:p>
            <a:pPr marL="0" indent="0">
              <a:buNone/>
            </a:pPr>
            <a:r>
              <a:rPr lang="tr-TR" sz="2000" b="1" dirty="0" err="1"/>
              <a:t>Transmitterin</a:t>
            </a:r>
            <a:r>
              <a:rPr lang="tr-TR" sz="2000" b="1" dirty="0"/>
              <a:t> salınımı için </a:t>
            </a:r>
            <a:r>
              <a:rPr lang="tr-TR" sz="2000" b="1" dirty="0" err="1"/>
              <a:t>Ca</a:t>
            </a:r>
            <a:r>
              <a:rPr lang="tr-TR" sz="2000" b="1" dirty="0"/>
              <a:t>++ iyonunun </a:t>
            </a:r>
            <a:r>
              <a:rPr lang="tr-TR" sz="2000" b="1" dirty="0" smtClean="0"/>
              <a:t>girişi gereklidir.</a:t>
            </a:r>
          </a:p>
          <a:p>
            <a:pPr marL="0" indent="0">
              <a:buNone/>
            </a:pPr>
            <a:endParaRPr lang="tr-TR" sz="2000" b="1" dirty="0"/>
          </a:p>
          <a:p>
            <a:r>
              <a:rPr lang="tr-TR" sz="2000" dirty="0" smtClean="0"/>
              <a:t> </a:t>
            </a:r>
            <a:r>
              <a:rPr lang="tr-TR" sz="2000" dirty="0"/>
              <a:t>Hücre dışı kalsiyum seviyesinin azaltılması </a:t>
            </a:r>
            <a:r>
              <a:rPr lang="tr-TR" sz="2000" dirty="0" err="1" smtClean="0"/>
              <a:t>sinaptik</a:t>
            </a:r>
            <a:r>
              <a:rPr lang="tr-TR" sz="2000" dirty="0"/>
              <a:t> </a:t>
            </a:r>
            <a:r>
              <a:rPr lang="tr-TR" sz="2000" dirty="0" smtClean="0"/>
              <a:t>iletiyi </a:t>
            </a:r>
            <a:r>
              <a:rPr lang="tr-TR" sz="2000" dirty="0"/>
              <a:t>azaltır ve hatta bloklar.</a:t>
            </a:r>
          </a:p>
          <a:p>
            <a:r>
              <a:rPr lang="tr-TR" sz="2000" dirty="0" smtClean="0"/>
              <a:t> </a:t>
            </a:r>
            <a:r>
              <a:rPr lang="tr-TR" sz="2000" dirty="0"/>
              <a:t>Bunun aksine, hücre dışı </a:t>
            </a:r>
            <a:r>
              <a:rPr lang="tr-TR" sz="2000" dirty="0" smtClean="0"/>
              <a:t>kalsiyum konsantrasyonunun </a:t>
            </a:r>
            <a:r>
              <a:rPr lang="tr-TR" sz="2000" dirty="0"/>
              <a:t>yükselmesi </a:t>
            </a:r>
            <a:r>
              <a:rPr lang="tr-TR" sz="2000" dirty="0" err="1"/>
              <a:t>transmitter</a:t>
            </a:r>
            <a:r>
              <a:rPr lang="tr-TR" sz="2000" dirty="0"/>
              <a:t> </a:t>
            </a:r>
            <a:r>
              <a:rPr lang="tr-TR" sz="2000" dirty="0" smtClean="0"/>
              <a:t>salgısını arttırır</a:t>
            </a:r>
            <a:r>
              <a:rPr lang="tr-TR" sz="2000" dirty="0"/>
              <a:t>.</a:t>
            </a:r>
          </a:p>
          <a:p>
            <a:r>
              <a:rPr lang="tr-TR" sz="2000" dirty="0" smtClean="0"/>
              <a:t> </a:t>
            </a:r>
            <a:r>
              <a:rPr lang="tr-TR" sz="2000" dirty="0"/>
              <a:t>Sinaps aralığına </a:t>
            </a:r>
            <a:r>
              <a:rPr lang="tr-TR" sz="2000" dirty="0" err="1"/>
              <a:t>serbestlenen</a:t>
            </a:r>
            <a:r>
              <a:rPr lang="tr-TR" sz="2000" dirty="0"/>
              <a:t> </a:t>
            </a:r>
            <a:r>
              <a:rPr lang="tr-TR" sz="2000" dirty="0" err="1"/>
              <a:t>transmitterin</a:t>
            </a:r>
            <a:r>
              <a:rPr lang="tr-TR" sz="2000" dirty="0"/>
              <a:t> </a:t>
            </a:r>
            <a:r>
              <a:rPr lang="tr-TR" sz="2000" dirty="0" smtClean="0"/>
              <a:t>miktarı terminale </a:t>
            </a:r>
            <a:r>
              <a:rPr lang="tr-TR" sz="2000" dirty="0"/>
              <a:t>giren </a:t>
            </a:r>
            <a:r>
              <a:rPr lang="tr-TR" sz="2000" dirty="0" err="1"/>
              <a:t>Ca</a:t>
            </a:r>
            <a:r>
              <a:rPr lang="tr-TR" sz="2000" dirty="0"/>
              <a:t>++ iyonlarının sayısı ile </a:t>
            </a:r>
            <a:r>
              <a:rPr lang="tr-TR" sz="2000" dirty="0" smtClean="0"/>
              <a:t>doğrudan ilişkilidir.</a:t>
            </a:r>
          </a:p>
          <a:p>
            <a:r>
              <a:rPr lang="tr-TR" sz="2000" dirty="0" err="1"/>
              <a:t>Ca</a:t>
            </a:r>
            <a:r>
              <a:rPr lang="tr-TR" sz="2000" dirty="0"/>
              <a:t> ++ iyonlarının </a:t>
            </a:r>
            <a:r>
              <a:rPr lang="tr-TR" sz="2000" dirty="0" err="1"/>
              <a:t>sinaptik</a:t>
            </a:r>
            <a:r>
              <a:rPr lang="tr-TR" sz="2000" dirty="0"/>
              <a:t> ileti üzerine </a:t>
            </a:r>
            <a:r>
              <a:rPr lang="tr-TR" sz="2000" dirty="0" smtClean="0"/>
              <a:t>olan kolaylaştırıcı </a:t>
            </a:r>
            <a:r>
              <a:rPr lang="tr-TR" sz="2000" dirty="0"/>
              <a:t>etkisi ise Mg++ tarafından </a:t>
            </a:r>
            <a:r>
              <a:rPr lang="tr-TR" sz="2000" dirty="0" err="1"/>
              <a:t>bloklanır</a:t>
            </a:r>
            <a:r>
              <a:rPr lang="tr-TR" sz="2000" dirty="0"/>
              <a:t>.</a:t>
            </a:r>
          </a:p>
        </p:txBody>
      </p:sp>
    </p:spTree>
    <p:extLst>
      <p:ext uri="{BB962C8B-B14F-4D97-AF65-F5344CB8AC3E}">
        <p14:creationId xmlns:p14="http://schemas.microsoft.com/office/powerpoint/2010/main" val="20285110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158496"/>
          </a:xfrm>
        </p:spPr>
        <p:txBody>
          <a:bodyPr>
            <a:normAutofit fontScale="90000"/>
          </a:bodyPr>
          <a:lstStyle/>
          <a:p>
            <a:endParaRPr lang="tr-TR" dirty="0"/>
          </a:p>
        </p:txBody>
      </p:sp>
      <p:sp>
        <p:nvSpPr>
          <p:cNvPr id="3" name="İçerik Yer Tutucusu 2"/>
          <p:cNvSpPr>
            <a:spLocks noGrp="1"/>
          </p:cNvSpPr>
          <p:nvPr>
            <p:ph idx="1"/>
          </p:nvPr>
        </p:nvSpPr>
        <p:spPr>
          <a:xfrm>
            <a:off x="677334" y="1011937"/>
            <a:ext cx="8596668" cy="5029426"/>
          </a:xfrm>
        </p:spPr>
        <p:txBody>
          <a:bodyPr>
            <a:normAutofit/>
          </a:bodyPr>
          <a:lstStyle/>
          <a:p>
            <a:r>
              <a:rPr lang="tr-TR" sz="2000" dirty="0" err="1"/>
              <a:t>Ca</a:t>
            </a:r>
            <a:r>
              <a:rPr lang="tr-TR" sz="2000" dirty="0"/>
              <a:t>++'un girişi aksiyon potansiyelini </a:t>
            </a:r>
            <a:r>
              <a:rPr lang="tr-TR" sz="2000" dirty="0" err="1" smtClean="0"/>
              <a:t>transmitter</a:t>
            </a:r>
            <a:r>
              <a:rPr lang="tr-TR" sz="2000" dirty="0"/>
              <a:t> </a:t>
            </a:r>
            <a:r>
              <a:rPr lang="tr-TR" sz="2000" dirty="0" smtClean="0"/>
              <a:t>salgısına </a:t>
            </a:r>
            <a:r>
              <a:rPr lang="tr-TR" sz="2000" dirty="0"/>
              <a:t>bağlayan önemli bir olaydır.</a:t>
            </a:r>
          </a:p>
          <a:p>
            <a:r>
              <a:rPr lang="tr-TR" sz="2000" dirty="0" err="1" smtClean="0"/>
              <a:t>Presinaptik</a:t>
            </a:r>
            <a:r>
              <a:rPr lang="tr-TR" sz="2000" dirty="0" smtClean="0"/>
              <a:t> </a:t>
            </a:r>
            <a:r>
              <a:rPr lang="tr-TR" sz="2000" dirty="0"/>
              <a:t>uca aksiyon potansiyelinin </a:t>
            </a:r>
            <a:r>
              <a:rPr lang="tr-TR" sz="2000" dirty="0" smtClean="0"/>
              <a:t>ulaşması ile </a:t>
            </a:r>
            <a:r>
              <a:rPr lang="tr-TR" sz="2000" dirty="0" err="1"/>
              <a:t>postsinaptik</a:t>
            </a:r>
            <a:r>
              <a:rPr lang="tr-TR" sz="2000" dirty="0"/>
              <a:t> hücrede zar potansiyeli </a:t>
            </a:r>
            <a:r>
              <a:rPr lang="tr-TR" sz="2000" dirty="0" smtClean="0"/>
              <a:t>değişimi arasındaki </a:t>
            </a:r>
            <a:r>
              <a:rPr lang="tr-TR" sz="2000" dirty="0"/>
              <a:t>0.5 milisaniyelik gecikmeye </a:t>
            </a:r>
            <a:r>
              <a:rPr lang="tr-TR" sz="2000" dirty="0" err="1" smtClean="0"/>
              <a:t>sinaptik</a:t>
            </a:r>
            <a:r>
              <a:rPr lang="tr-TR" sz="2000" dirty="0"/>
              <a:t> </a:t>
            </a:r>
            <a:r>
              <a:rPr lang="tr-TR" sz="2000" dirty="0" smtClean="0"/>
              <a:t>gecikme </a:t>
            </a:r>
            <a:r>
              <a:rPr lang="tr-TR" sz="2000" dirty="0"/>
              <a:t>adı verilir</a:t>
            </a:r>
            <a:r>
              <a:rPr lang="tr-TR" sz="2000" dirty="0" smtClean="0"/>
              <a:t>.</a:t>
            </a:r>
          </a:p>
          <a:p>
            <a:r>
              <a:rPr lang="tr-TR" sz="2000" dirty="0" err="1"/>
              <a:t>Sinaptik</a:t>
            </a:r>
            <a:r>
              <a:rPr lang="tr-TR" sz="2000" dirty="0"/>
              <a:t> gecikmenin en önemli nedeni, </a:t>
            </a:r>
            <a:r>
              <a:rPr lang="tr-TR" sz="2000" dirty="0" smtClean="0"/>
              <a:t>kalsiyum kanallarının </a:t>
            </a:r>
            <a:r>
              <a:rPr lang="tr-TR" sz="2000" dirty="0"/>
              <a:t>açılması için geçen zamandır.</a:t>
            </a:r>
          </a:p>
          <a:p>
            <a:r>
              <a:rPr lang="tr-TR" sz="2000" dirty="0" err="1" smtClean="0"/>
              <a:t>Ca</a:t>
            </a:r>
            <a:r>
              <a:rPr lang="tr-TR" sz="2000" dirty="0"/>
              <a:t>++, içeri girdikten yaklaşık 0.2 msn </a:t>
            </a:r>
            <a:r>
              <a:rPr lang="tr-TR" sz="2000" dirty="0" smtClean="0"/>
              <a:t>sonra </a:t>
            </a:r>
            <a:r>
              <a:rPr lang="tr-TR" sz="2000" dirty="0" err="1" smtClean="0"/>
              <a:t>transmitter</a:t>
            </a:r>
            <a:r>
              <a:rPr lang="tr-TR" sz="2000" dirty="0" smtClean="0"/>
              <a:t> </a:t>
            </a:r>
            <a:r>
              <a:rPr lang="tr-TR" sz="2000" dirty="0"/>
              <a:t>salgısı gerçekleştirilir.</a:t>
            </a:r>
          </a:p>
          <a:p>
            <a:r>
              <a:rPr lang="tr-TR" sz="2000" dirty="0" smtClean="0"/>
              <a:t>Aksiyon </a:t>
            </a:r>
            <a:r>
              <a:rPr lang="tr-TR" sz="2000" dirty="0"/>
              <a:t>potansiyeli uzayacak olursa, </a:t>
            </a:r>
            <a:r>
              <a:rPr lang="tr-TR" sz="2000" dirty="0" smtClean="0"/>
              <a:t>içeriye daha </a:t>
            </a:r>
            <a:r>
              <a:rPr lang="tr-TR" sz="2000" dirty="0"/>
              <a:t>çok kalsiyum girer ve </a:t>
            </a:r>
            <a:r>
              <a:rPr lang="tr-TR" sz="2000" dirty="0" smtClean="0"/>
              <a:t>salgılanacak </a:t>
            </a:r>
            <a:r>
              <a:rPr lang="tr-TR" sz="2000" dirty="0" err="1" smtClean="0"/>
              <a:t>transmitter</a:t>
            </a:r>
            <a:r>
              <a:rPr lang="tr-TR" sz="2000" dirty="0" smtClean="0"/>
              <a:t> </a:t>
            </a:r>
            <a:r>
              <a:rPr lang="tr-TR" sz="2000" dirty="0"/>
              <a:t>miktarı da artar.</a:t>
            </a:r>
          </a:p>
        </p:txBody>
      </p:sp>
    </p:spTree>
    <p:extLst>
      <p:ext uri="{BB962C8B-B14F-4D97-AF65-F5344CB8AC3E}">
        <p14:creationId xmlns:p14="http://schemas.microsoft.com/office/powerpoint/2010/main" val="37593382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1182624"/>
            <a:ext cx="8596668" cy="747776"/>
          </a:xfrm>
        </p:spPr>
        <p:txBody>
          <a:bodyPr>
            <a:normAutofit/>
          </a:bodyPr>
          <a:lstStyle/>
          <a:p>
            <a:r>
              <a:rPr lang="tr-TR" sz="2000" dirty="0"/>
              <a:t>SİNAPTİK </a:t>
            </a:r>
            <a:r>
              <a:rPr lang="tr-TR" sz="2000" dirty="0" smtClean="0"/>
              <a:t>İLETİDE POSTSİNAPTİK MEMBRANDA MEYDANA GELEN ELEKTRİKSEL </a:t>
            </a:r>
            <a:r>
              <a:rPr lang="tr-TR" sz="2000" dirty="0"/>
              <a:t>DEĞİŞİKLİKLER:</a:t>
            </a:r>
          </a:p>
        </p:txBody>
      </p:sp>
      <p:sp>
        <p:nvSpPr>
          <p:cNvPr id="3" name="İçerik Yer Tutucusu 2"/>
          <p:cNvSpPr>
            <a:spLocks noGrp="1"/>
          </p:cNvSpPr>
          <p:nvPr>
            <p:ph idx="1"/>
          </p:nvPr>
        </p:nvSpPr>
        <p:spPr/>
        <p:txBody>
          <a:bodyPr>
            <a:normAutofit/>
          </a:bodyPr>
          <a:lstStyle/>
          <a:p>
            <a:r>
              <a:rPr lang="tr-TR" sz="2000" dirty="0" smtClean="0"/>
              <a:t> </a:t>
            </a:r>
            <a:r>
              <a:rPr lang="tr-TR" sz="2000" dirty="0" err="1" smtClean="0"/>
              <a:t>Postsinaptik</a:t>
            </a:r>
            <a:r>
              <a:rPr lang="tr-TR" sz="2000" dirty="0" smtClean="0"/>
              <a:t> </a:t>
            </a:r>
            <a:r>
              <a:rPr lang="tr-TR" sz="2000" dirty="0" err="1"/>
              <a:t>membran</a:t>
            </a:r>
            <a:r>
              <a:rPr lang="tr-TR" sz="2000" dirty="0"/>
              <a:t> üzerinde 2 tip </a:t>
            </a:r>
            <a:r>
              <a:rPr lang="tr-TR" sz="2000" dirty="0" smtClean="0"/>
              <a:t>reseptör bulunur</a:t>
            </a:r>
            <a:r>
              <a:rPr lang="tr-TR" sz="2000" dirty="0"/>
              <a:t>. </a:t>
            </a:r>
            <a:r>
              <a:rPr lang="tr-TR" sz="2000" dirty="0" err="1"/>
              <a:t>Exitatör</a:t>
            </a:r>
            <a:r>
              <a:rPr lang="tr-TR" sz="2000" dirty="0"/>
              <a:t> ve inhibitör reseptörler.</a:t>
            </a:r>
          </a:p>
          <a:p>
            <a:r>
              <a:rPr lang="tr-TR" sz="2000" dirty="0" smtClean="0"/>
              <a:t> </a:t>
            </a:r>
            <a:r>
              <a:rPr lang="tr-TR" sz="2000" b="1" dirty="0"/>
              <a:t>Reseptör EXİTATÖR </a:t>
            </a:r>
            <a:r>
              <a:rPr lang="tr-TR" sz="2000" dirty="0"/>
              <a:t>karakterde </a:t>
            </a:r>
            <a:r>
              <a:rPr lang="tr-TR" sz="2000" dirty="0" smtClean="0"/>
              <a:t>ise; </a:t>
            </a:r>
            <a:r>
              <a:rPr lang="tr-TR" sz="2000" dirty="0" err="1" smtClean="0"/>
              <a:t>postsinaptik</a:t>
            </a:r>
            <a:r>
              <a:rPr lang="tr-TR" sz="2000" dirty="0" smtClean="0"/>
              <a:t> </a:t>
            </a:r>
            <a:r>
              <a:rPr lang="tr-TR" sz="2000" dirty="0" err="1"/>
              <a:t>membranının</a:t>
            </a:r>
            <a:r>
              <a:rPr lang="tr-TR" sz="2000" dirty="0"/>
              <a:t> </a:t>
            </a:r>
            <a:r>
              <a:rPr lang="tr-TR" sz="2000" dirty="0" err="1"/>
              <a:t>Na</a:t>
            </a:r>
            <a:r>
              <a:rPr lang="tr-TR" sz="2000" dirty="0"/>
              <a:t>+ ve K+ </a:t>
            </a:r>
            <a:r>
              <a:rPr lang="tr-TR" sz="2000" dirty="0" smtClean="0"/>
              <a:t>gibi katyonlara </a:t>
            </a:r>
            <a:r>
              <a:rPr lang="tr-TR" sz="2000" dirty="0" err="1"/>
              <a:t>permeablitesi</a:t>
            </a:r>
            <a:r>
              <a:rPr lang="tr-TR" sz="2000" dirty="0"/>
              <a:t> artar</a:t>
            </a:r>
            <a:r>
              <a:rPr lang="tr-TR" sz="2000" dirty="0" smtClean="0"/>
              <a:t>.</a:t>
            </a:r>
          </a:p>
          <a:p>
            <a:r>
              <a:rPr lang="tr-TR" sz="2000" dirty="0" smtClean="0"/>
              <a:t> </a:t>
            </a:r>
            <a:r>
              <a:rPr lang="tr-TR" sz="2000" dirty="0" err="1" smtClean="0"/>
              <a:t>Na</a:t>
            </a:r>
            <a:r>
              <a:rPr lang="tr-TR" sz="2000" dirty="0"/>
              <a:t>+ iyonları hücre içine hızla girince </a:t>
            </a:r>
            <a:r>
              <a:rPr lang="tr-TR" sz="2000" dirty="0" err="1" smtClean="0"/>
              <a:t>membran</a:t>
            </a:r>
            <a:r>
              <a:rPr lang="tr-TR" sz="2000" dirty="0"/>
              <a:t> </a:t>
            </a:r>
            <a:r>
              <a:rPr lang="fi-FI" sz="2000" dirty="0" smtClean="0"/>
              <a:t>potansiyeli </a:t>
            </a:r>
            <a:r>
              <a:rPr lang="fi-FI" sz="2000" dirty="0"/>
              <a:t>-65 mV tan -45 ile -50 mV </a:t>
            </a:r>
            <a:r>
              <a:rPr lang="fi-FI" sz="2000" dirty="0" smtClean="0"/>
              <a:t>kadar</a:t>
            </a:r>
            <a:r>
              <a:rPr lang="tr-TR" sz="2000" dirty="0" smtClean="0"/>
              <a:t> çıkar</a:t>
            </a:r>
            <a:r>
              <a:rPr lang="tr-TR" sz="2000" dirty="0"/>
              <a:t>. Yani negatifliği azalır. Aksiyon </a:t>
            </a:r>
            <a:r>
              <a:rPr lang="tr-TR" sz="2000" dirty="0" smtClean="0"/>
              <a:t>potansiyeli oluşur</a:t>
            </a:r>
            <a:r>
              <a:rPr lang="tr-TR" sz="2000" dirty="0"/>
              <a:t>.</a:t>
            </a:r>
          </a:p>
          <a:p>
            <a:r>
              <a:rPr lang="tr-TR" sz="2000" dirty="0" smtClean="0"/>
              <a:t> </a:t>
            </a:r>
            <a:r>
              <a:rPr lang="tr-TR" sz="2000" dirty="0"/>
              <a:t>Buna </a:t>
            </a:r>
            <a:r>
              <a:rPr lang="tr-TR" sz="2000" dirty="0" err="1"/>
              <a:t>exitatör</a:t>
            </a:r>
            <a:r>
              <a:rPr lang="tr-TR" sz="2000" dirty="0"/>
              <a:t> post </a:t>
            </a:r>
            <a:r>
              <a:rPr lang="tr-TR" sz="2000" dirty="0" err="1"/>
              <a:t>sinaptik</a:t>
            </a:r>
            <a:r>
              <a:rPr lang="tr-TR" sz="2000" dirty="0"/>
              <a:t> potansiyel </a:t>
            </a:r>
            <a:r>
              <a:rPr lang="tr-TR" sz="2000" dirty="0" smtClean="0"/>
              <a:t>denir(=</a:t>
            </a:r>
            <a:r>
              <a:rPr lang="tr-TR" sz="2000" dirty="0"/>
              <a:t>EPSP).</a:t>
            </a:r>
          </a:p>
        </p:txBody>
      </p:sp>
    </p:spTree>
    <p:extLst>
      <p:ext uri="{BB962C8B-B14F-4D97-AF65-F5344CB8AC3E}">
        <p14:creationId xmlns:p14="http://schemas.microsoft.com/office/powerpoint/2010/main" val="34303317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45719"/>
          </a:xfrm>
        </p:spPr>
        <p:txBody>
          <a:bodyPr>
            <a:normAutofit fontScale="90000"/>
          </a:bodyPr>
          <a:lstStyle/>
          <a:p>
            <a:endParaRPr lang="tr-TR" dirty="0"/>
          </a:p>
        </p:txBody>
      </p:sp>
      <p:sp>
        <p:nvSpPr>
          <p:cNvPr id="3" name="İçerik Yer Tutucusu 2"/>
          <p:cNvSpPr>
            <a:spLocks noGrp="1"/>
          </p:cNvSpPr>
          <p:nvPr>
            <p:ph idx="1"/>
          </p:nvPr>
        </p:nvSpPr>
        <p:spPr>
          <a:xfrm>
            <a:off x="677334" y="1109471"/>
            <a:ext cx="8596668" cy="4931891"/>
          </a:xfrm>
        </p:spPr>
        <p:txBody>
          <a:bodyPr>
            <a:normAutofit/>
          </a:bodyPr>
          <a:lstStyle/>
          <a:p>
            <a:r>
              <a:rPr lang="tr-TR" sz="2000" dirty="0" err="1"/>
              <a:t>Burda</a:t>
            </a:r>
            <a:r>
              <a:rPr lang="tr-TR" sz="2000" dirty="0"/>
              <a:t> EPSP +20 </a:t>
            </a:r>
            <a:r>
              <a:rPr lang="tr-TR" sz="2000" dirty="0" err="1"/>
              <a:t>mV’tur</a:t>
            </a:r>
            <a:r>
              <a:rPr lang="tr-TR" sz="2000" dirty="0"/>
              <a:t>. </a:t>
            </a:r>
            <a:r>
              <a:rPr lang="tr-TR" sz="2000" dirty="0" smtClean="0"/>
              <a:t>Başlangıç değerinden </a:t>
            </a:r>
            <a:r>
              <a:rPr lang="tr-TR" sz="2000" dirty="0"/>
              <a:t>20 </a:t>
            </a:r>
            <a:r>
              <a:rPr lang="tr-TR" sz="2000" dirty="0" err="1"/>
              <a:t>mV</a:t>
            </a:r>
            <a:r>
              <a:rPr lang="tr-TR" sz="2000" dirty="0"/>
              <a:t> daha pozitiftir. Ancak tek </a:t>
            </a:r>
            <a:r>
              <a:rPr lang="tr-TR" sz="2000" dirty="0" smtClean="0"/>
              <a:t>bir </a:t>
            </a:r>
            <a:r>
              <a:rPr lang="tr-TR" sz="2000" dirty="0" err="1" smtClean="0"/>
              <a:t>presinaptik</a:t>
            </a:r>
            <a:r>
              <a:rPr lang="tr-TR" sz="2000" dirty="0" smtClean="0"/>
              <a:t> </a:t>
            </a:r>
            <a:r>
              <a:rPr lang="tr-TR" sz="2000" dirty="0"/>
              <a:t>terminalin deşarjı </a:t>
            </a:r>
            <a:r>
              <a:rPr lang="tr-TR" sz="2000" dirty="0" smtClean="0"/>
              <a:t>nöron </a:t>
            </a:r>
            <a:r>
              <a:rPr lang="fi-FI" sz="2000" dirty="0" smtClean="0"/>
              <a:t>potansiyelini </a:t>
            </a:r>
            <a:r>
              <a:rPr lang="fi-FI" sz="2000" dirty="0"/>
              <a:t>hiçbir zaman -65 milivolttan -</a:t>
            </a:r>
            <a:r>
              <a:rPr lang="fi-FI" sz="2000" dirty="0" smtClean="0"/>
              <a:t>45</a:t>
            </a:r>
            <a:r>
              <a:rPr lang="tr-TR" sz="2000" dirty="0" smtClean="0"/>
              <a:t> </a:t>
            </a:r>
            <a:r>
              <a:rPr lang="tr-TR" sz="2000" dirty="0" err="1" smtClean="0"/>
              <a:t>milivolta</a:t>
            </a:r>
            <a:r>
              <a:rPr lang="tr-TR" sz="2000" dirty="0" smtClean="0"/>
              <a:t> </a:t>
            </a:r>
            <a:r>
              <a:rPr lang="tr-TR" sz="2000" dirty="0"/>
              <a:t>çıkaramaz. </a:t>
            </a:r>
            <a:r>
              <a:rPr lang="tr-TR" sz="2000" dirty="0" err="1"/>
              <a:t>Amplitüdün</a:t>
            </a:r>
            <a:r>
              <a:rPr lang="tr-TR" sz="2000" dirty="0"/>
              <a:t> artması </a:t>
            </a:r>
            <a:r>
              <a:rPr lang="tr-TR" sz="2000" dirty="0" smtClean="0"/>
              <a:t>için birçok </a:t>
            </a:r>
            <a:r>
              <a:rPr lang="tr-TR" sz="2000" dirty="0"/>
              <a:t>terminalden deşarjların </a:t>
            </a:r>
            <a:r>
              <a:rPr lang="tr-TR" sz="2000" dirty="0" smtClean="0"/>
              <a:t>eş zamanlı </a:t>
            </a:r>
            <a:r>
              <a:rPr lang="pl-PL" sz="2000" dirty="0" smtClean="0"/>
              <a:t>olarak </a:t>
            </a:r>
            <a:r>
              <a:rPr lang="pl-PL" sz="2000" dirty="0"/>
              <a:t>gelmesi gerekir. Bu </a:t>
            </a:r>
            <a:r>
              <a:rPr lang="pl-PL" sz="2000" b="1" dirty="0"/>
              <a:t>SUMASYON </a:t>
            </a:r>
            <a:r>
              <a:rPr lang="pl-PL" sz="2000" dirty="0" smtClean="0"/>
              <a:t>ile</a:t>
            </a:r>
            <a:r>
              <a:rPr lang="tr-TR" sz="2000" dirty="0" smtClean="0"/>
              <a:t> sağlanır</a:t>
            </a:r>
          </a:p>
          <a:p>
            <a:pPr marL="0" indent="0">
              <a:buNone/>
            </a:pPr>
            <a:endParaRPr lang="tr-TR" sz="2000" dirty="0"/>
          </a:p>
          <a:p>
            <a:r>
              <a:rPr lang="tr-TR" sz="2000" dirty="0" smtClean="0"/>
              <a:t>Kısaca </a:t>
            </a:r>
            <a:r>
              <a:rPr lang="tr-TR" sz="2000" dirty="0"/>
              <a:t>bir nöronun oluşturduğu potansiyel </a:t>
            </a:r>
            <a:r>
              <a:rPr lang="tr-TR" sz="2000" dirty="0" smtClean="0"/>
              <a:t>0,5 </a:t>
            </a:r>
            <a:r>
              <a:rPr lang="tr-TR" sz="2000" dirty="0" err="1" smtClean="0"/>
              <a:t>mV</a:t>
            </a:r>
            <a:r>
              <a:rPr lang="tr-TR" sz="2000" dirty="0"/>
              <a:t>’ tur</a:t>
            </a:r>
            <a:r>
              <a:rPr lang="tr-TR" sz="2000" dirty="0" smtClean="0"/>
              <a:t>.</a:t>
            </a:r>
          </a:p>
          <a:p>
            <a:pPr marL="0" indent="0">
              <a:buNone/>
            </a:pPr>
            <a:endParaRPr lang="tr-TR" sz="2000" dirty="0"/>
          </a:p>
          <a:p>
            <a:r>
              <a:rPr lang="tr-TR" sz="2000" dirty="0" smtClean="0"/>
              <a:t>Dolayısıyla </a:t>
            </a:r>
            <a:r>
              <a:rPr lang="tr-TR" sz="2000" dirty="0" err="1"/>
              <a:t>membran</a:t>
            </a:r>
            <a:r>
              <a:rPr lang="tr-TR" sz="2000" dirty="0"/>
              <a:t> voltajının eşik </a:t>
            </a:r>
            <a:r>
              <a:rPr lang="tr-TR" sz="2000" dirty="0" smtClean="0"/>
              <a:t>değer olan </a:t>
            </a:r>
            <a:r>
              <a:rPr lang="tr-TR" sz="2000" dirty="0"/>
              <a:t>15 </a:t>
            </a:r>
            <a:r>
              <a:rPr lang="tr-TR" sz="2000" dirty="0" err="1"/>
              <a:t>mV</a:t>
            </a:r>
            <a:r>
              <a:rPr lang="tr-TR" sz="2000" dirty="0"/>
              <a:t> </a:t>
            </a:r>
            <a:r>
              <a:rPr lang="tr-TR" sz="2000" dirty="0" smtClean="0"/>
              <a:t>kadar </a:t>
            </a:r>
            <a:r>
              <a:rPr lang="tr-TR" sz="2000" dirty="0"/>
              <a:t>pozitifliğe yükseltilmesi </a:t>
            </a:r>
            <a:r>
              <a:rPr lang="tr-TR" sz="2000" dirty="0" smtClean="0"/>
              <a:t>için en </a:t>
            </a:r>
            <a:r>
              <a:rPr lang="tr-TR" sz="2000" dirty="0"/>
              <a:t>az 20 nöronun aynı anda deşarj </a:t>
            </a:r>
            <a:r>
              <a:rPr lang="tr-TR" sz="2000" dirty="0" smtClean="0"/>
              <a:t>yapmasını gerekir</a:t>
            </a:r>
            <a:r>
              <a:rPr lang="tr-TR" sz="2000" dirty="0"/>
              <a:t>. Bu durum </a:t>
            </a:r>
            <a:r>
              <a:rPr lang="tr-TR" sz="2000" dirty="0" err="1"/>
              <a:t>sumasyonla</a:t>
            </a:r>
            <a:r>
              <a:rPr lang="tr-TR" sz="2000" dirty="0"/>
              <a:t> sağlanır</a:t>
            </a:r>
            <a:r>
              <a:rPr lang="tr-TR" sz="2000" dirty="0" smtClean="0"/>
              <a:t>. </a:t>
            </a:r>
            <a:r>
              <a:rPr lang="tr-TR" sz="2000" dirty="0"/>
              <a:t>Ve </a:t>
            </a:r>
            <a:r>
              <a:rPr lang="tr-TR" sz="2000" dirty="0" err="1"/>
              <a:t>membran</a:t>
            </a:r>
            <a:r>
              <a:rPr lang="tr-TR" sz="2000" dirty="0"/>
              <a:t> potansiyeli eşik değere </a:t>
            </a:r>
            <a:r>
              <a:rPr lang="tr-TR" sz="2000" dirty="0" smtClean="0"/>
              <a:t>ulaşınca aksiyon </a:t>
            </a:r>
            <a:r>
              <a:rPr lang="tr-TR" sz="2000" dirty="0"/>
              <a:t>potansiyeli oluşur.</a:t>
            </a:r>
          </a:p>
        </p:txBody>
      </p:sp>
    </p:spTree>
    <p:extLst>
      <p:ext uri="{BB962C8B-B14F-4D97-AF65-F5344CB8AC3E}">
        <p14:creationId xmlns:p14="http://schemas.microsoft.com/office/powerpoint/2010/main" val="174881348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182880"/>
          </a:xfrm>
        </p:spPr>
        <p:txBody>
          <a:bodyPr>
            <a:normAutofit fontScale="90000"/>
          </a:bodyPr>
          <a:lstStyle/>
          <a:p>
            <a:endParaRPr lang="tr-TR" dirty="0"/>
          </a:p>
        </p:txBody>
      </p:sp>
      <p:sp>
        <p:nvSpPr>
          <p:cNvPr id="3" name="İçerik Yer Tutucusu 2"/>
          <p:cNvSpPr>
            <a:spLocks noGrp="1"/>
          </p:cNvSpPr>
          <p:nvPr>
            <p:ph idx="1"/>
          </p:nvPr>
        </p:nvSpPr>
        <p:spPr>
          <a:xfrm>
            <a:off x="677334" y="1475231"/>
            <a:ext cx="8596668" cy="4566131"/>
          </a:xfrm>
        </p:spPr>
        <p:txBody>
          <a:bodyPr>
            <a:normAutofit/>
          </a:bodyPr>
          <a:lstStyle/>
          <a:p>
            <a:r>
              <a:rPr lang="tr-TR" sz="2000" b="1" dirty="0"/>
              <a:t>Reseptör İNHİBİTÖR </a:t>
            </a:r>
            <a:r>
              <a:rPr lang="tr-TR" sz="2000" dirty="0"/>
              <a:t>karakterde </a:t>
            </a:r>
            <a:r>
              <a:rPr lang="tr-TR" sz="2000" dirty="0" smtClean="0"/>
              <a:t>ise; </a:t>
            </a:r>
            <a:r>
              <a:rPr lang="tr-TR" sz="2000" dirty="0" err="1" smtClean="0"/>
              <a:t>membranın</a:t>
            </a:r>
            <a:r>
              <a:rPr lang="tr-TR" sz="2000" dirty="0" smtClean="0"/>
              <a:t> </a:t>
            </a:r>
            <a:r>
              <a:rPr lang="tr-TR" sz="2000" dirty="0"/>
              <a:t>Cl- veya K+ iyonlarına </a:t>
            </a:r>
            <a:r>
              <a:rPr lang="tr-TR" sz="2000" dirty="0" smtClean="0"/>
              <a:t>karşı geçirgenliğini </a:t>
            </a:r>
            <a:r>
              <a:rPr lang="tr-TR" sz="2000" dirty="0"/>
              <a:t>artar ve </a:t>
            </a:r>
            <a:r>
              <a:rPr lang="tr-TR" sz="2000" dirty="0" err="1"/>
              <a:t>membran</a:t>
            </a:r>
            <a:r>
              <a:rPr lang="tr-TR" sz="2000" dirty="0"/>
              <a:t> </a:t>
            </a:r>
            <a:r>
              <a:rPr lang="tr-TR" sz="2000" dirty="0" err="1" smtClean="0"/>
              <a:t>dinlenim</a:t>
            </a:r>
            <a:r>
              <a:rPr lang="tr-TR" sz="2000" dirty="0"/>
              <a:t> </a:t>
            </a:r>
            <a:r>
              <a:rPr lang="tr-TR" sz="2000" dirty="0" smtClean="0"/>
              <a:t>potansiyeli </a:t>
            </a:r>
            <a:r>
              <a:rPr lang="tr-TR" sz="2000" dirty="0"/>
              <a:t>daha da negatifleşir. Örneğin -</a:t>
            </a:r>
            <a:r>
              <a:rPr lang="tr-TR" sz="2000" dirty="0" smtClean="0"/>
              <a:t>65 </a:t>
            </a:r>
            <a:r>
              <a:rPr lang="es-ES" sz="2000" dirty="0" smtClean="0"/>
              <a:t>mV </a:t>
            </a:r>
            <a:r>
              <a:rPr lang="es-ES" sz="2000" dirty="0"/>
              <a:t>tan -70 mV ‘a düşer</a:t>
            </a:r>
            <a:r>
              <a:rPr lang="es-ES" sz="2000" dirty="0" smtClean="0"/>
              <a:t>.</a:t>
            </a:r>
            <a:endParaRPr lang="tr-TR" sz="2000" dirty="0"/>
          </a:p>
          <a:p>
            <a:r>
              <a:rPr lang="tr-TR" sz="2000" dirty="0" smtClean="0"/>
              <a:t>Meydana </a:t>
            </a:r>
            <a:r>
              <a:rPr lang="tr-TR" sz="2000" dirty="0"/>
              <a:t>gelen lokal potansiyele </a:t>
            </a:r>
            <a:r>
              <a:rPr lang="tr-TR" sz="2000" dirty="0" smtClean="0"/>
              <a:t>inhibitör </a:t>
            </a:r>
            <a:r>
              <a:rPr lang="tr-TR" sz="2000" dirty="0" err="1" smtClean="0"/>
              <a:t>postsinaptik</a:t>
            </a:r>
            <a:r>
              <a:rPr lang="tr-TR" sz="2000" dirty="0" smtClean="0"/>
              <a:t> </a:t>
            </a:r>
            <a:r>
              <a:rPr lang="tr-TR" sz="2000" dirty="0"/>
              <a:t>potansiyel (IPSP) adı verilir.</a:t>
            </a:r>
          </a:p>
        </p:txBody>
      </p:sp>
    </p:spTree>
    <p:extLst>
      <p:ext uri="{BB962C8B-B14F-4D97-AF65-F5344CB8AC3E}">
        <p14:creationId xmlns:p14="http://schemas.microsoft.com/office/powerpoint/2010/main" val="417172704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flipV="1">
            <a:off x="677334" y="426720"/>
            <a:ext cx="8596668" cy="182880"/>
          </a:xfrm>
        </p:spPr>
        <p:txBody>
          <a:bodyPr>
            <a:normAutofit fontScale="90000"/>
          </a:bodyPr>
          <a:lstStyle/>
          <a:p>
            <a:endParaRPr lang="tr-TR" dirty="0"/>
          </a:p>
        </p:txBody>
      </p:sp>
      <p:pic>
        <p:nvPicPr>
          <p:cNvPr id="4" name="İçerik Yer Tutucusu 3"/>
          <p:cNvPicPr>
            <a:picLocks noGrp="1" noChangeAspect="1"/>
          </p:cNvPicPr>
          <p:nvPr>
            <p:ph idx="1"/>
          </p:nvPr>
        </p:nvPicPr>
        <p:blipFill>
          <a:blip r:embed="rId2"/>
          <a:stretch>
            <a:fillRect/>
          </a:stretch>
        </p:blipFill>
        <p:spPr>
          <a:xfrm>
            <a:off x="999744" y="609600"/>
            <a:ext cx="8132064" cy="5925311"/>
          </a:xfrm>
          <a:prstGeom prst="rect">
            <a:avLst/>
          </a:prstGeom>
        </p:spPr>
      </p:pic>
    </p:spTree>
    <p:extLst>
      <p:ext uri="{BB962C8B-B14F-4D97-AF65-F5344CB8AC3E}">
        <p14:creationId xmlns:p14="http://schemas.microsoft.com/office/powerpoint/2010/main" val="69092419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109728"/>
          </a:xfrm>
        </p:spPr>
        <p:txBody>
          <a:bodyPr>
            <a:normAutofit fontScale="90000"/>
          </a:bodyPr>
          <a:lstStyle/>
          <a:p>
            <a:endParaRPr lang="tr-TR" dirty="0"/>
          </a:p>
        </p:txBody>
      </p:sp>
      <p:sp>
        <p:nvSpPr>
          <p:cNvPr id="3" name="İçerik Yer Tutucusu 2"/>
          <p:cNvSpPr>
            <a:spLocks noGrp="1"/>
          </p:cNvSpPr>
          <p:nvPr>
            <p:ph idx="1"/>
          </p:nvPr>
        </p:nvSpPr>
        <p:spPr>
          <a:xfrm>
            <a:off x="677334" y="963169"/>
            <a:ext cx="8596668" cy="5078194"/>
          </a:xfrm>
        </p:spPr>
        <p:txBody>
          <a:bodyPr/>
          <a:lstStyle/>
          <a:p>
            <a:pPr marL="0" indent="0">
              <a:buNone/>
            </a:pPr>
            <a:r>
              <a:rPr lang="tr-TR" b="1" dirty="0" smtClean="0"/>
              <a:t>   SİNAPTİK </a:t>
            </a:r>
            <a:r>
              <a:rPr lang="tr-TR" b="1" dirty="0"/>
              <a:t>İLETİYİ ETKİLEYEN FAKTÖRLER</a:t>
            </a:r>
          </a:p>
          <a:p>
            <a:pPr marL="0" indent="0">
              <a:buNone/>
            </a:pPr>
            <a:r>
              <a:rPr lang="tr-TR" b="1" dirty="0"/>
              <a:t>1- </a:t>
            </a:r>
            <a:r>
              <a:rPr lang="tr-TR" b="1" dirty="0" err="1"/>
              <a:t>İntertisyel</a:t>
            </a:r>
            <a:r>
              <a:rPr lang="tr-TR" b="1" dirty="0"/>
              <a:t> sıvıda H+ yoğunluğu</a:t>
            </a:r>
            <a:r>
              <a:rPr lang="tr-TR" b="1" dirty="0" smtClean="0"/>
              <a:t>:</a:t>
            </a:r>
          </a:p>
          <a:p>
            <a:pPr marL="0" indent="0">
              <a:buNone/>
            </a:pPr>
            <a:endParaRPr lang="tr-TR" b="1" dirty="0"/>
          </a:p>
          <a:p>
            <a:r>
              <a:rPr lang="tr-TR" dirty="0" smtClean="0"/>
              <a:t> </a:t>
            </a:r>
            <a:r>
              <a:rPr lang="tr-TR" dirty="0"/>
              <a:t>Nöronlar, H+ yoğunluğuna çok duyarlıdır.</a:t>
            </a:r>
          </a:p>
          <a:p>
            <a:r>
              <a:rPr lang="tr-TR" dirty="0" smtClean="0"/>
              <a:t> </a:t>
            </a:r>
            <a:r>
              <a:rPr lang="tr-TR" dirty="0" err="1"/>
              <a:t>Arteriyel</a:t>
            </a:r>
            <a:r>
              <a:rPr lang="tr-TR" dirty="0"/>
              <a:t> kan </a:t>
            </a:r>
            <a:r>
              <a:rPr lang="tr-TR" dirty="0" err="1"/>
              <a:t>pH’sı</a:t>
            </a:r>
            <a:r>
              <a:rPr lang="tr-TR" dirty="0"/>
              <a:t> ;7,4’ ten 7,0’ya düşünce (ASİDOZ</a:t>
            </a:r>
            <a:r>
              <a:rPr lang="tr-TR" dirty="0" smtClean="0"/>
              <a:t>), nöronun </a:t>
            </a:r>
            <a:r>
              <a:rPr lang="tr-TR" dirty="0"/>
              <a:t>aktivitesi azalır, </a:t>
            </a:r>
            <a:r>
              <a:rPr lang="tr-TR" dirty="0" err="1"/>
              <a:t>exitabiliteleri</a:t>
            </a:r>
            <a:r>
              <a:rPr lang="tr-TR" dirty="0"/>
              <a:t> azalır, </a:t>
            </a:r>
            <a:r>
              <a:rPr lang="tr-TR" dirty="0" err="1" smtClean="0"/>
              <a:t>sinaptik</a:t>
            </a:r>
            <a:r>
              <a:rPr lang="tr-TR" dirty="0"/>
              <a:t> </a:t>
            </a:r>
            <a:r>
              <a:rPr lang="tr-TR" dirty="0" smtClean="0"/>
              <a:t>ileti </a:t>
            </a:r>
            <a:r>
              <a:rPr lang="tr-TR" dirty="0"/>
              <a:t>yavaşlar.</a:t>
            </a:r>
          </a:p>
          <a:p>
            <a:r>
              <a:rPr lang="tr-TR" dirty="0" smtClean="0"/>
              <a:t> </a:t>
            </a:r>
            <a:r>
              <a:rPr lang="tr-TR" dirty="0" err="1"/>
              <a:t>pH</a:t>
            </a:r>
            <a:r>
              <a:rPr lang="tr-TR" dirty="0"/>
              <a:t>, 7,4’ten 7,8’e çıkınca (ALKALOZ), </a:t>
            </a:r>
            <a:r>
              <a:rPr lang="tr-TR" dirty="0" smtClean="0"/>
              <a:t>nöronların </a:t>
            </a:r>
            <a:r>
              <a:rPr lang="tr-TR" dirty="0" err="1" smtClean="0"/>
              <a:t>exitabiliteleri</a:t>
            </a:r>
            <a:r>
              <a:rPr lang="tr-TR" dirty="0" smtClean="0"/>
              <a:t> </a:t>
            </a:r>
            <a:r>
              <a:rPr lang="tr-TR" dirty="0" err="1"/>
              <a:t>artar,uyarılabilirlikleri</a:t>
            </a:r>
            <a:r>
              <a:rPr lang="tr-TR" dirty="0"/>
              <a:t> kolaylaşır</a:t>
            </a:r>
            <a:r>
              <a:rPr lang="tr-TR" dirty="0" smtClean="0"/>
              <a:t>.</a:t>
            </a:r>
          </a:p>
          <a:p>
            <a:pPr marL="0" indent="0">
              <a:buNone/>
            </a:pPr>
            <a:endParaRPr lang="tr-TR" dirty="0"/>
          </a:p>
          <a:p>
            <a:pPr marL="0" indent="0">
              <a:buNone/>
            </a:pPr>
            <a:r>
              <a:rPr lang="tr-TR" dirty="0"/>
              <a:t>Yani</a:t>
            </a:r>
            <a:r>
              <a:rPr lang="tr-TR" dirty="0" smtClean="0"/>
              <a:t>;</a:t>
            </a:r>
          </a:p>
          <a:p>
            <a:pPr marL="0" indent="0">
              <a:buNone/>
            </a:pPr>
            <a:r>
              <a:rPr lang="tr-TR" dirty="0"/>
              <a:t> </a:t>
            </a:r>
            <a:r>
              <a:rPr lang="tr-TR" dirty="0" smtClean="0"/>
              <a:t>  </a:t>
            </a:r>
            <a:r>
              <a:rPr lang="tr-TR" dirty="0" err="1"/>
              <a:t>pH</a:t>
            </a:r>
            <a:r>
              <a:rPr lang="tr-TR" dirty="0"/>
              <a:t> ↓ (</a:t>
            </a:r>
            <a:r>
              <a:rPr lang="tr-TR" dirty="0" err="1"/>
              <a:t>asidoz</a:t>
            </a:r>
            <a:r>
              <a:rPr lang="tr-TR" dirty="0"/>
              <a:t>) ise </a:t>
            </a:r>
            <a:r>
              <a:rPr lang="tr-TR" dirty="0" err="1"/>
              <a:t>sinaptik</a:t>
            </a:r>
            <a:r>
              <a:rPr lang="tr-TR" dirty="0"/>
              <a:t> ileti ↓</a:t>
            </a:r>
          </a:p>
          <a:p>
            <a:pPr marL="0" indent="0">
              <a:buNone/>
            </a:pPr>
            <a:r>
              <a:rPr lang="tr-TR" dirty="0"/>
              <a:t> </a:t>
            </a:r>
            <a:r>
              <a:rPr lang="tr-TR" dirty="0" smtClean="0"/>
              <a:t>  </a:t>
            </a:r>
            <a:r>
              <a:rPr lang="tr-TR" dirty="0" err="1"/>
              <a:t>pH</a:t>
            </a:r>
            <a:r>
              <a:rPr lang="tr-TR" dirty="0"/>
              <a:t>↑ (</a:t>
            </a:r>
            <a:r>
              <a:rPr lang="tr-TR" dirty="0" err="1"/>
              <a:t>alkaloz</a:t>
            </a:r>
            <a:r>
              <a:rPr lang="tr-TR" dirty="0"/>
              <a:t>) ise </a:t>
            </a:r>
            <a:r>
              <a:rPr lang="tr-TR" dirty="0" err="1"/>
              <a:t>sinaptik</a:t>
            </a:r>
            <a:r>
              <a:rPr lang="tr-TR" dirty="0"/>
              <a:t> ileti ↑</a:t>
            </a:r>
          </a:p>
        </p:txBody>
      </p:sp>
    </p:spTree>
    <p:extLst>
      <p:ext uri="{BB962C8B-B14F-4D97-AF65-F5344CB8AC3E}">
        <p14:creationId xmlns:p14="http://schemas.microsoft.com/office/powerpoint/2010/main" val="301751192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560832"/>
          </a:xfrm>
        </p:spPr>
        <p:txBody>
          <a:bodyPr>
            <a:normAutofit fontScale="90000"/>
          </a:bodyPr>
          <a:lstStyle/>
          <a:p>
            <a:endParaRPr lang="tr-TR" dirty="0"/>
          </a:p>
        </p:txBody>
      </p:sp>
      <p:sp>
        <p:nvSpPr>
          <p:cNvPr id="3" name="İçerik Yer Tutucusu 2"/>
          <p:cNvSpPr>
            <a:spLocks noGrp="1"/>
          </p:cNvSpPr>
          <p:nvPr>
            <p:ph idx="1"/>
          </p:nvPr>
        </p:nvSpPr>
        <p:spPr>
          <a:xfrm>
            <a:off x="677334" y="1438656"/>
            <a:ext cx="8596668" cy="5059679"/>
          </a:xfrm>
        </p:spPr>
        <p:txBody>
          <a:bodyPr/>
          <a:lstStyle/>
          <a:p>
            <a:pPr marL="0" indent="0">
              <a:buNone/>
            </a:pPr>
            <a:r>
              <a:rPr lang="tr-TR" b="1" dirty="0" smtClean="0"/>
              <a:t>  </a:t>
            </a:r>
            <a:r>
              <a:rPr lang="it-IT" b="1" dirty="0" smtClean="0"/>
              <a:t>2- </a:t>
            </a:r>
            <a:r>
              <a:rPr lang="it-IT" b="1" dirty="0"/>
              <a:t>Ca’un presinaptik terminale geçişi</a:t>
            </a:r>
            <a:r>
              <a:rPr lang="it-IT" b="1" dirty="0" smtClean="0"/>
              <a:t>;</a:t>
            </a:r>
            <a:endParaRPr lang="tr-TR" b="1" dirty="0" smtClean="0"/>
          </a:p>
          <a:p>
            <a:pPr marL="0" indent="0">
              <a:buNone/>
            </a:pPr>
            <a:endParaRPr lang="it-IT" b="1" dirty="0"/>
          </a:p>
          <a:p>
            <a:r>
              <a:rPr lang="tr-TR" dirty="0" smtClean="0"/>
              <a:t>•Bazı </a:t>
            </a:r>
            <a:r>
              <a:rPr lang="tr-TR" dirty="0" err="1"/>
              <a:t>blokerler</a:t>
            </a:r>
            <a:r>
              <a:rPr lang="tr-TR" dirty="0"/>
              <a:t> </a:t>
            </a:r>
            <a:r>
              <a:rPr lang="tr-TR" dirty="0" err="1"/>
              <a:t>presinaptik</a:t>
            </a:r>
            <a:r>
              <a:rPr lang="tr-TR" dirty="0"/>
              <a:t> </a:t>
            </a:r>
            <a:r>
              <a:rPr lang="tr-TR" dirty="0" err="1"/>
              <a:t>membrandaki</a:t>
            </a:r>
            <a:r>
              <a:rPr lang="tr-TR" dirty="0"/>
              <a:t> </a:t>
            </a:r>
            <a:r>
              <a:rPr lang="tr-TR" dirty="0" err="1" smtClean="0"/>
              <a:t>Ca</a:t>
            </a:r>
            <a:r>
              <a:rPr lang="tr-TR" dirty="0"/>
              <a:t> </a:t>
            </a:r>
            <a:r>
              <a:rPr lang="tr-TR" dirty="0" smtClean="0"/>
              <a:t>kanallarını </a:t>
            </a:r>
            <a:r>
              <a:rPr lang="tr-TR" dirty="0"/>
              <a:t>bloke edip </a:t>
            </a:r>
            <a:r>
              <a:rPr lang="tr-TR" dirty="0" err="1"/>
              <a:t>Ca’un</a:t>
            </a:r>
            <a:r>
              <a:rPr lang="tr-TR" dirty="0"/>
              <a:t> içeri girişini, </a:t>
            </a:r>
            <a:r>
              <a:rPr lang="tr-TR" dirty="0" smtClean="0"/>
              <a:t>dolayısıyla </a:t>
            </a:r>
            <a:r>
              <a:rPr lang="tr-TR" dirty="0" err="1" smtClean="0"/>
              <a:t>nörotransmitterlerin</a:t>
            </a:r>
            <a:r>
              <a:rPr lang="tr-TR" dirty="0" smtClean="0"/>
              <a:t> </a:t>
            </a:r>
            <a:r>
              <a:rPr lang="tr-TR" dirty="0"/>
              <a:t>salınmasını </a:t>
            </a:r>
            <a:r>
              <a:rPr lang="tr-TR" dirty="0" smtClean="0"/>
              <a:t>engellerler. Böylece </a:t>
            </a:r>
            <a:r>
              <a:rPr lang="tr-TR" dirty="0" err="1"/>
              <a:t>sinaptik</a:t>
            </a:r>
            <a:r>
              <a:rPr lang="tr-TR" dirty="0"/>
              <a:t> ileti yavaşlar</a:t>
            </a:r>
            <a:r>
              <a:rPr lang="tr-TR" dirty="0" smtClean="0"/>
              <a:t>.</a:t>
            </a:r>
          </a:p>
          <a:p>
            <a:pPr marL="0" indent="0">
              <a:buNone/>
            </a:pPr>
            <a:endParaRPr lang="tr-TR" dirty="0" smtClean="0"/>
          </a:p>
          <a:p>
            <a:pPr marL="0" indent="0">
              <a:buNone/>
            </a:pPr>
            <a:r>
              <a:rPr lang="tr-TR" b="1" dirty="0" smtClean="0"/>
              <a:t>  3- </a:t>
            </a:r>
            <a:r>
              <a:rPr lang="tr-TR" b="1" dirty="0" err="1"/>
              <a:t>Hipoksi</a:t>
            </a:r>
            <a:r>
              <a:rPr lang="tr-TR" b="1" dirty="0" smtClean="0"/>
              <a:t>;</a:t>
            </a:r>
          </a:p>
          <a:p>
            <a:pPr marL="0" indent="0">
              <a:buNone/>
            </a:pPr>
            <a:endParaRPr lang="tr-TR" b="1" dirty="0"/>
          </a:p>
          <a:p>
            <a:r>
              <a:rPr lang="tr-TR" b="1" dirty="0" err="1"/>
              <a:t>Hipoksi</a:t>
            </a:r>
            <a:r>
              <a:rPr lang="tr-TR" b="1" dirty="0"/>
              <a:t> nöron </a:t>
            </a:r>
            <a:r>
              <a:rPr lang="tr-TR" b="1" dirty="0" err="1"/>
              <a:t>uyarılabilirliğini</a:t>
            </a:r>
            <a:r>
              <a:rPr lang="tr-TR" b="1" dirty="0"/>
              <a:t> </a:t>
            </a:r>
            <a:r>
              <a:rPr lang="tr-TR" b="1" dirty="0" smtClean="0"/>
              <a:t>azaltır. </a:t>
            </a:r>
            <a:r>
              <a:rPr lang="tr-TR" dirty="0" smtClean="0"/>
              <a:t>Birkaç saniyeden </a:t>
            </a:r>
            <a:r>
              <a:rPr lang="tr-TR" dirty="0"/>
              <a:t>fazla oksijen sağlanamazsa, </a:t>
            </a:r>
            <a:r>
              <a:rPr lang="tr-TR" dirty="0" smtClean="0"/>
              <a:t>nöronlar </a:t>
            </a:r>
            <a:r>
              <a:rPr lang="tr-TR" dirty="0" err="1" smtClean="0"/>
              <a:t>eksitabilitelerini</a:t>
            </a:r>
            <a:r>
              <a:rPr lang="tr-TR" dirty="0" smtClean="0"/>
              <a:t> </a:t>
            </a:r>
            <a:r>
              <a:rPr lang="tr-TR" dirty="0"/>
              <a:t>kaybederler. Beyin kan akımı </a:t>
            </a:r>
            <a:r>
              <a:rPr lang="tr-TR" dirty="0" smtClean="0"/>
              <a:t>4-5 dk</a:t>
            </a:r>
            <a:r>
              <a:rPr lang="tr-TR" dirty="0"/>
              <a:t>. kadar kesilmişse, </a:t>
            </a:r>
            <a:r>
              <a:rPr lang="tr-TR" dirty="0" err="1"/>
              <a:t>hipoksi</a:t>
            </a:r>
            <a:r>
              <a:rPr lang="tr-TR" dirty="0"/>
              <a:t> yüzünden </a:t>
            </a:r>
            <a:r>
              <a:rPr lang="tr-TR" dirty="0" smtClean="0"/>
              <a:t>geriye dönüşümü </a:t>
            </a:r>
            <a:r>
              <a:rPr lang="tr-TR" dirty="0"/>
              <a:t>olmayan </a:t>
            </a:r>
            <a:r>
              <a:rPr lang="tr-TR" dirty="0" err="1"/>
              <a:t>harabiyetler</a:t>
            </a:r>
            <a:r>
              <a:rPr lang="tr-TR" dirty="0"/>
              <a:t> </a:t>
            </a:r>
            <a:r>
              <a:rPr lang="tr-TR" dirty="0" smtClean="0"/>
              <a:t>görülür.</a:t>
            </a:r>
          </a:p>
          <a:p>
            <a:pPr marL="0" indent="0">
              <a:buNone/>
            </a:pPr>
            <a:endParaRPr lang="tr-TR" dirty="0"/>
          </a:p>
          <a:p>
            <a:pPr marL="0" indent="0">
              <a:buNone/>
            </a:pPr>
            <a:r>
              <a:rPr lang="tr-TR" dirty="0" smtClean="0"/>
              <a:t>  </a:t>
            </a:r>
            <a:r>
              <a:rPr lang="tr-TR" b="1" dirty="0" smtClean="0"/>
              <a:t>4- İlaçlar;</a:t>
            </a:r>
            <a:endParaRPr lang="tr-TR" b="1" dirty="0"/>
          </a:p>
        </p:txBody>
      </p:sp>
    </p:spTree>
    <p:extLst>
      <p:ext uri="{BB962C8B-B14F-4D97-AF65-F5344CB8AC3E}">
        <p14:creationId xmlns:p14="http://schemas.microsoft.com/office/powerpoint/2010/main" val="162819704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82752"/>
            <a:ext cx="8596668" cy="597408"/>
          </a:xfrm>
        </p:spPr>
        <p:txBody>
          <a:bodyPr>
            <a:normAutofit/>
          </a:bodyPr>
          <a:lstStyle/>
          <a:p>
            <a:r>
              <a:rPr lang="tr-TR" sz="3200" dirty="0" smtClean="0"/>
              <a:t>NÖROTRANSMİTTER</a:t>
            </a:r>
            <a:endParaRPr lang="tr-TR" sz="3200" dirty="0"/>
          </a:p>
        </p:txBody>
      </p:sp>
      <p:sp>
        <p:nvSpPr>
          <p:cNvPr id="3" name="İçerik Yer Tutucusu 2"/>
          <p:cNvSpPr>
            <a:spLocks noGrp="1"/>
          </p:cNvSpPr>
          <p:nvPr>
            <p:ph idx="1"/>
          </p:nvPr>
        </p:nvSpPr>
        <p:spPr>
          <a:xfrm>
            <a:off x="677334" y="1499616"/>
            <a:ext cx="8596668" cy="5071873"/>
          </a:xfrm>
        </p:spPr>
        <p:txBody>
          <a:bodyPr/>
          <a:lstStyle/>
          <a:p>
            <a:pPr marL="0" indent="0">
              <a:buNone/>
            </a:pPr>
            <a:r>
              <a:rPr lang="tr-TR" dirty="0" smtClean="0"/>
              <a:t>  </a:t>
            </a:r>
            <a:r>
              <a:rPr lang="tr-TR" sz="2000" dirty="0" smtClean="0"/>
              <a:t>Bir </a:t>
            </a:r>
            <a:r>
              <a:rPr lang="tr-TR" sz="2000" dirty="0"/>
              <a:t>nöron tarafından </a:t>
            </a:r>
            <a:r>
              <a:rPr lang="tr-TR" sz="2000" dirty="0" err="1" smtClean="0"/>
              <a:t>sinapstan</a:t>
            </a:r>
            <a:r>
              <a:rPr lang="tr-TR" sz="2000" dirty="0"/>
              <a:t> </a:t>
            </a:r>
            <a:r>
              <a:rPr lang="tr-TR" sz="2000" dirty="0" smtClean="0"/>
              <a:t>salgılanan </a:t>
            </a:r>
            <a:r>
              <a:rPr lang="tr-TR" sz="2000" dirty="0"/>
              <a:t>ve diğer hücreyi özel bir şekilde </a:t>
            </a:r>
            <a:r>
              <a:rPr lang="tr-TR" sz="2000" dirty="0" smtClean="0"/>
              <a:t>etkileyen kimyasal </a:t>
            </a:r>
            <a:r>
              <a:rPr lang="tr-TR" sz="2000" dirty="0"/>
              <a:t>madde olarak </a:t>
            </a:r>
            <a:r>
              <a:rPr lang="tr-TR" sz="2000" dirty="0" smtClean="0"/>
              <a:t>tanımlanır.</a:t>
            </a:r>
          </a:p>
          <a:p>
            <a:pPr marL="0" indent="0">
              <a:buNone/>
            </a:pPr>
            <a:endParaRPr lang="tr-TR" sz="2000" dirty="0"/>
          </a:p>
          <a:p>
            <a:pPr marL="0" indent="0">
              <a:buNone/>
            </a:pPr>
            <a:r>
              <a:rPr lang="tr-TR" sz="2000" b="1" i="1" dirty="0" smtClean="0"/>
              <a:t>Bazı </a:t>
            </a:r>
            <a:r>
              <a:rPr lang="tr-TR" sz="2000" b="1" i="1" dirty="0" err="1" smtClean="0"/>
              <a:t>nörotransmitterler</a:t>
            </a:r>
            <a:r>
              <a:rPr lang="tr-TR" sz="2000" b="1" i="1" dirty="0" smtClean="0"/>
              <a:t>:</a:t>
            </a:r>
          </a:p>
          <a:p>
            <a:pPr marL="0" indent="0">
              <a:buNone/>
            </a:pPr>
            <a:endParaRPr lang="tr-TR" sz="2000" b="1" i="1" dirty="0"/>
          </a:p>
          <a:p>
            <a:r>
              <a:rPr lang="tr-TR" sz="2000" dirty="0" err="1" smtClean="0"/>
              <a:t>Asetilkolin</a:t>
            </a:r>
            <a:endParaRPr lang="tr-TR" sz="2000" dirty="0" smtClean="0"/>
          </a:p>
          <a:p>
            <a:r>
              <a:rPr lang="tr-TR" sz="2000" dirty="0" err="1" smtClean="0"/>
              <a:t>Dopamin</a:t>
            </a:r>
            <a:endParaRPr lang="tr-TR" sz="2000" dirty="0" smtClean="0"/>
          </a:p>
          <a:p>
            <a:r>
              <a:rPr lang="tr-TR" sz="2000" dirty="0" err="1" smtClean="0"/>
              <a:t>Serotonin</a:t>
            </a:r>
            <a:endParaRPr lang="tr-TR" sz="2000" dirty="0" smtClean="0"/>
          </a:p>
          <a:p>
            <a:r>
              <a:rPr lang="tr-TR" sz="2000" dirty="0" smtClean="0"/>
              <a:t>GABA</a:t>
            </a:r>
          </a:p>
          <a:p>
            <a:r>
              <a:rPr lang="tr-TR" sz="2000" dirty="0" err="1" smtClean="0"/>
              <a:t>Histamin</a:t>
            </a:r>
            <a:endParaRPr lang="tr-TR" sz="2000" dirty="0" smtClean="0"/>
          </a:p>
          <a:p>
            <a:r>
              <a:rPr lang="tr-TR" sz="2000" dirty="0" err="1" smtClean="0"/>
              <a:t>Noradrenalin</a:t>
            </a:r>
            <a:endParaRPr lang="tr-TR" sz="2000" dirty="0" smtClean="0"/>
          </a:p>
          <a:p>
            <a:r>
              <a:rPr lang="tr-TR" sz="2000" dirty="0" smtClean="0"/>
              <a:t>Stres Hormonu</a:t>
            </a:r>
          </a:p>
          <a:p>
            <a:endParaRPr lang="tr-TR" sz="2000" dirty="0"/>
          </a:p>
        </p:txBody>
      </p:sp>
    </p:spTree>
    <p:extLst>
      <p:ext uri="{BB962C8B-B14F-4D97-AF65-F5344CB8AC3E}">
        <p14:creationId xmlns:p14="http://schemas.microsoft.com/office/powerpoint/2010/main" val="209045258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768096"/>
            <a:ext cx="8596668" cy="877824"/>
          </a:xfrm>
        </p:spPr>
        <p:txBody>
          <a:bodyPr>
            <a:normAutofit/>
          </a:bodyPr>
          <a:lstStyle/>
          <a:p>
            <a:r>
              <a:rPr lang="tr-TR" sz="2400" dirty="0" err="1" smtClean="0"/>
              <a:t>Asetilkolin</a:t>
            </a:r>
            <a:endParaRPr lang="tr-TR" sz="2400" dirty="0"/>
          </a:p>
        </p:txBody>
      </p:sp>
      <p:sp>
        <p:nvSpPr>
          <p:cNvPr id="3" name="İçerik Yer Tutucusu 2"/>
          <p:cNvSpPr>
            <a:spLocks noGrp="1"/>
          </p:cNvSpPr>
          <p:nvPr>
            <p:ph idx="1"/>
          </p:nvPr>
        </p:nvSpPr>
        <p:spPr>
          <a:xfrm>
            <a:off x="677334" y="2353056"/>
            <a:ext cx="8596668" cy="4242816"/>
          </a:xfrm>
        </p:spPr>
        <p:txBody>
          <a:bodyPr>
            <a:noAutofit/>
          </a:bodyPr>
          <a:lstStyle/>
          <a:p>
            <a:r>
              <a:rPr lang="tr-TR" sz="2000" dirty="0" err="1"/>
              <a:t>Asetilkolin</a:t>
            </a:r>
            <a:r>
              <a:rPr lang="tr-TR" sz="2000" dirty="0"/>
              <a:t> hafıza ile </a:t>
            </a:r>
            <a:r>
              <a:rPr lang="tr-TR" sz="2000" dirty="0" smtClean="0"/>
              <a:t>ilgili </a:t>
            </a:r>
            <a:r>
              <a:rPr lang="tr-TR" sz="2000" dirty="0"/>
              <a:t>beyin kimyasalıdır</a:t>
            </a:r>
            <a:r>
              <a:rPr lang="tr-TR" sz="2000" dirty="0" smtClean="0"/>
              <a:t>. Alzheimer </a:t>
            </a:r>
            <a:r>
              <a:rPr lang="tr-TR" sz="2000" dirty="0"/>
              <a:t>hastalığının tedavisinde özellikle başlangıç Alzheimer’da çok yararlı olan bazı ilaçlar beyinde </a:t>
            </a:r>
            <a:r>
              <a:rPr lang="tr-TR" sz="2000" dirty="0" err="1"/>
              <a:t>asetilkolin</a:t>
            </a:r>
            <a:r>
              <a:rPr lang="tr-TR" sz="2000" dirty="0"/>
              <a:t> miktarını arttıran ilaçlardır</a:t>
            </a:r>
            <a:r>
              <a:rPr lang="tr-TR" sz="2000" dirty="0" smtClean="0"/>
              <a:t>. Çocuklardaki </a:t>
            </a:r>
            <a:r>
              <a:rPr lang="tr-TR" sz="2000" dirty="0"/>
              <a:t>öğrenme güçlüklerinde zihinsel işlevi arttırmak için beyin </a:t>
            </a:r>
            <a:r>
              <a:rPr lang="tr-TR" sz="2000" dirty="0" err="1"/>
              <a:t>asetilkolin</a:t>
            </a:r>
            <a:r>
              <a:rPr lang="tr-TR" sz="2000" dirty="0"/>
              <a:t> miktarını arttıran ilaçlar araştırmaları ciddi ilgi alanları oluşturmuştur. </a:t>
            </a:r>
            <a:endParaRPr lang="tr-TR" sz="2000" dirty="0" smtClean="0"/>
          </a:p>
          <a:p>
            <a:r>
              <a:rPr lang="tr-TR" sz="2000" dirty="0" smtClean="0"/>
              <a:t>Sinir-kas </a:t>
            </a:r>
            <a:r>
              <a:rPr lang="tr-TR" sz="2000" dirty="0"/>
              <a:t>kavşağında, santral sinir sisteminde bulunan bir </a:t>
            </a:r>
            <a:r>
              <a:rPr lang="tr-TR" sz="2000" dirty="0" err="1"/>
              <a:t>nörotransmitter</a:t>
            </a:r>
            <a:r>
              <a:rPr lang="tr-TR" sz="2000" dirty="0"/>
              <a:t> maddedir. </a:t>
            </a:r>
            <a:r>
              <a:rPr lang="tr-TR" sz="2000" dirty="0" smtClean="0"/>
              <a:t>Merkezi </a:t>
            </a:r>
            <a:r>
              <a:rPr lang="tr-TR" sz="2000" dirty="0"/>
              <a:t>sinir sisteminde </a:t>
            </a:r>
            <a:r>
              <a:rPr lang="tr-TR" sz="2000" dirty="0" err="1"/>
              <a:t>asetilkolin</a:t>
            </a:r>
            <a:r>
              <a:rPr lang="tr-TR" sz="2000" dirty="0"/>
              <a:t> salgılayan nöronların aşırı aktivitesi sonucu </a:t>
            </a:r>
            <a:r>
              <a:rPr lang="tr-TR" sz="2000" dirty="0" err="1"/>
              <a:t>parkinson</a:t>
            </a:r>
            <a:r>
              <a:rPr lang="tr-TR" sz="2000" dirty="0"/>
              <a:t> hastalığı gelişir. </a:t>
            </a:r>
            <a:endParaRPr lang="tr-TR" sz="2000" dirty="0" smtClean="0"/>
          </a:p>
        </p:txBody>
      </p:sp>
    </p:spTree>
    <p:extLst>
      <p:ext uri="{BB962C8B-B14F-4D97-AF65-F5344CB8AC3E}">
        <p14:creationId xmlns:p14="http://schemas.microsoft.com/office/powerpoint/2010/main" val="139209873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804672"/>
          </a:xfrm>
        </p:spPr>
        <p:txBody>
          <a:bodyPr/>
          <a:lstStyle/>
          <a:p>
            <a:endParaRPr lang="tr-TR" dirty="0"/>
          </a:p>
        </p:txBody>
      </p:sp>
      <p:sp>
        <p:nvSpPr>
          <p:cNvPr id="3" name="İçerik Yer Tutucusu 2"/>
          <p:cNvSpPr>
            <a:spLocks noGrp="1"/>
          </p:cNvSpPr>
          <p:nvPr>
            <p:ph idx="1"/>
          </p:nvPr>
        </p:nvSpPr>
        <p:spPr>
          <a:xfrm>
            <a:off x="677334" y="2023873"/>
            <a:ext cx="8596668" cy="4017490"/>
          </a:xfrm>
        </p:spPr>
        <p:txBody>
          <a:bodyPr/>
          <a:lstStyle/>
          <a:p>
            <a:r>
              <a:rPr lang="tr-TR" dirty="0" smtClean="0"/>
              <a:t>  </a:t>
            </a:r>
            <a:r>
              <a:rPr lang="tr-TR" sz="2000" dirty="0" smtClean="0"/>
              <a:t>Hücre </a:t>
            </a:r>
            <a:r>
              <a:rPr lang="tr-TR" sz="2000" dirty="0"/>
              <a:t>zarının kalsiyum geçirgenliğini değiştirerek etki eder. Merkezi sinir sisteminden çıkan bir uyarının sinir boyunca ilerledikten sonra geldiği sinir-kas kavşağında; sinirden kasa taşınmasını sağlar. motor son plakta yer alan </a:t>
            </a:r>
            <a:r>
              <a:rPr lang="tr-TR" sz="2000" dirty="0" err="1"/>
              <a:t>sinaptik</a:t>
            </a:r>
            <a:r>
              <a:rPr lang="tr-TR" sz="2000" dirty="0"/>
              <a:t> keseciklerde bulunan </a:t>
            </a:r>
            <a:r>
              <a:rPr lang="tr-TR" sz="2000" dirty="0" err="1"/>
              <a:t>asetilkolin</a:t>
            </a:r>
            <a:r>
              <a:rPr lang="tr-TR" sz="2000" dirty="0"/>
              <a:t> molekülleri; sinirsel uyarının gelmesiyle aralığına dökülür. buradan ulaştıkları </a:t>
            </a:r>
            <a:r>
              <a:rPr lang="tr-TR" sz="2000" dirty="0" err="1"/>
              <a:t>postsinaptik</a:t>
            </a:r>
            <a:r>
              <a:rPr lang="tr-TR" sz="2000" dirty="0"/>
              <a:t> </a:t>
            </a:r>
            <a:r>
              <a:rPr lang="tr-TR" sz="2000" dirty="0" err="1"/>
              <a:t>membranda</a:t>
            </a:r>
            <a:r>
              <a:rPr lang="tr-TR" sz="2000" dirty="0"/>
              <a:t> reseptörlere tutunarak kas kasılmasının şekillenmesini sağlar.</a:t>
            </a:r>
          </a:p>
          <a:p>
            <a:pPr marL="0" indent="0">
              <a:buNone/>
            </a:pPr>
            <a:endParaRPr lang="tr-TR" dirty="0"/>
          </a:p>
        </p:txBody>
      </p:sp>
    </p:spTree>
    <p:extLst>
      <p:ext uri="{BB962C8B-B14F-4D97-AF65-F5344CB8AC3E}">
        <p14:creationId xmlns:p14="http://schemas.microsoft.com/office/powerpoint/2010/main" val="272330480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658368"/>
          </a:xfrm>
        </p:spPr>
        <p:txBody>
          <a:bodyPr>
            <a:normAutofit/>
          </a:bodyPr>
          <a:lstStyle/>
          <a:p>
            <a:r>
              <a:rPr lang="tr-TR" sz="2400" dirty="0" err="1" smtClean="0"/>
              <a:t>Dopamin</a:t>
            </a:r>
            <a:endParaRPr lang="tr-TR" sz="2400" dirty="0"/>
          </a:p>
        </p:txBody>
      </p:sp>
      <p:sp>
        <p:nvSpPr>
          <p:cNvPr id="3" name="İçerik Yer Tutucusu 2"/>
          <p:cNvSpPr>
            <a:spLocks noGrp="1"/>
          </p:cNvSpPr>
          <p:nvPr>
            <p:ph idx="1"/>
          </p:nvPr>
        </p:nvSpPr>
        <p:spPr>
          <a:xfrm>
            <a:off x="677334" y="2157984"/>
            <a:ext cx="8596668" cy="3883378"/>
          </a:xfrm>
        </p:spPr>
        <p:txBody>
          <a:bodyPr>
            <a:normAutofit/>
          </a:bodyPr>
          <a:lstStyle/>
          <a:p>
            <a:r>
              <a:rPr lang="tr-TR" sz="2000" dirty="0" err="1"/>
              <a:t>Dopamin</a:t>
            </a:r>
            <a:r>
              <a:rPr lang="tr-TR" sz="2000" dirty="0"/>
              <a:t>, vücutta doğal olarak üretilen bir kimyasaldır. Beyinde, </a:t>
            </a:r>
            <a:r>
              <a:rPr lang="tr-TR" sz="2000" dirty="0" err="1"/>
              <a:t>dopamin</a:t>
            </a:r>
            <a:r>
              <a:rPr lang="tr-TR" sz="2000" dirty="0"/>
              <a:t> reseptörlerini aktive ederek </a:t>
            </a:r>
            <a:r>
              <a:rPr lang="tr-TR" sz="2000" dirty="0" err="1" smtClean="0"/>
              <a:t>nörotransmitter</a:t>
            </a:r>
            <a:r>
              <a:rPr lang="tr-TR" sz="2000" dirty="0" smtClean="0"/>
              <a:t> </a:t>
            </a:r>
            <a:r>
              <a:rPr lang="tr-TR" sz="2000" dirty="0"/>
              <a:t>olarak görev yapar. </a:t>
            </a:r>
            <a:r>
              <a:rPr lang="tr-TR" sz="2000" dirty="0" err="1"/>
              <a:t>Dopamin</a:t>
            </a:r>
            <a:r>
              <a:rPr lang="tr-TR" sz="2000" dirty="0"/>
              <a:t>, ayrıca, </a:t>
            </a:r>
            <a:r>
              <a:rPr lang="tr-TR" sz="2000" dirty="0" err="1"/>
              <a:t>hipotalamustan</a:t>
            </a:r>
            <a:r>
              <a:rPr lang="tr-TR" sz="2000" dirty="0"/>
              <a:t> da salgılanır ve kana karışarak </a:t>
            </a:r>
            <a:r>
              <a:rPr lang="tr-TR" sz="2000" dirty="0" err="1"/>
              <a:t>nörohormon</a:t>
            </a:r>
            <a:r>
              <a:rPr lang="tr-TR" sz="2000" dirty="0"/>
              <a:t> görevi yapar. </a:t>
            </a:r>
          </a:p>
          <a:p>
            <a:r>
              <a:rPr lang="tr-TR" sz="2000" dirty="0" smtClean="0"/>
              <a:t>Kalp </a:t>
            </a:r>
            <a:r>
              <a:rPr lang="tr-TR" sz="2000" dirty="0"/>
              <a:t>atışlarını hızlandırmak ve kan basıncını yükseltmek için kullanılır</a:t>
            </a:r>
            <a:r>
              <a:rPr lang="tr-TR" sz="2000" dirty="0" smtClean="0"/>
              <a:t>.</a:t>
            </a:r>
          </a:p>
          <a:p>
            <a:r>
              <a:rPr lang="tr-TR" sz="2000" dirty="0" smtClean="0"/>
              <a:t> </a:t>
            </a:r>
            <a:r>
              <a:rPr lang="tr-TR" sz="2000" dirty="0"/>
              <a:t>Kan-beyin omurilik sıvısı bariyerini geçemediği için merkezi sinir sitemini doğrudan etkileyemez. Parkinson hastalarında ve </a:t>
            </a:r>
            <a:r>
              <a:rPr lang="tr-TR" sz="2000" dirty="0" err="1"/>
              <a:t>Dopa</a:t>
            </a:r>
            <a:r>
              <a:rPr lang="tr-TR" sz="2000" dirty="0"/>
              <a:t>-Duyarlı </a:t>
            </a:r>
            <a:r>
              <a:rPr lang="tr-TR" sz="2000" dirty="0" err="1"/>
              <a:t>distoni</a:t>
            </a:r>
            <a:r>
              <a:rPr lang="tr-TR" sz="2000" dirty="0"/>
              <a:t> hastalarında, beyindeki </a:t>
            </a:r>
            <a:r>
              <a:rPr lang="tr-TR" sz="2000" dirty="0" err="1"/>
              <a:t>dopamin</a:t>
            </a:r>
            <a:r>
              <a:rPr lang="tr-TR" sz="2000" dirty="0"/>
              <a:t> miktarını artırmak için, </a:t>
            </a:r>
            <a:r>
              <a:rPr lang="tr-TR" sz="2000" dirty="0" err="1"/>
              <a:t>dopamin</a:t>
            </a:r>
            <a:r>
              <a:rPr lang="tr-TR" sz="2000" dirty="0"/>
              <a:t> sentezinde öncü molekül görevi üstlenebilen L-DOPA molekülü kullanılır, zira L-DOPA kan-beyin bariyerini </a:t>
            </a:r>
            <a:r>
              <a:rPr lang="tr-TR" sz="2000" dirty="0" err="1"/>
              <a:t>aşabililir</a:t>
            </a:r>
            <a:r>
              <a:rPr lang="tr-TR" sz="2000" dirty="0"/>
              <a:t>.</a:t>
            </a:r>
          </a:p>
        </p:txBody>
      </p:sp>
    </p:spTree>
    <p:extLst>
      <p:ext uri="{BB962C8B-B14F-4D97-AF65-F5344CB8AC3E}">
        <p14:creationId xmlns:p14="http://schemas.microsoft.com/office/powerpoint/2010/main" val="41648208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890016"/>
          </a:xfrm>
        </p:spPr>
        <p:txBody>
          <a:bodyPr/>
          <a:lstStyle/>
          <a:p>
            <a:endParaRPr lang="tr-TR" dirty="0"/>
          </a:p>
        </p:txBody>
      </p:sp>
      <p:sp>
        <p:nvSpPr>
          <p:cNvPr id="3" name="İçerik Yer Tutucusu 2"/>
          <p:cNvSpPr>
            <a:spLocks noGrp="1"/>
          </p:cNvSpPr>
          <p:nvPr>
            <p:ph idx="1"/>
          </p:nvPr>
        </p:nvSpPr>
        <p:spPr>
          <a:xfrm>
            <a:off x="677334" y="1694689"/>
            <a:ext cx="8596668" cy="4346674"/>
          </a:xfrm>
        </p:spPr>
        <p:txBody>
          <a:bodyPr/>
          <a:lstStyle/>
          <a:p>
            <a:r>
              <a:rPr lang="tr-TR" dirty="0" smtClean="0"/>
              <a:t>  </a:t>
            </a:r>
            <a:r>
              <a:rPr lang="tr-TR" sz="2000" dirty="0" err="1" smtClean="0"/>
              <a:t>Dopaminin</a:t>
            </a:r>
            <a:r>
              <a:rPr lang="tr-TR" sz="2000" dirty="0" smtClean="0"/>
              <a:t> </a:t>
            </a:r>
            <a:r>
              <a:rPr lang="tr-TR" sz="2000" dirty="0"/>
              <a:t>öğrenme ile ilgili rolü “Dikkat Eksikliği, </a:t>
            </a:r>
            <a:r>
              <a:rPr lang="tr-TR" sz="2000" dirty="0" err="1"/>
              <a:t>Hiperaktivite</a:t>
            </a:r>
            <a:r>
              <a:rPr lang="tr-TR" sz="2000" dirty="0"/>
              <a:t> Bozukluğu” ( DEHB ) hastalığı olan çocuk ve erişkinlerde dikkati </a:t>
            </a:r>
            <a:r>
              <a:rPr lang="tr-TR" sz="2000" dirty="0" err="1"/>
              <a:t>çekiyor.Yapılan</a:t>
            </a:r>
            <a:r>
              <a:rPr lang="tr-TR" sz="2000" dirty="0"/>
              <a:t> araştırmalar dikkatini toplayamayan, kafa yoran şeylerden sıkılan, aceleci, sabırsız, çok konuşan, unutkan, dağınık, sık eşya kaybeden, kıpır kıpır yerinde duramayan bu insanlarda beynin ön bölgesinde </a:t>
            </a:r>
            <a:r>
              <a:rPr lang="tr-TR" sz="2000" dirty="0" err="1"/>
              <a:t>dopamin</a:t>
            </a:r>
            <a:r>
              <a:rPr lang="tr-TR" sz="2000" dirty="0"/>
              <a:t> az salgılanmaktadır. Nitekim beyinde </a:t>
            </a:r>
            <a:r>
              <a:rPr lang="tr-TR" sz="2000" dirty="0" err="1"/>
              <a:t>dopamin</a:t>
            </a:r>
            <a:r>
              <a:rPr lang="tr-TR" sz="2000" dirty="0"/>
              <a:t> miktarını arttıran ilaçlarla bu kişilerde belirgin düzelme görülmektedir.</a:t>
            </a:r>
          </a:p>
        </p:txBody>
      </p:sp>
    </p:spTree>
    <p:extLst>
      <p:ext uri="{BB962C8B-B14F-4D97-AF65-F5344CB8AC3E}">
        <p14:creationId xmlns:p14="http://schemas.microsoft.com/office/powerpoint/2010/main" val="11037819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963168"/>
            <a:ext cx="8596668" cy="670560"/>
          </a:xfrm>
        </p:spPr>
        <p:txBody>
          <a:bodyPr>
            <a:normAutofit/>
          </a:bodyPr>
          <a:lstStyle/>
          <a:p>
            <a:r>
              <a:rPr lang="tr-TR" sz="2400" dirty="0" err="1" smtClean="0"/>
              <a:t>Serotonin</a:t>
            </a:r>
            <a:endParaRPr lang="tr-TR" sz="2400" dirty="0"/>
          </a:p>
        </p:txBody>
      </p:sp>
      <p:sp>
        <p:nvSpPr>
          <p:cNvPr id="3" name="İçerik Yer Tutucusu 2"/>
          <p:cNvSpPr>
            <a:spLocks noGrp="1"/>
          </p:cNvSpPr>
          <p:nvPr>
            <p:ph idx="1"/>
          </p:nvPr>
        </p:nvSpPr>
        <p:spPr>
          <a:xfrm>
            <a:off x="677334" y="2072640"/>
            <a:ext cx="8881194" cy="4669536"/>
          </a:xfrm>
        </p:spPr>
        <p:txBody>
          <a:bodyPr>
            <a:normAutofit/>
          </a:bodyPr>
          <a:lstStyle/>
          <a:p>
            <a:r>
              <a:rPr lang="tr-TR" sz="2000" dirty="0" err="1" smtClean="0"/>
              <a:t>Serotonin</a:t>
            </a:r>
            <a:r>
              <a:rPr lang="tr-TR" sz="2000" dirty="0"/>
              <a:t>, depresyon belirtileriyle ilişkisi bulunmuş </a:t>
            </a:r>
            <a:r>
              <a:rPr lang="tr-TR" sz="2000" dirty="0" smtClean="0"/>
              <a:t>bir </a:t>
            </a:r>
            <a:r>
              <a:rPr lang="tr-TR" sz="2000" dirty="0" err="1" smtClean="0"/>
              <a:t>nörotransmitterdir</a:t>
            </a:r>
            <a:r>
              <a:rPr lang="tr-TR" sz="2000" dirty="0"/>
              <a:t>. </a:t>
            </a:r>
            <a:r>
              <a:rPr lang="tr-TR" sz="2000" dirty="0" err="1"/>
              <a:t>Serotonin</a:t>
            </a:r>
            <a:r>
              <a:rPr lang="tr-TR" sz="2000" dirty="0"/>
              <a:t> uykuyu, seksüel enerjiyi, ruh halini, ani ve aşırı istekleri ve iştahı düzenler. Düşük </a:t>
            </a:r>
            <a:r>
              <a:rPr lang="tr-TR" sz="2000" dirty="0" err="1"/>
              <a:t>serotonin</a:t>
            </a:r>
            <a:r>
              <a:rPr lang="tr-TR" sz="2000" dirty="0"/>
              <a:t> miktarı, sinirli, huzursuz ve depresif ruh hallerine yol açabilir. </a:t>
            </a:r>
          </a:p>
          <a:p>
            <a:r>
              <a:rPr lang="tr-TR" sz="2000" dirty="0" smtClean="0"/>
              <a:t>Beyinde </a:t>
            </a:r>
            <a:r>
              <a:rPr lang="tr-TR" sz="2000" dirty="0" err="1"/>
              <a:t>serotonin</a:t>
            </a:r>
            <a:r>
              <a:rPr lang="tr-TR" sz="2000" dirty="0"/>
              <a:t> kimyasalı salındığında kan damarları kasılarak daralır; </a:t>
            </a:r>
            <a:r>
              <a:rPr lang="tr-TR" sz="2000" dirty="0" err="1"/>
              <a:t>serotonin</a:t>
            </a:r>
            <a:r>
              <a:rPr lang="tr-TR" sz="2000" dirty="0"/>
              <a:t> düzeyi düştükçe genişler. </a:t>
            </a:r>
          </a:p>
          <a:p>
            <a:r>
              <a:rPr lang="tr-TR" sz="2000" dirty="0" smtClean="0"/>
              <a:t>Migren </a:t>
            </a:r>
            <a:r>
              <a:rPr lang="tr-TR" sz="2000" dirty="0"/>
              <a:t>atağından önce vücuttaki </a:t>
            </a:r>
            <a:r>
              <a:rPr lang="tr-TR" sz="2000" dirty="0" err="1"/>
              <a:t>serotonin</a:t>
            </a:r>
            <a:r>
              <a:rPr lang="tr-TR" sz="2000" dirty="0"/>
              <a:t> düzeyi yüksek olmakta, atak geçtikten sonra da düşmektedir. </a:t>
            </a:r>
            <a:endParaRPr lang="tr-TR" sz="2000" dirty="0" smtClean="0"/>
          </a:p>
          <a:p>
            <a:r>
              <a:rPr lang="tr-TR" sz="2000" dirty="0" smtClean="0"/>
              <a:t>Açlık</a:t>
            </a:r>
            <a:r>
              <a:rPr lang="tr-TR" sz="2000" dirty="0"/>
              <a:t>, yorgunluk, stres, yemek, ışık ve ilaçlar gibi faktörlerin tamamı insan vücudundaki </a:t>
            </a:r>
            <a:r>
              <a:rPr lang="tr-TR" sz="2000" dirty="0" err="1"/>
              <a:t>serotonin</a:t>
            </a:r>
            <a:r>
              <a:rPr lang="tr-TR" sz="2000" dirty="0"/>
              <a:t> düzeyini etkilemektedir</a:t>
            </a:r>
            <a:r>
              <a:rPr lang="tr-TR" sz="2000" dirty="0" smtClean="0"/>
              <a:t>.</a:t>
            </a:r>
          </a:p>
          <a:p>
            <a:pPr marL="0" indent="0">
              <a:buNone/>
            </a:pPr>
            <a:endParaRPr lang="tr-TR" dirty="0"/>
          </a:p>
        </p:txBody>
      </p:sp>
    </p:spTree>
    <p:extLst>
      <p:ext uri="{BB962C8B-B14F-4D97-AF65-F5344CB8AC3E}">
        <p14:creationId xmlns:p14="http://schemas.microsoft.com/office/powerpoint/2010/main" val="9383428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707136"/>
          </a:xfrm>
        </p:spPr>
        <p:txBody>
          <a:bodyPr/>
          <a:lstStyle/>
          <a:p>
            <a:endParaRPr lang="tr-TR" dirty="0"/>
          </a:p>
        </p:txBody>
      </p:sp>
      <p:sp>
        <p:nvSpPr>
          <p:cNvPr id="3" name="İçerik Yer Tutucusu 2"/>
          <p:cNvSpPr>
            <a:spLocks noGrp="1"/>
          </p:cNvSpPr>
          <p:nvPr>
            <p:ph idx="1"/>
          </p:nvPr>
        </p:nvSpPr>
        <p:spPr>
          <a:xfrm>
            <a:off x="677334" y="1414272"/>
            <a:ext cx="8596668" cy="4962145"/>
          </a:xfrm>
        </p:spPr>
        <p:txBody>
          <a:bodyPr>
            <a:normAutofit/>
          </a:bodyPr>
          <a:lstStyle/>
          <a:p>
            <a:r>
              <a:rPr lang="tr-TR" sz="2000" dirty="0"/>
              <a:t>Stres ve düşük kan şekeri </a:t>
            </a:r>
            <a:r>
              <a:rPr lang="tr-TR" sz="2000" dirty="0" err="1"/>
              <a:t>serotonin</a:t>
            </a:r>
            <a:r>
              <a:rPr lang="tr-TR" sz="2000" dirty="0"/>
              <a:t> düzeyini düşürürken; oksijen, kusma, içinde aminler bulunan gıdalar (örneğin: peynir, çikolata, portakal, mandalina, domates ) ve içinde </a:t>
            </a:r>
            <a:r>
              <a:rPr lang="tr-TR" sz="2000" dirty="0" err="1"/>
              <a:t>triptofan</a:t>
            </a:r>
            <a:r>
              <a:rPr lang="tr-TR" sz="2000" dirty="0"/>
              <a:t> isminde bir çeşit amino asit bulunan gıdalar, (örneğin süt, hindi eti ) </a:t>
            </a:r>
            <a:r>
              <a:rPr lang="tr-TR" sz="2000" dirty="0" err="1"/>
              <a:t>serotonin</a:t>
            </a:r>
            <a:r>
              <a:rPr lang="tr-TR" sz="2000" dirty="0"/>
              <a:t> düzeyini yükseltmektedir. </a:t>
            </a:r>
            <a:endParaRPr lang="tr-TR" sz="2000" dirty="0" smtClean="0"/>
          </a:p>
          <a:p>
            <a:r>
              <a:rPr lang="tr-TR" sz="2000" dirty="0"/>
              <a:t>Bunun dışında insan vücudundaki </a:t>
            </a:r>
            <a:r>
              <a:rPr lang="tr-TR" sz="2000" dirty="0" err="1"/>
              <a:t>serotonin</a:t>
            </a:r>
            <a:r>
              <a:rPr lang="tr-TR" sz="2000" dirty="0"/>
              <a:t> düzeyini, çeşitli hormonlar da etkilemektedir. Örneğin kadın vücudundaki östrojende (kadınlık hormonu) artma, </a:t>
            </a:r>
            <a:r>
              <a:rPr lang="tr-TR" sz="2000" dirty="0" err="1"/>
              <a:t>serotonin</a:t>
            </a:r>
            <a:r>
              <a:rPr lang="tr-TR" sz="2000" dirty="0"/>
              <a:t> düzeyinde de bir artışa neden olmakta; aynı şekilde, kadınların âdet görmeleri sırasında, östrojen hormonlarında düşüş olması, </a:t>
            </a:r>
            <a:r>
              <a:rPr lang="tr-TR" sz="2000" dirty="0" err="1"/>
              <a:t>serotonin</a:t>
            </a:r>
            <a:r>
              <a:rPr lang="tr-TR" sz="2000" dirty="0"/>
              <a:t> düzeyini de düşürmekte ve bu durum, kan damarlarının aşırı genişlemesi sonucu, kadınlarda migren başlamasına neden olabilmektedir</a:t>
            </a:r>
            <a:r>
              <a:rPr lang="tr-TR" sz="2000" dirty="0" smtClean="0"/>
              <a:t>.</a:t>
            </a:r>
          </a:p>
          <a:p>
            <a:r>
              <a:rPr lang="tr-TR" sz="2000" dirty="0" smtClean="0"/>
              <a:t>Ayrıca </a:t>
            </a:r>
            <a:r>
              <a:rPr lang="tr-TR" sz="2000" dirty="0" err="1"/>
              <a:t>serotonin</a:t>
            </a:r>
            <a:r>
              <a:rPr lang="tr-TR" sz="2000" dirty="0"/>
              <a:t> </a:t>
            </a:r>
            <a:r>
              <a:rPr lang="tr-TR" sz="2000" dirty="0" err="1"/>
              <a:t>dopaminerjik</a:t>
            </a:r>
            <a:r>
              <a:rPr lang="tr-TR" sz="2000" dirty="0"/>
              <a:t> nöronlardaki reseptörlerine bağlanarak </a:t>
            </a:r>
            <a:r>
              <a:rPr lang="tr-TR" sz="2000" dirty="0" err="1"/>
              <a:t>dopamin</a:t>
            </a:r>
            <a:r>
              <a:rPr lang="tr-TR" sz="2000" dirty="0"/>
              <a:t> salgılanmasını azaltmaktadır.</a:t>
            </a:r>
          </a:p>
          <a:p>
            <a:endParaRPr lang="tr-TR" dirty="0"/>
          </a:p>
        </p:txBody>
      </p:sp>
    </p:spTree>
    <p:extLst>
      <p:ext uri="{BB962C8B-B14F-4D97-AF65-F5344CB8AC3E}">
        <p14:creationId xmlns:p14="http://schemas.microsoft.com/office/powerpoint/2010/main" val="1568243480"/>
      </p:ext>
    </p:extLst>
  </p:cSld>
  <p:clrMapOvr>
    <a:masterClrMapping/>
  </p:clrMapOvr>
</p:sld>
</file>

<file path=ppt/theme/theme1.xml><?xml version="1.0" encoding="utf-8"?>
<a:theme xmlns:a="http://schemas.openxmlformats.org/drawingml/2006/main" name="Kristal">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570</TotalTime>
  <Words>1614</Words>
  <Application>Microsoft Office PowerPoint</Application>
  <PresentationFormat>Özel</PresentationFormat>
  <Paragraphs>149</Paragraphs>
  <Slides>37</Slides>
  <Notes>0</Notes>
  <HiddenSlides>0</HiddenSlides>
  <MMClips>0</MMClips>
  <ScaleCrop>false</ScaleCrop>
  <HeadingPairs>
    <vt:vector size="4" baseType="variant">
      <vt:variant>
        <vt:lpstr>Tema</vt:lpstr>
      </vt:variant>
      <vt:variant>
        <vt:i4>1</vt:i4>
      </vt:variant>
      <vt:variant>
        <vt:lpstr>Slayt Başlıkları</vt:lpstr>
      </vt:variant>
      <vt:variant>
        <vt:i4>37</vt:i4>
      </vt:variant>
    </vt:vector>
  </HeadingPairs>
  <TitlesOfParts>
    <vt:vector size="38" baseType="lpstr">
      <vt:lpstr>Kristal</vt:lpstr>
      <vt:lpstr>SİNAPSLAR</vt:lpstr>
      <vt:lpstr>PowerPoint Sunusu</vt:lpstr>
      <vt:lpstr>PowerPoint Sunusu</vt:lpstr>
      <vt:lpstr>PowerPoint Sunusu</vt:lpstr>
      <vt:lpstr>    Sinapslar birbirleriyle temas ettikleri yere göre; aksodendritik, aksoaksonik ve aksosomatik olarak üçe ayrılırlar.</vt:lpstr>
      <vt:lpstr>PowerPoint Sunusu</vt:lpstr>
      <vt:lpstr>PowerPoint Sunusu</vt:lpstr>
      <vt:lpstr>PowerPoint Sunusu</vt:lpstr>
      <vt:lpstr>   Konneksonlardan oluşan gap junction’lar, protein yapıdadır. Tünel gibi zar içinde yerleşiktirler, iyon kanallarına benzeyen bir tür kapıdır. Sadece çapları biraz daha fazladır. Her konnekson 6 alt birimden oluşur.</vt:lpstr>
      <vt:lpstr>PowerPoint Sunusu</vt:lpstr>
      <vt:lpstr>PowerPoint Sunusu</vt:lpstr>
      <vt:lpstr>   Presinaptik ucu kaplayan hücre membranı(presinaptik membran) üzerinde çok sayıda voltaj-kapılı kalsiyum kanalları vardır Bu zar,aksiyon potansiyeliyle depolarize olduğunda çok sayıda kalsiyum iyonu bu kanallardan sinir terminaline gelir. Kalsiyum,membranın iç yüzündeki serbestleşme bölgesindeki özel proteinlere bağlanarak,membrana yakın olan veziküllerin içeriklerini ekzositozla dışarı boşaltmalarını sağlar.Bu veziküllerin her birinde 2.000-10.000 arasında asetilkolin molekülü vardır.</vt:lpstr>
      <vt:lpstr>PowerPoint Sunusu</vt:lpstr>
      <vt:lpstr>PowerPoint Sunusu</vt:lpstr>
      <vt:lpstr>SİNAPTİK İLETİDE PRESİNAPTİK VE POSTSİNAPTİK OLAYLAR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SİNAPTİK İLETİDE POSTSİNAPTİK MEMBRANDA MEYDANA GELEN ELEKTRİKSEL DEĞİŞİKLİKLER:</vt:lpstr>
      <vt:lpstr>PowerPoint Sunusu</vt:lpstr>
      <vt:lpstr>PowerPoint Sunusu</vt:lpstr>
      <vt:lpstr>PowerPoint Sunusu</vt:lpstr>
      <vt:lpstr>PowerPoint Sunusu</vt:lpstr>
      <vt:lpstr>PowerPoint Sunusu</vt:lpstr>
      <vt:lpstr>NÖROTRANSMİTTER</vt:lpstr>
      <vt:lpstr>Asetilkolin</vt:lpstr>
      <vt:lpstr>PowerPoint Sunusu</vt:lpstr>
      <vt:lpstr>Dopamin</vt:lpstr>
      <vt:lpstr>PowerPoint Sunusu</vt:lpstr>
      <vt:lpstr>Serotonin</vt:lpstr>
      <vt:lpstr>PowerPoint Sunusu</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SİNAPSLAR</dc:title>
  <dc:creator>cemsamut1</dc:creator>
  <cp:lastModifiedBy>USER</cp:lastModifiedBy>
  <cp:revision>36</cp:revision>
  <dcterms:created xsi:type="dcterms:W3CDTF">2014-09-28T14:39:07Z</dcterms:created>
  <dcterms:modified xsi:type="dcterms:W3CDTF">2015-11-05T11:57:17Z</dcterms:modified>
</cp:coreProperties>
</file>