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1CC5193A-5EC8-4C01-8A4A-8109B9A446FB}" type="datetimeFigureOut">
              <a:rPr lang="tr-TR" smtClean="0"/>
              <a:t>29.03.2020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999FAB4-6ECB-44D3-98C6-D523531FA0A6}" type="slidenum">
              <a:rPr lang="tr-TR" smtClean="0"/>
              <a:t>‹#›</a:t>
            </a:fld>
            <a:endParaRPr lang="tr-TR"/>
          </a:p>
        </p:txBody>
      </p:sp>
    </p:spTree>
    <p:extLst>
      <p:ext uri="{BB962C8B-B14F-4D97-AF65-F5344CB8AC3E}">
        <p14:creationId xmlns:p14="http://schemas.microsoft.com/office/powerpoint/2010/main" val="37099182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CC5193A-5EC8-4C01-8A4A-8109B9A446FB}" type="datetimeFigureOut">
              <a:rPr lang="tr-TR" smtClean="0"/>
              <a:t>29.03.2020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999FAB4-6ECB-44D3-98C6-D523531FA0A6}" type="slidenum">
              <a:rPr lang="tr-TR" smtClean="0"/>
              <a:t>‹#›</a:t>
            </a:fld>
            <a:endParaRPr lang="tr-TR"/>
          </a:p>
        </p:txBody>
      </p:sp>
    </p:spTree>
    <p:extLst>
      <p:ext uri="{BB962C8B-B14F-4D97-AF65-F5344CB8AC3E}">
        <p14:creationId xmlns:p14="http://schemas.microsoft.com/office/powerpoint/2010/main" val="869325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1CC5193A-5EC8-4C01-8A4A-8109B9A446FB}" type="datetimeFigureOut">
              <a:rPr lang="tr-TR" smtClean="0"/>
              <a:t>29.03.2020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999FAB4-6ECB-44D3-98C6-D523531FA0A6}" type="slidenum">
              <a:rPr lang="tr-TR" smtClean="0"/>
              <a:t>‹#›</a:t>
            </a:fld>
            <a:endParaRPr lang="tr-TR"/>
          </a:p>
        </p:txBody>
      </p:sp>
    </p:spTree>
    <p:extLst>
      <p:ext uri="{BB962C8B-B14F-4D97-AF65-F5344CB8AC3E}">
        <p14:creationId xmlns:p14="http://schemas.microsoft.com/office/powerpoint/2010/main" val="19882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1CC5193A-5EC8-4C01-8A4A-8109B9A446FB}" type="datetimeFigureOut">
              <a:rPr lang="tr-TR" smtClean="0"/>
              <a:t>29.03.2020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999FAB4-6ECB-44D3-98C6-D523531FA0A6}" type="slidenum">
              <a:rPr lang="tr-TR" smtClean="0"/>
              <a:t>‹#›</a:t>
            </a:fld>
            <a:endParaRPr lang="tr-TR"/>
          </a:p>
        </p:txBody>
      </p:sp>
    </p:spTree>
    <p:extLst>
      <p:ext uri="{BB962C8B-B14F-4D97-AF65-F5344CB8AC3E}">
        <p14:creationId xmlns:p14="http://schemas.microsoft.com/office/powerpoint/2010/main" val="3208311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1CC5193A-5EC8-4C01-8A4A-8109B9A446FB}" type="datetimeFigureOut">
              <a:rPr lang="tr-TR" smtClean="0"/>
              <a:t>29.03.2020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999FAB4-6ECB-44D3-98C6-D523531FA0A6}" type="slidenum">
              <a:rPr lang="tr-TR" smtClean="0"/>
              <a:t>‹#›</a:t>
            </a:fld>
            <a:endParaRPr lang="tr-TR"/>
          </a:p>
        </p:txBody>
      </p:sp>
    </p:spTree>
    <p:extLst>
      <p:ext uri="{BB962C8B-B14F-4D97-AF65-F5344CB8AC3E}">
        <p14:creationId xmlns:p14="http://schemas.microsoft.com/office/powerpoint/2010/main" val="1131336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1CC5193A-5EC8-4C01-8A4A-8109B9A446FB}" type="datetimeFigureOut">
              <a:rPr lang="tr-TR" smtClean="0"/>
              <a:t>29.03.2020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999FAB4-6ECB-44D3-98C6-D523531FA0A6}" type="slidenum">
              <a:rPr lang="tr-TR" smtClean="0"/>
              <a:t>‹#›</a:t>
            </a:fld>
            <a:endParaRPr lang="tr-TR"/>
          </a:p>
        </p:txBody>
      </p:sp>
    </p:spTree>
    <p:extLst>
      <p:ext uri="{BB962C8B-B14F-4D97-AF65-F5344CB8AC3E}">
        <p14:creationId xmlns:p14="http://schemas.microsoft.com/office/powerpoint/2010/main" val="2562674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1CC5193A-5EC8-4C01-8A4A-8109B9A446FB}" type="datetimeFigureOut">
              <a:rPr lang="tr-TR" smtClean="0"/>
              <a:t>29.03.2020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999FAB4-6ECB-44D3-98C6-D523531FA0A6}" type="slidenum">
              <a:rPr lang="tr-TR" smtClean="0"/>
              <a:t>‹#›</a:t>
            </a:fld>
            <a:endParaRPr lang="tr-TR"/>
          </a:p>
        </p:txBody>
      </p:sp>
    </p:spTree>
    <p:extLst>
      <p:ext uri="{BB962C8B-B14F-4D97-AF65-F5344CB8AC3E}">
        <p14:creationId xmlns:p14="http://schemas.microsoft.com/office/powerpoint/2010/main" val="1988168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1CC5193A-5EC8-4C01-8A4A-8109B9A446FB}" type="datetimeFigureOut">
              <a:rPr lang="tr-TR" smtClean="0"/>
              <a:t>29.03.2020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999FAB4-6ECB-44D3-98C6-D523531FA0A6}" type="slidenum">
              <a:rPr lang="tr-TR" smtClean="0"/>
              <a:t>‹#›</a:t>
            </a:fld>
            <a:endParaRPr lang="tr-TR"/>
          </a:p>
        </p:txBody>
      </p:sp>
    </p:spTree>
    <p:extLst>
      <p:ext uri="{BB962C8B-B14F-4D97-AF65-F5344CB8AC3E}">
        <p14:creationId xmlns:p14="http://schemas.microsoft.com/office/powerpoint/2010/main" val="2191215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1CC5193A-5EC8-4C01-8A4A-8109B9A446FB}" type="datetimeFigureOut">
              <a:rPr lang="tr-TR" smtClean="0"/>
              <a:t>29.03.2020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999FAB4-6ECB-44D3-98C6-D523531FA0A6}" type="slidenum">
              <a:rPr lang="tr-TR" smtClean="0"/>
              <a:t>‹#›</a:t>
            </a:fld>
            <a:endParaRPr lang="tr-TR"/>
          </a:p>
        </p:txBody>
      </p:sp>
    </p:spTree>
    <p:extLst>
      <p:ext uri="{BB962C8B-B14F-4D97-AF65-F5344CB8AC3E}">
        <p14:creationId xmlns:p14="http://schemas.microsoft.com/office/powerpoint/2010/main" val="1899659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CC5193A-5EC8-4C01-8A4A-8109B9A446FB}" type="datetimeFigureOut">
              <a:rPr lang="tr-TR" smtClean="0"/>
              <a:t>29.03.2020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999FAB4-6ECB-44D3-98C6-D523531FA0A6}" type="slidenum">
              <a:rPr lang="tr-TR" smtClean="0"/>
              <a:t>‹#›</a:t>
            </a:fld>
            <a:endParaRPr lang="tr-TR"/>
          </a:p>
        </p:txBody>
      </p:sp>
    </p:spTree>
    <p:extLst>
      <p:ext uri="{BB962C8B-B14F-4D97-AF65-F5344CB8AC3E}">
        <p14:creationId xmlns:p14="http://schemas.microsoft.com/office/powerpoint/2010/main" val="2921132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CC5193A-5EC8-4C01-8A4A-8109B9A446FB}" type="datetimeFigureOut">
              <a:rPr lang="tr-TR" smtClean="0"/>
              <a:t>29.03.2020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999FAB4-6ECB-44D3-98C6-D523531FA0A6}" type="slidenum">
              <a:rPr lang="tr-TR" smtClean="0"/>
              <a:t>‹#›</a:t>
            </a:fld>
            <a:endParaRPr lang="tr-TR"/>
          </a:p>
        </p:txBody>
      </p:sp>
    </p:spTree>
    <p:extLst>
      <p:ext uri="{BB962C8B-B14F-4D97-AF65-F5344CB8AC3E}">
        <p14:creationId xmlns:p14="http://schemas.microsoft.com/office/powerpoint/2010/main" val="2298367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C5193A-5EC8-4C01-8A4A-8109B9A446FB}" type="datetimeFigureOut">
              <a:rPr lang="tr-TR" smtClean="0"/>
              <a:t>29.03.2020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99FAB4-6ECB-44D3-98C6-D523531FA0A6}" type="slidenum">
              <a:rPr lang="tr-TR" smtClean="0"/>
              <a:t>‹#›</a:t>
            </a:fld>
            <a:endParaRPr lang="tr-TR"/>
          </a:p>
        </p:txBody>
      </p:sp>
    </p:spTree>
    <p:extLst>
      <p:ext uri="{BB962C8B-B14F-4D97-AF65-F5344CB8AC3E}">
        <p14:creationId xmlns:p14="http://schemas.microsoft.com/office/powerpoint/2010/main" val="21277513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1770962"/>
          </a:xfrm>
        </p:spPr>
        <p:txBody>
          <a:bodyPr>
            <a:normAutofit fontScale="90000"/>
          </a:bodyPr>
          <a:lstStyle/>
          <a:p>
            <a:r>
              <a:rPr lang="tr-TR" dirty="0" smtClean="0"/>
              <a:t> </a:t>
            </a:r>
            <a:r>
              <a:rPr lang="tr-TR" b="1" dirty="0" smtClean="0"/>
              <a:t>GÖRME KAYBINDA REHABİLİTASYON YAKLAŞIMLARI </a:t>
            </a:r>
            <a:endParaRPr lang="tr-TR" b="1" dirty="0"/>
          </a:p>
        </p:txBody>
      </p:sp>
      <p:sp>
        <p:nvSpPr>
          <p:cNvPr id="3" name="Alt Başlık 2"/>
          <p:cNvSpPr>
            <a:spLocks noGrp="1"/>
          </p:cNvSpPr>
          <p:nvPr>
            <p:ph type="subTitle" idx="1"/>
          </p:nvPr>
        </p:nvSpPr>
        <p:spPr>
          <a:xfrm>
            <a:off x="5909480" y="4708478"/>
            <a:ext cx="4758519" cy="549322"/>
          </a:xfrm>
        </p:spPr>
        <p:txBody>
          <a:bodyPr/>
          <a:lstStyle/>
          <a:p>
            <a:r>
              <a:rPr lang="tr-TR" b="1" dirty="0" smtClean="0"/>
              <a:t>ÖĞR.GÖR.CEM SAMUT</a:t>
            </a:r>
            <a:endParaRPr lang="tr-TR" b="1" dirty="0"/>
          </a:p>
        </p:txBody>
      </p:sp>
    </p:spTree>
    <p:extLst>
      <p:ext uri="{BB962C8B-B14F-4D97-AF65-F5344CB8AC3E}">
        <p14:creationId xmlns:p14="http://schemas.microsoft.com/office/powerpoint/2010/main" val="267708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9961" y="1132764"/>
            <a:ext cx="10515600" cy="4580175"/>
          </a:xfrm>
        </p:spPr>
        <p:txBody>
          <a:bodyPr/>
          <a:lstStyle/>
          <a:p>
            <a:pPr marL="0" indent="0" algn="just">
              <a:buNone/>
            </a:pPr>
            <a:r>
              <a:rPr lang="tr-TR" dirty="0" smtClean="0"/>
              <a:t>	Günümüzde az gören rehabilitasyon kavramı geçmişe göre daha kapsamlı olup görme keskinliği ve/veya görme alanı ve/veya diğer fonksiyonel olarak engelleyici faktörlerin etkisini (öğrenme süreci, mesleki arayışlar, sosyal etkileşim, günlük yaşam aktivitelerine etkilerini) bir arada ele alır ve doğuştan ya da edinilmiş görme kaybı olan her yaştan bireylerin yönetimini kapsar. </a:t>
            </a:r>
            <a:endParaRPr lang="tr-TR" dirty="0"/>
          </a:p>
        </p:txBody>
      </p:sp>
    </p:spTree>
    <p:extLst>
      <p:ext uri="{BB962C8B-B14F-4D97-AF65-F5344CB8AC3E}">
        <p14:creationId xmlns:p14="http://schemas.microsoft.com/office/powerpoint/2010/main" val="3986491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559558"/>
            <a:ext cx="10515600" cy="5617405"/>
          </a:xfrm>
        </p:spPr>
        <p:txBody>
          <a:bodyPr/>
          <a:lstStyle/>
          <a:p>
            <a:pPr marL="0" indent="0" algn="just">
              <a:buNone/>
            </a:pPr>
            <a:r>
              <a:rPr lang="tr-TR" dirty="0" smtClean="0"/>
              <a:t>	Görme rehabilitasyonu, doğumda başlayan ve yaşam boyunca ilerleyen, </a:t>
            </a:r>
            <a:r>
              <a:rPr lang="tr-TR" dirty="0" err="1" smtClean="0"/>
              <a:t>refraktif</a:t>
            </a:r>
            <a:r>
              <a:rPr lang="tr-TR" dirty="0" smtClean="0"/>
              <a:t>, tıbbi ve cerrahi göz bakımını içeren göz bakım sürekliliğinin bir parçası olarak düşünülmelidir. Görme rehabilitasyonunun amacı</a:t>
            </a:r>
            <a:r>
              <a:rPr lang="tr-TR" dirty="0"/>
              <a:t> </a:t>
            </a:r>
            <a:r>
              <a:rPr lang="tr-TR" dirty="0" smtClean="0"/>
              <a:t>bireyin işlevsel görmesini en üst düzeye çıkarmaktır. Bu şekilde, bireyin işlevsel potansiyeli arttırılacak ve bağımsızlığının ve yaşam kalitesinin de artması sağlanacaktır. </a:t>
            </a:r>
          </a:p>
          <a:p>
            <a:pPr marL="0" indent="0" algn="just">
              <a:buNone/>
            </a:pPr>
            <a:endParaRPr lang="tr-TR" dirty="0" smtClean="0"/>
          </a:p>
          <a:p>
            <a:pPr marL="0" indent="0" algn="just">
              <a:buNone/>
            </a:pPr>
            <a:r>
              <a:rPr lang="tr-TR" dirty="0"/>
              <a:t>	</a:t>
            </a:r>
            <a:r>
              <a:rPr lang="tr-TR" dirty="0" smtClean="0"/>
              <a:t>Görme rehabilitasyonu genellikle takım yaklaşımı gerektirir. Rehabilitasyon ekibi tıbbi, </a:t>
            </a:r>
            <a:r>
              <a:rPr lang="tr-TR" dirty="0" err="1" smtClean="0"/>
              <a:t>optometrik</a:t>
            </a:r>
            <a:r>
              <a:rPr lang="tr-TR" dirty="0" smtClean="0"/>
              <a:t>, </a:t>
            </a:r>
            <a:r>
              <a:rPr lang="tr-TR" dirty="0" err="1" smtClean="0"/>
              <a:t>ergoterapi</a:t>
            </a:r>
            <a:r>
              <a:rPr lang="tr-TR" dirty="0" smtClean="0"/>
              <a:t>, fizyoterapi, sosyal, eğitimsel/</a:t>
            </a:r>
            <a:r>
              <a:rPr lang="tr-TR" dirty="0" err="1" smtClean="0"/>
              <a:t>rehabilitatif</a:t>
            </a:r>
            <a:r>
              <a:rPr lang="tr-TR" dirty="0" smtClean="0"/>
              <a:t>, </a:t>
            </a:r>
            <a:r>
              <a:rPr lang="tr-TR" dirty="0" err="1" smtClean="0"/>
              <a:t>mobilite</a:t>
            </a:r>
            <a:r>
              <a:rPr lang="tr-TR" dirty="0" smtClean="0"/>
              <a:t> ve psikolojik hizmetleri içerebilir, ancak bunlarla sınırlı değildir. Potansiyel ek ekip üyeleri arasında psikolog, konuşma ve işitme uzmanı, hemşire/hemşire eğitimcisi ve uyarlanabilir/teknoloji danışmanı bulunabilir. </a:t>
            </a:r>
            <a:endParaRPr lang="tr-TR" dirty="0"/>
          </a:p>
        </p:txBody>
      </p:sp>
    </p:spTree>
    <p:extLst>
      <p:ext uri="{BB962C8B-B14F-4D97-AF65-F5344CB8AC3E}">
        <p14:creationId xmlns:p14="http://schemas.microsoft.com/office/powerpoint/2010/main" val="1772480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91319"/>
            <a:ext cx="10515600" cy="5685644"/>
          </a:xfrm>
        </p:spPr>
        <p:txBody>
          <a:bodyPr/>
          <a:lstStyle/>
          <a:p>
            <a:pPr marL="0" indent="0" algn="just">
              <a:buNone/>
            </a:pPr>
            <a:r>
              <a:rPr lang="tr-TR" dirty="0" smtClean="0"/>
              <a:t>	Büyütme, görme kaybı olan bireylerin görsel işleyişini geliştirmek için ana tedavi seçeneğidir. Görme yeteneklerini geliştirmek için kullanılan görme bozukluğu olan 4 çeşit büyütme türü vardır. </a:t>
            </a:r>
          </a:p>
          <a:p>
            <a:pPr marL="0" indent="0" algn="just">
              <a:buNone/>
            </a:pPr>
            <a:endParaRPr lang="tr-TR" dirty="0" smtClean="0"/>
          </a:p>
          <a:p>
            <a:pPr marL="514350" indent="-514350" algn="just">
              <a:buAutoNum type="arabicPeriod"/>
            </a:pPr>
            <a:r>
              <a:rPr lang="tr-TR" dirty="0" smtClean="0"/>
              <a:t>Göreceli mesafe büyütme - malzemeleri göze daha yakın tutarak daha büyük görünürler. Görme bozukluğu olan çocuklar bunu doğal olarak yapar. Bir yetişkinin sınırlı </a:t>
            </a:r>
            <a:r>
              <a:rPr lang="tr-TR" dirty="0" err="1" smtClean="0"/>
              <a:t>akomodatif</a:t>
            </a:r>
            <a:r>
              <a:rPr lang="tr-TR" dirty="0" smtClean="0"/>
              <a:t> yetenekleri nedeniyle verimli çalışması için uygun güçlü okuma düzeltmesi gerekir.</a:t>
            </a:r>
          </a:p>
          <a:p>
            <a:pPr marL="514350" indent="-514350" algn="just">
              <a:buAutoNum type="arabicPeriod"/>
            </a:pPr>
            <a:r>
              <a:rPr lang="tr-TR" dirty="0" err="1" smtClean="0"/>
              <a:t>Açısal</a:t>
            </a:r>
            <a:r>
              <a:rPr lang="tr-TR" dirty="0" smtClean="0"/>
              <a:t> büyütme - elde tutulan büyüteç veya teleskop gibi düşük görüşlü bir cihaz kullanıldığında meydana gelir. </a:t>
            </a:r>
            <a:endParaRPr lang="tr-TR" dirty="0"/>
          </a:p>
        </p:txBody>
      </p:sp>
    </p:spTree>
    <p:extLst>
      <p:ext uri="{BB962C8B-B14F-4D97-AF65-F5344CB8AC3E}">
        <p14:creationId xmlns:p14="http://schemas.microsoft.com/office/powerpoint/2010/main" val="2944911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668740"/>
            <a:ext cx="10515600" cy="5508223"/>
          </a:xfrm>
        </p:spPr>
        <p:txBody>
          <a:bodyPr/>
          <a:lstStyle/>
          <a:p>
            <a:pPr marL="0" indent="0" algn="just">
              <a:buNone/>
            </a:pPr>
            <a:r>
              <a:rPr lang="tr-TR" dirty="0" smtClean="0"/>
              <a:t>3. Elektronik büyütme - elde tutulan, masa veya kol monte elektronik büyütme cihazları, bilgisayar yazılımı ve akıllı telefon ve tabletlerde yerleşik erişilebilirlik seçenekleri mevcuttur. Elektronik büyütme, görüntüyü hem daha büyük hem de daha fazla kontrastlı hale getirebilir. </a:t>
            </a:r>
          </a:p>
          <a:p>
            <a:pPr marL="0" indent="0" algn="just">
              <a:buNone/>
            </a:pPr>
            <a:endParaRPr lang="tr-TR" dirty="0" smtClean="0"/>
          </a:p>
          <a:p>
            <a:pPr marL="0" indent="0" algn="just">
              <a:buNone/>
            </a:pPr>
            <a:r>
              <a:rPr lang="tr-TR" dirty="0" smtClean="0"/>
              <a:t>4. Göreceli boyut büyütme - nesneyi büyük baskı malzemelerinde olduğu gibi büyütür. Büyük baskı ile ilgili sorun, görme engelli bireylerin düzenli / günlük olarak okuması gereken malzemelerin sayısız materyalinde hazır bulunmamasıdır (örneğin; banka dekontları, faturalar, diğer birçok genel posta, işle ilgili materyaller, vb.).</a:t>
            </a:r>
            <a:endParaRPr lang="tr-TR" dirty="0"/>
          </a:p>
        </p:txBody>
      </p:sp>
    </p:spTree>
    <p:extLst>
      <p:ext uri="{BB962C8B-B14F-4D97-AF65-F5344CB8AC3E}">
        <p14:creationId xmlns:p14="http://schemas.microsoft.com/office/powerpoint/2010/main" val="2831422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1105469"/>
            <a:ext cx="10515600" cy="5071494"/>
          </a:xfrm>
        </p:spPr>
        <p:txBody>
          <a:bodyPr/>
          <a:lstStyle/>
          <a:p>
            <a:pPr marL="0" indent="0" algn="just">
              <a:buNone/>
            </a:pPr>
            <a:r>
              <a:rPr lang="tr-TR" dirty="0" smtClean="0"/>
              <a:t>	Görme bozukluğu ve diğer görme bozukluklarının tedavisi tıbbi konular olsa da, görme bozukluğu olan kişiler için yapılı çevreye en uygun erişimi sağlamak bir tasarım konusudur. Tamamen ya da sınırlı görme kayıplarında mekanın mimarisindeki görsel ipuçları ve iç mekan tasarımları, çevre ile olan etkileşimlerde bireylere yardımcı olur. </a:t>
            </a:r>
          </a:p>
          <a:p>
            <a:pPr marL="0" indent="0" algn="just">
              <a:buNone/>
            </a:pPr>
            <a:r>
              <a:rPr lang="tr-TR" dirty="0"/>
              <a:t>	</a:t>
            </a:r>
            <a:r>
              <a:rPr lang="tr-TR" dirty="0" smtClean="0"/>
              <a:t>Görme engelli bireylerde görsel ipuçlarındaki eksiklik, çevreyi yorumlama veya kavramadaki herhangi bir kusur, çevreyi anlama veya güvenle gezinme yeteneğini azaltabilir. </a:t>
            </a:r>
            <a:endParaRPr lang="tr-TR" dirty="0"/>
          </a:p>
        </p:txBody>
      </p:sp>
    </p:spTree>
    <p:extLst>
      <p:ext uri="{BB962C8B-B14F-4D97-AF65-F5344CB8AC3E}">
        <p14:creationId xmlns:p14="http://schemas.microsoft.com/office/powerpoint/2010/main" val="1723645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668740"/>
            <a:ext cx="10515600" cy="5508223"/>
          </a:xfrm>
        </p:spPr>
        <p:txBody>
          <a:bodyPr/>
          <a:lstStyle/>
          <a:p>
            <a:pPr marL="0" indent="0" algn="just">
              <a:buNone/>
            </a:pPr>
            <a:r>
              <a:rPr lang="tr-TR" dirty="0" smtClean="0"/>
              <a:t>	Aydınlatma tasarımı görsel çevrenin anahtarıdır: Parlama ve düşük kontrast gibi olumsuz etkileri en aza indirirken uzaydaki nesneleri aydınlatmak için doğal ve elektrikli aydınlatmanın kullanılması yararlıdır. Görme ortamındaki ışık ve kontrast, etrafındaki çevreyi görmesi ve anlaması için görme güçlüğü çeken kişiler için oldukça önemlidir. Silver tarafından yapılan bir araştırma, görme kaybı olan bireylerin% 90’ından fazlasının, aydınlatma iyileştirildiğinde yakın veya uzak görme keskinliğinde bir miktar iyileşme gösterdiğini ortaya koymuştur. </a:t>
            </a:r>
          </a:p>
          <a:p>
            <a:pPr marL="0" indent="0" algn="just">
              <a:buNone/>
            </a:pPr>
            <a:r>
              <a:rPr lang="tr-TR" dirty="0"/>
              <a:t>	</a:t>
            </a:r>
            <a:r>
              <a:rPr lang="tr-TR" dirty="0" smtClean="0"/>
              <a:t>Birçok modern bina, gün ışığı ve manzaralar için geniş cam alanları ve geniş elektrikli aydınlatma sistemleri ile tasarlanmıştır. Genelde, az gören bireyler tasarımda dikkate alınmamıştır.</a:t>
            </a:r>
            <a:endParaRPr lang="tr-TR" dirty="0"/>
          </a:p>
        </p:txBody>
      </p:sp>
    </p:spTree>
    <p:extLst>
      <p:ext uri="{BB962C8B-B14F-4D97-AF65-F5344CB8AC3E}">
        <p14:creationId xmlns:p14="http://schemas.microsoft.com/office/powerpoint/2010/main" val="2646435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54841" y="545909"/>
            <a:ext cx="11573301" cy="5631053"/>
          </a:xfrm>
        </p:spPr>
        <p:txBody>
          <a:bodyPr/>
          <a:lstStyle/>
          <a:p>
            <a:pPr marL="0" indent="0">
              <a:buNone/>
            </a:pPr>
            <a:r>
              <a:rPr lang="tr-TR" dirty="0" smtClean="0"/>
              <a:t>Az görenler için aydınlatma ile ilgili şu hususlara dikkat edilmelidir;</a:t>
            </a:r>
          </a:p>
          <a:p>
            <a:pPr marL="0" indent="0">
              <a:buNone/>
            </a:pPr>
            <a:r>
              <a:rPr lang="tr-TR" dirty="0" smtClean="0"/>
              <a:t> </a:t>
            </a:r>
          </a:p>
          <a:p>
            <a:pPr marL="0" indent="0">
              <a:buNone/>
            </a:pPr>
            <a:r>
              <a:rPr lang="tr-TR" dirty="0" smtClean="0"/>
              <a:t>•Pencere ve aydınlatma armatürlerinde parlamalar </a:t>
            </a:r>
          </a:p>
          <a:p>
            <a:pPr marL="0" indent="0">
              <a:buNone/>
            </a:pPr>
            <a:r>
              <a:rPr lang="tr-TR" dirty="0" smtClean="0"/>
              <a:t>•Cilalı duvar ve zemin yüzeylerinde ve merdivenlerde kafa karıştırıcı yansımalar </a:t>
            </a:r>
          </a:p>
          <a:p>
            <a:pPr marL="0" indent="0">
              <a:buNone/>
            </a:pPr>
            <a:r>
              <a:rPr lang="tr-TR" dirty="0" smtClean="0"/>
              <a:t>•Zemin desenlerinde ve merdiven kaplamalarında optik olarak yanıltıcı geometriler </a:t>
            </a:r>
          </a:p>
          <a:p>
            <a:pPr marL="0" indent="0">
              <a:buNone/>
            </a:pPr>
            <a:r>
              <a:rPr lang="tr-TR" dirty="0" smtClean="0"/>
              <a:t>•Düşey yüzeylerde, yürüme yüzeylerinde ve merdivenlerde yetersiz aydınlatma </a:t>
            </a:r>
          </a:p>
          <a:p>
            <a:pPr marL="0" indent="0">
              <a:buNone/>
            </a:pPr>
            <a:r>
              <a:rPr lang="tr-TR" dirty="0" smtClean="0"/>
              <a:t>•Işığın </a:t>
            </a:r>
            <a:r>
              <a:rPr lang="tr-TR" dirty="0" err="1" smtClean="0"/>
              <a:t>ayarlanabilirliğinde</a:t>
            </a:r>
            <a:r>
              <a:rPr lang="tr-TR" dirty="0" smtClean="0"/>
              <a:t> yetersizlik </a:t>
            </a:r>
          </a:p>
          <a:p>
            <a:pPr marL="0" indent="0">
              <a:buNone/>
            </a:pPr>
            <a:r>
              <a:rPr lang="tr-TR" dirty="0" smtClean="0"/>
              <a:t>•Işık kaynağı spektral dağılımının yanlış kullanımı. </a:t>
            </a:r>
            <a:endParaRPr lang="tr-TR" dirty="0"/>
          </a:p>
        </p:txBody>
      </p:sp>
    </p:spTree>
    <p:extLst>
      <p:ext uri="{BB962C8B-B14F-4D97-AF65-F5344CB8AC3E}">
        <p14:creationId xmlns:p14="http://schemas.microsoft.com/office/powerpoint/2010/main" val="3583237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77672" y="696036"/>
            <a:ext cx="10876128" cy="5480927"/>
          </a:xfrm>
        </p:spPr>
        <p:txBody>
          <a:bodyPr/>
          <a:lstStyle/>
          <a:p>
            <a:pPr marL="0" indent="0" algn="just">
              <a:buNone/>
            </a:pPr>
            <a:r>
              <a:rPr lang="tr-TR" dirty="0" smtClean="0"/>
              <a:t>	Görme engelli bireylerde düşmelerin önlenmesine yönelik uygulanması gereken önlemler, bireylerin olası kazalardan korunması ve günlük yaşam aktivitelerini daha kolay olarak gerçekleştirmeleri için oldukça önemlidir. Ev modifikasyonu, günlük işleri kolaylaştırmak, kazaları azaltmak ve bağımsız yaşamı desteklemek için ortamların dönüştürülmesi veya uyarlanması anlamına gelir. </a:t>
            </a:r>
          </a:p>
          <a:p>
            <a:pPr marL="0" indent="0" algn="just">
              <a:buNone/>
            </a:pPr>
            <a:r>
              <a:rPr lang="tr-TR" dirty="0"/>
              <a:t>	</a:t>
            </a:r>
            <a:r>
              <a:rPr lang="tr-TR" dirty="0" smtClean="0"/>
              <a:t>Görme engelli birey ilk kez bir ortamda bulunuyorsa öncelikle o çevre hakkında detaylı bilgi verilmeli ve mümkünse çevre görme engelli bireye gezdirilerek tanıtılmalıdır. Görme engelli bireyin bulunduğu ortamda yerde ayağına takılacak nesnelerin olmamasına, halıların sabitlenmesine dikkat edilmelidir. Aynı zamanda bulundukları ortamda kapılar ya tam olarak açık olmalı ya da kapalı tutulmalıdır. </a:t>
            </a:r>
            <a:endParaRPr lang="tr-TR" dirty="0"/>
          </a:p>
        </p:txBody>
      </p:sp>
    </p:spTree>
    <p:extLst>
      <p:ext uri="{BB962C8B-B14F-4D97-AF65-F5344CB8AC3E}">
        <p14:creationId xmlns:p14="http://schemas.microsoft.com/office/powerpoint/2010/main" val="3656270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818866"/>
            <a:ext cx="10515600" cy="5358097"/>
          </a:xfrm>
        </p:spPr>
        <p:txBody>
          <a:bodyPr/>
          <a:lstStyle/>
          <a:p>
            <a:pPr marL="0" indent="0" algn="just">
              <a:buNone/>
            </a:pPr>
            <a:r>
              <a:rPr lang="tr-TR" dirty="0" smtClean="0"/>
              <a:t> 	Mutfak tezgahı üstünde kırılabilir eşyalar bulundurulmamalıdır. Görme engelli bireyin mutfakta kullanacağı nesneler bireyin fiziksel özelliklerine uygun olarak yerleştirilmelidir. </a:t>
            </a:r>
          </a:p>
          <a:p>
            <a:pPr marL="0" indent="0" algn="just">
              <a:buNone/>
            </a:pPr>
            <a:r>
              <a:rPr lang="tr-TR" dirty="0"/>
              <a:t>	</a:t>
            </a:r>
            <a:r>
              <a:rPr lang="tr-TR" dirty="0" smtClean="0"/>
              <a:t>Ev içerisinde çarpma sırasında oluşabilecek hasarı en aza indirmek için masa ve sehpa gibi sivri köşeli eşyalar tercih edilmemeli bu eşyaların bulunması gerekli ise kenarları ovalleştirilmelidir. </a:t>
            </a:r>
          </a:p>
          <a:p>
            <a:pPr marL="0" indent="0" algn="just">
              <a:buNone/>
            </a:pPr>
            <a:r>
              <a:rPr lang="tr-TR" dirty="0"/>
              <a:t>	</a:t>
            </a:r>
            <a:r>
              <a:rPr lang="tr-TR" dirty="0" smtClean="0"/>
              <a:t>Merdiven basamaklarının geçişlerinde ve farklı yüzey geçişlerinde belirgin işaretler konulmalıdır. </a:t>
            </a:r>
          </a:p>
          <a:p>
            <a:pPr marL="0" indent="0" algn="just">
              <a:buNone/>
            </a:pPr>
            <a:r>
              <a:rPr lang="tr-TR" dirty="0"/>
              <a:t>	</a:t>
            </a:r>
            <a:r>
              <a:rPr lang="tr-TR" dirty="0" smtClean="0"/>
              <a:t>Islak zeminlere kaydırmazlar konularak düşme riski en aza indirilmelidir.</a:t>
            </a:r>
            <a:endParaRPr lang="tr-TR" dirty="0"/>
          </a:p>
        </p:txBody>
      </p:sp>
    </p:spTree>
    <p:extLst>
      <p:ext uri="{BB962C8B-B14F-4D97-AF65-F5344CB8AC3E}">
        <p14:creationId xmlns:p14="http://schemas.microsoft.com/office/powerpoint/2010/main" val="2414378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736979"/>
            <a:ext cx="10515600" cy="5439984"/>
          </a:xfrm>
        </p:spPr>
        <p:txBody>
          <a:bodyPr/>
          <a:lstStyle/>
          <a:p>
            <a:pPr marL="0" indent="0" algn="just">
              <a:buNone/>
            </a:pPr>
            <a:r>
              <a:rPr lang="tr-TR" dirty="0" smtClean="0"/>
              <a:t>	Bireyin fiziksel ve davranışsal özellikleri ile çevrenin etkileşimi dikkate alınmaksızın çevresel tehlikeleri en aza indirmek mümkün değildir. </a:t>
            </a:r>
          </a:p>
          <a:p>
            <a:pPr marL="0" indent="0" algn="just">
              <a:buNone/>
            </a:pPr>
            <a:r>
              <a:rPr lang="tr-TR" dirty="0"/>
              <a:t>	</a:t>
            </a:r>
            <a:r>
              <a:rPr lang="tr-TR" dirty="0" smtClean="0"/>
              <a:t>Yürüyüş yolundan engel oluşturabilecek nesnelerin kaldırılması yaygın olan tavsiyelerden biridir ve çoğunlukla kabul görür. Bununla birlikte görme engelli birey görmedeki yetersizliği telafi etmek ve </a:t>
            </a:r>
            <a:r>
              <a:rPr lang="tr-TR" dirty="0" err="1" smtClean="0"/>
              <a:t>mobilitesini</a:t>
            </a:r>
            <a:r>
              <a:rPr lang="tr-TR" dirty="0" smtClean="0"/>
              <a:t> sağlamak için çevresel özelliklere dayalı kişisel stratejiler geliştirmiş olabilir. Bu nedenle, düşmelerin önlenmesi için tavsiye edilen düzenlemeler, muhakkak bireyin kendi yaşadığı çevre değerlendirilerek yapılmalıdır.</a:t>
            </a:r>
            <a:endParaRPr lang="tr-TR" dirty="0"/>
          </a:p>
        </p:txBody>
      </p:sp>
    </p:spTree>
    <p:extLst>
      <p:ext uri="{BB962C8B-B14F-4D97-AF65-F5344CB8AC3E}">
        <p14:creationId xmlns:p14="http://schemas.microsoft.com/office/powerpoint/2010/main" val="4247567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791570"/>
            <a:ext cx="10515600" cy="5385393"/>
          </a:xfrm>
        </p:spPr>
        <p:txBody>
          <a:bodyPr/>
          <a:lstStyle/>
          <a:p>
            <a:pPr marL="0" indent="0" algn="just">
              <a:buNone/>
            </a:pPr>
            <a:r>
              <a:rPr lang="tr-TR" dirty="0" smtClean="0"/>
              <a:t>	Geçtiğimiz on yıldaki teknoloji gelişmeleri, görme kaybı olan tüm bireyler için önemli engelleri ortadan kaldırarak geçmişte imkansız olacak etkinliklere katılmalarını sağladı. Bu teknolojideki gelişmelerin ek bir avantajı, görme kaybı olan ve olmayan kişiler tarafından kullanılmaları ve dolayısıyla görme engelli kullanıcıları damgalamamasıdır. </a:t>
            </a:r>
          </a:p>
          <a:p>
            <a:pPr marL="0" indent="0" algn="just">
              <a:buNone/>
            </a:pPr>
            <a:r>
              <a:rPr lang="tr-TR" dirty="0"/>
              <a:t>	</a:t>
            </a:r>
            <a:r>
              <a:rPr lang="tr-TR" dirty="0" smtClean="0"/>
              <a:t>Örneğin, küçük ekranlarına ve tuş takımlarına rağmen, akıllı telefonlarda ve tabletlerde yerleşik olarak bulunan birçok özellik, görme engelli kullanıcılara kolayca erişilmesini sağlar. </a:t>
            </a:r>
            <a:endParaRPr lang="tr-TR" dirty="0"/>
          </a:p>
        </p:txBody>
      </p:sp>
    </p:spTree>
    <p:extLst>
      <p:ext uri="{BB962C8B-B14F-4D97-AF65-F5344CB8AC3E}">
        <p14:creationId xmlns:p14="http://schemas.microsoft.com/office/powerpoint/2010/main" val="171010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04715" y="450376"/>
            <a:ext cx="11491415" cy="6168788"/>
          </a:xfrm>
        </p:spPr>
        <p:txBody>
          <a:bodyPr>
            <a:normAutofit/>
          </a:bodyPr>
          <a:lstStyle/>
          <a:p>
            <a:pPr marL="0" indent="0" algn="just">
              <a:buNone/>
            </a:pPr>
            <a:r>
              <a:rPr lang="tr-TR" dirty="0" smtClean="0"/>
              <a:t> 	</a:t>
            </a:r>
            <a:r>
              <a:rPr lang="tr-TR" b="1" dirty="0" err="1" smtClean="0"/>
              <a:t>VoiceOver</a:t>
            </a:r>
            <a:r>
              <a:rPr lang="tr-TR" dirty="0" smtClean="0"/>
              <a:t> ve </a:t>
            </a:r>
            <a:r>
              <a:rPr lang="tr-TR" b="1" dirty="0" err="1" smtClean="0"/>
              <a:t>Zoom</a:t>
            </a:r>
            <a:r>
              <a:rPr lang="tr-TR" dirty="0" smtClean="0"/>
              <a:t> programları görme kaybı olan kullanıcılara kolay erişim sağlayan ürünlerdir. </a:t>
            </a:r>
            <a:r>
              <a:rPr lang="tr-TR" dirty="0" err="1" smtClean="0"/>
              <a:t>VoiceOver</a:t>
            </a:r>
            <a:r>
              <a:rPr lang="tr-TR" dirty="0" smtClean="0"/>
              <a:t>, ekrandakileri sesli bir şekilde okumak, seçimleri onaylamak, harfleri yazmak ve komutları uygulamak ve uygulama ve web sayfasını gezinmeyi kolaylaştırmak için klavye kısa yolları sağlayan bir ekran okuyucudur. Yakınlaştırma uygulaması, orijinal netliğini koruyarak ekrandaki her şeyi orijinal boyutunun 1.2 ila 15 katı arasında büyütür. Erişilebilirliği artıran ek seçenekler, kullanıcının cihazlarında görünen herhangi bir metin için daha büyük bir yazı tipi boyutu (20 - 56 punto) seçmesine olanak sağlayan “Büyük Metin” seçeneğidir. </a:t>
            </a:r>
          </a:p>
          <a:p>
            <a:pPr marL="0" indent="0" algn="just">
              <a:buNone/>
            </a:pPr>
            <a:r>
              <a:rPr lang="tr-TR" dirty="0"/>
              <a:t>	</a:t>
            </a:r>
            <a:r>
              <a:rPr lang="tr-TR" dirty="0" smtClean="0"/>
              <a:t>Görme kaybına sahip birçok kişi, “Beyaz Siyah” </a:t>
            </a:r>
            <a:r>
              <a:rPr lang="tr-TR" dirty="0" err="1" smtClean="0"/>
              <a:t>ın</a:t>
            </a:r>
            <a:r>
              <a:rPr lang="tr-TR" dirty="0" smtClean="0"/>
              <a:t> tersine çevrilmiş kontrast ayarıyla daha iyi görür. Kontrastı ters çevirmek, görme engelli bir kişinin telefonunda veya tabletinde kolayca okumasına izin vermek için gereken tek değişikliktir. Son olarak, akıllı telefonlar ve tabletler için, elde tutulan bir video büyüteci gibi çalışmasını sağlayan ücretsiz ve düşük maliyetli uygulamalar da vardır.</a:t>
            </a:r>
            <a:endParaRPr lang="tr-TR" dirty="0"/>
          </a:p>
        </p:txBody>
      </p:sp>
    </p:spTree>
    <p:extLst>
      <p:ext uri="{BB962C8B-B14F-4D97-AF65-F5344CB8AC3E}">
        <p14:creationId xmlns:p14="http://schemas.microsoft.com/office/powerpoint/2010/main" val="469411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68489" y="709684"/>
            <a:ext cx="11341289" cy="5800297"/>
          </a:xfrm>
        </p:spPr>
        <p:txBody>
          <a:bodyPr>
            <a:normAutofit/>
          </a:bodyPr>
          <a:lstStyle/>
          <a:p>
            <a:pPr marL="0" indent="0" algn="just">
              <a:buNone/>
            </a:pPr>
            <a:r>
              <a:rPr lang="tr-TR" dirty="0" smtClean="0"/>
              <a:t>	Görme kaybı ile sürüşü çevreleyen birçok sorun var. Nüfus yaşlandıkça, araç sürerken görme bozukluğunu telafi etme becerisinde büyük bireysel farklılıklar olduğunu belirtmek önemlidir. </a:t>
            </a:r>
          </a:p>
          <a:p>
            <a:pPr marL="0" indent="0" algn="just">
              <a:buNone/>
            </a:pPr>
            <a:r>
              <a:rPr lang="tr-TR" dirty="0"/>
              <a:t>	</a:t>
            </a:r>
            <a:r>
              <a:rPr lang="tr-TR" dirty="0" smtClean="0"/>
              <a:t>Bir dizi çalışma, gruplardaki benzer görme bozukluklarının bireyleri farklı etkileyeceğini göstermiştir. Spesifik olarak, bazı katılımcılar sürüş performansı </a:t>
            </a:r>
            <a:r>
              <a:rPr lang="tr-TR" dirty="0" err="1" smtClean="0"/>
              <a:t>defisitleri</a:t>
            </a:r>
            <a:r>
              <a:rPr lang="tr-TR" dirty="0" smtClean="0"/>
              <a:t> göstermezken, diğerleri direksiyonun başındayken önemli performans açıkları göstereceklerdir. Benzer şekilde, bazı sürücüler belirli koşullar altında güvenli bir şekilde araçlarını sürebilirler (örneğin, alışveriş yapmak ve / veya tıbbi ve diğer randevulara seyahat etmek için yakın çevrelerinde gezinmek için yerel olarak sürüş yapmak), ancak yoğun şehir trafiği, yabancı çevre, gece sürüşü, kötü hava koşulları gibi durumlar sürüşü engelleyebilir. </a:t>
            </a:r>
            <a:endParaRPr lang="tr-TR" dirty="0"/>
          </a:p>
        </p:txBody>
      </p:sp>
    </p:spTree>
    <p:extLst>
      <p:ext uri="{BB962C8B-B14F-4D97-AF65-F5344CB8AC3E}">
        <p14:creationId xmlns:p14="http://schemas.microsoft.com/office/powerpoint/2010/main" val="1343948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968991"/>
            <a:ext cx="10515600" cy="5207972"/>
          </a:xfrm>
        </p:spPr>
        <p:txBody>
          <a:bodyPr/>
          <a:lstStyle/>
          <a:p>
            <a:pPr marL="0" indent="0" algn="just">
              <a:buNone/>
            </a:pPr>
            <a:r>
              <a:rPr lang="tr-TR" dirty="0" smtClean="0"/>
              <a:t>	Artık etkin maliyetli, konuşabilen Global Konumlandırma Sistemi (GPS) cihazları piyasada mevcut, bu cihazları özellikle görsel bozukluğu olan sürücülere tavsiye edilebilir. Özellikle daha karmaşık sürüş ortamlarında konuşan GPS cihazı kullanan bir sürücü, , bir sürücünün yol işaretlerini aramaya zaman ayırdığında ortaya çıkan rahatsızlıktan kurtulur.</a:t>
            </a:r>
            <a:endParaRPr lang="tr-TR" dirty="0"/>
          </a:p>
        </p:txBody>
      </p:sp>
    </p:spTree>
    <p:extLst>
      <p:ext uri="{BB962C8B-B14F-4D97-AF65-F5344CB8AC3E}">
        <p14:creationId xmlns:p14="http://schemas.microsoft.com/office/powerpoint/2010/main" val="31035055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696036"/>
            <a:ext cx="10515600" cy="5480927"/>
          </a:xfrm>
        </p:spPr>
        <p:txBody>
          <a:bodyPr/>
          <a:lstStyle/>
          <a:p>
            <a:pPr marL="0" indent="0" algn="just">
              <a:buNone/>
            </a:pPr>
            <a:r>
              <a:rPr lang="tr-TR" dirty="0" smtClean="0"/>
              <a:t>	Son olarak, uyarlanabilir hız sabitleyici kontrolü, şerit uyarı sistemleri ve kendilerini zaten mevcut durumda bırakacak otomobiller ile otomobil teknolojilerindeki ilerlemelerin devam etmesinin tüm sürücülerin tekerleğin üstünde daha güvenli olmasını sağlayacağı beklenebilir. </a:t>
            </a:r>
          </a:p>
          <a:p>
            <a:pPr marL="0" indent="0" algn="just">
              <a:buNone/>
            </a:pPr>
            <a:r>
              <a:rPr lang="tr-TR" dirty="0"/>
              <a:t>	</a:t>
            </a:r>
            <a:r>
              <a:rPr lang="tr-TR" dirty="0" smtClean="0"/>
              <a:t>Ek olarak, görme rehabilitasyonu ekip üyeleri, hem hastayı hem de halk güvenliğini korumak için motorlu taşıt kazası riski yüksek olan bir hastayı bildirme ile ilgili ahlaki ve etik sorumluluğa sahip olmalıdır. </a:t>
            </a:r>
            <a:endParaRPr lang="tr-TR" dirty="0"/>
          </a:p>
        </p:txBody>
      </p:sp>
    </p:spTree>
    <p:extLst>
      <p:ext uri="{BB962C8B-B14F-4D97-AF65-F5344CB8AC3E}">
        <p14:creationId xmlns:p14="http://schemas.microsoft.com/office/powerpoint/2010/main" val="1934393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900752"/>
            <a:ext cx="10515600" cy="5276211"/>
          </a:xfrm>
        </p:spPr>
        <p:txBody>
          <a:bodyPr/>
          <a:lstStyle/>
          <a:p>
            <a:pPr marL="0" indent="0" algn="just">
              <a:buNone/>
            </a:pPr>
            <a:r>
              <a:rPr lang="tr-TR" dirty="0" smtClean="0"/>
              <a:t>	Oryantasyon ve </a:t>
            </a:r>
            <a:r>
              <a:rPr lang="tr-TR" dirty="0" err="1" smtClean="0"/>
              <a:t>mobilite</a:t>
            </a:r>
            <a:r>
              <a:rPr lang="tr-TR" dirty="0" smtClean="0"/>
              <a:t> eğitimi (O &amp; M) kör veya görme engelli bireyin uzayda nerede olduğunu ve nereye gitmek istediğini bilmesine yardımcı olur (oryantasyon). Ayrıca oraya gitmek için bir plan yapmasını da sağlar (hareketlilik). </a:t>
            </a:r>
          </a:p>
          <a:p>
            <a:pPr marL="0" indent="0" algn="just">
              <a:buNone/>
            </a:pPr>
            <a:r>
              <a:rPr lang="tr-TR" dirty="0"/>
              <a:t>	</a:t>
            </a:r>
            <a:r>
              <a:rPr lang="tr-TR" dirty="0" smtClean="0"/>
              <a:t>Oryantasyon ve </a:t>
            </a:r>
            <a:r>
              <a:rPr lang="tr-TR" dirty="0" err="1" smtClean="0"/>
              <a:t>mobilite</a:t>
            </a:r>
            <a:r>
              <a:rPr lang="tr-TR" dirty="0" smtClean="0"/>
              <a:t> becerileri, temel beden farkındalığı ve hareketi ile başlayan bebeklik döneminde gelişmeye başlamalı ve bireyin kendi dünyasını verimli, etkili ve güvenli bir şekilde dolaşmasını sağlayan becerileri öğrendiği için yetişkinliğe kadar devam etmelidir</a:t>
            </a:r>
            <a:endParaRPr lang="tr-TR" dirty="0"/>
          </a:p>
        </p:txBody>
      </p:sp>
    </p:spTree>
    <p:extLst>
      <p:ext uri="{BB962C8B-B14F-4D97-AF65-F5344CB8AC3E}">
        <p14:creationId xmlns:p14="http://schemas.microsoft.com/office/powerpoint/2010/main" val="37982033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532263"/>
            <a:ext cx="10515600" cy="5644700"/>
          </a:xfrm>
        </p:spPr>
        <p:txBody>
          <a:bodyPr/>
          <a:lstStyle/>
          <a:p>
            <a:pPr marL="0" indent="0" algn="just">
              <a:buNone/>
            </a:pPr>
            <a:r>
              <a:rPr lang="tr-TR" dirty="0" smtClean="0"/>
              <a:t>	Görme engelli bir birey için O&amp;M programı planlarken, eğitimin odağı </a:t>
            </a:r>
            <a:r>
              <a:rPr lang="tr-TR" b="1" dirty="0" smtClean="0"/>
              <a:t>duyusal farkındalık </a:t>
            </a:r>
            <a:r>
              <a:rPr lang="tr-TR" dirty="0" smtClean="0"/>
              <a:t>(işitme, koku, dokunma ve </a:t>
            </a:r>
            <a:r>
              <a:rPr lang="tr-TR" dirty="0" err="1" smtClean="0"/>
              <a:t>propriyosepsiyon</a:t>
            </a:r>
            <a:r>
              <a:rPr lang="tr-TR" dirty="0" smtClean="0"/>
              <a:t> yoluyla dünya hakkında bilgi edinme), </a:t>
            </a:r>
            <a:r>
              <a:rPr lang="tr-TR" b="1" dirty="0" err="1" smtClean="0"/>
              <a:t>mekansal</a:t>
            </a:r>
            <a:r>
              <a:rPr lang="tr-TR" b="1" dirty="0" smtClean="0"/>
              <a:t> kavramlar </a:t>
            </a:r>
            <a:r>
              <a:rPr lang="tr-TR" dirty="0" smtClean="0"/>
              <a:t>(duyulmasa veya hissedilmese bile nesnelerin var olduğunu fark etmek, çevredeki nesneler arasında var olan ilişkiler), </a:t>
            </a:r>
            <a:r>
              <a:rPr lang="tr-TR" b="1" dirty="0" smtClean="0"/>
              <a:t>arama becerileri </a:t>
            </a:r>
            <a:r>
              <a:rPr lang="tr-TR" dirty="0" smtClean="0"/>
              <a:t>(öğeleri veya yerleri etkin bir şekilde bulma), </a:t>
            </a:r>
            <a:r>
              <a:rPr lang="tr-TR" b="1" dirty="0" smtClean="0"/>
              <a:t>bağımsız hareket </a:t>
            </a:r>
            <a:r>
              <a:rPr lang="tr-TR" dirty="0" smtClean="0"/>
              <a:t>(sürünme, yuvarlanma, yürüme vb.), </a:t>
            </a:r>
            <a:r>
              <a:rPr lang="tr-TR" b="1" dirty="0" smtClean="0"/>
              <a:t>görüşlü rehber </a:t>
            </a:r>
            <a:r>
              <a:rPr lang="tr-TR" dirty="0" smtClean="0"/>
              <a:t>(seyahatte yardımcı olacak başka birini kullanma), </a:t>
            </a:r>
            <a:r>
              <a:rPr lang="tr-TR" b="1" dirty="0" smtClean="0"/>
              <a:t>koruyucu teknikler </a:t>
            </a:r>
            <a:r>
              <a:rPr lang="tr-TR" dirty="0" smtClean="0"/>
              <a:t>(bilmediğiniz alanlarda ilave koruma sağlayan özel beceriler) ve </a:t>
            </a:r>
            <a:r>
              <a:rPr lang="tr-TR" b="1" dirty="0" smtClean="0"/>
              <a:t>baston becerilerini </a:t>
            </a:r>
            <a:r>
              <a:rPr lang="tr-TR" dirty="0" smtClean="0"/>
              <a:t>(birinin yolunu temizlemek veya yol boyunca nesneleri bulmak için çeşitli baston tekniklerinin kullanılması) içermelidir.</a:t>
            </a:r>
            <a:endParaRPr lang="tr-TR" dirty="0"/>
          </a:p>
        </p:txBody>
      </p:sp>
    </p:spTree>
    <p:extLst>
      <p:ext uri="{BB962C8B-B14F-4D97-AF65-F5344CB8AC3E}">
        <p14:creationId xmlns:p14="http://schemas.microsoft.com/office/powerpoint/2010/main" val="24327287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696036"/>
            <a:ext cx="10515600" cy="5480927"/>
          </a:xfrm>
        </p:spPr>
        <p:txBody>
          <a:bodyPr>
            <a:normAutofit/>
          </a:bodyPr>
          <a:lstStyle/>
          <a:p>
            <a:pPr marL="0" indent="0" algn="just">
              <a:buNone/>
            </a:pPr>
            <a:r>
              <a:rPr lang="tr-TR" dirty="0" smtClean="0"/>
              <a:t>	Görme engelli bireyin hareket etmesine yardımcı olan yöntemlerden biri de rehber ile yürüme yöntemidir. Görme engelli bireyin rehber yardımı ile hareket edeceği durumlarda rehber, görme engelli bireyden bir adım önde olmalı, kolunu yanda ve düz tutmalıdır. Görme engelli birey de dirseği bükülü olarak rehberin kolundan-dirseğinin dört parmak üst kısmından (başparmağı dışarıda, diğer dört parmak rehberin kolunun iç kısmında olacak şekilde) tutar. Görme yetersizliği olan birey kolunun üst kısmını vücuduna birleştirir ve yürüme esnasında rehberi bir adım (yaklaşık 20 cm) gerisinden takip eder. </a:t>
            </a:r>
            <a:endParaRPr lang="tr-TR" dirty="0"/>
          </a:p>
        </p:txBody>
      </p:sp>
    </p:spTree>
    <p:extLst>
      <p:ext uri="{BB962C8B-B14F-4D97-AF65-F5344CB8AC3E}">
        <p14:creationId xmlns:p14="http://schemas.microsoft.com/office/powerpoint/2010/main" val="38489935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955343"/>
            <a:ext cx="10515600" cy="5221620"/>
          </a:xfrm>
        </p:spPr>
        <p:txBody>
          <a:bodyPr/>
          <a:lstStyle/>
          <a:p>
            <a:pPr marL="0" indent="0" algn="just">
              <a:buNone/>
            </a:pPr>
            <a:r>
              <a:rPr lang="tr-TR" dirty="0" smtClean="0"/>
              <a:t> 	Dar bir yerden geçiş yapmak gerektiğinde ise görme engelli bireyi korumak için rehber, görme engellinin tuttuğu kolunu arkaya doğru getirerek işaret verir. Görme engelli birey rehberin tam arkasına geçer, yürüme esnasında rehbere çarpmamak için rehberi tuttuğu kolunun dirseğini düz tutarak mesafeyi korumuş olur. Dar geçit bittiğinde rehber kolunu tekrar yan tarafına alır ve görme engelli birey de rehber tutuş pozisyonuna geçer. Dar geçit tekniği kalabalık veya dar kaldırım ve koridorlarda ağaç, direk gibi nesnelere ve başka insanlara çarpmamak için kullanılan önemli tekniklerden biridir.</a:t>
            </a:r>
            <a:endParaRPr lang="tr-TR" dirty="0"/>
          </a:p>
        </p:txBody>
      </p:sp>
    </p:spTree>
    <p:extLst>
      <p:ext uri="{BB962C8B-B14F-4D97-AF65-F5344CB8AC3E}">
        <p14:creationId xmlns:p14="http://schemas.microsoft.com/office/powerpoint/2010/main" val="147620567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TotalTime>
  <Words>167</Words>
  <Application>Microsoft Office PowerPoint</Application>
  <PresentationFormat>Geniş ekran</PresentationFormat>
  <Paragraphs>47</Paragraphs>
  <Slides>20</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20</vt:i4>
      </vt:variant>
    </vt:vector>
  </HeadingPairs>
  <TitlesOfParts>
    <vt:vector size="24" baseType="lpstr">
      <vt:lpstr>Arial</vt:lpstr>
      <vt:lpstr>Calibri</vt:lpstr>
      <vt:lpstr>Calibri Light</vt:lpstr>
      <vt:lpstr>Office Teması</vt:lpstr>
      <vt:lpstr> GÖRME KAYBINDA REHABİLİTASYON YAKLAŞIMLARI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GÖRME KAYBINDA REHABİLİTASYON YAKLAŞIMLARI </dc:title>
  <dc:creator>Pc</dc:creator>
  <cp:lastModifiedBy>Pc</cp:lastModifiedBy>
  <cp:revision>5</cp:revision>
  <dcterms:created xsi:type="dcterms:W3CDTF">2020-03-28T22:01:09Z</dcterms:created>
  <dcterms:modified xsi:type="dcterms:W3CDTF">2020-03-28T22:39:48Z</dcterms:modified>
</cp:coreProperties>
</file>