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1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D23D6069-6003-413B-95E4-DEB2AF568926}" type="datetimeFigureOut">
              <a:rPr lang="tr-TR" smtClean="0"/>
              <a:t>19.03.2020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6A465CD-E855-4D72-AEF7-CCEFD9F76E26}" type="slidenum">
              <a:rPr lang="tr-TR" smtClean="0"/>
              <a:t>‹#›</a:t>
            </a:fld>
            <a:endParaRPr lang="tr-TR"/>
          </a:p>
        </p:txBody>
      </p:sp>
    </p:spTree>
    <p:extLst>
      <p:ext uri="{BB962C8B-B14F-4D97-AF65-F5344CB8AC3E}">
        <p14:creationId xmlns:p14="http://schemas.microsoft.com/office/powerpoint/2010/main" val="200560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D23D6069-6003-413B-95E4-DEB2AF568926}" type="datetimeFigureOut">
              <a:rPr lang="tr-TR" smtClean="0"/>
              <a:t>19.03.2020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6A465CD-E855-4D72-AEF7-CCEFD9F76E26}" type="slidenum">
              <a:rPr lang="tr-TR" smtClean="0"/>
              <a:t>‹#›</a:t>
            </a:fld>
            <a:endParaRPr lang="tr-TR"/>
          </a:p>
        </p:txBody>
      </p:sp>
    </p:spTree>
    <p:extLst>
      <p:ext uri="{BB962C8B-B14F-4D97-AF65-F5344CB8AC3E}">
        <p14:creationId xmlns:p14="http://schemas.microsoft.com/office/powerpoint/2010/main" val="3982400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D23D6069-6003-413B-95E4-DEB2AF568926}" type="datetimeFigureOut">
              <a:rPr lang="tr-TR" smtClean="0"/>
              <a:t>19.03.2020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6A465CD-E855-4D72-AEF7-CCEFD9F76E26}" type="slidenum">
              <a:rPr lang="tr-TR" smtClean="0"/>
              <a:t>‹#›</a:t>
            </a:fld>
            <a:endParaRPr lang="tr-TR"/>
          </a:p>
        </p:txBody>
      </p:sp>
    </p:spTree>
    <p:extLst>
      <p:ext uri="{BB962C8B-B14F-4D97-AF65-F5344CB8AC3E}">
        <p14:creationId xmlns:p14="http://schemas.microsoft.com/office/powerpoint/2010/main" val="3982397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D23D6069-6003-413B-95E4-DEB2AF568926}" type="datetimeFigureOut">
              <a:rPr lang="tr-TR" smtClean="0"/>
              <a:t>19.03.2020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E6A465CD-E855-4D72-AEF7-CCEFD9F76E26}" type="slidenum">
              <a:rPr lang="tr-TR" smtClean="0"/>
              <a:t>‹#›</a:t>
            </a:fld>
            <a:endParaRPr lang="tr-TR"/>
          </a:p>
        </p:txBody>
      </p:sp>
    </p:spTree>
    <p:extLst>
      <p:ext uri="{BB962C8B-B14F-4D97-AF65-F5344CB8AC3E}">
        <p14:creationId xmlns:p14="http://schemas.microsoft.com/office/powerpoint/2010/main" val="1170606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D23D6069-6003-413B-95E4-DEB2AF568926}" type="datetimeFigureOut">
              <a:rPr lang="tr-TR" smtClean="0"/>
              <a:t>19.03.2020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E6A465CD-E855-4D72-AEF7-CCEFD9F76E26}" type="slidenum">
              <a:rPr lang="tr-TR" smtClean="0"/>
              <a:t>‹#›</a:t>
            </a:fld>
            <a:endParaRPr lang="tr-TR"/>
          </a:p>
        </p:txBody>
      </p:sp>
    </p:spTree>
    <p:extLst>
      <p:ext uri="{BB962C8B-B14F-4D97-AF65-F5344CB8AC3E}">
        <p14:creationId xmlns:p14="http://schemas.microsoft.com/office/powerpoint/2010/main" val="246734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D23D6069-6003-413B-95E4-DEB2AF568926}" type="datetimeFigureOut">
              <a:rPr lang="tr-TR" smtClean="0"/>
              <a:t>19.03.2020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E6A465CD-E855-4D72-AEF7-CCEFD9F76E26}" type="slidenum">
              <a:rPr lang="tr-TR" smtClean="0"/>
              <a:t>‹#›</a:t>
            </a:fld>
            <a:endParaRPr lang="tr-TR"/>
          </a:p>
        </p:txBody>
      </p:sp>
    </p:spTree>
    <p:extLst>
      <p:ext uri="{BB962C8B-B14F-4D97-AF65-F5344CB8AC3E}">
        <p14:creationId xmlns:p14="http://schemas.microsoft.com/office/powerpoint/2010/main" val="15505346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D23D6069-6003-413B-95E4-DEB2AF568926}" type="datetimeFigureOut">
              <a:rPr lang="tr-TR" smtClean="0"/>
              <a:t>19.03.2020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E6A465CD-E855-4D72-AEF7-CCEFD9F76E26}" type="slidenum">
              <a:rPr lang="tr-TR" smtClean="0"/>
              <a:t>‹#›</a:t>
            </a:fld>
            <a:endParaRPr lang="tr-TR"/>
          </a:p>
        </p:txBody>
      </p:sp>
    </p:spTree>
    <p:extLst>
      <p:ext uri="{BB962C8B-B14F-4D97-AF65-F5344CB8AC3E}">
        <p14:creationId xmlns:p14="http://schemas.microsoft.com/office/powerpoint/2010/main" val="2983913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D23D6069-6003-413B-95E4-DEB2AF568926}" type="datetimeFigureOut">
              <a:rPr lang="tr-TR" smtClean="0"/>
              <a:t>19.03.2020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E6A465CD-E855-4D72-AEF7-CCEFD9F76E26}" type="slidenum">
              <a:rPr lang="tr-TR" smtClean="0"/>
              <a:t>‹#›</a:t>
            </a:fld>
            <a:endParaRPr lang="tr-TR"/>
          </a:p>
        </p:txBody>
      </p:sp>
    </p:spTree>
    <p:extLst>
      <p:ext uri="{BB962C8B-B14F-4D97-AF65-F5344CB8AC3E}">
        <p14:creationId xmlns:p14="http://schemas.microsoft.com/office/powerpoint/2010/main" val="29089411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D23D6069-6003-413B-95E4-DEB2AF568926}" type="datetimeFigureOut">
              <a:rPr lang="tr-TR" smtClean="0"/>
              <a:t>19.03.2020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E6A465CD-E855-4D72-AEF7-CCEFD9F76E26}" type="slidenum">
              <a:rPr lang="tr-TR" smtClean="0"/>
              <a:t>‹#›</a:t>
            </a:fld>
            <a:endParaRPr lang="tr-TR"/>
          </a:p>
        </p:txBody>
      </p:sp>
    </p:spTree>
    <p:extLst>
      <p:ext uri="{BB962C8B-B14F-4D97-AF65-F5344CB8AC3E}">
        <p14:creationId xmlns:p14="http://schemas.microsoft.com/office/powerpoint/2010/main" val="2118009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D23D6069-6003-413B-95E4-DEB2AF568926}" type="datetimeFigureOut">
              <a:rPr lang="tr-TR" smtClean="0"/>
              <a:t>19.03.2020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6A465CD-E855-4D72-AEF7-CCEFD9F76E26}" type="slidenum">
              <a:rPr lang="tr-TR" smtClean="0"/>
              <a:t>‹#›</a:t>
            </a:fld>
            <a:endParaRPr lang="tr-TR"/>
          </a:p>
        </p:txBody>
      </p:sp>
    </p:spTree>
    <p:extLst>
      <p:ext uri="{BB962C8B-B14F-4D97-AF65-F5344CB8AC3E}">
        <p14:creationId xmlns:p14="http://schemas.microsoft.com/office/powerpoint/2010/main" val="1088508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D23D6069-6003-413B-95E4-DEB2AF568926}" type="datetimeFigureOut">
              <a:rPr lang="tr-TR" smtClean="0"/>
              <a:t>19.03.2020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6A465CD-E855-4D72-AEF7-CCEFD9F76E26}" type="slidenum">
              <a:rPr lang="tr-TR" smtClean="0"/>
              <a:t>‹#›</a:t>
            </a:fld>
            <a:endParaRPr lang="tr-TR"/>
          </a:p>
        </p:txBody>
      </p:sp>
    </p:spTree>
    <p:extLst>
      <p:ext uri="{BB962C8B-B14F-4D97-AF65-F5344CB8AC3E}">
        <p14:creationId xmlns:p14="http://schemas.microsoft.com/office/powerpoint/2010/main" val="23016601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3D6069-6003-413B-95E4-DEB2AF568926}" type="datetimeFigureOut">
              <a:rPr lang="tr-TR" smtClean="0"/>
              <a:t>19.03.2020</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A465CD-E855-4D72-AEF7-CCEFD9F76E26}" type="slidenum">
              <a:rPr lang="tr-TR" smtClean="0"/>
              <a:t>‹#›</a:t>
            </a:fld>
            <a:endParaRPr lang="tr-TR"/>
          </a:p>
        </p:txBody>
      </p:sp>
    </p:spTree>
    <p:extLst>
      <p:ext uri="{BB962C8B-B14F-4D97-AF65-F5344CB8AC3E}">
        <p14:creationId xmlns:p14="http://schemas.microsoft.com/office/powerpoint/2010/main" val="27796954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1579894"/>
          </a:xfrm>
        </p:spPr>
        <p:txBody>
          <a:bodyPr>
            <a:normAutofit/>
          </a:bodyPr>
          <a:lstStyle/>
          <a:p>
            <a:r>
              <a:rPr lang="tr-TR" sz="4800" b="1" dirty="0" smtClean="0"/>
              <a:t>ORTOPEDİK ENGELLİLER</a:t>
            </a:r>
            <a:endParaRPr lang="tr-TR" sz="4800" b="1" dirty="0"/>
          </a:p>
        </p:txBody>
      </p:sp>
      <p:sp>
        <p:nvSpPr>
          <p:cNvPr id="3" name="Alt Başlık 2"/>
          <p:cNvSpPr>
            <a:spLocks noGrp="1"/>
          </p:cNvSpPr>
          <p:nvPr>
            <p:ph type="subTitle" idx="1"/>
          </p:nvPr>
        </p:nvSpPr>
        <p:spPr>
          <a:xfrm>
            <a:off x="1523999" y="4790364"/>
            <a:ext cx="9953767" cy="467435"/>
          </a:xfrm>
        </p:spPr>
        <p:txBody>
          <a:bodyPr/>
          <a:lstStyle/>
          <a:p>
            <a:r>
              <a:rPr lang="tr-TR" dirty="0" smtClean="0"/>
              <a:t>							ÖĞR.GÖR.CEM SAMUT</a:t>
            </a:r>
            <a:endParaRPr lang="tr-TR" dirty="0"/>
          </a:p>
        </p:txBody>
      </p:sp>
    </p:spTree>
    <p:extLst>
      <p:ext uri="{BB962C8B-B14F-4D97-AF65-F5344CB8AC3E}">
        <p14:creationId xmlns:p14="http://schemas.microsoft.com/office/powerpoint/2010/main" val="31413026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208081"/>
          </a:xfrm>
        </p:spPr>
        <p:txBody>
          <a:bodyPr>
            <a:normAutofit fontScale="90000"/>
          </a:bodyPr>
          <a:lstStyle/>
          <a:p>
            <a:endParaRPr lang="tr-TR" dirty="0"/>
          </a:p>
        </p:txBody>
      </p:sp>
      <p:sp>
        <p:nvSpPr>
          <p:cNvPr id="3" name="İçerik Yer Tutucusu 2"/>
          <p:cNvSpPr>
            <a:spLocks noGrp="1"/>
          </p:cNvSpPr>
          <p:nvPr>
            <p:ph idx="1"/>
          </p:nvPr>
        </p:nvSpPr>
        <p:spPr>
          <a:xfrm>
            <a:off x="838200" y="873457"/>
            <a:ext cx="10515600" cy="5303506"/>
          </a:xfrm>
        </p:spPr>
        <p:txBody>
          <a:bodyPr/>
          <a:lstStyle/>
          <a:p>
            <a:pPr marL="0" indent="0" algn="just">
              <a:buNone/>
            </a:pPr>
            <a:r>
              <a:rPr lang="tr-TR" dirty="0" smtClean="0"/>
              <a:t>	Ortopedik engel, doğuştan ya da sonradan ortaya çıkabilen bir durumdur. Engelin derecesine göre bireyin yaşamı etkilenmektedir. Sonradan ortaya çıkan ortopedik engellerde duruma alışmak zaman alabilmektedir.</a:t>
            </a:r>
          </a:p>
          <a:p>
            <a:pPr marL="0" indent="0" algn="just">
              <a:buNone/>
            </a:pPr>
            <a:r>
              <a:rPr lang="tr-TR" dirty="0"/>
              <a:t>	</a:t>
            </a:r>
            <a:r>
              <a:rPr lang="tr-TR" dirty="0" smtClean="0"/>
              <a:t> Bu dönemde destek hizmetleri verilmesi çok önemlidir. Durumun bir an önce kabullenilerek sosyal ve eğitimsel yaşamın sürdürülmesi gereklidir. </a:t>
            </a:r>
            <a:endParaRPr lang="tr-TR" dirty="0"/>
          </a:p>
        </p:txBody>
      </p:sp>
    </p:spTree>
    <p:extLst>
      <p:ext uri="{BB962C8B-B14F-4D97-AF65-F5344CB8AC3E}">
        <p14:creationId xmlns:p14="http://schemas.microsoft.com/office/powerpoint/2010/main" val="27379720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10515600" cy="167138"/>
          </a:xfrm>
        </p:spPr>
        <p:txBody>
          <a:bodyPr>
            <a:normAutofit fontScale="90000"/>
          </a:bodyPr>
          <a:lstStyle/>
          <a:p>
            <a:endParaRPr lang="tr-TR" dirty="0"/>
          </a:p>
        </p:txBody>
      </p:sp>
      <p:sp>
        <p:nvSpPr>
          <p:cNvPr id="3" name="İçerik Yer Tutucusu 2"/>
          <p:cNvSpPr>
            <a:spLocks noGrp="1"/>
          </p:cNvSpPr>
          <p:nvPr>
            <p:ph idx="1"/>
          </p:nvPr>
        </p:nvSpPr>
        <p:spPr>
          <a:xfrm>
            <a:off x="838200" y="996287"/>
            <a:ext cx="10515600" cy="5180676"/>
          </a:xfrm>
        </p:spPr>
        <p:txBody>
          <a:bodyPr/>
          <a:lstStyle/>
          <a:p>
            <a:pPr marL="0" indent="0" algn="just">
              <a:buNone/>
            </a:pPr>
            <a:r>
              <a:rPr lang="tr-TR" dirty="0" smtClean="0"/>
              <a:t>	Bütün düzeltmelere rağmen iskelet, sinir sistemi, kas ve eklemlerindeki özürlerinden dolayı normal eğitim öğretim çalışmalarından yeterince yararlanamayan bireylere “</a:t>
            </a:r>
            <a:r>
              <a:rPr lang="tr-TR" b="1" dirty="0" smtClean="0"/>
              <a:t>ortopedik engelli bireyler</a:t>
            </a:r>
            <a:r>
              <a:rPr lang="tr-TR" dirty="0" smtClean="0"/>
              <a:t>” denilmektedir. </a:t>
            </a:r>
          </a:p>
          <a:p>
            <a:pPr marL="0" indent="0" algn="just">
              <a:buNone/>
            </a:pPr>
            <a:endParaRPr lang="tr-TR" dirty="0" smtClean="0"/>
          </a:p>
          <a:p>
            <a:pPr marL="0" indent="0" algn="just">
              <a:buNone/>
            </a:pPr>
            <a:r>
              <a:rPr lang="tr-TR" dirty="0"/>
              <a:t>	</a:t>
            </a:r>
            <a:r>
              <a:rPr lang="tr-TR" dirty="0" smtClean="0"/>
              <a:t>Sürekli bakım ve tedavi gerektiren hastalıklar sebebiyle eğitim öğretim çalışmalarından yeterince yararlanamayan bireylere ise “</a:t>
            </a:r>
            <a:r>
              <a:rPr lang="tr-TR" b="1" dirty="0" smtClean="0"/>
              <a:t>süreğen hastalığı olan bireyler</a:t>
            </a:r>
            <a:r>
              <a:rPr lang="tr-TR" dirty="0" smtClean="0"/>
              <a:t>” denilmektedir</a:t>
            </a:r>
            <a:endParaRPr lang="tr-TR" dirty="0"/>
          </a:p>
        </p:txBody>
      </p:sp>
    </p:spTree>
    <p:extLst>
      <p:ext uri="{BB962C8B-B14F-4D97-AF65-F5344CB8AC3E}">
        <p14:creationId xmlns:p14="http://schemas.microsoft.com/office/powerpoint/2010/main" val="10055286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10515600" cy="235376"/>
          </a:xfrm>
        </p:spPr>
        <p:txBody>
          <a:bodyPr>
            <a:normAutofit fontScale="90000"/>
          </a:bodyPr>
          <a:lstStyle/>
          <a:p>
            <a:endParaRPr lang="tr-TR" dirty="0"/>
          </a:p>
        </p:txBody>
      </p:sp>
      <p:pic>
        <p:nvPicPr>
          <p:cNvPr id="4" name="İçerik Yer Tutucusu 3"/>
          <p:cNvPicPr>
            <a:picLocks noGrp="1" noChangeAspect="1"/>
          </p:cNvPicPr>
          <p:nvPr>
            <p:ph idx="1"/>
          </p:nvPr>
        </p:nvPicPr>
        <p:blipFill>
          <a:blip r:embed="rId2"/>
          <a:stretch>
            <a:fillRect/>
          </a:stretch>
        </p:blipFill>
        <p:spPr>
          <a:xfrm>
            <a:off x="2916071" y="1105470"/>
            <a:ext cx="6359857" cy="4380930"/>
          </a:xfrm>
          <a:prstGeom prst="rect">
            <a:avLst/>
          </a:prstGeom>
        </p:spPr>
      </p:pic>
    </p:spTree>
    <p:extLst>
      <p:ext uri="{BB962C8B-B14F-4D97-AF65-F5344CB8AC3E}">
        <p14:creationId xmlns:p14="http://schemas.microsoft.com/office/powerpoint/2010/main" val="13333159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dirty="0" smtClean="0"/>
              <a:t>Ortopedik Engel ve Süreğen Hastalıkların Sınıflandırılması</a:t>
            </a:r>
            <a:endParaRPr lang="tr-TR" sz="3200" b="1" dirty="0"/>
          </a:p>
        </p:txBody>
      </p:sp>
      <p:sp>
        <p:nvSpPr>
          <p:cNvPr id="3" name="İçerik Yer Tutucusu 2"/>
          <p:cNvSpPr>
            <a:spLocks noGrp="1"/>
          </p:cNvSpPr>
          <p:nvPr>
            <p:ph idx="1"/>
          </p:nvPr>
        </p:nvSpPr>
        <p:spPr>
          <a:xfrm>
            <a:off x="838200" y="2115403"/>
            <a:ext cx="10515600" cy="4061560"/>
          </a:xfrm>
        </p:spPr>
        <p:txBody>
          <a:bodyPr/>
          <a:lstStyle/>
          <a:p>
            <a:pPr marL="0" indent="0" algn="just">
              <a:buNone/>
            </a:pPr>
            <a:r>
              <a:rPr lang="tr-TR" dirty="0" smtClean="0"/>
              <a:t>	Ortopedik yetersizlikten etkilenmiş ve süreğen hastalığı olan bireyler değişik </a:t>
            </a:r>
            <a:r>
              <a:rPr lang="tr-TR" dirty="0"/>
              <a:t>ş</a:t>
            </a:r>
            <a:r>
              <a:rPr lang="tr-TR" dirty="0" smtClean="0"/>
              <a:t>ekillerde sınıflandırılmaktadır. Bu sınıflandırmalar tıbbi ölçütlere göre yapılmaktadır. Sınıflandırmalar yetersizliğe yol açan nedenlere, zedelenmenin oluştuğu yere ve derecesine göre yapılmaktadır.</a:t>
            </a:r>
            <a:endParaRPr lang="tr-TR" dirty="0"/>
          </a:p>
        </p:txBody>
      </p:sp>
    </p:spTree>
    <p:extLst>
      <p:ext uri="{BB962C8B-B14F-4D97-AF65-F5344CB8AC3E}">
        <p14:creationId xmlns:p14="http://schemas.microsoft.com/office/powerpoint/2010/main" val="5207824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194433"/>
          </a:xfrm>
        </p:spPr>
        <p:txBody>
          <a:bodyPr>
            <a:normAutofit fontScale="90000"/>
          </a:bodyPr>
          <a:lstStyle/>
          <a:p>
            <a:endParaRPr lang="tr-TR" dirty="0"/>
          </a:p>
        </p:txBody>
      </p:sp>
      <p:sp>
        <p:nvSpPr>
          <p:cNvPr id="3" name="İçerik Yer Tutucusu 2"/>
          <p:cNvSpPr>
            <a:spLocks noGrp="1"/>
          </p:cNvSpPr>
          <p:nvPr>
            <p:ph idx="1"/>
          </p:nvPr>
        </p:nvSpPr>
        <p:spPr>
          <a:xfrm>
            <a:off x="177421" y="750627"/>
            <a:ext cx="11505063" cy="5827594"/>
          </a:xfrm>
        </p:spPr>
        <p:txBody>
          <a:bodyPr>
            <a:normAutofit/>
          </a:bodyPr>
          <a:lstStyle/>
          <a:p>
            <a:pPr marL="0" indent="0" algn="just">
              <a:buNone/>
            </a:pPr>
            <a:r>
              <a:rPr lang="tr-TR" dirty="0" smtClean="0"/>
              <a:t>	Zedelenmelerin oluştuğu yere göre ortopedik yetersizlikten etkilenmiş bireylerin sınıflandırılması yaygın kabul görmektedir. Ortopedik yetersizliğin oluştuğu yere göre bedensel yetersizliklerin sınıflandırılması iki </a:t>
            </a:r>
            <a:r>
              <a:rPr lang="tr-TR" dirty="0"/>
              <a:t>ş</a:t>
            </a:r>
            <a:r>
              <a:rPr lang="tr-TR" dirty="0" smtClean="0"/>
              <a:t>ekilde olmaktadır. Bunlar:</a:t>
            </a:r>
          </a:p>
          <a:p>
            <a:pPr marL="0" indent="0">
              <a:buNone/>
            </a:pPr>
            <a:endParaRPr lang="tr-TR" dirty="0" smtClean="0"/>
          </a:p>
          <a:p>
            <a:pPr>
              <a:buFont typeface="Wingdings" panose="05000000000000000000" pitchFamily="2" charset="2"/>
              <a:buChar char="v"/>
            </a:pPr>
            <a:r>
              <a:rPr lang="tr-TR" b="1" dirty="0" smtClean="0"/>
              <a:t>Merkezi sinir sisteminin zedelenmesi sonucu ortaya çıkan ortopedik yetersizlikler ve süreğen hastalıklar </a:t>
            </a:r>
          </a:p>
          <a:p>
            <a:pPr marL="0" indent="0">
              <a:buNone/>
            </a:pPr>
            <a:endParaRPr lang="tr-TR" dirty="0"/>
          </a:p>
          <a:p>
            <a:r>
              <a:rPr lang="tr-TR" dirty="0" smtClean="0"/>
              <a:t>Beyin inmesi (</a:t>
            </a:r>
            <a:r>
              <a:rPr lang="tr-TR" dirty="0" err="1" smtClean="0"/>
              <a:t>cerebral</a:t>
            </a:r>
            <a:r>
              <a:rPr lang="tr-TR" dirty="0" smtClean="0"/>
              <a:t> </a:t>
            </a:r>
            <a:r>
              <a:rPr lang="tr-TR" dirty="0" err="1" smtClean="0"/>
              <a:t>palsy</a:t>
            </a:r>
            <a:r>
              <a:rPr lang="tr-TR" dirty="0" smtClean="0"/>
              <a:t>-CP)</a:t>
            </a:r>
          </a:p>
          <a:p>
            <a:r>
              <a:rPr lang="tr-TR" dirty="0" smtClean="0"/>
              <a:t>Bel çatlağı inmesi (</a:t>
            </a:r>
            <a:r>
              <a:rPr lang="tr-TR" dirty="0" err="1" smtClean="0"/>
              <a:t>spina</a:t>
            </a:r>
            <a:r>
              <a:rPr lang="tr-TR" dirty="0" smtClean="0"/>
              <a:t> </a:t>
            </a:r>
            <a:r>
              <a:rPr lang="tr-TR" dirty="0" err="1" smtClean="0"/>
              <a:t>bifida</a:t>
            </a:r>
            <a:r>
              <a:rPr lang="tr-TR" dirty="0" smtClean="0"/>
              <a:t>)</a:t>
            </a:r>
          </a:p>
          <a:p>
            <a:r>
              <a:rPr lang="tr-TR" dirty="0" smtClean="0"/>
              <a:t>Çocuk felci (</a:t>
            </a:r>
            <a:r>
              <a:rPr lang="tr-TR" dirty="0" err="1" smtClean="0"/>
              <a:t>polio</a:t>
            </a:r>
            <a:r>
              <a:rPr lang="tr-TR" dirty="0" smtClean="0"/>
              <a:t>)</a:t>
            </a:r>
          </a:p>
          <a:p>
            <a:r>
              <a:rPr lang="tr-TR" dirty="0" err="1" smtClean="0"/>
              <a:t>Konvülziyon</a:t>
            </a:r>
            <a:r>
              <a:rPr lang="tr-TR" dirty="0" smtClean="0"/>
              <a:t> bozuklukları</a:t>
            </a:r>
          </a:p>
          <a:p>
            <a:pPr marL="0" indent="0">
              <a:buNone/>
            </a:pPr>
            <a:endParaRPr lang="tr-TR" dirty="0"/>
          </a:p>
        </p:txBody>
      </p:sp>
    </p:spTree>
    <p:extLst>
      <p:ext uri="{BB962C8B-B14F-4D97-AF65-F5344CB8AC3E}">
        <p14:creationId xmlns:p14="http://schemas.microsoft.com/office/powerpoint/2010/main" val="37747147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10515600" cy="249024"/>
          </a:xfrm>
        </p:spPr>
        <p:txBody>
          <a:bodyPr>
            <a:normAutofit fontScale="90000"/>
          </a:bodyPr>
          <a:lstStyle/>
          <a:p>
            <a:endParaRPr lang="tr-TR" dirty="0"/>
          </a:p>
        </p:txBody>
      </p:sp>
      <p:sp>
        <p:nvSpPr>
          <p:cNvPr id="3" name="İçerik Yer Tutucusu 2"/>
          <p:cNvSpPr>
            <a:spLocks noGrp="1"/>
          </p:cNvSpPr>
          <p:nvPr>
            <p:ph idx="1"/>
          </p:nvPr>
        </p:nvSpPr>
        <p:spPr>
          <a:xfrm>
            <a:off x="838200" y="1146412"/>
            <a:ext cx="10803340" cy="5030551"/>
          </a:xfrm>
        </p:spPr>
        <p:txBody>
          <a:bodyPr/>
          <a:lstStyle/>
          <a:p>
            <a:pPr>
              <a:buFont typeface="Wingdings" panose="05000000000000000000" pitchFamily="2" charset="2"/>
              <a:buChar char="v"/>
            </a:pPr>
            <a:r>
              <a:rPr lang="tr-TR" b="1" dirty="0" smtClean="0"/>
              <a:t>Kas ve iskelet sisteminin zedelenmesi sonucunda ortaya çıkan ortopedik yetersizlikler ve diğer süreğen hastalıklar</a:t>
            </a:r>
          </a:p>
          <a:p>
            <a:pPr marL="0" indent="0">
              <a:buNone/>
            </a:pPr>
            <a:endParaRPr lang="tr-TR" b="1" dirty="0" smtClean="0"/>
          </a:p>
          <a:p>
            <a:r>
              <a:rPr lang="tr-TR" dirty="0" smtClean="0"/>
              <a:t>Kalça çıkığı</a:t>
            </a:r>
          </a:p>
          <a:p>
            <a:r>
              <a:rPr lang="tr-TR" dirty="0" err="1" smtClean="0"/>
              <a:t>Amputasyon</a:t>
            </a:r>
            <a:r>
              <a:rPr lang="tr-TR" dirty="0" smtClean="0"/>
              <a:t> </a:t>
            </a:r>
          </a:p>
          <a:p>
            <a:r>
              <a:rPr lang="tr-TR" dirty="0" err="1" smtClean="0"/>
              <a:t>Süregen</a:t>
            </a:r>
            <a:r>
              <a:rPr lang="tr-TR" dirty="0" smtClean="0"/>
              <a:t> hastalıklar (kanser, tüberküloz, </a:t>
            </a:r>
            <a:r>
              <a:rPr lang="tr-TR" dirty="0"/>
              <a:t>ş</a:t>
            </a:r>
            <a:r>
              <a:rPr lang="tr-TR" dirty="0" smtClean="0"/>
              <a:t>eker ve romatizma hastalıkları)</a:t>
            </a:r>
          </a:p>
          <a:p>
            <a:pPr marL="0" indent="0">
              <a:buNone/>
            </a:pPr>
            <a:endParaRPr lang="tr-TR" dirty="0"/>
          </a:p>
        </p:txBody>
      </p:sp>
    </p:spTree>
    <p:extLst>
      <p:ext uri="{BB962C8B-B14F-4D97-AF65-F5344CB8AC3E}">
        <p14:creationId xmlns:p14="http://schemas.microsoft.com/office/powerpoint/2010/main" val="406003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dirty="0" smtClean="0"/>
              <a:t>Ortopedik Engel ve Süreğen Hastalığı Olan Bireylerin Özellikleri</a:t>
            </a:r>
            <a:endParaRPr lang="tr-TR" sz="3200" b="1" dirty="0"/>
          </a:p>
        </p:txBody>
      </p:sp>
      <p:sp>
        <p:nvSpPr>
          <p:cNvPr id="3" name="İçerik Yer Tutucusu 2"/>
          <p:cNvSpPr>
            <a:spLocks noGrp="1"/>
          </p:cNvSpPr>
          <p:nvPr>
            <p:ph idx="1"/>
          </p:nvPr>
        </p:nvSpPr>
        <p:spPr>
          <a:xfrm>
            <a:off x="838200" y="2006221"/>
            <a:ext cx="10515600" cy="4170742"/>
          </a:xfrm>
        </p:spPr>
        <p:txBody>
          <a:bodyPr/>
          <a:lstStyle/>
          <a:p>
            <a:pPr algn="just"/>
            <a:r>
              <a:rPr lang="tr-TR" dirty="0" smtClean="0"/>
              <a:t>Bireyin sahip olduğu ortopedik engelin veya süreğen hastalığın derecesi bireyin hareket becerilerini, aktivitelere katılımını dolayısıyla deneyimlerini, sosyal-duygusal-bilişsel yaşamlarını doğrudan etkilemektedir.</a:t>
            </a:r>
          </a:p>
          <a:p>
            <a:pPr algn="just"/>
            <a:r>
              <a:rPr lang="tr-TR" dirty="0" smtClean="0"/>
              <a:t>Ortopedik engel ve süreğen hastalığı olan bireylerde denge bozuklukları görülür, kolay düşerler, çabuk yorulurlar ve kol, bacak, eklem ağrıları sıklıkla görülür.</a:t>
            </a:r>
            <a:endParaRPr lang="tr-TR" dirty="0"/>
          </a:p>
        </p:txBody>
      </p:sp>
    </p:spTree>
    <p:extLst>
      <p:ext uri="{BB962C8B-B14F-4D97-AF65-F5344CB8AC3E}">
        <p14:creationId xmlns:p14="http://schemas.microsoft.com/office/powerpoint/2010/main" val="15832406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10515600" cy="276320"/>
          </a:xfrm>
        </p:spPr>
        <p:txBody>
          <a:bodyPr>
            <a:normAutofit fontScale="90000"/>
          </a:bodyPr>
          <a:lstStyle/>
          <a:p>
            <a:endParaRPr lang="tr-TR" dirty="0"/>
          </a:p>
        </p:txBody>
      </p:sp>
      <p:sp>
        <p:nvSpPr>
          <p:cNvPr id="3" name="İçerik Yer Tutucusu 2"/>
          <p:cNvSpPr>
            <a:spLocks noGrp="1"/>
          </p:cNvSpPr>
          <p:nvPr>
            <p:ph idx="1"/>
          </p:nvPr>
        </p:nvSpPr>
        <p:spPr>
          <a:xfrm>
            <a:off x="838200" y="1119116"/>
            <a:ext cx="10515600" cy="5057847"/>
          </a:xfrm>
        </p:spPr>
        <p:txBody>
          <a:bodyPr/>
          <a:lstStyle/>
          <a:p>
            <a:pPr algn="just"/>
            <a:r>
              <a:rPr lang="tr-TR" dirty="0" smtClean="0"/>
              <a:t>Bazı ailelerde aile içi olumsuz durumlar, bireyin ortopedik engeli veya süreğen hastalığına bağlanmaktadır. Bu da bireyde utanç ve suçluluk duygularının gelişimine neden olabilmektedir. Ortopedik engelli bireyin kişilik özellikleri üzerinde aile bireylerinin durumu kabul etmesi önemli rol oynar.</a:t>
            </a:r>
            <a:endParaRPr lang="tr-TR" dirty="0"/>
          </a:p>
        </p:txBody>
      </p:sp>
    </p:spTree>
    <p:extLst>
      <p:ext uri="{BB962C8B-B14F-4D97-AF65-F5344CB8AC3E}">
        <p14:creationId xmlns:p14="http://schemas.microsoft.com/office/powerpoint/2010/main" val="30495219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10515600" cy="808582"/>
          </a:xfrm>
        </p:spPr>
        <p:txBody>
          <a:bodyPr/>
          <a:lstStyle/>
          <a:p>
            <a:endParaRPr lang="tr-TR" dirty="0"/>
          </a:p>
        </p:txBody>
      </p:sp>
      <p:pic>
        <p:nvPicPr>
          <p:cNvPr id="1026" name="Picture 2" descr="Süreğen hastalığı olan çocuklar ile ilgili görsel sonucu"/>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743200" y="1173709"/>
            <a:ext cx="5895833" cy="43263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03662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dirty="0" smtClean="0"/>
              <a:t>Ortopedik Engel ve Süreğen Hastalık Nedenleri</a:t>
            </a:r>
            <a:endParaRPr lang="tr-TR" sz="3200" b="1" dirty="0"/>
          </a:p>
        </p:txBody>
      </p:sp>
      <p:sp>
        <p:nvSpPr>
          <p:cNvPr id="3" name="İçerik Yer Tutucusu 2"/>
          <p:cNvSpPr>
            <a:spLocks noGrp="1"/>
          </p:cNvSpPr>
          <p:nvPr>
            <p:ph idx="1"/>
          </p:nvPr>
        </p:nvSpPr>
        <p:spPr/>
        <p:txBody>
          <a:bodyPr/>
          <a:lstStyle/>
          <a:p>
            <a:pPr algn="just"/>
            <a:r>
              <a:rPr lang="tr-TR" dirty="0" smtClean="0"/>
              <a:t>Genetik olarak geçen problemler, annenin geçirdiği enfeksiyonlar, oksijen yetersizliği, </a:t>
            </a:r>
            <a:r>
              <a:rPr lang="tr-TR" dirty="0" err="1" smtClean="0"/>
              <a:t>malnütrisyon</a:t>
            </a:r>
            <a:r>
              <a:rPr lang="tr-TR" dirty="0" smtClean="0"/>
              <a:t>, annenin madde kullanımı, anne karnında geçirilen travma, anne-baba arasında kan uyuşmazlığı, annenin yaşı, annenin doğum sayısı, hamilelikte geçirilen hastalıklar, hamilelikte kötü beslenme, aşırı yorgunluk, duygusal travmalar, annede </a:t>
            </a:r>
            <a:r>
              <a:rPr lang="tr-TR" dirty="0"/>
              <a:t>ş</a:t>
            </a:r>
            <a:r>
              <a:rPr lang="tr-TR" dirty="0" smtClean="0"/>
              <a:t>eker hastalığı, akraba evliliği gibi faktörler doğum öncesi ortopedik ve süreğen hastalık nedenleri arasında yer almaktadır.</a:t>
            </a:r>
            <a:endParaRPr lang="tr-TR" dirty="0"/>
          </a:p>
        </p:txBody>
      </p:sp>
    </p:spTree>
    <p:extLst>
      <p:ext uri="{BB962C8B-B14F-4D97-AF65-F5344CB8AC3E}">
        <p14:creationId xmlns:p14="http://schemas.microsoft.com/office/powerpoint/2010/main" val="30848115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10515600" cy="126194"/>
          </a:xfrm>
        </p:spPr>
        <p:txBody>
          <a:bodyPr>
            <a:normAutofit fontScale="90000"/>
          </a:bodyPr>
          <a:lstStyle/>
          <a:p>
            <a:endParaRPr lang="tr-TR" dirty="0"/>
          </a:p>
        </p:txBody>
      </p:sp>
      <p:sp>
        <p:nvSpPr>
          <p:cNvPr id="3" name="İçerik Yer Tutucusu 2"/>
          <p:cNvSpPr>
            <a:spLocks noGrp="1"/>
          </p:cNvSpPr>
          <p:nvPr>
            <p:ph idx="1"/>
          </p:nvPr>
        </p:nvSpPr>
        <p:spPr>
          <a:xfrm>
            <a:off x="838200" y="777922"/>
            <a:ext cx="10515600" cy="5399041"/>
          </a:xfrm>
        </p:spPr>
        <p:txBody>
          <a:bodyPr/>
          <a:lstStyle/>
          <a:p>
            <a:pPr algn="just"/>
            <a:r>
              <a:rPr lang="tr-TR" dirty="0" smtClean="0"/>
              <a:t>Zor doğuma bağlı olarak gelişen doğum travmaları, müdahaleli doğumlar, doğum sırasında geliş pozisyonu anomalileri, erken ya da geç doğum, çoğul gebelik, sezaryen, düşük doğum ağırlığı, kötü doğum </a:t>
            </a:r>
            <a:r>
              <a:rPr lang="tr-TR" dirty="0"/>
              <a:t>ş</a:t>
            </a:r>
            <a:r>
              <a:rPr lang="tr-TR" dirty="0" smtClean="0"/>
              <a:t>artları gibi nedenler doğum sırası ortopedik ve süreğen hastalık nedenleri arasında yer almaktadır.</a:t>
            </a:r>
          </a:p>
          <a:p>
            <a:pPr algn="just"/>
            <a:endParaRPr lang="tr-TR" dirty="0"/>
          </a:p>
          <a:p>
            <a:pPr algn="just"/>
            <a:r>
              <a:rPr lang="tr-TR" dirty="0" smtClean="0"/>
              <a:t>Bebeğin ateşli hastalık geçirmesi, yetersiz beslenme, baş bölgesine gelen darbeler, bulaşıcı hastalıklar, travmalar, vücut parçalarında kayıplar, enfeksiyonlar gibi nedenler doğum sonrası ortopedik ve süreğen hastalık nedenleri arasında yer almaktadır</a:t>
            </a:r>
            <a:endParaRPr lang="tr-TR" dirty="0"/>
          </a:p>
        </p:txBody>
      </p:sp>
    </p:spTree>
    <p:extLst>
      <p:ext uri="{BB962C8B-B14F-4D97-AF65-F5344CB8AC3E}">
        <p14:creationId xmlns:p14="http://schemas.microsoft.com/office/powerpoint/2010/main" val="2574175654"/>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TotalTime>
  <Words>292</Words>
  <Application>Microsoft Office PowerPoint</Application>
  <PresentationFormat>Geniş ekran</PresentationFormat>
  <Paragraphs>31</Paragraphs>
  <Slides>12</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12</vt:i4>
      </vt:variant>
    </vt:vector>
  </HeadingPairs>
  <TitlesOfParts>
    <vt:vector size="17" baseType="lpstr">
      <vt:lpstr>Arial</vt:lpstr>
      <vt:lpstr>Calibri</vt:lpstr>
      <vt:lpstr>Calibri Light</vt:lpstr>
      <vt:lpstr>Wingdings</vt:lpstr>
      <vt:lpstr>Office Teması</vt:lpstr>
      <vt:lpstr>ORTOPEDİK ENGELLİLER</vt:lpstr>
      <vt:lpstr>PowerPoint Sunusu</vt:lpstr>
      <vt:lpstr>PowerPoint Sunusu</vt:lpstr>
      <vt:lpstr>PowerPoint Sunusu</vt:lpstr>
      <vt:lpstr>Ortopedik Engel ve Süreğen Hastalıkların Sınıflandırılması</vt:lpstr>
      <vt:lpstr>PowerPoint Sunusu</vt:lpstr>
      <vt:lpstr>PowerPoint Sunusu</vt:lpstr>
      <vt:lpstr>Ortopedik Engel ve Süreğen Hastalığı Olan Bireylerin Özellikleri</vt:lpstr>
      <vt:lpstr>PowerPoint Sunusu</vt:lpstr>
      <vt:lpstr>PowerPoint Sunusu</vt:lpstr>
      <vt:lpstr>Ortopedik Engel ve Süreğen Hastalık Nedenleri</vt:lpstr>
      <vt:lpstr>PowerPoint Sunusu</vt:lpstr>
    </vt:vector>
  </TitlesOfParts>
  <Company>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ORTOPEDİK ENGELLİLER</dc:title>
  <dc:creator>Pc</dc:creator>
  <cp:lastModifiedBy>Pc</cp:lastModifiedBy>
  <cp:revision>3</cp:revision>
  <dcterms:created xsi:type="dcterms:W3CDTF">2020-03-18T21:35:19Z</dcterms:created>
  <dcterms:modified xsi:type="dcterms:W3CDTF">2020-03-18T22:01:38Z</dcterms:modified>
</cp:coreProperties>
</file>