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2"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F565296-3683-48BA-A7B3-7CA437C6555C}"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2288586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565296-3683-48BA-A7B3-7CA437C6555C}"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94062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F565296-3683-48BA-A7B3-7CA437C6555C}"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4089857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F565296-3683-48BA-A7B3-7CA437C6555C}" type="datetimeFigureOut">
              <a:rPr lang="tr-TR" smtClean="0"/>
              <a:t>3.04.2020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3999550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F565296-3683-48BA-A7B3-7CA437C6555C}" type="datetimeFigureOut">
              <a:rPr lang="tr-TR" smtClean="0"/>
              <a:t>3.04.2020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14566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F565296-3683-48BA-A7B3-7CA437C6555C}" type="datetimeFigureOut">
              <a:rPr lang="tr-TR" smtClean="0"/>
              <a:t>3.04.2020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1263575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F565296-3683-48BA-A7B3-7CA437C6555C}" type="datetimeFigureOut">
              <a:rPr lang="tr-TR" smtClean="0"/>
              <a:t>3.04.2020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4128486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565296-3683-48BA-A7B3-7CA437C6555C}" type="datetimeFigureOut">
              <a:rPr lang="tr-TR" smtClean="0"/>
              <a:t>3.04.2020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3044267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565296-3683-48BA-A7B3-7CA437C6555C}" type="datetimeFigureOut">
              <a:rPr lang="tr-TR" smtClean="0"/>
              <a:t>3.04.2020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3300135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565296-3683-48BA-A7B3-7CA437C6555C}"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3787130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565296-3683-48BA-A7B3-7CA437C6555C}"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F5B5F1-0206-46E9-9BBF-D19E056D6999}" type="slidenum">
              <a:rPr lang="tr-TR" smtClean="0"/>
              <a:t>‹#›</a:t>
            </a:fld>
            <a:endParaRPr lang="tr-TR"/>
          </a:p>
        </p:txBody>
      </p:sp>
    </p:spTree>
    <p:extLst>
      <p:ext uri="{BB962C8B-B14F-4D97-AF65-F5344CB8AC3E}">
        <p14:creationId xmlns:p14="http://schemas.microsoft.com/office/powerpoint/2010/main" val="4225295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65296-3683-48BA-A7B3-7CA437C6555C}" type="datetimeFigureOut">
              <a:rPr lang="tr-TR" smtClean="0"/>
              <a:t>3.04.2020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F5B5F1-0206-46E9-9BBF-D19E056D6999}" type="slidenum">
              <a:rPr lang="tr-TR" smtClean="0"/>
              <a:t>‹#›</a:t>
            </a:fld>
            <a:endParaRPr lang="tr-TR"/>
          </a:p>
        </p:txBody>
      </p:sp>
    </p:spTree>
    <p:extLst>
      <p:ext uri="{BB962C8B-B14F-4D97-AF65-F5344CB8AC3E}">
        <p14:creationId xmlns:p14="http://schemas.microsoft.com/office/powerpoint/2010/main" val="77293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2388" y="1122363"/>
            <a:ext cx="9985612" cy="1265995"/>
          </a:xfrm>
        </p:spPr>
        <p:txBody>
          <a:bodyPr>
            <a:normAutofit fontScale="90000"/>
          </a:bodyPr>
          <a:lstStyle/>
          <a:p>
            <a:r>
              <a:rPr lang="tr-TR" sz="4400" b="1" dirty="0" smtClean="0"/>
              <a:t>ORTOPEDİK</a:t>
            </a:r>
            <a:r>
              <a:rPr lang="tr-TR" sz="4400" b="1" dirty="0" smtClean="0"/>
              <a:t> </a:t>
            </a:r>
            <a:r>
              <a:rPr lang="tr-TR" sz="4400" b="1" dirty="0" smtClean="0"/>
              <a:t>ENGELLİLERDE FİZİKSEL AKTİVİTE</a:t>
            </a:r>
            <a:endParaRPr lang="tr-TR" sz="4400" b="1" dirty="0"/>
          </a:p>
        </p:txBody>
      </p:sp>
      <p:sp>
        <p:nvSpPr>
          <p:cNvPr id="3" name="Alt Başlık 2"/>
          <p:cNvSpPr>
            <a:spLocks noGrp="1"/>
          </p:cNvSpPr>
          <p:nvPr>
            <p:ph type="subTitle" idx="1"/>
          </p:nvPr>
        </p:nvSpPr>
        <p:spPr>
          <a:xfrm>
            <a:off x="6851176" y="4776716"/>
            <a:ext cx="3816824" cy="481084"/>
          </a:xfrm>
        </p:spPr>
        <p:txBody>
          <a:bodyPr/>
          <a:lstStyle/>
          <a:p>
            <a:r>
              <a:rPr lang="tr-TR" b="1" dirty="0" smtClean="0"/>
              <a:t>ÖĞR.GÖR.CEM SAMUT</a:t>
            </a:r>
            <a:endParaRPr lang="tr-TR" b="1" dirty="0"/>
          </a:p>
        </p:txBody>
      </p:sp>
    </p:spTree>
    <p:extLst>
      <p:ext uri="{BB962C8B-B14F-4D97-AF65-F5344CB8AC3E}">
        <p14:creationId xmlns:p14="http://schemas.microsoft.com/office/powerpoint/2010/main" val="1538307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32513"/>
            <a:ext cx="10515600" cy="5344450"/>
          </a:xfrm>
        </p:spPr>
        <p:txBody>
          <a:bodyPr/>
          <a:lstStyle/>
          <a:p>
            <a:pPr marL="0" indent="0" algn="just">
              <a:buNone/>
            </a:pPr>
            <a:r>
              <a:rPr lang="tr-TR" dirty="0" smtClean="0"/>
              <a:t>	Bedensel engelli bir bireyin aktiviteleri, sahip olduğu engele bağlı olarak kısıtlanmakta, mimari engeller, egzersiz, fiziksel aktivite ve spor konusundaki bilgi eksikliği fiziksel performansını istediği gibi geliştirmesine izin vermemektedir. </a:t>
            </a:r>
          </a:p>
          <a:p>
            <a:pPr marL="0" indent="0" algn="just">
              <a:buNone/>
            </a:pPr>
            <a:endParaRPr lang="tr-TR" dirty="0" smtClean="0"/>
          </a:p>
          <a:p>
            <a:pPr marL="0" indent="0" algn="just">
              <a:buNone/>
            </a:pPr>
            <a:r>
              <a:rPr lang="tr-TR" dirty="0"/>
              <a:t>	</a:t>
            </a:r>
            <a:r>
              <a:rPr lang="tr-TR" dirty="0" smtClean="0"/>
              <a:t>Engelli bireylerin toplumun geneline göre aktivite düzeylerinin daha düşük olduğu bilinmekte ve düşük aktivite düzeyine bağlı ek sağlık problemleri görülebilmektedir.</a:t>
            </a:r>
            <a:endParaRPr lang="tr-TR" dirty="0"/>
          </a:p>
        </p:txBody>
      </p:sp>
    </p:spTree>
    <p:extLst>
      <p:ext uri="{BB962C8B-B14F-4D97-AF65-F5344CB8AC3E}">
        <p14:creationId xmlns:p14="http://schemas.microsoft.com/office/powerpoint/2010/main" val="2609712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82388"/>
            <a:ext cx="10515600" cy="5494575"/>
          </a:xfrm>
        </p:spPr>
        <p:txBody>
          <a:bodyPr/>
          <a:lstStyle/>
          <a:p>
            <a:pPr marL="0" indent="0" algn="just">
              <a:buNone/>
            </a:pPr>
            <a:r>
              <a:rPr lang="tr-TR" dirty="0" smtClean="0"/>
              <a:t>	Bedensel engellilerin bu problemlerle baş edebilmesinde en etkin yolun, fiziksel aktivite ve spor olduğu bilinmektedir. </a:t>
            </a:r>
          </a:p>
          <a:p>
            <a:pPr marL="0" indent="0" algn="just">
              <a:buNone/>
            </a:pPr>
            <a:endParaRPr lang="tr-TR" dirty="0" smtClean="0"/>
          </a:p>
          <a:p>
            <a:pPr marL="0" indent="0" algn="just">
              <a:buNone/>
            </a:pPr>
            <a:r>
              <a:rPr lang="tr-TR" b="1" dirty="0"/>
              <a:t>	</a:t>
            </a:r>
            <a:r>
              <a:rPr lang="tr-TR" b="1" dirty="0" smtClean="0"/>
              <a:t>Örneğin;</a:t>
            </a:r>
            <a:r>
              <a:rPr lang="tr-TR" dirty="0" smtClean="0"/>
              <a:t> tekerlekli sandalyeye bağımlı engellilerde fiziksel aktivite, oluşabilecek sağlık problemlerini en aza indirilebilmektedir. Omurilik yaralanmasından sonra, etkilenmiş kol ve bacakları hareket ettiren kaslar kuvvetsizlik nedeniyle aktif olarak kullanılamazlar. Kas hareketlerindeki bu zayıflık omurilik yaralanmalarından sonra görülen </a:t>
            </a:r>
            <a:r>
              <a:rPr lang="tr-TR" dirty="0" err="1" smtClean="0"/>
              <a:t>kontraktür</a:t>
            </a:r>
            <a:r>
              <a:rPr lang="tr-TR" dirty="0" smtClean="0"/>
              <a:t>, </a:t>
            </a:r>
            <a:r>
              <a:rPr lang="tr-TR" dirty="0" err="1" smtClean="0"/>
              <a:t>spastisite</a:t>
            </a:r>
            <a:r>
              <a:rPr lang="tr-TR" dirty="0" smtClean="0"/>
              <a:t>, derin </a:t>
            </a:r>
            <a:r>
              <a:rPr lang="tr-TR" dirty="0" err="1" smtClean="0"/>
              <a:t>ven</a:t>
            </a:r>
            <a:r>
              <a:rPr lang="tr-TR" dirty="0" smtClean="0"/>
              <a:t> </a:t>
            </a:r>
            <a:r>
              <a:rPr lang="tr-TR" dirty="0" err="1" smtClean="0"/>
              <a:t>trombozu</a:t>
            </a:r>
            <a:r>
              <a:rPr lang="tr-TR" dirty="0" smtClean="0"/>
              <a:t>, ayak ve bacaklarda ödem gibi bazı sağlık problemlerin oluşmasında rol oynar. Bunlar fiziksel aktivite ve fonksiyonel kısıtlılıkları gidermeye yönelik tedavi edici egzersizlerle önlenebilir.</a:t>
            </a:r>
          </a:p>
          <a:p>
            <a:pPr marL="0" indent="0">
              <a:buNone/>
            </a:pPr>
            <a:endParaRPr lang="tr-TR" dirty="0"/>
          </a:p>
        </p:txBody>
      </p:sp>
    </p:spTree>
    <p:extLst>
      <p:ext uri="{BB962C8B-B14F-4D97-AF65-F5344CB8AC3E}">
        <p14:creationId xmlns:p14="http://schemas.microsoft.com/office/powerpoint/2010/main" val="225596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395785"/>
            <a:ext cx="10515600" cy="5781178"/>
          </a:xfrm>
        </p:spPr>
        <p:txBody>
          <a:bodyPr/>
          <a:lstStyle/>
          <a:p>
            <a:pPr marL="0" indent="0" algn="just">
              <a:buNone/>
            </a:pPr>
            <a:r>
              <a:rPr lang="tr-TR" dirty="0" smtClean="0"/>
              <a:t>	Engelli bireylerin fiziksel aktivite ve sportif programlara katılımlarındaki temel hedef, daha bağımsız daha sağlıklı bir yaşam sürmelerine yardımcı olmak ve toplumsal katılımlarını artırmaktır.</a:t>
            </a:r>
          </a:p>
          <a:p>
            <a:pPr marL="0" indent="0" algn="just">
              <a:buNone/>
            </a:pP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250" y="1824038"/>
            <a:ext cx="7429500" cy="4352925"/>
          </a:xfrm>
          <a:prstGeom prst="rect">
            <a:avLst/>
          </a:prstGeom>
        </p:spPr>
      </p:pic>
    </p:spTree>
    <p:extLst>
      <p:ext uri="{BB962C8B-B14F-4D97-AF65-F5344CB8AC3E}">
        <p14:creationId xmlns:p14="http://schemas.microsoft.com/office/powerpoint/2010/main" val="182681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000" b="1" dirty="0" smtClean="0"/>
              <a:t>Bedensel Engelliler için Aktivite Gereksinimi ve Güvenlik Önlemleri</a:t>
            </a:r>
            <a:endParaRPr lang="tr-TR" sz="3000" b="1" dirty="0"/>
          </a:p>
        </p:txBody>
      </p:sp>
      <p:sp>
        <p:nvSpPr>
          <p:cNvPr id="3" name="İçerik Yer Tutucusu 2"/>
          <p:cNvSpPr>
            <a:spLocks noGrp="1"/>
          </p:cNvSpPr>
          <p:nvPr>
            <p:ph idx="1"/>
          </p:nvPr>
        </p:nvSpPr>
        <p:spPr/>
        <p:txBody>
          <a:bodyPr/>
          <a:lstStyle/>
          <a:p>
            <a:pPr marL="514350" indent="-514350" algn="just">
              <a:buAutoNum type="arabicPeriod"/>
            </a:pPr>
            <a:r>
              <a:rPr lang="tr-TR" dirty="0" smtClean="0"/>
              <a:t>Yapmakta olduğunuz fiziksel aktiviteleri tespit edin. </a:t>
            </a:r>
          </a:p>
          <a:p>
            <a:pPr marL="514350" indent="-514350" algn="just">
              <a:buFont typeface="+mj-lt"/>
              <a:buAutoNum type="arabicPeriod"/>
            </a:pPr>
            <a:endParaRPr lang="tr-TR" dirty="0" smtClean="0"/>
          </a:p>
          <a:p>
            <a:pPr marL="514350" indent="-514350" algn="just">
              <a:buAutoNum type="arabicPeriod"/>
            </a:pPr>
            <a:r>
              <a:rPr lang="tr-TR" dirty="0" smtClean="0"/>
              <a:t>Fiziksel aktiviteye başlamadan önce mutlaka sizi takip eden hekim ve sağlık personelini bilgilendirin, hangi aktiviteleri yapabileceğiniz konusunda bilgi alın ve kısa ve uzun dönem hedeflerinizi belirleyin.</a:t>
            </a:r>
          </a:p>
          <a:p>
            <a:pPr marL="514350" indent="-514350" algn="just">
              <a:buFont typeface="+mj-lt"/>
              <a:buAutoNum type="arabicPeriod"/>
            </a:pPr>
            <a:endParaRPr lang="tr-TR" dirty="0" smtClean="0"/>
          </a:p>
          <a:p>
            <a:pPr marL="514350" indent="-514350" algn="just">
              <a:buAutoNum type="arabicPeriod"/>
            </a:pPr>
            <a:r>
              <a:rPr lang="tr-TR" dirty="0" smtClean="0"/>
              <a:t>Fiziksel aktiviteye kısa sürelerle dereceli olarak başlayın ve süresini yavaş yavaş arttırarak devam edin. </a:t>
            </a:r>
            <a:endParaRPr lang="tr-TR" dirty="0"/>
          </a:p>
        </p:txBody>
      </p:sp>
    </p:spTree>
    <p:extLst>
      <p:ext uri="{BB962C8B-B14F-4D97-AF65-F5344CB8AC3E}">
        <p14:creationId xmlns:p14="http://schemas.microsoft.com/office/powerpoint/2010/main" val="562183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36979"/>
            <a:ext cx="10515600" cy="5439984"/>
          </a:xfrm>
        </p:spPr>
        <p:txBody>
          <a:bodyPr/>
          <a:lstStyle/>
          <a:p>
            <a:pPr marL="0" indent="0" algn="just">
              <a:buNone/>
            </a:pPr>
            <a:r>
              <a:rPr lang="tr-TR" dirty="0" smtClean="0"/>
              <a:t>4. Kalp hızınızın aşırı artması, nefes nefese kalmanız, ağrı ve rahatsızlık hissetmeniz, aşırı yorulmanız durumunda aktiviteyi sonlandırın.</a:t>
            </a:r>
          </a:p>
          <a:p>
            <a:pPr marL="0" indent="0" algn="just">
              <a:buNone/>
            </a:pPr>
            <a:endParaRPr lang="tr-TR" dirty="0" smtClean="0"/>
          </a:p>
          <a:p>
            <a:pPr marL="0" indent="0" algn="just">
              <a:buNone/>
            </a:pPr>
            <a:r>
              <a:rPr lang="tr-TR" dirty="0" smtClean="0"/>
              <a:t>5. Yapacağınız aktivitenin şiddeti aktivite sırasında yanınızdaki ile konuşabilmenizi engellemeyecek düzeyde olmalıdır. </a:t>
            </a:r>
          </a:p>
          <a:p>
            <a:pPr marL="0" indent="0" algn="just">
              <a:buNone/>
            </a:pPr>
            <a:endParaRPr lang="tr-TR" dirty="0" smtClean="0"/>
          </a:p>
          <a:p>
            <a:pPr marL="0" indent="0" algn="just">
              <a:buNone/>
            </a:pPr>
            <a:r>
              <a:rPr lang="tr-TR" dirty="0" smtClean="0"/>
              <a:t>6. Fiziksel aktivite sırasında kullanılan </a:t>
            </a:r>
            <a:r>
              <a:rPr lang="tr-TR" dirty="0" err="1" smtClean="0"/>
              <a:t>ortez</a:t>
            </a:r>
            <a:r>
              <a:rPr lang="tr-TR" dirty="0" smtClean="0"/>
              <a:t>, protez ve/veya yardımcı cihazların emniyetli bir şekilde kendinize ve çevrenizdekilere zarar vermeyecek şekilde bağlanması, takılması veya kullanılmasına özen gösterin.</a:t>
            </a:r>
            <a:endParaRPr lang="tr-TR" dirty="0"/>
          </a:p>
        </p:txBody>
      </p:sp>
    </p:spTree>
    <p:extLst>
      <p:ext uri="{BB962C8B-B14F-4D97-AF65-F5344CB8AC3E}">
        <p14:creationId xmlns:p14="http://schemas.microsoft.com/office/powerpoint/2010/main" val="312739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41445"/>
            <a:ext cx="10515600" cy="5535518"/>
          </a:xfrm>
        </p:spPr>
        <p:txBody>
          <a:bodyPr>
            <a:normAutofit/>
          </a:bodyPr>
          <a:lstStyle/>
          <a:p>
            <a:pPr marL="0" indent="0">
              <a:buNone/>
            </a:pPr>
            <a:r>
              <a:rPr lang="tr-TR" b="1" dirty="0" smtClean="0"/>
              <a:t>Aktivitelerin Şiddeti ve Süresi </a:t>
            </a:r>
          </a:p>
          <a:p>
            <a:pPr marL="0" indent="0">
              <a:buNone/>
            </a:pPr>
            <a:endParaRPr lang="tr-TR" dirty="0"/>
          </a:p>
          <a:p>
            <a:pPr marL="0" indent="0" algn="just">
              <a:buNone/>
            </a:pPr>
            <a:r>
              <a:rPr lang="tr-TR" dirty="0" smtClean="0"/>
              <a:t>	Bedensel engelli bireyler haftada 3 gün, günde en az 30 dakika orta şiddette veya 20 dakika yüksek şiddetli aktivite yapabilirler. Örneğin tekerlekli sandalyeye bağımlı bir bireyin günde 30-40 dakika tekerlekli sandalye kullanması, orta şiddette fiziksel aktivite kabul edilirken, 20 dakika tekerlekli sandalye basketbol oynaması yüksek şiddette aktivite olarak kabul edilebilir. </a:t>
            </a:r>
          </a:p>
          <a:p>
            <a:pPr marL="0" indent="0" algn="just">
              <a:buNone/>
            </a:pPr>
            <a:r>
              <a:rPr lang="tr-TR" dirty="0"/>
              <a:t>	</a:t>
            </a:r>
            <a:endParaRPr lang="tr-TR" dirty="0" smtClean="0"/>
          </a:p>
          <a:p>
            <a:pPr marL="0" indent="0" algn="just">
              <a:buNone/>
            </a:pPr>
            <a:r>
              <a:rPr lang="tr-TR" dirty="0"/>
              <a:t>	</a:t>
            </a:r>
            <a:r>
              <a:rPr lang="tr-TR" dirty="0" smtClean="0"/>
              <a:t>Aktivitenin en ideali, düzenli olarak yapılanıdır. Bireyler, güvenli yapılan tüm aktivitelere katılabilirler. Aktiviteler eğlendirici hâle getirebilirler (yürüme, tekerlekli sandalye kullanma, dans gibi). </a:t>
            </a:r>
            <a:endParaRPr lang="tr-TR" dirty="0"/>
          </a:p>
        </p:txBody>
      </p:sp>
    </p:spTree>
    <p:extLst>
      <p:ext uri="{BB962C8B-B14F-4D97-AF65-F5344CB8AC3E}">
        <p14:creationId xmlns:p14="http://schemas.microsoft.com/office/powerpoint/2010/main" val="2128842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7546" y="286603"/>
            <a:ext cx="7465326" cy="6387152"/>
          </a:xfrm>
        </p:spPr>
        <p:txBody>
          <a:bodyPr/>
          <a:lstStyle/>
          <a:p>
            <a:pPr marL="0" indent="0" algn="just">
              <a:buNone/>
            </a:pPr>
            <a:r>
              <a:rPr lang="tr-TR" dirty="0" smtClean="0"/>
              <a:t>	Engelli olmayan çocuklar sokakta, okul bahçesinde spor ve fiziksel aktivite yapma imkânına sahipken, engelli çocukların aynı fırsatlara sahip olmaması onları hareketsiz bireyler yapmaktadır. Bu yüzden okullar personel ve araç yönünden donatılmalı ve spor aktiviteleri yönünden de bilgilendirilmelidir. </a:t>
            </a:r>
          </a:p>
          <a:p>
            <a:pPr marL="0" indent="0" algn="just">
              <a:buNone/>
            </a:pPr>
            <a:endParaRPr lang="tr-TR" dirty="0"/>
          </a:p>
          <a:p>
            <a:pPr marL="0" indent="0" algn="just">
              <a:buNone/>
            </a:pPr>
            <a:r>
              <a:rPr lang="tr-TR" dirty="0" smtClean="0"/>
              <a:t>	Adapte edilmiş fiziksel eğitim programları uygulanabilir. Aktiviteler günlük sınıf aktiviteleri olabileceği gibi küçük grupları içeren şekilde de düzenlenebilir. Normal ders programı içindeki ders saatinde grup aktivitesi şeklinde uygulanabildiği gibi ihtiyacı olan çocuğa kişisel olarak düzenlenebilir.</a:t>
            </a:r>
          </a:p>
          <a:p>
            <a:pPr marL="0" indent="0">
              <a:buNone/>
            </a:pP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8088" y="409433"/>
            <a:ext cx="3659805" cy="5745708"/>
          </a:xfrm>
          <a:prstGeom prst="rect">
            <a:avLst/>
          </a:prstGeom>
        </p:spPr>
      </p:pic>
    </p:spTree>
    <p:extLst>
      <p:ext uri="{BB962C8B-B14F-4D97-AF65-F5344CB8AC3E}">
        <p14:creationId xmlns:p14="http://schemas.microsoft.com/office/powerpoint/2010/main" val="63650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0375" y="259306"/>
            <a:ext cx="5186149" cy="6250675"/>
          </a:xfrm>
        </p:spPr>
        <p:txBody>
          <a:bodyPr>
            <a:normAutofit/>
          </a:bodyPr>
          <a:lstStyle/>
          <a:p>
            <a:pPr marL="0" indent="0" algn="just">
              <a:buNone/>
            </a:pPr>
            <a:r>
              <a:rPr lang="tr-TR" dirty="0" smtClean="0"/>
              <a:t>	Engelli çocukları daha aktif hâle getirmek için; okul çevresinin, parkların, spor salonlarının onların da yararlanabileceği şekilde düzenlenmesi, doğru yönlendirme ve uygun spor branşı için eğitimli uzman kişilerin görev alması ve adapte edilmiş fiziksel eğitim programlarının okulda uygulanmasına olanak sağlanması gibi konulara dikkat edilmelidir.</a:t>
            </a:r>
          </a:p>
          <a:p>
            <a:pPr marL="0" indent="0" algn="just">
              <a:buNone/>
            </a:pPr>
            <a:r>
              <a:rPr lang="tr-TR" dirty="0" smtClean="0"/>
              <a:t>	Çocuğun ilgilendiği herhangi bir aktivite çocuğun kendine güvenini sağlayacak ve gelişimine yardımcı olacaktır.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1491" y="259307"/>
            <a:ext cx="5268037" cy="6250674"/>
          </a:xfrm>
          <a:prstGeom prst="rect">
            <a:avLst/>
          </a:prstGeom>
        </p:spPr>
      </p:pic>
    </p:spTree>
    <p:extLst>
      <p:ext uri="{BB962C8B-B14F-4D97-AF65-F5344CB8AC3E}">
        <p14:creationId xmlns:p14="http://schemas.microsoft.com/office/powerpoint/2010/main" val="4046524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3206" y="313899"/>
            <a:ext cx="10780594" cy="5863064"/>
          </a:xfrm>
        </p:spPr>
        <p:txBody>
          <a:bodyPr>
            <a:normAutofit/>
          </a:bodyPr>
          <a:lstStyle/>
          <a:p>
            <a:pPr algn="just">
              <a:buFontTx/>
              <a:buChar char="-"/>
            </a:pPr>
            <a:r>
              <a:rPr lang="tr-TR" dirty="0" smtClean="0"/>
              <a:t>Çocuğunuza sevgi ve yardım duygularıyla yaklaşarak evdeki günlük aktiviteleri beraber yapmaya çalışın.</a:t>
            </a:r>
          </a:p>
          <a:p>
            <a:pPr marL="0" indent="0" algn="just">
              <a:buNone/>
            </a:pPr>
            <a:endParaRPr lang="tr-TR" dirty="0" smtClean="0"/>
          </a:p>
          <a:p>
            <a:pPr algn="just">
              <a:buFontTx/>
              <a:buChar char="-"/>
            </a:pPr>
            <a:r>
              <a:rPr lang="tr-TR" dirty="0" smtClean="0"/>
              <a:t>Evde yaptığınız işlerin hepsi, özel ihtiyaçları olan çocuğunuzun dünyayı daha iyi tanımasına yardımcı olacaktır. Örneğin; ona ışığı açmak, masayı hazırlamak veya yatağı düzeltmek için neler yaptığınızı anlatabilirsiniz. </a:t>
            </a:r>
          </a:p>
          <a:p>
            <a:pPr algn="just">
              <a:buFontTx/>
              <a:buChar char="-"/>
            </a:pPr>
            <a:endParaRPr lang="tr-TR" dirty="0" smtClean="0"/>
          </a:p>
          <a:p>
            <a:pPr algn="just">
              <a:buFontTx/>
              <a:buChar char="-"/>
            </a:pPr>
            <a:r>
              <a:rPr lang="tr-TR" dirty="0" smtClean="0"/>
              <a:t>Her tabağın yanına kaşık koymak, kurabiyeleri getirmek veya çamaşır sepetine çamaşırları koymak gibi basit görevler verebilirsiniz. </a:t>
            </a:r>
          </a:p>
          <a:p>
            <a:pPr marL="0" indent="0" algn="just">
              <a:buNone/>
            </a:pPr>
            <a:endParaRPr lang="tr-TR" dirty="0" smtClean="0"/>
          </a:p>
          <a:p>
            <a:pPr marL="0" indent="0" algn="just">
              <a:buNone/>
            </a:pPr>
            <a:r>
              <a:rPr lang="tr-TR" dirty="0" smtClean="0"/>
              <a:t>- Çocuğunuzun kendi yapabileceği aktiviteleri asla siz üstlenmeyin. Örneğin; bacaklarında ortopedik bozukluk var, ancak ellerini kullanabiliyorsa çoraplarını siz giydirmeyin ya da yemeğini siz yedirmeyin. </a:t>
            </a:r>
          </a:p>
        </p:txBody>
      </p:sp>
    </p:spTree>
    <p:extLst>
      <p:ext uri="{BB962C8B-B14F-4D97-AF65-F5344CB8AC3E}">
        <p14:creationId xmlns:p14="http://schemas.microsoft.com/office/powerpoint/2010/main" val="3639501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36979"/>
            <a:ext cx="10515600" cy="5439984"/>
          </a:xfrm>
        </p:spPr>
        <p:txBody>
          <a:bodyPr/>
          <a:lstStyle/>
          <a:p>
            <a:pPr marL="0" indent="0" algn="just">
              <a:buNone/>
            </a:pPr>
            <a:r>
              <a:rPr lang="tr-TR" dirty="0" smtClean="0"/>
              <a:t>	Bedensel engellilerde fiziksel aktivitenin en güzel örneklerinden biri de spordur. Spora katılım, sosyal entegrasyonu, kendini kabul etme, sosyal yeteneklerin gelişmesi yanında engelli ve engelli olmayan bireylerin kaynaşmasını sağlamaktadır. Özellikle çocukların engelli arkadaşlarını tanıması ve onları kabul etmelerinin artması ilerde toplumu oluşturacak bu bireyler arasındaki engelleri kaldıracaktır. </a:t>
            </a:r>
          </a:p>
          <a:p>
            <a:pPr marL="0" indent="0" algn="just">
              <a:buNone/>
            </a:pPr>
            <a:endParaRPr lang="tr-TR" dirty="0"/>
          </a:p>
          <a:p>
            <a:pPr marL="0" indent="0" algn="just">
              <a:buNone/>
            </a:pPr>
            <a:r>
              <a:rPr lang="tr-TR" dirty="0" smtClean="0"/>
              <a:t>	Bedensel engelliler sportif aktiviteleri amatör olarak devam ettirebileceği gibi profesyonel bir oyuncu olarak takım sporunda yer alabilir, hatta millî takım oyuncusu olarak ülkemizi temsil etme başarısı gösterebilir.</a:t>
            </a:r>
            <a:endParaRPr lang="tr-TR" dirty="0"/>
          </a:p>
        </p:txBody>
      </p:sp>
    </p:spTree>
    <p:extLst>
      <p:ext uri="{BB962C8B-B14F-4D97-AF65-F5344CB8AC3E}">
        <p14:creationId xmlns:p14="http://schemas.microsoft.com/office/powerpoint/2010/main" val="60989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364" y="559559"/>
            <a:ext cx="5472753" cy="5554638"/>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538" y="559559"/>
            <a:ext cx="5715000" cy="5554638"/>
          </a:xfrm>
          <a:prstGeom prst="rect">
            <a:avLst/>
          </a:prstGeom>
        </p:spPr>
      </p:pic>
    </p:spTree>
    <p:extLst>
      <p:ext uri="{BB962C8B-B14F-4D97-AF65-F5344CB8AC3E}">
        <p14:creationId xmlns:p14="http://schemas.microsoft.com/office/powerpoint/2010/main" val="3956990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59558"/>
            <a:ext cx="10515600" cy="6045958"/>
          </a:xfrm>
        </p:spPr>
        <p:txBody>
          <a:bodyPr>
            <a:normAutofit/>
          </a:bodyPr>
          <a:lstStyle/>
          <a:p>
            <a:pPr marL="0" indent="0" algn="just">
              <a:buNone/>
            </a:pPr>
            <a:r>
              <a:rPr lang="tr-TR" dirty="0" smtClean="0"/>
              <a:t>	Fiziksel aktiviteyi veya sporu, spora ya da engel durumunuza özel geliştirilmiş yardımcı cihazlar/ekipmanlar/protezler kullanarak yapabileceğiniz gibi, hiçbir yardımcı ekipmana gereksinim duymadan da yapabilirsiniz. </a:t>
            </a:r>
          </a:p>
          <a:p>
            <a:pPr marL="0" indent="0" algn="just">
              <a:buNone/>
            </a:pPr>
            <a:r>
              <a:rPr lang="tr-TR" dirty="0"/>
              <a:t>	</a:t>
            </a:r>
            <a:r>
              <a:rPr lang="tr-TR" dirty="0" smtClean="0"/>
              <a:t>Örneğin masa tenisi sporunu,  kullandığınız protez veya cihazınızla veya bunları kullanmıyorsanız var olan durumunuzla ayakta yapabileceğiniz gibi; tekerlekli sandalye kullanan bir bireyseniz tekerlekli sandalyenizde oturarak da yapabilirsiniz.</a:t>
            </a:r>
          </a:p>
          <a:p>
            <a:pPr marL="0" indent="0" algn="just">
              <a:buNone/>
            </a:pPr>
            <a:endParaRPr lang="tr-TR" dirty="0"/>
          </a:p>
          <a:p>
            <a:pPr marL="0" indent="0" algn="just">
              <a:buNone/>
            </a:pPr>
            <a:r>
              <a:rPr lang="tr-TR" dirty="0" smtClean="0"/>
              <a:t>	Bedensel engelli bireylerin evlerinden dışarı çıkarak toplum içinde aktif rol almaları, sporcu kimlikleri ile öne çıkmaları, diğer engelli bireylere ve topluma örnek olacaktır. Böylece bedensel engelli bireylerin fiziksel aktiviteye katılımına engel olan çevresel bariyerlerin ortadan kalkması sağlanacaktır.</a:t>
            </a:r>
            <a:endParaRPr lang="tr-TR" dirty="0"/>
          </a:p>
        </p:txBody>
      </p:sp>
    </p:spTree>
    <p:extLst>
      <p:ext uri="{BB962C8B-B14F-4D97-AF65-F5344CB8AC3E}">
        <p14:creationId xmlns:p14="http://schemas.microsoft.com/office/powerpoint/2010/main" val="4167509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4094855679"/>
              </p:ext>
            </p:extLst>
          </p:nvPr>
        </p:nvGraphicFramePr>
        <p:xfrm>
          <a:off x="838200" y="163773"/>
          <a:ext cx="10803340" cy="7177358"/>
        </p:xfrm>
        <a:graphic>
          <a:graphicData uri="http://schemas.openxmlformats.org/drawingml/2006/table">
            <a:tbl>
              <a:tblPr firstRow="1" bandRow="1">
                <a:tableStyleId>{5C22544A-7EE6-4342-B048-85BDC9FD1C3A}</a:tableStyleId>
              </a:tblPr>
              <a:tblGrid>
                <a:gridCol w="1073791"/>
                <a:gridCol w="3757683"/>
                <a:gridCol w="3210856"/>
                <a:gridCol w="2761010"/>
              </a:tblGrid>
              <a:tr h="652487">
                <a:tc>
                  <a:txBody>
                    <a:bodyPr/>
                    <a:lstStyle/>
                    <a:p>
                      <a:r>
                        <a:rPr lang="tr-TR" dirty="0" smtClean="0"/>
                        <a:t>YAŞ ARALIĞI</a:t>
                      </a:r>
                      <a:endParaRPr lang="tr-TR" dirty="0"/>
                    </a:p>
                  </a:txBody>
                  <a:tcPr/>
                </a:tc>
                <a:tc>
                  <a:txBody>
                    <a:bodyPr/>
                    <a:lstStyle/>
                    <a:p>
                      <a:r>
                        <a:rPr lang="tr-TR" dirty="0" smtClean="0"/>
                        <a:t>EV İÇİ/DIŞI BOŞ ZAMAN AKTİVİTELERİ</a:t>
                      </a:r>
                      <a:endParaRPr lang="tr-TR" dirty="0"/>
                    </a:p>
                  </a:txBody>
                  <a:tcPr/>
                </a:tc>
                <a:tc>
                  <a:txBody>
                    <a:bodyPr/>
                    <a:lstStyle/>
                    <a:p>
                      <a:r>
                        <a:rPr lang="tr-TR" dirty="0" smtClean="0"/>
                        <a:t>SPOR AKTİVİTELERİ</a:t>
                      </a:r>
                      <a:endParaRPr lang="tr-TR" dirty="0"/>
                    </a:p>
                  </a:txBody>
                  <a:tcPr/>
                </a:tc>
                <a:tc>
                  <a:txBody>
                    <a:bodyPr/>
                    <a:lstStyle/>
                    <a:p>
                      <a:r>
                        <a:rPr lang="tr-TR" dirty="0" smtClean="0"/>
                        <a:t>İŞ/OKUL AKTİVİTELERİ</a:t>
                      </a:r>
                      <a:endParaRPr lang="tr-TR" dirty="0"/>
                    </a:p>
                  </a:txBody>
                  <a:tcPr/>
                </a:tc>
              </a:tr>
              <a:tr h="6524871">
                <a:tc>
                  <a:txBody>
                    <a:bodyPr/>
                    <a:lstStyle/>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r>
                        <a:rPr lang="tr-TR" dirty="0" smtClean="0"/>
                        <a:t>0‐ 18 Yaş</a:t>
                      </a:r>
                    </a:p>
                    <a:p>
                      <a:endParaRPr lang="tr-TR" dirty="0"/>
                    </a:p>
                  </a:txBody>
                  <a:tcPr/>
                </a:tc>
                <a:tc>
                  <a:txBody>
                    <a:bodyPr/>
                    <a:lstStyle/>
                    <a:p>
                      <a:r>
                        <a:rPr lang="tr-TR" dirty="0" smtClean="0"/>
                        <a:t>- Beden eğitimi derslerine aktif katılım</a:t>
                      </a:r>
                    </a:p>
                    <a:p>
                      <a:r>
                        <a:rPr lang="tr-TR" dirty="0" smtClean="0"/>
                        <a:t>- Aerobik aktiviteler (koşma, zıplama gibi..)</a:t>
                      </a:r>
                    </a:p>
                    <a:p>
                      <a:r>
                        <a:rPr lang="tr-TR" dirty="0" smtClean="0"/>
                        <a:t>- Ev dışında yürüme ve tekerlekli sandalye kullanma,</a:t>
                      </a:r>
                    </a:p>
                    <a:p>
                      <a:r>
                        <a:rPr lang="tr-TR" dirty="0" smtClean="0"/>
                        <a:t>- Kuvvet, </a:t>
                      </a:r>
                      <a:r>
                        <a:rPr lang="tr-TR" dirty="0" err="1" smtClean="0"/>
                        <a:t>dayanıklık</a:t>
                      </a:r>
                      <a:r>
                        <a:rPr lang="tr-TR" dirty="0" smtClean="0"/>
                        <a:t> ve esnekliği arttırmak için egzersizler </a:t>
                      </a:r>
                    </a:p>
                    <a:p>
                      <a:r>
                        <a:rPr lang="tr-TR" dirty="0" smtClean="0"/>
                        <a:t>- Ata binme</a:t>
                      </a:r>
                    </a:p>
                    <a:p>
                      <a:r>
                        <a:rPr lang="tr-TR" dirty="0" smtClean="0"/>
                        <a:t>- Yüzme</a:t>
                      </a:r>
                    </a:p>
                    <a:p>
                      <a:r>
                        <a:rPr lang="tr-TR" dirty="0" smtClean="0"/>
                        <a:t>- Bisiklet kullanma</a:t>
                      </a:r>
                    </a:p>
                    <a:p>
                      <a:r>
                        <a:rPr lang="tr-TR" dirty="0" smtClean="0"/>
                        <a:t>- Su içi egzersizler</a:t>
                      </a:r>
                    </a:p>
                    <a:p>
                      <a:r>
                        <a:rPr lang="tr-TR" dirty="0" smtClean="0"/>
                        <a:t>- Dans</a:t>
                      </a:r>
                    </a:p>
                    <a:p>
                      <a:r>
                        <a:rPr lang="tr-TR" dirty="0" smtClean="0"/>
                        <a:t>- Grup oyunları (körebe, saklambaç, yakan top, evcilik oyunu vb.)</a:t>
                      </a:r>
                    </a:p>
                    <a:p>
                      <a:r>
                        <a:rPr lang="tr-TR" dirty="0" smtClean="0"/>
                        <a:t>- Bireysel oyunlar (uçurtma uçurma, su oyunları, </a:t>
                      </a:r>
                      <a:r>
                        <a:rPr lang="tr-TR" dirty="0" err="1" smtClean="0"/>
                        <a:t>topbalonla</a:t>
                      </a:r>
                      <a:r>
                        <a:rPr lang="tr-TR" dirty="0" smtClean="0"/>
                        <a:t> oynama vb.)</a:t>
                      </a:r>
                    </a:p>
                    <a:p>
                      <a:r>
                        <a:rPr lang="tr-TR" dirty="0" smtClean="0"/>
                        <a:t>- Oyun parkında vakit geçirme</a:t>
                      </a:r>
                    </a:p>
                    <a:p>
                      <a:r>
                        <a:rPr lang="tr-TR" dirty="0" smtClean="0"/>
                        <a:t>- Kamp yapma, </a:t>
                      </a:r>
                    </a:p>
                    <a:p>
                      <a:r>
                        <a:rPr lang="tr-TR" dirty="0" smtClean="0"/>
                        <a:t>- Balık tutma,</a:t>
                      </a:r>
                      <a:endParaRPr lang="tr-TR" dirty="0"/>
                    </a:p>
                  </a:txBody>
                  <a:tcPr/>
                </a:tc>
                <a:tc>
                  <a:txBody>
                    <a:bodyPr/>
                    <a:lstStyle/>
                    <a:p>
                      <a:r>
                        <a:rPr lang="tr-TR" dirty="0" smtClean="0"/>
                        <a:t>- </a:t>
                      </a:r>
                      <a:r>
                        <a:rPr lang="tr-TR" dirty="0" err="1" smtClean="0"/>
                        <a:t>Paralimpik</a:t>
                      </a:r>
                      <a:r>
                        <a:rPr lang="tr-TR" dirty="0" smtClean="0"/>
                        <a:t> Sporlar</a:t>
                      </a:r>
                    </a:p>
                    <a:p>
                      <a:r>
                        <a:rPr lang="tr-TR" dirty="0" smtClean="0"/>
                        <a:t>- Atletizm, </a:t>
                      </a:r>
                    </a:p>
                    <a:p>
                      <a:r>
                        <a:rPr lang="tr-TR" dirty="0" smtClean="0"/>
                        <a:t>- Atıcılık, </a:t>
                      </a:r>
                    </a:p>
                    <a:p>
                      <a:r>
                        <a:rPr lang="tr-TR" dirty="0" smtClean="0"/>
                        <a:t>- </a:t>
                      </a:r>
                      <a:r>
                        <a:rPr lang="tr-TR" dirty="0" err="1" smtClean="0"/>
                        <a:t>Ampute</a:t>
                      </a:r>
                      <a:r>
                        <a:rPr lang="tr-TR" dirty="0" smtClean="0"/>
                        <a:t> futbol, </a:t>
                      </a:r>
                    </a:p>
                    <a:p>
                      <a:r>
                        <a:rPr lang="tr-TR" dirty="0" smtClean="0"/>
                        <a:t>-  Masa tenisi, </a:t>
                      </a:r>
                    </a:p>
                    <a:p>
                      <a:r>
                        <a:rPr lang="tr-TR" dirty="0" smtClean="0"/>
                        <a:t>- Tekerlekli sandalye basketbol, </a:t>
                      </a:r>
                    </a:p>
                    <a:p>
                      <a:r>
                        <a:rPr lang="tr-TR" dirty="0" smtClean="0"/>
                        <a:t>- Bilek güreşi, </a:t>
                      </a:r>
                    </a:p>
                    <a:p>
                      <a:r>
                        <a:rPr lang="tr-TR" dirty="0" smtClean="0"/>
                        <a:t>- Halter,</a:t>
                      </a:r>
                    </a:p>
                    <a:p>
                      <a:r>
                        <a:rPr lang="tr-TR" dirty="0" smtClean="0"/>
                        <a:t>-  Badminton, </a:t>
                      </a:r>
                    </a:p>
                    <a:p>
                      <a:r>
                        <a:rPr lang="tr-TR" dirty="0" smtClean="0"/>
                        <a:t>- Okçuluk,</a:t>
                      </a:r>
                    </a:p>
                    <a:p>
                      <a:r>
                        <a:rPr lang="tr-TR" dirty="0" smtClean="0"/>
                        <a:t>-  Tekerlekli sandalye tenis, </a:t>
                      </a:r>
                    </a:p>
                    <a:p>
                      <a:r>
                        <a:rPr lang="tr-TR" dirty="0" smtClean="0"/>
                        <a:t>- Yelken, </a:t>
                      </a:r>
                    </a:p>
                    <a:p>
                      <a:r>
                        <a:rPr lang="tr-TR" dirty="0" smtClean="0"/>
                        <a:t>- Yüzme, </a:t>
                      </a:r>
                    </a:p>
                    <a:p>
                      <a:r>
                        <a:rPr lang="tr-TR" dirty="0" smtClean="0"/>
                        <a:t>- Oturarak voleybol</a:t>
                      </a:r>
                    </a:p>
                    <a:p>
                      <a:r>
                        <a:rPr lang="tr-TR" dirty="0" smtClean="0"/>
                        <a:t>- Kayak</a:t>
                      </a:r>
                    </a:p>
                    <a:p>
                      <a:r>
                        <a:rPr lang="tr-TR" dirty="0" smtClean="0"/>
                        <a:t>- </a:t>
                      </a:r>
                      <a:r>
                        <a:rPr lang="tr-TR" dirty="0" err="1" smtClean="0"/>
                        <a:t>Boccia</a:t>
                      </a:r>
                      <a:endParaRPr lang="tr-TR" dirty="0" smtClean="0"/>
                    </a:p>
                    <a:p>
                      <a:r>
                        <a:rPr lang="tr-TR" dirty="0" smtClean="0"/>
                        <a:t>- Tekerlekli Sandalye</a:t>
                      </a:r>
                      <a:r>
                        <a:rPr lang="tr-TR" baseline="0" dirty="0" smtClean="0"/>
                        <a:t> </a:t>
                      </a:r>
                      <a:r>
                        <a:rPr lang="tr-TR" dirty="0" err="1" smtClean="0"/>
                        <a:t>Curling</a:t>
                      </a:r>
                      <a:endParaRPr lang="tr-TR" dirty="0" smtClean="0"/>
                    </a:p>
                    <a:p>
                      <a:r>
                        <a:rPr lang="tr-TR" dirty="0" smtClean="0"/>
                        <a:t>- Judo</a:t>
                      </a:r>
                    </a:p>
                    <a:p>
                      <a:r>
                        <a:rPr lang="tr-TR" dirty="0" smtClean="0"/>
                        <a:t>- Tekerlekli Sandalye Eskrim</a:t>
                      </a:r>
                    </a:p>
                    <a:p>
                      <a:r>
                        <a:rPr lang="tr-TR" dirty="0" smtClean="0"/>
                        <a:t>- Bisiklet</a:t>
                      </a:r>
                    </a:p>
                    <a:p>
                      <a:r>
                        <a:rPr lang="tr-TR" dirty="0" smtClean="0"/>
                        <a:t>- Kürek</a:t>
                      </a:r>
                    </a:p>
                    <a:p>
                      <a:r>
                        <a:rPr lang="tr-TR" dirty="0" smtClean="0"/>
                        <a:t>- Tekerlekli Sandalye Dans</a:t>
                      </a:r>
                    </a:p>
                    <a:p>
                      <a:endParaRPr lang="tr-TR" dirty="0"/>
                    </a:p>
                  </a:txBody>
                  <a:tcPr/>
                </a:tc>
                <a:tc>
                  <a:txBody>
                    <a:bodyPr/>
                    <a:lstStyle/>
                    <a:p>
                      <a:r>
                        <a:rPr lang="tr-TR" dirty="0" smtClean="0"/>
                        <a:t>- Sınıf içi aktiviteler </a:t>
                      </a:r>
                    </a:p>
                    <a:p>
                      <a:r>
                        <a:rPr lang="tr-TR" dirty="0" smtClean="0"/>
                        <a:t>- Grup oyunları (körebe, saklambaç, yakan top, evcilik oyunu vb.)</a:t>
                      </a:r>
                    </a:p>
                    <a:p>
                      <a:r>
                        <a:rPr lang="tr-TR" dirty="0" smtClean="0"/>
                        <a:t>- Bireysel oyunlar (uçurtma uçurma, su oyunları, </a:t>
                      </a:r>
                      <a:r>
                        <a:rPr lang="tr-TR" dirty="0" err="1" smtClean="0"/>
                        <a:t>topbalonla</a:t>
                      </a:r>
                      <a:r>
                        <a:rPr lang="tr-TR" dirty="0" smtClean="0"/>
                        <a:t> oynama vb.)</a:t>
                      </a:r>
                    </a:p>
                    <a:p>
                      <a:r>
                        <a:rPr lang="tr-TR" dirty="0" smtClean="0"/>
                        <a:t>- Ders aralarında kısa yürüyüşler</a:t>
                      </a:r>
                    </a:p>
                    <a:p>
                      <a:r>
                        <a:rPr lang="tr-TR" dirty="0" smtClean="0"/>
                        <a:t>- Aerobik aktiviteler (folklor, ip atlama gibi)</a:t>
                      </a:r>
                      <a:endParaRPr lang="tr-TR" dirty="0"/>
                    </a:p>
                  </a:txBody>
                  <a:tcPr/>
                </a:tc>
              </a:tr>
            </a:tbl>
          </a:graphicData>
        </a:graphic>
      </p:graphicFrame>
    </p:spTree>
    <p:extLst>
      <p:ext uri="{BB962C8B-B14F-4D97-AF65-F5344CB8AC3E}">
        <p14:creationId xmlns:p14="http://schemas.microsoft.com/office/powerpoint/2010/main" val="869826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817495479"/>
              </p:ext>
            </p:extLst>
          </p:nvPr>
        </p:nvGraphicFramePr>
        <p:xfrm>
          <a:off x="838199" y="163773"/>
          <a:ext cx="10980761" cy="7177358"/>
        </p:xfrm>
        <a:graphic>
          <a:graphicData uri="http://schemas.openxmlformats.org/drawingml/2006/table">
            <a:tbl>
              <a:tblPr firstRow="1" bandRow="1">
                <a:tableStyleId>{5C22544A-7EE6-4342-B048-85BDC9FD1C3A}</a:tableStyleId>
              </a:tblPr>
              <a:tblGrid>
                <a:gridCol w="1091426"/>
                <a:gridCol w="3819395"/>
                <a:gridCol w="3142971"/>
                <a:gridCol w="2926969"/>
              </a:tblGrid>
              <a:tr h="652487">
                <a:tc>
                  <a:txBody>
                    <a:bodyPr/>
                    <a:lstStyle/>
                    <a:p>
                      <a:r>
                        <a:rPr lang="tr-TR" dirty="0" smtClean="0"/>
                        <a:t>YAŞ ARALIĞI</a:t>
                      </a:r>
                      <a:endParaRPr lang="tr-TR" dirty="0"/>
                    </a:p>
                  </a:txBody>
                  <a:tcPr/>
                </a:tc>
                <a:tc>
                  <a:txBody>
                    <a:bodyPr/>
                    <a:lstStyle/>
                    <a:p>
                      <a:r>
                        <a:rPr lang="tr-TR" dirty="0" smtClean="0"/>
                        <a:t>EV İÇİ/DIŞI BOŞ ZAMAN AKTİVİTELERİ</a:t>
                      </a:r>
                      <a:endParaRPr lang="tr-TR" dirty="0"/>
                    </a:p>
                  </a:txBody>
                  <a:tcPr/>
                </a:tc>
                <a:tc>
                  <a:txBody>
                    <a:bodyPr/>
                    <a:lstStyle/>
                    <a:p>
                      <a:r>
                        <a:rPr lang="tr-TR" dirty="0" smtClean="0"/>
                        <a:t>SPOR AKTİVİTELERİ</a:t>
                      </a:r>
                      <a:endParaRPr lang="tr-TR" dirty="0"/>
                    </a:p>
                  </a:txBody>
                  <a:tcPr/>
                </a:tc>
                <a:tc>
                  <a:txBody>
                    <a:bodyPr/>
                    <a:lstStyle/>
                    <a:p>
                      <a:r>
                        <a:rPr lang="tr-TR" dirty="0" smtClean="0"/>
                        <a:t>İŞ/OKUL AKTİVİTELERİ</a:t>
                      </a:r>
                      <a:endParaRPr lang="tr-TR" dirty="0"/>
                    </a:p>
                  </a:txBody>
                  <a:tcPr/>
                </a:tc>
              </a:tr>
              <a:tr h="6524871">
                <a:tc>
                  <a:txBody>
                    <a:bodyPr/>
                    <a:lstStyle/>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r>
                        <a:rPr lang="tr-TR" dirty="0" smtClean="0"/>
                        <a:t>19</a:t>
                      </a:r>
                      <a:r>
                        <a:rPr lang="tr-TR" baseline="0" dirty="0" smtClean="0"/>
                        <a:t> Yaş ve Üzeri</a:t>
                      </a:r>
                      <a:endParaRPr lang="tr-TR" dirty="0" smtClean="0"/>
                    </a:p>
                    <a:p>
                      <a:endParaRPr lang="tr-TR" dirty="0"/>
                    </a:p>
                  </a:txBody>
                  <a:tcPr/>
                </a:tc>
                <a:tc>
                  <a:txBody>
                    <a:bodyPr/>
                    <a:lstStyle/>
                    <a:p>
                      <a:r>
                        <a:rPr lang="tr-TR" dirty="0" smtClean="0"/>
                        <a:t>- Ev dışında yürüme ve tekerlekli sandalye kullanma,</a:t>
                      </a:r>
                    </a:p>
                    <a:p>
                      <a:r>
                        <a:rPr lang="tr-TR" dirty="0" smtClean="0"/>
                        <a:t>- Kuvvet, dayanıklılık ve esnekliği arttırmak için egzersizler</a:t>
                      </a:r>
                    </a:p>
                    <a:p>
                      <a:r>
                        <a:rPr lang="tr-TR" dirty="0" smtClean="0"/>
                        <a:t>- Kamp yapma, </a:t>
                      </a:r>
                    </a:p>
                    <a:p>
                      <a:r>
                        <a:rPr lang="tr-TR" dirty="0" smtClean="0"/>
                        <a:t>- Balık tutma,</a:t>
                      </a:r>
                    </a:p>
                    <a:p>
                      <a:r>
                        <a:rPr lang="tr-TR" dirty="0" smtClean="0"/>
                        <a:t>- Bahçe işleri, </a:t>
                      </a:r>
                    </a:p>
                    <a:p>
                      <a:r>
                        <a:rPr lang="tr-TR" dirty="0" smtClean="0"/>
                        <a:t>- Boya yapma</a:t>
                      </a:r>
                    </a:p>
                    <a:p>
                      <a:r>
                        <a:rPr lang="tr-TR" dirty="0" smtClean="0"/>
                        <a:t>- Ev işlerinde aile bireylerine yardım etme</a:t>
                      </a:r>
                    </a:p>
                  </a:txBody>
                  <a:tcPr/>
                </a:tc>
                <a:tc>
                  <a:txBody>
                    <a:bodyPr/>
                    <a:lstStyle/>
                    <a:p>
                      <a:r>
                        <a:rPr lang="tr-TR" dirty="0" smtClean="0"/>
                        <a:t>- </a:t>
                      </a:r>
                      <a:r>
                        <a:rPr lang="tr-TR" dirty="0" err="1" smtClean="0"/>
                        <a:t>Paralimpik</a:t>
                      </a:r>
                      <a:r>
                        <a:rPr lang="tr-TR" dirty="0" smtClean="0"/>
                        <a:t> Sporlar</a:t>
                      </a:r>
                    </a:p>
                    <a:p>
                      <a:r>
                        <a:rPr lang="tr-TR" dirty="0" smtClean="0"/>
                        <a:t>- Atletizm, </a:t>
                      </a:r>
                    </a:p>
                    <a:p>
                      <a:r>
                        <a:rPr lang="tr-TR" dirty="0" smtClean="0"/>
                        <a:t>- Atıcılık, </a:t>
                      </a:r>
                    </a:p>
                    <a:p>
                      <a:r>
                        <a:rPr lang="tr-TR" dirty="0" smtClean="0"/>
                        <a:t>- </a:t>
                      </a:r>
                      <a:r>
                        <a:rPr lang="tr-TR" dirty="0" err="1" smtClean="0"/>
                        <a:t>Ampute</a:t>
                      </a:r>
                      <a:r>
                        <a:rPr lang="tr-TR" dirty="0" smtClean="0"/>
                        <a:t> Futbol, </a:t>
                      </a:r>
                    </a:p>
                    <a:p>
                      <a:r>
                        <a:rPr lang="tr-TR" dirty="0" smtClean="0"/>
                        <a:t>-  Masa Tenisi, </a:t>
                      </a:r>
                    </a:p>
                    <a:p>
                      <a:r>
                        <a:rPr lang="tr-TR" dirty="0" smtClean="0"/>
                        <a:t>- Bilek Güreşi, </a:t>
                      </a:r>
                    </a:p>
                    <a:p>
                      <a:r>
                        <a:rPr lang="tr-TR" dirty="0" smtClean="0"/>
                        <a:t>- Halter,</a:t>
                      </a:r>
                    </a:p>
                    <a:p>
                      <a:r>
                        <a:rPr lang="tr-TR" dirty="0" smtClean="0"/>
                        <a:t>-  Badminton, </a:t>
                      </a:r>
                    </a:p>
                    <a:p>
                      <a:r>
                        <a:rPr lang="tr-TR" dirty="0" smtClean="0"/>
                        <a:t>- Okçuluk,</a:t>
                      </a:r>
                    </a:p>
                    <a:p>
                      <a:r>
                        <a:rPr lang="tr-TR" dirty="0" smtClean="0"/>
                        <a:t>-  Tekerlekli Sandalye Tenis, </a:t>
                      </a:r>
                    </a:p>
                    <a:p>
                      <a:r>
                        <a:rPr lang="tr-TR" dirty="0" smtClean="0"/>
                        <a:t>- Yelken, </a:t>
                      </a:r>
                    </a:p>
                    <a:p>
                      <a:r>
                        <a:rPr lang="tr-TR" dirty="0" smtClean="0"/>
                        <a:t>- Yüzme, </a:t>
                      </a:r>
                    </a:p>
                    <a:p>
                      <a:r>
                        <a:rPr lang="tr-TR" dirty="0" smtClean="0"/>
                        <a:t>- Oturarak Voleybol</a:t>
                      </a:r>
                    </a:p>
                    <a:p>
                      <a:r>
                        <a:rPr lang="tr-TR" dirty="0" smtClean="0"/>
                        <a:t>- Kayak</a:t>
                      </a:r>
                    </a:p>
                    <a:p>
                      <a:r>
                        <a:rPr lang="tr-TR" dirty="0" smtClean="0"/>
                        <a:t>- </a:t>
                      </a:r>
                      <a:r>
                        <a:rPr lang="tr-TR" dirty="0" err="1" smtClean="0"/>
                        <a:t>Boccia</a:t>
                      </a:r>
                      <a:endParaRPr lang="tr-TR" dirty="0" smtClean="0"/>
                    </a:p>
                    <a:p>
                      <a:r>
                        <a:rPr lang="tr-TR" dirty="0" smtClean="0"/>
                        <a:t>- Tekerlekli Sandalye </a:t>
                      </a:r>
                      <a:r>
                        <a:rPr lang="tr-TR" dirty="0" err="1" smtClean="0"/>
                        <a:t>Curling</a:t>
                      </a:r>
                      <a:endParaRPr lang="tr-TR" dirty="0" smtClean="0"/>
                    </a:p>
                    <a:p>
                      <a:r>
                        <a:rPr lang="tr-TR" dirty="0" smtClean="0"/>
                        <a:t>- Judo</a:t>
                      </a:r>
                    </a:p>
                    <a:p>
                      <a:r>
                        <a:rPr lang="tr-TR" dirty="0" smtClean="0"/>
                        <a:t>- Tekerlekli Sandalye Eskrim</a:t>
                      </a:r>
                    </a:p>
                    <a:p>
                      <a:r>
                        <a:rPr lang="tr-TR" dirty="0" smtClean="0"/>
                        <a:t>- Bisiklet</a:t>
                      </a:r>
                    </a:p>
                    <a:p>
                      <a:r>
                        <a:rPr lang="tr-TR" dirty="0" smtClean="0"/>
                        <a:t>- Kürek</a:t>
                      </a:r>
                    </a:p>
                    <a:p>
                      <a:r>
                        <a:rPr lang="tr-TR" dirty="0" smtClean="0"/>
                        <a:t>- Tekerlekli Sandalye Basketbol</a:t>
                      </a:r>
                    </a:p>
                    <a:p>
                      <a:r>
                        <a:rPr lang="tr-TR" dirty="0" smtClean="0"/>
                        <a:t>- Tekerlekli Sandalye Dans</a:t>
                      </a:r>
                      <a:endParaRPr lang="tr-TR" dirty="0"/>
                    </a:p>
                  </a:txBody>
                  <a:tcPr/>
                </a:tc>
                <a:tc>
                  <a:txBody>
                    <a:bodyPr/>
                    <a:lstStyle/>
                    <a:p>
                      <a:r>
                        <a:rPr lang="tr-TR" dirty="0" smtClean="0"/>
                        <a:t>-  Masa başı aktiviteler (telefon veya klavye kullanma)</a:t>
                      </a:r>
                    </a:p>
                    <a:p>
                      <a:r>
                        <a:rPr lang="tr-TR" dirty="0" smtClean="0"/>
                        <a:t>-  Masa başı egzersizleri (düzgün duruş ve oturuşa yönelik egzersizler)</a:t>
                      </a:r>
                      <a:endParaRPr lang="tr-TR" dirty="0"/>
                    </a:p>
                  </a:txBody>
                  <a:tcPr/>
                </a:tc>
              </a:tr>
            </a:tbl>
          </a:graphicData>
        </a:graphic>
      </p:graphicFrame>
    </p:spTree>
    <p:extLst>
      <p:ext uri="{BB962C8B-B14F-4D97-AF65-F5344CB8AC3E}">
        <p14:creationId xmlns:p14="http://schemas.microsoft.com/office/powerpoint/2010/main" val="1823627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594</Words>
  <Application>Microsoft Office PowerPoint</Application>
  <PresentationFormat>Geniş ekran</PresentationFormat>
  <Paragraphs>147</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Arial</vt:lpstr>
      <vt:lpstr>Calibri</vt:lpstr>
      <vt:lpstr>Calibri Light</vt:lpstr>
      <vt:lpstr>Office Teması</vt:lpstr>
      <vt:lpstr>ORTOPEDİK ENGELLİLERDE FİZİKSEL AKTİVİTE</vt:lpstr>
      <vt:lpstr>PowerPoint Sunusu</vt:lpstr>
      <vt:lpstr>PowerPoint Sunusu</vt:lpstr>
      <vt:lpstr>PowerPoint Sunusu</vt:lpstr>
      <vt:lpstr>Bedensel Engelliler için Aktivite Gereksinimi ve Güvenlik Önlemleri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BEDENSEL ENGELLİLERDE FİZİKSEL AKTİVİTE</dc:title>
  <dc:creator>Pc</dc:creator>
  <cp:lastModifiedBy>Pc</cp:lastModifiedBy>
  <cp:revision>9</cp:revision>
  <dcterms:created xsi:type="dcterms:W3CDTF">2020-04-01T19:06:57Z</dcterms:created>
  <dcterms:modified xsi:type="dcterms:W3CDTF">2020-04-02T22:11:05Z</dcterms:modified>
</cp:coreProperties>
</file>