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9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9/28/2014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9/28/2014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9/28/2014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07067" y="927100"/>
            <a:ext cx="7766936" cy="1333500"/>
          </a:xfrm>
        </p:spPr>
        <p:txBody>
          <a:bodyPr/>
          <a:lstStyle/>
          <a:p>
            <a:r>
              <a:rPr lang="tr-TR" sz="3200" dirty="0" smtClean="0"/>
              <a:t>HAREKETİN TEMEL PRENSİPLERİ</a:t>
            </a:r>
            <a:endParaRPr lang="tr-TR" sz="32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smtClean="0"/>
              <a:t>ÖĞR.GÖR.CEM SAMUT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93855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419100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77334" y="1841499"/>
            <a:ext cx="8596668" cy="4199863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   </a:t>
            </a:r>
            <a:r>
              <a:rPr lang="tr-TR" sz="2000" dirty="0" smtClean="0"/>
              <a:t>Bütün </a:t>
            </a:r>
            <a:r>
              <a:rPr lang="tr-TR" sz="2000" dirty="0" err="1" smtClean="0"/>
              <a:t>hareketler,ayakta</a:t>
            </a:r>
            <a:r>
              <a:rPr lang="tr-TR" sz="2000" dirty="0" smtClean="0"/>
              <a:t> duruş pozisyonunda ,baş </a:t>
            </a:r>
            <a:r>
              <a:rPr lang="tr-TR" sz="2000" dirty="0" err="1" smtClean="0"/>
              <a:t>ileri,üst</a:t>
            </a:r>
            <a:r>
              <a:rPr lang="tr-TR" sz="2000" dirty="0" smtClean="0"/>
              <a:t> </a:t>
            </a:r>
            <a:r>
              <a:rPr lang="tr-TR" sz="2000" dirty="0" err="1" smtClean="0"/>
              <a:t>ekstremiteler</a:t>
            </a:r>
            <a:r>
              <a:rPr lang="tr-TR" sz="2000" dirty="0" smtClean="0"/>
              <a:t> </a:t>
            </a:r>
            <a:r>
              <a:rPr lang="tr-TR" sz="2000" dirty="0" err="1" smtClean="0"/>
              <a:t>yanlarda,baş</a:t>
            </a:r>
            <a:r>
              <a:rPr lang="tr-TR" sz="2000" dirty="0" smtClean="0"/>
              <a:t> parmak ve parmaklar </a:t>
            </a:r>
            <a:r>
              <a:rPr lang="tr-TR" sz="2000" dirty="0" err="1" smtClean="0"/>
              <a:t>ekstansiyonda,avuçlar</a:t>
            </a:r>
            <a:r>
              <a:rPr lang="tr-TR" sz="2000" dirty="0" smtClean="0"/>
              <a:t> karşıya bakacak şekilde ve ayakların </a:t>
            </a:r>
            <a:r>
              <a:rPr lang="tr-TR" sz="2000" dirty="0" err="1" smtClean="0"/>
              <a:t>birarada</a:t>
            </a:r>
            <a:r>
              <a:rPr lang="tr-TR" sz="2000" dirty="0" smtClean="0"/>
              <a:t> tutulduğu ‘</a:t>
            </a:r>
            <a:r>
              <a:rPr lang="tr-TR" sz="2000" b="1" dirty="0" smtClean="0"/>
              <a:t>Anatomik pozisyona’ </a:t>
            </a:r>
            <a:r>
              <a:rPr lang="tr-TR" sz="2000" dirty="0" smtClean="0"/>
              <a:t>göre tanımlanır.</a:t>
            </a:r>
          </a:p>
          <a:p>
            <a:pPr marL="0" indent="0">
              <a:buNone/>
            </a:pPr>
            <a:r>
              <a:rPr lang="tr-TR" sz="2000" dirty="0"/>
              <a:t> </a:t>
            </a:r>
            <a:r>
              <a:rPr lang="tr-TR" sz="2000" dirty="0" smtClean="0"/>
              <a:t>  Vücut içinden geçen üç tane belirli düzlem ve eksen </a:t>
            </a:r>
            <a:r>
              <a:rPr lang="tr-TR" sz="2000" dirty="0" err="1" smtClean="0"/>
              <a:t>olup,bunlar</a:t>
            </a:r>
            <a:r>
              <a:rPr lang="tr-TR" sz="2000" dirty="0" smtClean="0"/>
              <a:t> birbirine diktir. Hepsinin kesiştiği nokta vücudun </a:t>
            </a:r>
            <a:r>
              <a:rPr lang="tr-TR" sz="2000" dirty="0" err="1" smtClean="0"/>
              <a:t>yerçekim</a:t>
            </a:r>
            <a:r>
              <a:rPr lang="tr-TR" sz="2000" dirty="0" smtClean="0"/>
              <a:t> merkezi olan </a:t>
            </a:r>
            <a:r>
              <a:rPr lang="tr-TR" sz="2000" dirty="0" err="1" smtClean="0"/>
              <a:t>sacral</a:t>
            </a:r>
            <a:r>
              <a:rPr lang="tr-TR" sz="2000" dirty="0" smtClean="0"/>
              <a:t> 2. </a:t>
            </a:r>
            <a:r>
              <a:rPr lang="tr-TR" sz="2000" dirty="0" err="1" smtClean="0"/>
              <a:t>vertebranın</a:t>
            </a:r>
            <a:r>
              <a:rPr lang="tr-TR" sz="2000" dirty="0" smtClean="0"/>
              <a:t> 1-2 cm önüdür.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3090433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77334" y="355600"/>
            <a:ext cx="8596668" cy="114300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77334" y="1371599"/>
            <a:ext cx="8596668" cy="4669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dirty="0" smtClean="0">
                <a:solidFill>
                  <a:schemeClr val="accent1"/>
                </a:solidFill>
              </a:rPr>
              <a:t>EKSEN:</a:t>
            </a:r>
          </a:p>
          <a:p>
            <a:pPr marL="0" indent="0">
              <a:buNone/>
            </a:pPr>
            <a:r>
              <a:rPr lang="tr-TR" sz="2000" dirty="0" smtClean="0"/>
              <a:t>Etrafında hareketin meydana geldiği çizgidir.</a:t>
            </a:r>
          </a:p>
          <a:p>
            <a:pPr marL="0" indent="0">
              <a:buNone/>
            </a:pPr>
            <a:endParaRPr lang="tr-TR" sz="2000" dirty="0" smtClean="0"/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r>
              <a:rPr lang="tr-TR" sz="2000" dirty="0" smtClean="0">
                <a:solidFill>
                  <a:schemeClr val="accent1"/>
                </a:solidFill>
              </a:rPr>
              <a:t>DÜZLEM:</a:t>
            </a:r>
          </a:p>
          <a:p>
            <a:pPr marL="0" indent="0">
              <a:buNone/>
            </a:pPr>
            <a:r>
              <a:rPr lang="tr-TR" sz="2000" dirty="0" smtClean="0"/>
              <a:t>Eksene dik olan ve hareketin yapıldığı alandır.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1365266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45719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08200" y="203200"/>
            <a:ext cx="4508500" cy="648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601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203200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77334" y="1130301"/>
            <a:ext cx="8596668" cy="49110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dirty="0" err="1" smtClean="0">
                <a:solidFill>
                  <a:schemeClr val="accent1"/>
                </a:solidFill>
              </a:rPr>
              <a:t>Sagital</a:t>
            </a:r>
            <a:r>
              <a:rPr lang="tr-TR" sz="2000" dirty="0" smtClean="0">
                <a:solidFill>
                  <a:schemeClr val="accent1"/>
                </a:solidFill>
              </a:rPr>
              <a:t> Eksen:</a:t>
            </a:r>
          </a:p>
          <a:p>
            <a:pPr marL="0" indent="0">
              <a:buNone/>
            </a:pPr>
            <a:r>
              <a:rPr lang="tr-TR" sz="2000" dirty="0" smtClean="0"/>
              <a:t>   Önden arkaya doğru uzanan </a:t>
            </a:r>
            <a:r>
              <a:rPr lang="tr-TR" sz="2000" dirty="0" err="1" smtClean="0"/>
              <a:t>uzanan</a:t>
            </a:r>
            <a:r>
              <a:rPr lang="tr-TR" sz="2000" dirty="0" smtClean="0"/>
              <a:t> bir çizgidir. </a:t>
            </a:r>
            <a:r>
              <a:rPr lang="tr-TR" sz="2000" dirty="0" err="1" smtClean="0"/>
              <a:t>Eksen,frontal</a:t>
            </a:r>
            <a:r>
              <a:rPr lang="tr-TR" sz="2000" dirty="0" smtClean="0"/>
              <a:t> düzlemdedir. </a:t>
            </a:r>
            <a:r>
              <a:rPr lang="tr-TR" sz="2000" dirty="0" err="1" smtClean="0"/>
              <a:t>Frontal</a:t>
            </a:r>
            <a:r>
              <a:rPr lang="tr-TR" sz="2000" dirty="0" smtClean="0"/>
              <a:t> düzlem, sağdan sola doğru vücut içinden </a:t>
            </a:r>
            <a:r>
              <a:rPr lang="tr-TR" sz="2000" dirty="0" err="1" smtClean="0"/>
              <a:t>geçerek,gövdeyi</a:t>
            </a:r>
            <a:r>
              <a:rPr lang="tr-TR" sz="2000" dirty="0" smtClean="0"/>
              <a:t> ön arka yarılarına ayırır. </a:t>
            </a:r>
            <a:r>
              <a:rPr lang="tr-TR" sz="2000" dirty="0" err="1" smtClean="0"/>
              <a:t>Sagital</a:t>
            </a:r>
            <a:r>
              <a:rPr lang="tr-TR" sz="2000" dirty="0" smtClean="0"/>
              <a:t> </a:t>
            </a:r>
            <a:r>
              <a:rPr lang="tr-TR" sz="2000" dirty="0" err="1" smtClean="0"/>
              <a:t>eksen,frontal</a:t>
            </a:r>
            <a:r>
              <a:rPr lang="tr-TR" sz="2000" dirty="0" smtClean="0"/>
              <a:t> düzlemdeki hareketler:</a:t>
            </a:r>
          </a:p>
          <a:p>
            <a:pPr marL="0" indent="0">
              <a:buNone/>
            </a:pPr>
            <a:endParaRPr lang="tr-TR" sz="2000" dirty="0"/>
          </a:p>
          <a:p>
            <a:pPr marL="457200" indent="-457200">
              <a:buAutoNum type="arabicPeriod"/>
            </a:pPr>
            <a:r>
              <a:rPr lang="tr-TR" sz="2000" dirty="0" err="1" smtClean="0"/>
              <a:t>Abduksiyon</a:t>
            </a:r>
            <a:endParaRPr lang="tr-TR" sz="2000" dirty="0" smtClean="0"/>
          </a:p>
          <a:p>
            <a:pPr marL="457200" indent="-457200">
              <a:buAutoNum type="arabicPeriod"/>
            </a:pPr>
            <a:r>
              <a:rPr lang="tr-TR" sz="2000" dirty="0" err="1" smtClean="0"/>
              <a:t>Adduksiyon</a:t>
            </a:r>
            <a:endParaRPr lang="tr-TR" sz="2000" dirty="0" smtClean="0"/>
          </a:p>
          <a:p>
            <a:pPr marL="457200" indent="-457200">
              <a:buAutoNum type="arabicPeriod"/>
            </a:pPr>
            <a:r>
              <a:rPr lang="tr-TR" sz="2000" dirty="0" err="1" smtClean="0"/>
              <a:t>Lateral</a:t>
            </a:r>
            <a:r>
              <a:rPr lang="tr-TR" sz="2000" dirty="0" smtClean="0"/>
              <a:t> </a:t>
            </a:r>
            <a:r>
              <a:rPr lang="tr-TR" sz="2000" dirty="0" err="1" smtClean="0"/>
              <a:t>fleksiyon</a:t>
            </a:r>
            <a:endParaRPr lang="tr-TR" sz="2000" dirty="0" smtClean="0"/>
          </a:p>
          <a:p>
            <a:pPr marL="0" indent="0">
              <a:buNone/>
            </a:pPr>
            <a:endParaRPr lang="tr-TR" sz="2000" dirty="0" smtClean="0"/>
          </a:p>
          <a:p>
            <a:pPr marL="0" indent="0">
              <a:buNone/>
            </a:pPr>
            <a:endParaRPr lang="tr-TR" sz="2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07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27000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77334" y="1041399"/>
            <a:ext cx="8596668" cy="4999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dirty="0" err="1" smtClean="0">
                <a:solidFill>
                  <a:schemeClr val="accent1"/>
                </a:solidFill>
              </a:rPr>
              <a:t>Frontal</a:t>
            </a:r>
            <a:r>
              <a:rPr lang="tr-TR" sz="2000" dirty="0" smtClean="0">
                <a:solidFill>
                  <a:schemeClr val="accent1"/>
                </a:solidFill>
              </a:rPr>
              <a:t>(</a:t>
            </a:r>
            <a:r>
              <a:rPr lang="tr-TR" sz="2000" dirty="0" err="1" smtClean="0">
                <a:solidFill>
                  <a:schemeClr val="accent1"/>
                </a:solidFill>
              </a:rPr>
              <a:t>Transvers</a:t>
            </a:r>
            <a:r>
              <a:rPr lang="tr-TR" sz="2000" dirty="0" smtClean="0">
                <a:solidFill>
                  <a:schemeClr val="accent1"/>
                </a:solidFill>
              </a:rPr>
              <a:t>) Eksen:</a:t>
            </a:r>
          </a:p>
          <a:p>
            <a:pPr marL="0" indent="0">
              <a:buNone/>
            </a:pPr>
            <a:r>
              <a:rPr lang="tr-TR" sz="2000" dirty="0" smtClean="0">
                <a:solidFill>
                  <a:schemeClr val="accent1"/>
                </a:solidFill>
              </a:rPr>
              <a:t>   </a:t>
            </a:r>
            <a:r>
              <a:rPr lang="tr-TR" sz="2000" dirty="0"/>
              <a:t>S</a:t>
            </a:r>
            <a:r>
              <a:rPr lang="tr-TR" sz="2000" dirty="0" smtClean="0"/>
              <a:t>ağdan sola doğru uzanan bir çizgidir. Eksen </a:t>
            </a:r>
            <a:r>
              <a:rPr lang="tr-TR" sz="2000" dirty="0" err="1" smtClean="0"/>
              <a:t>sagital</a:t>
            </a:r>
            <a:r>
              <a:rPr lang="tr-TR" sz="2000" dirty="0" smtClean="0"/>
              <a:t> </a:t>
            </a:r>
            <a:r>
              <a:rPr lang="tr-TR" sz="2000" dirty="0" err="1" smtClean="0"/>
              <a:t>düzlemdedir.Sagital</a:t>
            </a:r>
            <a:r>
              <a:rPr lang="tr-TR" sz="2000" dirty="0" smtClean="0"/>
              <a:t> </a:t>
            </a:r>
            <a:r>
              <a:rPr lang="tr-TR" sz="2000" dirty="0" err="1" smtClean="0"/>
              <a:t>düzlem,önden</a:t>
            </a:r>
            <a:r>
              <a:rPr lang="tr-TR" sz="2000" dirty="0" smtClean="0"/>
              <a:t> arkaya doğru vücudun ortasından </a:t>
            </a:r>
            <a:r>
              <a:rPr lang="tr-TR" sz="2000" dirty="0" err="1" smtClean="0"/>
              <a:t>geçerek,gövdeyi</a:t>
            </a:r>
            <a:r>
              <a:rPr lang="tr-TR" sz="2000" dirty="0" smtClean="0"/>
              <a:t> sağ ve sol yarılarına ayırır. </a:t>
            </a:r>
            <a:r>
              <a:rPr lang="tr-TR" sz="2000" dirty="0" err="1" smtClean="0"/>
              <a:t>Frontal</a:t>
            </a:r>
            <a:r>
              <a:rPr lang="tr-TR" sz="2000" dirty="0" smtClean="0"/>
              <a:t> </a:t>
            </a:r>
            <a:r>
              <a:rPr lang="tr-TR" sz="2000" dirty="0" err="1" smtClean="0"/>
              <a:t>ekssen,sagital</a:t>
            </a:r>
            <a:r>
              <a:rPr lang="tr-TR" sz="2000" dirty="0" smtClean="0"/>
              <a:t> düzlemdeki hareketler:</a:t>
            </a:r>
          </a:p>
          <a:p>
            <a:pPr marL="0" indent="0">
              <a:buNone/>
            </a:pPr>
            <a:endParaRPr lang="tr-TR" sz="2000" dirty="0">
              <a:solidFill>
                <a:schemeClr val="accent1"/>
              </a:solidFill>
            </a:endParaRPr>
          </a:p>
          <a:p>
            <a:pPr marL="457200" indent="-457200">
              <a:buAutoNum type="arabicPeriod"/>
            </a:pPr>
            <a:r>
              <a:rPr lang="tr-TR" sz="2000" dirty="0" err="1" smtClean="0"/>
              <a:t>Fleksiyon</a:t>
            </a:r>
            <a:endParaRPr lang="tr-TR" sz="2000" dirty="0" smtClean="0"/>
          </a:p>
          <a:p>
            <a:pPr marL="457200" indent="-457200">
              <a:buAutoNum type="arabicPeriod"/>
            </a:pPr>
            <a:r>
              <a:rPr lang="tr-TR" sz="2000" dirty="0" err="1" smtClean="0"/>
              <a:t>Ekstansiyon</a:t>
            </a:r>
            <a:endParaRPr lang="tr-TR" sz="2000" dirty="0" smtClean="0"/>
          </a:p>
          <a:p>
            <a:pPr marL="0" indent="0">
              <a:buNone/>
            </a:pPr>
            <a:endParaRPr lang="tr-TR" sz="2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25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381000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77334" y="1435101"/>
            <a:ext cx="8596668" cy="46062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dirty="0" err="1" smtClean="0">
                <a:solidFill>
                  <a:schemeClr val="accent1"/>
                </a:solidFill>
              </a:rPr>
              <a:t>Vertikal</a:t>
            </a:r>
            <a:r>
              <a:rPr lang="tr-TR" sz="2000" dirty="0" smtClean="0">
                <a:solidFill>
                  <a:schemeClr val="accent1"/>
                </a:solidFill>
              </a:rPr>
              <a:t>(</a:t>
            </a:r>
            <a:r>
              <a:rPr lang="tr-TR" sz="2000" dirty="0" err="1" smtClean="0">
                <a:solidFill>
                  <a:schemeClr val="accent1"/>
                </a:solidFill>
              </a:rPr>
              <a:t>Longitudinal</a:t>
            </a:r>
            <a:r>
              <a:rPr lang="tr-TR" sz="2000" dirty="0" smtClean="0">
                <a:solidFill>
                  <a:schemeClr val="accent1"/>
                </a:solidFill>
              </a:rPr>
              <a:t>) Eksen:</a:t>
            </a:r>
          </a:p>
          <a:p>
            <a:pPr marL="0" indent="0">
              <a:buNone/>
            </a:pPr>
            <a:r>
              <a:rPr lang="tr-TR" sz="2000" dirty="0">
                <a:solidFill>
                  <a:schemeClr val="accent1"/>
                </a:solidFill>
              </a:rPr>
              <a:t> </a:t>
            </a:r>
            <a:r>
              <a:rPr lang="tr-TR" sz="2000" dirty="0" smtClean="0">
                <a:solidFill>
                  <a:schemeClr val="accent1"/>
                </a:solidFill>
              </a:rPr>
              <a:t>  </a:t>
            </a:r>
            <a:r>
              <a:rPr lang="tr-TR" sz="2000" dirty="0" smtClean="0"/>
              <a:t>Yerçekimi çizgisine paraleldir. Eksen </a:t>
            </a:r>
            <a:r>
              <a:rPr lang="tr-TR" sz="2000" dirty="0" err="1" smtClean="0"/>
              <a:t>horizontal</a:t>
            </a:r>
            <a:r>
              <a:rPr lang="tr-TR" sz="2000" dirty="0" smtClean="0"/>
              <a:t> düzlemdedir. Gövdeyi üst ve alt parçalara biner. </a:t>
            </a:r>
            <a:r>
              <a:rPr lang="tr-TR" sz="2000" dirty="0" err="1" smtClean="0"/>
              <a:t>Vertikal</a:t>
            </a:r>
            <a:r>
              <a:rPr lang="tr-TR" sz="2000" dirty="0" smtClean="0"/>
              <a:t> </a:t>
            </a:r>
            <a:r>
              <a:rPr lang="tr-TR" sz="2000" dirty="0" err="1" smtClean="0"/>
              <a:t>eksen,horizontal</a:t>
            </a:r>
            <a:r>
              <a:rPr lang="tr-TR" sz="2000" dirty="0" smtClean="0"/>
              <a:t> düzlemdeki hareketler:</a:t>
            </a:r>
          </a:p>
          <a:p>
            <a:pPr marL="0" indent="0">
              <a:buNone/>
            </a:pPr>
            <a:endParaRPr lang="tr-TR" sz="2000" dirty="0"/>
          </a:p>
          <a:p>
            <a:pPr marL="457200" indent="-457200">
              <a:buAutoNum type="arabicPeriod"/>
            </a:pPr>
            <a:r>
              <a:rPr lang="tr-TR" sz="2000" dirty="0" err="1" smtClean="0"/>
              <a:t>Horizontal</a:t>
            </a:r>
            <a:r>
              <a:rPr lang="tr-TR" sz="2000" dirty="0" smtClean="0"/>
              <a:t> </a:t>
            </a:r>
            <a:r>
              <a:rPr lang="tr-TR" sz="2000" dirty="0" err="1" smtClean="0"/>
              <a:t>abduksiyon</a:t>
            </a:r>
            <a:endParaRPr lang="tr-TR" sz="2000" dirty="0" smtClean="0"/>
          </a:p>
          <a:p>
            <a:pPr marL="457200" indent="-457200">
              <a:buAutoNum type="arabicPeriod"/>
            </a:pPr>
            <a:r>
              <a:rPr lang="tr-TR" sz="2000" dirty="0" err="1" smtClean="0"/>
              <a:t>Horizontal</a:t>
            </a:r>
            <a:r>
              <a:rPr lang="tr-TR" sz="2000" dirty="0" smtClean="0"/>
              <a:t> </a:t>
            </a:r>
            <a:r>
              <a:rPr lang="tr-TR" sz="2000" dirty="0" err="1" smtClean="0"/>
              <a:t>adduksiyon</a:t>
            </a:r>
            <a:endParaRPr lang="tr-TR" sz="2000" dirty="0" smtClean="0"/>
          </a:p>
          <a:p>
            <a:pPr marL="457200" indent="-457200">
              <a:buAutoNum type="arabicPeriod"/>
            </a:pPr>
            <a:r>
              <a:rPr lang="tr-TR" sz="2000" dirty="0" err="1" smtClean="0"/>
              <a:t>İnternal</a:t>
            </a:r>
            <a:r>
              <a:rPr lang="tr-TR" sz="2000" dirty="0" smtClean="0"/>
              <a:t> rotasyon</a:t>
            </a:r>
          </a:p>
          <a:p>
            <a:pPr marL="457200" indent="-457200">
              <a:buAutoNum type="arabicPeriod"/>
            </a:pPr>
            <a:r>
              <a:rPr lang="tr-TR" sz="2000" dirty="0" err="1" smtClean="0"/>
              <a:t>Eksternal</a:t>
            </a:r>
            <a:r>
              <a:rPr lang="tr-TR" sz="2000" dirty="0" smtClean="0"/>
              <a:t> rotasyon</a:t>
            </a:r>
          </a:p>
          <a:p>
            <a:pPr marL="457200" indent="-457200">
              <a:buAutoNum type="arabicPeriod"/>
            </a:pPr>
            <a:r>
              <a:rPr lang="tr-TR" sz="2000" dirty="0" err="1" smtClean="0"/>
              <a:t>Pronasyon</a:t>
            </a:r>
            <a:endParaRPr lang="tr-TR" sz="2000" dirty="0"/>
          </a:p>
          <a:p>
            <a:pPr marL="457200" indent="-457200">
              <a:buAutoNum type="arabicPeriod"/>
            </a:pPr>
            <a:r>
              <a:rPr lang="tr-TR" sz="2000" dirty="0" err="1" smtClean="0"/>
              <a:t>Supinasyon</a:t>
            </a:r>
            <a:endParaRPr lang="tr-TR" sz="2000" dirty="0" smtClean="0"/>
          </a:p>
          <a:p>
            <a:pPr marL="457200" indent="-457200">
              <a:buAutoNum type="arabicPeriod"/>
            </a:pP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41325071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495300"/>
          </a:xfrm>
        </p:spPr>
        <p:txBody>
          <a:bodyPr>
            <a:normAutofit fontScale="90000"/>
          </a:bodyPr>
          <a:lstStyle/>
          <a:p>
            <a:r>
              <a:rPr lang="tr-TR" sz="2700" dirty="0"/>
              <a:t>Vücuttaki </a:t>
            </a:r>
            <a:r>
              <a:rPr lang="tr-TR" sz="2700" dirty="0" smtClean="0"/>
              <a:t>Diğer </a:t>
            </a:r>
            <a:r>
              <a:rPr lang="tr-TR" sz="2700" dirty="0" err="1" smtClean="0"/>
              <a:t>Hareketlerler</a:t>
            </a:r>
            <a:r>
              <a:rPr lang="tr-TR" sz="2700" dirty="0"/>
              <a:t>: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77334" y="1257300"/>
            <a:ext cx="8596668" cy="47840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dirty="0" err="1" smtClean="0">
                <a:solidFill>
                  <a:schemeClr val="accent1"/>
                </a:solidFill>
              </a:rPr>
              <a:t>Skapula</a:t>
            </a:r>
            <a:r>
              <a:rPr lang="tr-TR" sz="2000" dirty="0" smtClean="0">
                <a:solidFill>
                  <a:schemeClr val="accent1"/>
                </a:solidFill>
              </a:rPr>
              <a:t> Hareketleri:</a:t>
            </a:r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r>
              <a:rPr lang="tr-TR" sz="2000" dirty="0" smtClean="0"/>
              <a:t>-</a:t>
            </a:r>
            <a:r>
              <a:rPr lang="tr-TR" sz="2000" dirty="0" err="1" smtClean="0"/>
              <a:t>Elevasyon</a:t>
            </a:r>
            <a:r>
              <a:rPr lang="tr-TR" sz="2000" dirty="0" smtClean="0"/>
              <a:t>: Bütün </a:t>
            </a:r>
            <a:r>
              <a:rPr lang="tr-TR" sz="2000" dirty="0" err="1" smtClean="0"/>
              <a:t>skapulanın</a:t>
            </a:r>
            <a:r>
              <a:rPr lang="tr-TR" sz="2000" dirty="0" smtClean="0"/>
              <a:t> yukarı doğru yükselmesi.</a:t>
            </a:r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r>
              <a:rPr lang="tr-TR" sz="2000" dirty="0" smtClean="0"/>
              <a:t>-Depresyon: Bütün </a:t>
            </a:r>
            <a:r>
              <a:rPr lang="tr-TR" sz="2000" dirty="0" err="1" smtClean="0"/>
              <a:t>skapulanın</a:t>
            </a:r>
            <a:r>
              <a:rPr lang="tr-TR" sz="2000" dirty="0" smtClean="0"/>
              <a:t> aşağı doğru alçalması.</a:t>
            </a:r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r>
              <a:rPr lang="tr-TR" sz="2000" dirty="0" smtClean="0"/>
              <a:t>-</a:t>
            </a:r>
            <a:r>
              <a:rPr lang="tr-TR" sz="2000" dirty="0" err="1" smtClean="0"/>
              <a:t>Protraksiyon</a:t>
            </a:r>
            <a:r>
              <a:rPr lang="tr-TR" sz="2000" dirty="0" smtClean="0"/>
              <a:t>(</a:t>
            </a:r>
            <a:r>
              <a:rPr lang="tr-TR" sz="2000" dirty="0" err="1" smtClean="0"/>
              <a:t>Abd</a:t>
            </a:r>
            <a:r>
              <a:rPr lang="tr-TR" sz="2000" dirty="0" smtClean="0"/>
              <a:t>): </a:t>
            </a:r>
            <a:r>
              <a:rPr lang="tr-TR" sz="2000" dirty="0" err="1" smtClean="0"/>
              <a:t>Skapulanın</a:t>
            </a:r>
            <a:r>
              <a:rPr lang="tr-TR" sz="2000" dirty="0" smtClean="0"/>
              <a:t> orta çizgiden uzaklaşması.</a:t>
            </a:r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r>
              <a:rPr lang="tr-TR" sz="2000" dirty="0" smtClean="0"/>
              <a:t>-</a:t>
            </a:r>
            <a:r>
              <a:rPr lang="tr-TR" sz="2000" dirty="0" err="1" smtClean="0"/>
              <a:t>Retraksiyon</a:t>
            </a:r>
            <a:r>
              <a:rPr lang="tr-TR" sz="2000" dirty="0" smtClean="0"/>
              <a:t>(</a:t>
            </a:r>
            <a:r>
              <a:rPr lang="tr-TR" sz="2000" dirty="0" err="1" smtClean="0"/>
              <a:t>Add</a:t>
            </a:r>
            <a:r>
              <a:rPr lang="tr-TR" sz="2000" dirty="0" smtClean="0"/>
              <a:t>): </a:t>
            </a:r>
            <a:r>
              <a:rPr lang="tr-TR" sz="2000" dirty="0" err="1" smtClean="0"/>
              <a:t>Skapulanın</a:t>
            </a:r>
            <a:r>
              <a:rPr lang="tr-TR" sz="2000" dirty="0" smtClean="0"/>
              <a:t> orta çizgiye yaklaşması.</a:t>
            </a:r>
          </a:p>
          <a:p>
            <a:pPr marL="0" indent="0">
              <a:buNone/>
            </a:pPr>
            <a:endParaRPr lang="tr-TR" sz="20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tr-TR" sz="2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958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3660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77334" y="1346201"/>
            <a:ext cx="8596668" cy="46951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dirty="0" smtClean="0">
                <a:solidFill>
                  <a:schemeClr val="accent1"/>
                </a:solidFill>
              </a:rPr>
              <a:t>Ayak Hareketleri</a:t>
            </a:r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r>
              <a:rPr lang="tr-TR" sz="2000" dirty="0" smtClean="0"/>
              <a:t>-</a:t>
            </a:r>
            <a:r>
              <a:rPr lang="tr-TR" sz="2000" dirty="0" err="1" smtClean="0"/>
              <a:t>İnversiyon</a:t>
            </a:r>
            <a:r>
              <a:rPr lang="tr-TR" sz="2000" dirty="0" smtClean="0"/>
              <a:t>: Ayak </a:t>
            </a:r>
            <a:r>
              <a:rPr lang="tr-TR" sz="2000" dirty="0" err="1" smtClean="0"/>
              <a:t>medial</a:t>
            </a:r>
            <a:r>
              <a:rPr lang="tr-TR" sz="2000" dirty="0" smtClean="0"/>
              <a:t> kenarının yukarı doğru çekilmesidir.</a:t>
            </a:r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r>
              <a:rPr lang="tr-TR" sz="2000" dirty="0" smtClean="0"/>
              <a:t>-</a:t>
            </a:r>
            <a:r>
              <a:rPr lang="tr-TR" sz="2000" dirty="0" err="1" smtClean="0"/>
              <a:t>Eversiyon</a:t>
            </a:r>
            <a:r>
              <a:rPr lang="tr-TR" sz="2000" dirty="0" smtClean="0"/>
              <a:t>: Ayak </a:t>
            </a:r>
            <a:r>
              <a:rPr lang="tr-TR" sz="2000" dirty="0" err="1" smtClean="0"/>
              <a:t>lateral</a:t>
            </a:r>
            <a:r>
              <a:rPr lang="tr-TR" sz="2000" dirty="0" smtClean="0"/>
              <a:t> kenarının yukarı doğru çekilmesidir.</a:t>
            </a:r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endParaRPr lang="tr-TR" sz="2000" dirty="0" smtClean="0"/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r>
              <a:rPr lang="tr-TR" sz="2000" dirty="0" smtClean="0"/>
              <a:t>-</a:t>
            </a:r>
            <a:r>
              <a:rPr lang="tr-TR" sz="2000" dirty="0" err="1" smtClean="0"/>
              <a:t>Sirkümdiksiyon</a:t>
            </a:r>
            <a:r>
              <a:rPr lang="tr-TR" sz="2000" dirty="0" smtClean="0"/>
              <a:t>: </a:t>
            </a:r>
            <a:r>
              <a:rPr lang="tr-TR" sz="2000" dirty="0" err="1" smtClean="0"/>
              <a:t>Fleksiyon,ekstansiyon,abduksiyon,adduksiyon,rotasyon</a:t>
            </a:r>
            <a:r>
              <a:rPr lang="tr-TR" sz="2000" dirty="0" smtClean="0"/>
              <a:t>                                   hareketlerinin </a:t>
            </a:r>
            <a:r>
              <a:rPr lang="tr-TR" sz="2000" dirty="0" err="1" smtClean="0"/>
              <a:t>birarada</a:t>
            </a:r>
            <a:r>
              <a:rPr lang="tr-TR" sz="2000" dirty="0" smtClean="0"/>
              <a:t> yapılmasıdır.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224869820"/>
      </p:ext>
    </p:extLst>
  </p:cSld>
  <p:clrMapOvr>
    <a:masterClrMapping/>
  </p:clrMapOvr>
</p:sld>
</file>

<file path=ppt/theme/theme1.xml><?xml version="1.0" encoding="utf-8"?>
<a:theme xmlns:a="http://schemas.openxmlformats.org/drawingml/2006/main" name="Kristal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343</TotalTime>
  <Words>258</Words>
  <Application>Microsoft Office PowerPoint</Application>
  <PresentationFormat>Geniş ekran</PresentationFormat>
  <Paragraphs>49</Paragraphs>
  <Slides>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9</vt:i4>
      </vt:variant>
    </vt:vector>
  </HeadingPairs>
  <TitlesOfParts>
    <vt:vector size="13" baseType="lpstr">
      <vt:lpstr>Arial</vt:lpstr>
      <vt:lpstr>Trebuchet MS</vt:lpstr>
      <vt:lpstr>Wingdings 3</vt:lpstr>
      <vt:lpstr>Kristal</vt:lpstr>
      <vt:lpstr>HAREKETİN TEMEL PRENSİPLERİ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Vücuttaki Diğer Hareketlerler: 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cemsamut1</dc:creator>
  <cp:lastModifiedBy>cemsamut1</cp:lastModifiedBy>
  <cp:revision>9</cp:revision>
  <dcterms:created xsi:type="dcterms:W3CDTF">2014-09-28T08:39:28Z</dcterms:created>
  <dcterms:modified xsi:type="dcterms:W3CDTF">2014-09-28T14:22:39Z</dcterms:modified>
</cp:coreProperties>
</file>