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07066" y="999744"/>
            <a:ext cx="7856390" cy="2145792"/>
          </a:xfrm>
        </p:spPr>
        <p:txBody>
          <a:bodyPr/>
          <a:lstStyle/>
          <a:p>
            <a:r>
              <a:rPr lang="tr-TR" dirty="0" smtClean="0"/>
              <a:t>HASTA HİKAYESİ VE DEĞERLENDİRME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07067" y="4547616"/>
            <a:ext cx="7766936" cy="600116"/>
          </a:xfrm>
        </p:spPr>
        <p:txBody>
          <a:bodyPr/>
          <a:lstStyle/>
          <a:p>
            <a:r>
              <a:rPr lang="tr-TR" b="1" dirty="0" smtClean="0"/>
              <a:t>ÖĞR.GÖR.CEM SAMUT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09680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8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133857"/>
            <a:ext cx="8596668" cy="4907506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Hastanın </a:t>
            </a:r>
            <a:r>
              <a:rPr lang="tr-TR" sz="2000" dirty="0" err="1" smtClean="0"/>
              <a:t>hikayesi,hasta</a:t>
            </a:r>
            <a:r>
              <a:rPr lang="tr-TR" sz="2000" dirty="0" smtClean="0"/>
              <a:t> odaya girdiği </a:t>
            </a:r>
            <a:r>
              <a:rPr lang="tr-TR" sz="2000" dirty="0" err="1" smtClean="0"/>
              <a:t>anda;davranış,ifade,duruş</a:t>
            </a:r>
            <a:r>
              <a:rPr lang="tr-TR" sz="2000" dirty="0"/>
              <a:t> </a:t>
            </a:r>
            <a:r>
              <a:rPr lang="tr-TR" sz="2000" dirty="0" smtClean="0"/>
              <a:t>ve yürüyüş gibi dış görünüşünün gözlenmesi ile başlar. Böylece kapsamlı bir hikaye </a:t>
            </a:r>
            <a:r>
              <a:rPr lang="tr-TR" sz="2000" dirty="0" err="1" smtClean="0"/>
              <a:t>almadan,hasta</a:t>
            </a:r>
            <a:r>
              <a:rPr lang="tr-TR" sz="2000" dirty="0" smtClean="0"/>
              <a:t> ve hastalık hakkında genel bir bakış açısı kazanılmış olur. 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  Hastayla görüşmeye başlamadan önce dosyası mutlaka </a:t>
            </a:r>
            <a:r>
              <a:rPr lang="tr-TR" sz="2000" dirty="0" err="1" smtClean="0"/>
              <a:t>incelenmeli,düzenli</a:t>
            </a:r>
            <a:r>
              <a:rPr lang="tr-TR" sz="2000" dirty="0" smtClean="0"/>
              <a:t> not </a:t>
            </a:r>
            <a:r>
              <a:rPr lang="tr-TR" sz="2000" dirty="0" err="1" smtClean="0"/>
              <a:t>tutulmalı,kaydettiği</a:t>
            </a:r>
            <a:r>
              <a:rPr lang="tr-TR" sz="2000" dirty="0" smtClean="0"/>
              <a:t> bilgiler </a:t>
            </a:r>
            <a:r>
              <a:rPr lang="tr-TR" sz="2000" dirty="0" err="1" smtClean="0"/>
              <a:t>açık,doğru</a:t>
            </a:r>
            <a:r>
              <a:rPr lang="tr-TR" sz="2000" dirty="0" smtClean="0"/>
              <a:t> ve yeterli olmalıdır. Yapılan her test ve tedavi değişikliğinin tarihi düzenli olarak </a:t>
            </a:r>
            <a:r>
              <a:rPr lang="tr-TR" sz="2000" dirty="0" err="1" smtClean="0"/>
              <a:t>atılmalı,hastaya</a:t>
            </a:r>
            <a:r>
              <a:rPr lang="tr-TR" sz="2000" dirty="0" smtClean="0"/>
              <a:t> verilen ev programları da dosyaya kaydedilmelidir. 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63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 flipV="1">
            <a:off x="677334" y="512064"/>
            <a:ext cx="8596668" cy="9753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0"/>
            <a:ext cx="8596668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sz="2200" dirty="0" err="1" smtClean="0"/>
              <a:t>Hikayenin,hasta</a:t>
            </a:r>
            <a:r>
              <a:rPr lang="tr-TR" sz="2200" dirty="0" smtClean="0"/>
              <a:t> ile karşılıklı görüşme yapılarak alınması gerekir. </a:t>
            </a:r>
            <a:r>
              <a:rPr lang="tr-TR" sz="2200" dirty="0" err="1" smtClean="0"/>
              <a:t>Emosyonel</a:t>
            </a:r>
            <a:r>
              <a:rPr lang="tr-TR" sz="2200" dirty="0" smtClean="0"/>
              <a:t> bir </a:t>
            </a:r>
            <a:r>
              <a:rPr lang="tr-TR" sz="2200" dirty="0" err="1" smtClean="0"/>
              <a:t>hastalığı,iletişim</a:t>
            </a:r>
            <a:r>
              <a:rPr lang="tr-TR" sz="2200" dirty="0" smtClean="0"/>
              <a:t> ve davranış bozukluğu olan hastalarda ise gerekli bilgiler yakınlarından öğrenilmelidir.</a:t>
            </a:r>
          </a:p>
          <a:p>
            <a:pPr marL="0" indent="0">
              <a:buNone/>
            </a:pPr>
            <a:endParaRPr lang="tr-TR" sz="2200" b="1" dirty="0"/>
          </a:p>
          <a:p>
            <a:pPr marL="0" indent="0">
              <a:buNone/>
            </a:pPr>
            <a:r>
              <a:rPr lang="tr-TR" sz="2200" b="1" dirty="0" smtClean="0"/>
              <a:t>  </a:t>
            </a:r>
          </a:p>
          <a:p>
            <a:pPr marL="0" indent="0">
              <a:buNone/>
            </a:pPr>
            <a:r>
              <a:rPr lang="tr-TR" sz="2200" b="1" dirty="0"/>
              <a:t> </a:t>
            </a:r>
            <a:r>
              <a:rPr lang="tr-TR" sz="2200" b="1" dirty="0" smtClean="0"/>
              <a:t> Hikaye genellikle şu prensipleri içerir:</a:t>
            </a:r>
          </a:p>
          <a:p>
            <a:pPr>
              <a:buAutoNum type="arabicPeriod"/>
            </a:pPr>
            <a:r>
              <a:rPr lang="tr-TR" sz="2200" dirty="0" smtClean="0"/>
              <a:t>Ana şikayet veya yakınma,</a:t>
            </a:r>
          </a:p>
          <a:p>
            <a:pPr>
              <a:buAutoNum type="arabicPeriod"/>
            </a:pPr>
            <a:r>
              <a:rPr lang="tr-TR" sz="2200" dirty="0" smtClean="0"/>
              <a:t>Hastalığın hikayesi(semptomlar),</a:t>
            </a:r>
          </a:p>
          <a:p>
            <a:pPr>
              <a:buAutoNum type="arabicPeriod"/>
            </a:pPr>
            <a:r>
              <a:rPr lang="tr-TR" sz="2200" dirty="0" smtClean="0"/>
              <a:t>Hastanın fonksiyonel hikayesi,</a:t>
            </a:r>
          </a:p>
          <a:p>
            <a:pPr>
              <a:buAutoNum type="arabicPeriod"/>
            </a:pPr>
            <a:r>
              <a:rPr lang="tr-TR" sz="2200" dirty="0" smtClean="0"/>
              <a:t>Özgeçmiş-</a:t>
            </a:r>
            <a:r>
              <a:rPr lang="tr-TR" sz="2200" dirty="0" err="1" smtClean="0"/>
              <a:t>Soygeçmiş</a:t>
            </a:r>
            <a:r>
              <a:rPr lang="tr-TR" sz="2200" dirty="0" smtClean="0"/>
              <a:t>,</a:t>
            </a:r>
          </a:p>
          <a:p>
            <a:pPr>
              <a:buAutoNum type="arabicPeriod"/>
            </a:pPr>
            <a:r>
              <a:rPr lang="tr-TR" sz="2200" dirty="0" smtClean="0"/>
              <a:t>Vücut sistemlerinin gözden geçirilmesi,</a:t>
            </a:r>
          </a:p>
          <a:p>
            <a:pPr>
              <a:buAutoNum type="arabicPeriod"/>
            </a:pPr>
            <a:r>
              <a:rPr lang="tr-TR" sz="2200" dirty="0" smtClean="0"/>
              <a:t>Sosyal hikayesi(</a:t>
            </a:r>
            <a:r>
              <a:rPr lang="tr-TR" sz="2200" dirty="0" err="1" smtClean="0"/>
              <a:t>ailesi,ev</a:t>
            </a:r>
            <a:r>
              <a:rPr lang="tr-TR" sz="2200" dirty="0" smtClean="0"/>
              <a:t> </a:t>
            </a:r>
            <a:r>
              <a:rPr lang="tr-TR" sz="2200" dirty="0" err="1" smtClean="0"/>
              <a:t>yaşantısı,yaşam</a:t>
            </a:r>
            <a:r>
              <a:rPr lang="tr-TR" sz="2200" dirty="0" smtClean="0"/>
              <a:t> </a:t>
            </a:r>
            <a:r>
              <a:rPr lang="tr-TR" sz="2200" dirty="0" err="1" smtClean="0"/>
              <a:t>stili,iletişimi</a:t>
            </a:r>
            <a:r>
              <a:rPr lang="tr-TR" sz="2200" dirty="0" smtClean="0"/>
              <a:t>),</a:t>
            </a:r>
          </a:p>
          <a:p>
            <a:pPr>
              <a:buAutoNum type="arabicPeriod"/>
            </a:pPr>
            <a:r>
              <a:rPr lang="tr-TR" sz="2200" dirty="0" smtClean="0"/>
              <a:t>Uğraşı hikayesi(eğitim </a:t>
            </a:r>
            <a:r>
              <a:rPr lang="tr-TR" sz="2200" dirty="0" err="1" smtClean="0"/>
              <a:t>düzeyi,hobileri,iş</a:t>
            </a:r>
            <a:r>
              <a:rPr lang="tr-TR" sz="2200" dirty="0" smtClean="0"/>
              <a:t> yaşantısı),</a:t>
            </a:r>
          </a:p>
          <a:p>
            <a:pPr>
              <a:buAutoNum type="arabicPeriod"/>
            </a:pPr>
            <a:r>
              <a:rPr lang="tr-TR" sz="2200" dirty="0" smtClean="0"/>
              <a:t>Psikolojik ve psikiyatrik hikayesi(sosyal ve iş </a:t>
            </a:r>
            <a:r>
              <a:rPr lang="tr-TR" sz="2200" dirty="0" err="1" smtClean="0"/>
              <a:t>çevresindeki,şimdiki</a:t>
            </a:r>
            <a:r>
              <a:rPr lang="tr-TR" sz="2200" dirty="0" smtClean="0"/>
              <a:t> ve geçmişteki psikolojik durumu),</a:t>
            </a:r>
          </a:p>
          <a:p>
            <a:pPr>
              <a:buAutoNum type="arabicPeriod"/>
            </a:pPr>
            <a:r>
              <a:rPr lang="tr-TR" sz="2200" dirty="0" err="1" smtClean="0"/>
              <a:t>Kardiyo-vasküler</a:t>
            </a:r>
            <a:r>
              <a:rPr lang="tr-TR" sz="2200" dirty="0" smtClean="0"/>
              <a:t> ve hastalığa ait risk faktörleri,</a:t>
            </a:r>
          </a:p>
          <a:p>
            <a:pPr>
              <a:buAutoNum type="arabicPeriod"/>
            </a:pPr>
            <a:r>
              <a:rPr lang="tr-TR" sz="2200" dirty="0" smtClean="0"/>
              <a:t>Kullanılan ilaçlar,</a:t>
            </a:r>
          </a:p>
        </p:txBody>
      </p:sp>
    </p:spTree>
    <p:extLst>
      <p:ext uri="{BB962C8B-B14F-4D97-AF65-F5344CB8AC3E}">
        <p14:creationId xmlns:p14="http://schemas.microsoft.com/office/powerpoint/2010/main" val="22126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158496"/>
            <a:ext cx="8596668" cy="54864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1.ANA ŞİKAYET VE YAKINMA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707136"/>
            <a:ext cx="8596668" cy="5888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/>
              <a:t> 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Hastanın yardım istediği temel </a:t>
            </a:r>
            <a:r>
              <a:rPr lang="tr-TR" sz="2000" dirty="0" err="1" smtClean="0"/>
              <a:t>sorundur.En</a:t>
            </a:r>
            <a:r>
              <a:rPr lang="tr-TR" sz="2000" dirty="0" smtClean="0"/>
              <a:t> önemli yakınmanın değerlendirilmesinde </a:t>
            </a:r>
            <a:r>
              <a:rPr lang="tr-TR" sz="2000" dirty="0" err="1" smtClean="0"/>
              <a:t>amaç,bu</a:t>
            </a:r>
            <a:r>
              <a:rPr lang="tr-TR" sz="2000" dirty="0" smtClean="0"/>
              <a:t> şikayeti hastanın kendi kelimeleriyle ifade ettiği şekilde öğrenmektir. Yakınmanın şekli semptomların </a:t>
            </a:r>
            <a:r>
              <a:rPr lang="tr-TR" sz="2000" dirty="0" err="1" smtClean="0"/>
              <a:t>şekillendirilmesinde,hastalığın</a:t>
            </a:r>
            <a:r>
              <a:rPr lang="tr-TR" sz="2000" dirty="0" smtClean="0"/>
              <a:t> </a:t>
            </a:r>
            <a:r>
              <a:rPr lang="tr-TR" sz="2000" dirty="0" err="1" smtClean="0"/>
              <a:t>belirlenip,kesinleştirilmesinde</a:t>
            </a:r>
            <a:r>
              <a:rPr lang="tr-TR" sz="2000" dirty="0" smtClean="0"/>
              <a:t> önemli rol oynar. </a:t>
            </a:r>
            <a:r>
              <a:rPr lang="tr-TR" sz="2000" dirty="0" err="1" smtClean="0"/>
              <a:t>Örneğin,’’Merdiven</a:t>
            </a:r>
            <a:r>
              <a:rPr lang="tr-TR" sz="2000" dirty="0" smtClean="0"/>
              <a:t> çıktığımda göğsüm ağrıyor.’’ şikayeti kardiyak bir hastalığı,’’ Araba </a:t>
            </a:r>
            <a:r>
              <a:rPr lang="tr-TR" sz="2000" dirty="0" err="1" smtClean="0"/>
              <a:t>kullanırken,elimde</a:t>
            </a:r>
            <a:r>
              <a:rPr lang="tr-TR" sz="2000" dirty="0" smtClean="0"/>
              <a:t> ağrı oluyor ve hissizleşmeye başlıyor.’’ diyorsa </a:t>
            </a:r>
            <a:r>
              <a:rPr lang="tr-TR" sz="2000" dirty="0" err="1" smtClean="0"/>
              <a:t>karpal</a:t>
            </a:r>
            <a:r>
              <a:rPr lang="tr-TR" sz="2000" dirty="0" smtClean="0"/>
              <a:t> tünel sendromu düşünülebilir.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 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Ana şikayetin tanımlanması sırasında önemli bir konu da, fonksiyon kaybının olup olmadığıdır. Fonksiyon kaybı </a:t>
            </a:r>
            <a:r>
              <a:rPr lang="tr-TR" sz="2000" dirty="0" err="1" smtClean="0"/>
              <a:t>varsa,hastanın</a:t>
            </a:r>
            <a:r>
              <a:rPr lang="tr-TR" sz="2000" dirty="0" smtClean="0"/>
              <a:t> şikayetlerinden buna neden olan faktörün belirlenmesi gerekir. </a:t>
            </a:r>
            <a:r>
              <a:rPr lang="tr-TR" sz="2000" dirty="0" err="1" smtClean="0"/>
              <a:t>Örneğin,bir</a:t>
            </a:r>
            <a:r>
              <a:rPr lang="tr-TR" sz="2000" dirty="0" smtClean="0"/>
              <a:t> ev kadınının bazı zamanlar dengesini sağlamada zorluk çektiğini ve ayaktaki dengesinin kötüye gittiğini </a:t>
            </a:r>
            <a:r>
              <a:rPr lang="tr-TR" sz="2000" dirty="0" err="1" smtClean="0"/>
              <a:t>söylemesi,hastalığın</a:t>
            </a:r>
            <a:r>
              <a:rPr lang="tr-TR" sz="2000" dirty="0" smtClean="0"/>
              <a:t> </a:t>
            </a:r>
            <a:r>
              <a:rPr lang="tr-TR" sz="2000" dirty="0" err="1" smtClean="0"/>
              <a:t>vestibular</a:t>
            </a:r>
            <a:r>
              <a:rPr lang="tr-TR" sz="2000" dirty="0" smtClean="0"/>
              <a:t> sistemi de içine </a:t>
            </a:r>
            <a:r>
              <a:rPr lang="tr-TR" sz="2000" dirty="0" err="1" smtClean="0"/>
              <a:t>aldığını;hastanın</a:t>
            </a:r>
            <a:r>
              <a:rPr lang="tr-TR" sz="2000" dirty="0" smtClean="0"/>
              <a:t> </a:t>
            </a:r>
            <a:r>
              <a:rPr lang="tr-TR" sz="2000" dirty="0" err="1" smtClean="0"/>
              <a:t>ambulasyon</a:t>
            </a:r>
            <a:r>
              <a:rPr lang="tr-TR" sz="2000" dirty="0" smtClean="0"/>
              <a:t> ve yürümesindeki bu güvensizliğinin </a:t>
            </a:r>
            <a:r>
              <a:rPr lang="tr-TR" sz="2000" dirty="0" err="1" smtClean="0"/>
              <a:t>ise,hastalığın</a:t>
            </a:r>
            <a:r>
              <a:rPr lang="tr-TR" sz="2000" dirty="0" smtClean="0"/>
              <a:t> ilerlemesinde önemli rol oynadığını düşündürebilir. 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276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56032"/>
            <a:ext cx="8596668" cy="694944"/>
          </a:xfrm>
        </p:spPr>
        <p:txBody>
          <a:bodyPr>
            <a:normAutofit/>
          </a:bodyPr>
          <a:lstStyle/>
          <a:p>
            <a:r>
              <a:rPr lang="tr-TR" sz="2400" dirty="0" smtClean="0"/>
              <a:t>2. HASTALIĞIN HİKAYESİ(SEMPTOMLAR)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707136"/>
            <a:ext cx="8596668" cy="59131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Hasta içinde bulunduğu durumu </a:t>
            </a:r>
            <a:r>
              <a:rPr lang="tr-TR" sz="2000" dirty="0" err="1" smtClean="0"/>
              <a:t>durumu</a:t>
            </a:r>
            <a:r>
              <a:rPr lang="tr-TR" sz="2000" dirty="0" smtClean="0"/>
              <a:t> anlatırken hastalığın hikayesi de alınmış olur. Tıp eğitimi boyunca söylenen bir deyim vardır; ’’Hastalarınızı dikkatli dinleyin </a:t>
            </a:r>
            <a:r>
              <a:rPr lang="tr-TR" sz="2000" dirty="0" err="1" smtClean="0"/>
              <a:t>ki,onlar</a:t>
            </a:r>
            <a:r>
              <a:rPr lang="tr-TR" sz="2000" dirty="0" smtClean="0"/>
              <a:t> size tanıyı söylesin.’’ </a:t>
            </a:r>
            <a:r>
              <a:rPr lang="tr-TR" sz="2000" dirty="0" err="1" smtClean="0"/>
              <a:t>Böylece,hastanın</a:t>
            </a:r>
            <a:r>
              <a:rPr lang="tr-TR" sz="2000" dirty="0" smtClean="0"/>
              <a:t> kullandığı özel </a:t>
            </a:r>
            <a:r>
              <a:rPr lang="tr-TR" sz="2000" dirty="0" err="1" smtClean="0"/>
              <a:t>kelimelerle,semptomlarını</a:t>
            </a:r>
            <a:r>
              <a:rPr lang="tr-TR" sz="2000" dirty="0" smtClean="0"/>
              <a:t> tanımlaması </a:t>
            </a:r>
            <a:r>
              <a:rPr lang="tr-TR" sz="2000" dirty="0" err="1" smtClean="0"/>
              <a:t>sağlanarak;duyu</a:t>
            </a:r>
            <a:r>
              <a:rPr lang="tr-TR" sz="2000" dirty="0" smtClean="0"/>
              <a:t> </a:t>
            </a:r>
            <a:r>
              <a:rPr lang="tr-TR" sz="2000" dirty="0" err="1" smtClean="0"/>
              <a:t>kaybı,zayıflık,gibi</a:t>
            </a:r>
            <a:r>
              <a:rPr lang="tr-TR" sz="2000" dirty="0" smtClean="0"/>
              <a:t> bulgular hastadan sözel olarak alınmış olur. Daha </a:t>
            </a:r>
            <a:r>
              <a:rPr lang="tr-TR" sz="2000" dirty="0" err="1" smtClean="0"/>
              <a:t>sonra,semptomlarla</a:t>
            </a:r>
            <a:r>
              <a:rPr lang="tr-TR" sz="2000" dirty="0" smtClean="0"/>
              <a:t> ilgili özel sorulara geçilir. Hastaya rehberlik </a:t>
            </a:r>
            <a:r>
              <a:rPr lang="tr-TR" sz="2000" dirty="0" err="1" smtClean="0"/>
              <a:t>edilerek,hastalığın</a:t>
            </a:r>
            <a:r>
              <a:rPr lang="tr-TR" sz="2000" dirty="0" smtClean="0"/>
              <a:t> kronolojik seyri ve semptomların tamamı öğrenilmelidir.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 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</a:t>
            </a:r>
            <a:r>
              <a:rPr lang="tr-TR" sz="2000" dirty="0" err="1" smtClean="0"/>
              <a:t>Hastaya,hikayesinin</a:t>
            </a:r>
            <a:r>
              <a:rPr lang="tr-TR" sz="2000" dirty="0" smtClean="0"/>
              <a:t> tamamını anlatması için izin verilmelidir. Her problem öncelik sırasına </a:t>
            </a:r>
            <a:r>
              <a:rPr lang="tr-TR" sz="2000" dirty="0" err="1" smtClean="0"/>
              <a:t>göre,ayrı</a:t>
            </a:r>
            <a:r>
              <a:rPr lang="tr-TR" sz="2000" dirty="0" smtClean="0"/>
              <a:t> ayrı ele alınmalıdır. Semptomların analizinde şikayetin başlangıç </a:t>
            </a:r>
            <a:r>
              <a:rPr lang="tr-TR" sz="2000" dirty="0" err="1" smtClean="0"/>
              <a:t>tarihi,karakteri</a:t>
            </a:r>
            <a:r>
              <a:rPr lang="tr-TR" sz="2000" dirty="0" smtClean="0"/>
              <a:t> ve </a:t>
            </a:r>
            <a:r>
              <a:rPr lang="tr-TR" sz="2000" dirty="0" err="1" smtClean="0"/>
              <a:t>ciddiyeti,lokalizasyonu</a:t>
            </a:r>
            <a:r>
              <a:rPr lang="tr-TR" sz="2000" dirty="0" smtClean="0"/>
              <a:t> ve </a:t>
            </a:r>
            <a:r>
              <a:rPr lang="tr-TR" sz="2000" dirty="0" err="1" smtClean="0"/>
              <a:t>genişliği,zamanla</a:t>
            </a:r>
            <a:r>
              <a:rPr lang="tr-TR" sz="2000" dirty="0" smtClean="0"/>
              <a:t> </a:t>
            </a:r>
            <a:r>
              <a:rPr lang="tr-TR" sz="2000" dirty="0" err="1" smtClean="0"/>
              <a:t>ilişkisi,diğer</a:t>
            </a:r>
            <a:r>
              <a:rPr lang="tr-TR" sz="2000" dirty="0" smtClean="0"/>
              <a:t> şikayetlerle birleşip </a:t>
            </a:r>
            <a:r>
              <a:rPr lang="tr-TR" sz="2000" dirty="0" err="1" smtClean="0"/>
              <a:t>birleşmediği,yakınmayı</a:t>
            </a:r>
            <a:r>
              <a:rPr lang="tr-TR" sz="2000" dirty="0" smtClean="0"/>
              <a:t> etkileyen faktörlerin </a:t>
            </a:r>
            <a:r>
              <a:rPr lang="tr-TR" sz="2000" dirty="0" err="1" smtClean="0"/>
              <a:t>varlığı,önceki</a:t>
            </a:r>
            <a:r>
              <a:rPr lang="tr-TR" sz="2000" dirty="0" smtClean="0"/>
              <a:t> tedavileri ve </a:t>
            </a:r>
            <a:r>
              <a:rPr lang="tr-TR" sz="2000" dirty="0" err="1" smtClean="0"/>
              <a:t>sonuçları,hastalığın</a:t>
            </a:r>
            <a:r>
              <a:rPr lang="tr-TR" sz="2000" dirty="0" smtClean="0"/>
              <a:t> </a:t>
            </a:r>
            <a:r>
              <a:rPr lang="tr-TR" sz="2000" dirty="0" err="1" smtClean="0"/>
              <a:t>seyri,alevlenme</a:t>
            </a:r>
            <a:r>
              <a:rPr lang="tr-TR" sz="2000" dirty="0" smtClean="0"/>
              <a:t> ve durgun olduğu dönemler kaydedilmelidir.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6717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182880"/>
            <a:ext cx="8596668" cy="60960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3. FONKSİYONEL HİKAYE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938783"/>
            <a:ext cx="8596668" cy="510257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</a:t>
            </a:r>
            <a:r>
              <a:rPr lang="tr-TR" sz="2000" dirty="0" smtClean="0"/>
              <a:t>Hastalığın rehabilitasyon açısından </a:t>
            </a:r>
            <a:r>
              <a:rPr lang="tr-TR" sz="2000" dirty="0" err="1" smtClean="0"/>
              <a:t>değerlendirilmesi,sıklıkla</a:t>
            </a:r>
            <a:r>
              <a:rPr lang="tr-TR" sz="2000" dirty="0" smtClean="0"/>
              <a:t> fonksiyon kaybını açığa çıkartır. Fonksiyonel </a:t>
            </a:r>
            <a:r>
              <a:rPr lang="tr-TR" sz="2000" dirty="0" err="1" smtClean="0"/>
              <a:t>hikayede,hastalıktan</a:t>
            </a:r>
            <a:r>
              <a:rPr lang="tr-TR" sz="2000" dirty="0" smtClean="0"/>
              <a:t> sonra geriye kalan kapasite değerlendirilmelidir. Yalnız o andaki fonksiyonel durum </a:t>
            </a:r>
            <a:r>
              <a:rPr lang="tr-TR" sz="2000" dirty="0" err="1" smtClean="0"/>
              <a:t>değil,hastalıktan</a:t>
            </a:r>
            <a:r>
              <a:rPr lang="tr-TR" sz="2000" dirty="0" smtClean="0"/>
              <a:t> önceki fonksiyonel düzey de bilinmelidir. Günlük yaşam aktivitelerini yapıp yapmadığı </a:t>
            </a:r>
            <a:r>
              <a:rPr lang="tr-TR" sz="2000" dirty="0" err="1" smtClean="0"/>
              <a:t>araştırılıp,kişinin</a:t>
            </a:r>
            <a:r>
              <a:rPr lang="tr-TR" sz="2000" dirty="0" smtClean="0"/>
              <a:t> bağımsızlık düzeyi hakkında bilgi edinilmelidir. </a:t>
            </a:r>
            <a:r>
              <a:rPr lang="tr-TR" sz="2000" dirty="0" err="1" smtClean="0"/>
              <a:t>Hastalığın;işini,sosyal</a:t>
            </a:r>
            <a:r>
              <a:rPr lang="tr-TR" sz="2000" dirty="0" smtClean="0"/>
              <a:t> yaşantısını ve günlük aktivitelerini ne düzeyde etkilediği </a:t>
            </a:r>
            <a:r>
              <a:rPr lang="tr-TR" sz="2000" dirty="0" err="1" smtClean="0"/>
              <a:t>öğrenilmeli,bağımsızlık</a:t>
            </a:r>
            <a:r>
              <a:rPr lang="tr-TR" sz="2000" dirty="0" smtClean="0"/>
              <a:t> düzeyi değerlendirilmelidir.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55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19456"/>
            <a:ext cx="8596668" cy="573024"/>
          </a:xfrm>
        </p:spPr>
        <p:txBody>
          <a:bodyPr>
            <a:normAutofit/>
          </a:bodyPr>
          <a:lstStyle/>
          <a:p>
            <a:r>
              <a:rPr lang="tr-TR" sz="2400" dirty="0" smtClean="0"/>
              <a:t>4. ÖZGEÇMİŞ-SOYGEÇMİŞ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280159"/>
            <a:ext cx="8596668" cy="4761203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 smtClean="0"/>
              <a:t>  Hastanın yaşamı boyunca </a:t>
            </a:r>
            <a:r>
              <a:rPr lang="tr-TR" sz="2000" dirty="0" err="1" smtClean="0"/>
              <a:t>sağlığı,fonksiyonel</a:t>
            </a:r>
            <a:r>
              <a:rPr lang="tr-TR" sz="2000" dirty="0" smtClean="0"/>
              <a:t> </a:t>
            </a:r>
            <a:r>
              <a:rPr lang="tr-TR" sz="2000" dirty="0" err="1" smtClean="0"/>
              <a:t>yetenekleri,operasyon</a:t>
            </a:r>
            <a:r>
              <a:rPr lang="tr-TR" sz="2000" dirty="0" smtClean="0"/>
              <a:t> öyküsü konusunda bilgi alınmalıdır. </a:t>
            </a:r>
            <a:r>
              <a:rPr lang="tr-TR" sz="2000" dirty="0" err="1" smtClean="0"/>
              <a:t>Konjenital</a:t>
            </a:r>
            <a:r>
              <a:rPr lang="tr-TR" sz="2000" dirty="0" smtClean="0"/>
              <a:t> problemler ve kalp hastalıklarında aile hikayesi de önemlidir.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727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31648"/>
            <a:ext cx="8596668" cy="829056"/>
          </a:xfrm>
        </p:spPr>
        <p:txBody>
          <a:bodyPr>
            <a:normAutofit/>
          </a:bodyPr>
          <a:lstStyle/>
          <a:p>
            <a:r>
              <a:rPr lang="tr-TR" sz="2400" dirty="0" smtClean="0"/>
              <a:t>5.VÜCUT SİSTEMLERİNİN GÖZDEN GEÇİRİLMESİ 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463039"/>
            <a:ext cx="8596668" cy="457832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err="1" smtClean="0"/>
              <a:t>Kardiyo</a:t>
            </a:r>
            <a:r>
              <a:rPr lang="tr-TR" sz="2000" dirty="0" smtClean="0"/>
              <a:t>-</a:t>
            </a:r>
            <a:r>
              <a:rPr lang="tr-TR" sz="2000" dirty="0" err="1" smtClean="0"/>
              <a:t>vasküler,pulmoner,nörolojik,kas</a:t>
            </a:r>
            <a:r>
              <a:rPr lang="tr-TR" sz="2000" dirty="0" smtClean="0"/>
              <a:t>-iskelet sistemleri hem hasta </a:t>
            </a:r>
            <a:r>
              <a:rPr lang="tr-TR" sz="2000" dirty="0" err="1" smtClean="0"/>
              <a:t>dosyasından,hem</a:t>
            </a:r>
            <a:r>
              <a:rPr lang="tr-TR" sz="2000" dirty="0" smtClean="0"/>
              <a:t> de hastadan alınacak hikaye ile gözden geçirilmelidir. Tedavi ve eğitimde vücut fonksiyonlarının durumu önemlidir.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34684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341376"/>
            <a:ext cx="8596668" cy="841248"/>
          </a:xfrm>
        </p:spPr>
        <p:txBody>
          <a:bodyPr>
            <a:normAutofit/>
          </a:bodyPr>
          <a:lstStyle/>
          <a:p>
            <a:r>
              <a:rPr lang="tr-TR" sz="2400" dirty="0" smtClean="0"/>
              <a:t>6. SOSYAL HİKAYE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560575"/>
            <a:ext cx="8596668" cy="4480787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Hastanın kimler ile nerede </a:t>
            </a:r>
            <a:r>
              <a:rPr lang="tr-TR" sz="2000" dirty="0" err="1" smtClean="0"/>
              <a:t>yaşadığı,tedavi</a:t>
            </a:r>
            <a:r>
              <a:rPr lang="tr-TR" sz="2000" dirty="0" smtClean="0"/>
              <a:t> sırasında veya bittikten sonra nereye </a:t>
            </a:r>
            <a:r>
              <a:rPr lang="tr-TR" sz="2000" dirty="0" err="1" smtClean="0"/>
              <a:t>gideceği,yaşadığı</a:t>
            </a:r>
            <a:r>
              <a:rPr lang="tr-TR" sz="2000" dirty="0" smtClean="0"/>
              <a:t> evin hastalığa uygun olup </a:t>
            </a:r>
            <a:r>
              <a:rPr lang="tr-TR" sz="2000" dirty="0" err="1" smtClean="0"/>
              <a:t>olmadığı,ailenin</a:t>
            </a:r>
            <a:r>
              <a:rPr lang="tr-TR" sz="2000" dirty="0" smtClean="0"/>
              <a:t> evdeki bakımı sağlamadaki etkinliği öğrenilmelidir. Standart ev </a:t>
            </a:r>
            <a:r>
              <a:rPr lang="tr-TR" sz="2000" dirty="0" err="1" smtClean="0"/>
              <a:t>yaşamı,diyeti,sigara,alkol,ilaç</a:t>
            </a:r>
            <a:r>
              <a:rPr lang="tr-TR" sz="2000" dirty="0" smtClean="0"/>
              <a:t> bağımlılığı not edilmelidir. Ailenin </a:t>
            </a:r>
            <a:r>
              <a:rPr lang="tr-TR" sz="2000" dirty="0" err="1" smtClean="0"/>
              <a:t>desteği,hastanın</a:t>
            </a:r>
            <a:r>
              <a:rPr lang="tr-TR" sz="2000" dirty="0" smtClean="0"/>
              <a:t> geleceğe yönelik düşünceleri ve yaşam </a:t>
            </a:r>
            <a:r>
              <a:rPr lang="tr-TR" sz="2000" dirty="0" err="1" smtClean="0"/>
              <a:t>kondüsyonu,fonksiyonel</a:t>
            </a:r>
            <a:r>
              <a:rPr lang="tr-TR" sz="2000" dirty="0" smtClean="0"/>
              <a:t> yeteneklerini etkileyeceği için gözden geçirilmesi gerekir.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2665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56032"/>
            <a:ext cx="8596668" cy="512064"/>
          </a:xfrm>
        </p:spPr>
        <p:txBody>
          <a:bodyPr>
            <a:normAutofit/>
          </a:bodyPr>
          <a:lstStyle/>
          <a:p>
            <a:r>
              <a:rPr lang="tr-TR" sz="2400" dirty="0" smtClean="0"/>
              <a:t>7. UĞRAŞI HİKAYESİ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219199"/>
            <a:ext cx="8596668" cy="104851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Hastanın eğitim </a:t>
            </a:r>
            <a:r>
              <a:rPr lang="tr-TR" dirty="0" err="1" smtClean="0"/>
              <a:t>düzeyini,işini</a:t>
            </a:r>
            <a:r>
              <a:rPr lang="tr-TR" dirty="0" smtClean="0"/>
              <a:t> ve nerede </a:t>
            </a:r>
            <a:r>
              <a:rPr lang="tr-TR" dirty="0" err="1" smtClean="0"/>
              <a:t>çalıştığını,iş</a:t>
            </a:r>
            <a:r>
              <a:rPr lang="tr-TR" dirty="0" smtClean="0"/>
              <a:t> dışındaki özel </a:t>
            </a:r>
            <a:r>
              <a:rPr lang="tr-TR" dirty="0" err="1" smtClean="0"/>
              <a:t>becerilerini,hobilerini</a:t>
            </a:r>
            <a:r>
              <a:rPr lang="tr-TR" dirty="0" smtClean="0"/>
              <a:t> </a:t>
            </a:r>
            <a:r>
              <a:rPr lang="tr-TR" dirty="0" err="1" smtClean="0"/>
              <a:t>öğrenmek,hasta</a:t>
            </a:r>
            <a:r>
              <a:rPr lang="tr-TR" dirty="0" smtClean="0"/>
              <a:t> eski işine geri dönemeyecekse önemlidir.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073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195072"/>
            <a:ext cx="8596668" cy="658368"/>
          </a:xfrm>
        </p:spPr>
        <p:txBody>
          <a:bodyPr>
            <a:normAutofit/>
          </a:bodyPr>
          <a:lstStyle/>
          <a:p>
            <a:r>
              <a:rPr lang="tr-TR" sz="2400" dirty="0" smtClean="0"/>
              <a:t>8. PSİKOLOJİK VE PSİKİYATRİK HİKAYESİ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207007"/>
            <a:ext cx="8596668" cy="4834355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Hastalıktan önceki ve şimdiki </a:t>
            </a:r>
            <a:r>
              <a:rPr lang="tr-TR" sz="2000" dirty="0" err="1" smtClean="0"/>
              <a:t>sosyal,psikolojik</a:t>
            </a:r>
            <a:r>
              <a:rPr lang="tr-TR" sz="2000" dirty="0" smtClean="0"/>
              <a:t> </a:t>
            </a:r>
            <a:r>
              <a:rPr lang="tr-TR" sz="2000" dirty="0" err="1" smtClean="0"/>
              <a:t>durumu,yaşama</a:t>
            </a:r>
            <a:r>
              <a:rPr lang="tr-TR" sz="2000" dirty="0" smtClean="0"/>
              <a:t> ve hastalığa bakış açısı öğrenilmelidir.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11974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92608"/>
            <a:ext cx="8596668" cy="73152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9. KARDİYO-VASKÜLER HASTALIĞA AİT RİSK FAKTÖRLERİ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158239"/>
            <a:ext cx="8596668" cy="488312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Hastalığın ilerlemesine neden olabilecek risk faktörleri araştırılmalıdır.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36883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80010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10. ALDIĞI İLAÇLAR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244600"/>
            <a:ext cx="8596668" cy="479676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Hastanın kullandığı ilaçlar ve bunların günlük dozları kaydedilmelidir.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1669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tr-TR" dirty="0" smtClean="0"/>
              <a:t>DEĞERLENDİRME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676401"/>
            <a:ext cx="8596668" cy="436496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Hastalığın </a:t>
            </a:r>
            <a:r>
              <a:rPr lang="tr-TR" sz="2000" dirty="0" err="1" smtClean="0"/>
              <a:t>değerlendirilmesi,hem</a:t>
            </a:r>
            <a:r>
              <a:rPr lang="tr-TR" sz="2000" dirty="0" smtClean="0"/>
              <a:t> tanının güçlenmesine yardım </a:t>
            </a:r>
            <a:r>
              <a:rPr lang="tr-TR" sz="2000" dirty="0" err="1" smtClean="0"/>
              <a:t>eder,hem</a:t>
            </a:r>
            <a:r>
              <a:rPr lang="tr-TR" sz="2000" dirty="0" smtClean="0"/>
              <a:t> de tedavi programının çizilmesine yol gösterici olur. Kesin ve doğru bir </a:t>
            </a:r>
            <a:r>
              <a:rPr lang="tr-TR" sz="2000" dirty="0" err="1" smtClean="0"/>
              <a:t>tedavi,hastanın</a:t>
            </a:r>
            <a:r>
              <a:rPr lang="tr-TR" sz="2000" dirty="0" smtClean="0"/>
              <a:t> ve hastalığın kapsamlı değerlendirilmesiyle elde edilir. 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</a:t>
            </a:r>
            <a:r>
              <a:rPr lang="tr-TR" sz="2000" b="1" dirty="0" smtClean="0"/>
              <a:t>_ </a:t>
            </a:r>
            <a:r>
              <a:rPr lang="tr-TR" sz="2000" dirty="0" err="1" smtClean="0"/>
              <a:t>Subjektif</a:t>
            </a:r>
            <a:r>
              <a:rPr lang="tr-TR" sz="2000" dirty="0" smtClean="0"/>
              <a:t> değerlendirme(Hikaye ve gözlem)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</a:t>
            </a:r>
            <a:r>
              <a:rPr lang="tr-TR" sz="2000" b="1" dirty="0" smtClean="0"/>
              <a:t>_ </a:t>
            </a:r>
            <a:r>
              <a:rPr lang="tr-TR" sz="2000" dirty="0" smtClean="0"/>
              <a:t>Objektif değerlendirme(Testler)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</a:t>
            </a:r>
            <a:r>
              <a:rPr lang="tr-TR" sz="2000" b="1" dirty="0" smtClean="0"/>
              <a:t>_ </a:t>
            </a:r>
            <a:r>
              <a:rPr lang="tr-TR" sz="2000" dirty="0" smtClean="0"/>
              <a:t>Analiz(Elde edilen bilgilerin analizi)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</a:t>
            </a:r>
            <a:r>
              <a:rPr lang="tr-TR" sz="2000" b="1" dirty="0" smtClean="0"/>
              <a:t>_ </a:t>
            </a:r>
            <a:r>
              <a:rPr lang="tr-TR" sz="2000" dirty="0" smtClean="0"/>
              <a:t>Plan(Tedavi programının planlanması)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63646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54000"/>
            <a:ext cx="8596668" cy="2286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787401"/>
            <a:ext cx="8596668" cy="525396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sz="2000" dirty="0" err="1" smtClean="0"/>
              <a:t>Subjektif</a:t>
            </a:r>
            <a:r>
              <a:rPr lang="tr-TR" sz="2000" dirty="0" smtClean="0"/>
              <a:t> değerlendirmeden sonra yapılan testler;</a:t>
            </a:r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457200" indent="-457200">
              <a:buAutoNum type="arabicPeriod"/>
            </a:pPr>
            <a:r>
              <a:rPr lang="tr-TR" sz="2000" b="1" dirty="0" smtClean="0"/>
              <a:t>Nörolojik değerlendirme:</a:t>
            </a:r>
            <a:endParaRPr lang="tr-TR" sz="2000" b="1" dirty="0"/>
          </a:p>
          <a:p>
            <a:pPr marL="457200" indent="-457200">
              <a:buAutoNum type="alphaLcPeriod"/>
            </a:pPr>
            <a:r>
              <a:rPr lang="tr-TR" sz="1600" dirty="0" err="1" smtClean="0"/>
              <a:t>Mental</a:t>
            </a:r>
            <a:r>
              <a:rPr lang="tr-TR" sz="1600" dirty="0" smtClean="0"/>
              <a:t> durum</a:t>
            </a:r>
          </a:p>
          <a:p>
            <a:pPr marL="457200" indent="-457200">
              <a:buAutoNum type="alphaLcPeriod"/>
            </a:pPr>
            <a:r>
              <a:rPr lang="tr-TR" sz="1600" dirty="0" smtClean="0"/>
              <a:t>Motor sistem</a:t>
            </a:r>
          </a:p>
          <a:p>
            <a:pPr marL="457200" indent="-457200">
              <a:buAutoNum type="alphaLcPeriod"/>
            </a:pPr>
            <a:r>
              <a:rPr lang="tr-TR" sz="1600" dirty="0" smtClean="0"/>
              <a:t>Duyu sistemi</a:t>
            </a:r>
          </a:p>
          <a:p>
            <a:pPr marL="457200" indent="-457200">
              <a:buAutoNum type="alphaLcPeriod"/>
            </a:pPr>
            <a:r>
              <a:rPr lang="tr-TR" sz="1600" dirty="0" smtClean="0"/>
              <a:t>Refleksler</a:t>
            </a:r>
          </a:p>
          <a:p>
            <a:pPr marL="457200" indent="-457200">
              <a:buAutoNum type="alphaLcPeriod"/>
            </a:pPr>
            <a:r>
              <a:rPr lang="tr-TR" sz="1600" dirty="0" err="1" smtClean="0"/>
              <a:t>Görme,işitme,yutma</a:t>
            </a:r>
            <a:r>
              <a:rPr lang="tr-TR" sz="1600" dirty="0" smtClean="0"/>
              <a:t> ve konuşma yeteneği</a:t>
            </a:r>
          </a:p>
          <a:p>
            <a:pPr marL="457200" indent="-457200">
              <a:buAutoNum type="alphaLcPeriod"/>
            </a:pPr>
            <a:r>
              <a:rPr lang="tr-TR" sz="1600" dirty="0" smtClean="0"/>
              <a:t>Yürüme ve </a:t>
            </a:r>
            <a:r>
              <a:rPr lang="tr-TR" sz="1600" dirty="0" err="1" smtClean="0"/>
              <a:t>ambulasyonu</a:t>
            </a:r>
            <a:endParaRPr lang="tr-TR" sz="1600" dirty="0" smtClean="0"/>
          </a:p>
          <a:p>
            <a:pPr marL="0" indent="0">
              <a:buNone/>
            </a:pP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3583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635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571500"/>
            <a:ext cx="8596668" cy="603249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b="1" dirty="0" smtClean="0"/>
              <a:t>2. Kas-iskelet </a:t>
            </a:r>
            <a:r>
              <a:rPr lang="tr-TR" sz="2000" b="1" dirty="0" err="1" smtClean="0"/>
              <a:t>sistem,yumuşak</a:t>
            </a:r>
            <a:r>
              <a:rPr lang="tr-TR" sz="2000" b="1" dirty="0" smtClean="0"/>
              <a:t> doku ve eklem değerlendirmesi:</a:t>
            </a:r>
          </a:p>
          <a:p>
            <a:pPr marL="0" indent="0">
              <a:buNone/>
            </a:pP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 smtClean="0"/>
              <a:t> 3. Kardiyak ve </a:t>
            </a:r>
            <a:r>
              <a:rPr lang="tr-TR" sz="2000" b="1" dirty="0" err="1" smtClean="0"/>
              <a:t>pulmoner</a:t>
            </a:r>
            <a:r>
              <a:rPr lang="tr-TR" sz="2000" b="1" dirty="0" smtClean="0"/>
              <a:t> sistemin değerlendirmesi</a:t>
            </a:r>
            <a:endParaRPr lang="tr-TR" sz="2000" b="1" dirty="0"/>
          </a:p>
          <a:p>
            <a:pPr marL="0" indent="0">
              <a:buNone/>
            </a:pP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 smtClean="0"/>
              <a:t>4. Deri</a:t>
            </a:r>
            <a:endParaRPr lang="tr-TR" sz="2000" b="1" dirty="0"/>
          </a:p>
          <a:p>
            <a:pPr marL="0" indent="0">
              <a:buNone/>
            </a:pP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 smtClean="0"/>
              <a:t>5. Mesane ve bağırsak fonksiyonu</a:t>
            </a:r>
          </a:p>
          <a:p>
            <a:pPr marL="0" indent="0">
              <a:buNone/>
            </a:pPr>
            <a:r>
              <a:rPr lang="tr-TR" sz="2000" b="1" dirty="0" smtClean="0"/>
              <a:t> </a:t>
            </a:r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 smtClean="0"/>
              <a:t>6. Ağrı</a:t>
            </a:r>
          </a:p>
          <a:p>
            <a:pPr marL="0" indent="0">
              <a:buNone/>
            </a:pPr>
            <a:endParaRPr lang="tr-TR" sz="2000" b="1" dirty="0"/>
          </a:p>
          <a:p>
            <a:pPr marL="0" indent="0">
              <a:buNone/>
            </a:pPr>
            <a:r>
              <a:rPr lang="tr-TR" sz="2000" b="1" dirty="0" smtClean="0"/>
              <a:t>7. Fonksiyonel değerlendirme</a:t>
            </a:r>
          </a:p>
          <a:p>
            <a:pPr marL="0" indent="0">
              <a:buNone/>
            </a:pPr>
            <a:endParaRPr lang="tr-TR" sz="2000" b="1" dirty="0"/>
          </a:p>
          <a:p>
            <a:pPr marL="0" indent="0">
              <a:buNone/>
            </a:pPr>
            <a:r>
              <a:rPr lang="tr-TR" sz="2000" b="1" dirty="0" smtClean="0"/>
              <a:t>8. Günlük yaşam aktivitelerinin değerlendirilmesi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3075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139700"/>
            <a:ext cx="8596668" cy="55880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1. Nörolojik Değerlendirme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800101"/>
            <a:ext cx="8596668" cy="524126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a. </a:t>
            </a:r>
            <a:r>
              <a:rPr lang="tr-TR" sz="2000" b="1" dirty="0" err="1" smtClean="0"/>
              <a:t>Mental</a:t>
            </a:r>
            <a:r>
              <a:rPr lang="tr-TR" sz="2000" b="1" dirty="0" smtClean="0"/>
              <a:t> Durum: </a:t>
            </a:r>
            <a:r>
              <a:rPr lang="tr-TR" sz="2000" dirty="0" smtClean="0"/>
              <a:t>Hastanın </a:t>
            </a:r>
            <a:r>
              <a:rPr lang="tr-TR" sz="2000" dirty="0" err="1" smtClean="0"/>
              <a:t>yer,zaman,kişi</a:t>
            </a:r>
            <a:r>
              <a:rPr lang="tr-TR" sz="2000" dirty="0" smtClean="0"/>
              <a:t> </a:t>
            </a:r>
            <a:r>
              <a:rPr lang="tr-TR" sz="2000" dirty="0" err="1" smtClean="0"/>
              <a:t>oryantasyonu,hafıza,dikkat</a:t>
            </a:r>
            <a:r>
              <a:rPr lang="tr-TR" sz="2000" dirty="0" smtClean="0"/>
              <a:t> </a:t>
            </a:r>
            <a:r>
              <a:rPr lang="tr-TR" sz="2000" dirty="0" err="1" smtClean="0"/>
              <a:t>toplama,hesaplama</a:t>
            </a:r>
            <a:r>
              <a:rPr lang="tr-TR" sz="2000" dirty="0" smtClean="0"/>
              <a:t> </a:t>
            </a:r>
            <a:r>
              <a:rPr lang="tr-TR" sz="2000" dirty="0" err="1" smtClean="0"/>
              <a:t>yeteneği,düşünce</a:t>
            </a:r>
            <a:r>
              <a:rPr lang="tr-TR" sz="2000" dirty="0" smtClean="0"/>
              <a:t> ve düşüncelerini </a:t>
            </a:r>
            <a:r>
              <a:rPr lang="tr-TR" sz="2000" dirty="0" err="1" smtClean="0"/>
              <a:t>özetleme,davranış,emirleri</a:t>
            </a:r>
            <a:r>
              <a:rPr lang="tr-TR" sz="2000" dirty="0" smtClean="0"/>
              <a:t> takip </a:t>
            </a:r>
            <a:r>
              <a:rPr lang="tr-TR" sz="2000" dirty="0" err="1" smtClean="0"/>
              <a:t>etme,yargı</a:t>
            </a:r>
            <a:r>
              <a:rPr lang="tr-TR" sz="2000" dirty="0" smtClean="0"/>
              <a:t> ve </a:t>
            </a:r>
            <a:r>
              <a:rPr lang="tr-TR" sz="2000" dirty="0" err="1" smtClean="0"/>
              <a:t>görüşleri,bilinç</a:t>
            </a:r>
            <a:r>
              <a:rPr lang="tr-TR" sz="2000" dirty="0" smtClean="0"/>
              <a:t> </a:t>
            </a:r>
            <a:r>
              <a:rPr lang="tr-TR" sz="2000" dirty="0" err="1" smtClean="0"/>
              <a:t>düzeyi,mental</a:t>
            </a:r>
            <a:r>
              <a:rPr lang="tr-TR" sz="2000" dirty="0" smtClean="0"/>
              <a:t> durumun değerlendirilmesindeki başlıca kriterlerdir.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Eğer hastanın genel durumu ciddiyetini </a:t>
            </a:r>
            <a:r>
              <a:rPr lang="tr-TR" sz="2000" dirty="0" err="1" smtClean="0"/>
              <a:t>koruyorsa,</a:t>
            </a:r>
            <a:r>
              <a:rPr lang="tr-TR" sz="2000" b="1" dirty="0" err="1" smtClean="0"/>
              <a:t>GLASGOW</a:t>
            </a:r>
            <a:r>
              <a:rPr lang="tr-TR" sz="2000" b="1" dirty="0" smtClean="0"/>
              <a:t> KOMA SKALASI</a:t>
            </a:r>
            <a:r>
              <a:rPr lang="tr-TR" sz="2000" dirty="0" smtClean="0"/>
              <a:t> kullanılır. Bu skala üç temel değerlendirmeden oluşur:</a:t>
            </a:r>
          </a:p>
          <a:p>
            <a:pPr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64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 flipV="1">
            <a:off x="677334" y="177800"/>
            <a:ext cx="8596668" cy="1016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00" y="610305"/>
            <a:ext cx="8169101" cy="581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16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958977"/>
              </p:ext>
            </p:extLst>
          </p:nvPr>
        </p:nvGraphicFramePr>
        <p:xfrm>
          <a:off x="677863" y="1447800"/>
          <a:ext cx="8596312" cy="200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/>
                <a:gridCol w="4298156"/>
              </a:tblGrid>
              <a:tr h="50165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             TOTAL</a:t>
                      </a:r>
                      <a:r>
                        <a:rPr lang="tr-TR" b="1" baseline="0" dirty="0" smtClean="0"/>
                        <a:t> SKOR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     DEĞERLENDİRME</a:t>
                      </a:r>
                      <a:endParaRPr lang="tr-TR" dirty="0"/>
                    </a:p>
                  </a:txBody>
                  <a:tcPr/>
                </a:tc>
              </a:tr>
              <a:tr h="501650"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               3-8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Anlamlı nörolojik hasar</a:t>
                      </a:r>
                      <a:endParaRPr lang="tr-TR" dirty="0"/>
                    </a:p>
                  </a:txBody>
                  <a:tcPr/>
                </a:tc>
              </a:tr>
              <a:tr h="501650"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              9-12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Orta dereceli nörolojik hasar</a:t>
                      </a:r>
                      <a:endParaRPr lang="tr-TR" dirty="0"/>
                    </a:p>
                  </a:txBody>
                  <a:tcPr/>
                </a:tc>
              </a:tr>
              <a:tr h="501650"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             13-14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   Hafif</a:t>
                      </a:r>
                      <a:r>
                        <a:rPr lang="tr-TR" baseline="0" dirty="0" smtClean="0"/>
                        <a:t> nörolojik hasar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0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79400"/>
            <a:ext cx="8596668" cy="1143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88900"/>
            <a:ext cx="8596668" cy="67691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 smtClean="0"/>
              <a:t>b. Motor sistem: </a:t>
            </a:r>
            <a:r>
              <a:rPr lang="tr-TR" dirty="0" err="1" smtClean="0"/>
              <a:t>Spontan</a:t>
            </a:r>
            <a:r>
              <a:rPr lang="tr-TR" dirty="0" smtClean="0"/>
              <a:t> motor </a:t>
            </a:r>
            <a:r>
              <a:rPr lang="tr-TR" dirty="0" err="1" smtClean="0"/>
              <a:t>aktivite,fasikülasyon,tremor</a:t>
            </a:r>
            <a:r>
              <a:rPr lang="tr-TR" dirty="0" smtClean="0"/>
              <a:t> kaydedilmelidir. </a:t>
            </a:r>
            <a:r>
              <a:rPr lang="tr-TR" dirty="0" err="1" smtClean="0"/>
              <a:t>Palpasyonla</a:t>
            </a:r>
            <a:r>
              <a:rPr lang="tr-TR" dirty="0" smtClean="0"/>
              <a:t> </a:t>
            </a:r>
            <a:r>
              <a:rPr lang="tr-TR" dirty="0" err="1" smtClean="0"/>
              <a:t>hassasiyet,sertlik,azalmış</a:t>
            </a:r>
            <a:r>
              <a:rPr lang="tr-TR" dirty="0"/>
              <a:t> </a:t>
            </a:r>
            <a:r>
              <a:rPr lang="tr-TR" dirty="0" smtClean="0"/>
              <a:t>veya artmış </a:t>
            </a:r>
            <a:r>
              <a:rPr lang="tr-TR" dirty="0" err="1" smtClean="0"/>
              <a:t>tonus</a:t>
            </a:r>
            <a:r>
              <a:rPr lang="tr-TR" dirty="0" smtClean="0"/>
              <a:t> ve nodüller belirlenebilir. Normal eklem </a:t>
            </a:r>
            <a:r>
              <a:rPr lang="tr-TR" dirty="0" err="1" smtClean="0"/>
              <a:t>hareketi,kas</a:t>
            </a:r>
            <a:r>
              <a:rPr lang="tr-TR" dirty="0" smtClean="0"/>
              <a:t> </a:t>
            </a:r>
            <a:r>
              <a:rPr lang="tr-TR" dirty="0" err="1" smtClean="0"/>
              <a:t>kuvveti,kısalığı</a:t>
            </a:r>
            <a:r>
              <a:rPr lang="tr-TR" dirty="0" smtClean="0"/>
              <a:t> ve esnekliği değerlendirilmelidir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 smtClean="0"/>
              <a:t>c. Duyu sistemi: </a:t>
            </a:r>
            <a:r>
              <a:rPr lang="tr-TR" dirty="0" err="1" smtClean="0"/>
              <a:t>Ağrı,sıcak,soğuk,vibrasyon,pozisyon</a:t>
            </a:r>
            <a:r>
              <a:rPr lang="tr-TR" dirty="0" smtClean="0"/>
              <a:t> </a:t>
            </a:r>
            <a:r>
              <a:rPr lang="tr-TR" dirty="0" err="1" smtClean="0"/>
              <a:t>hissi,iki</a:t>
            </a:r>
            <a:r>
              <a:rPr lang="tr-TR" dirty="0" smtClean="0"/>
              <a:t> nokta </a:t>
            </a:r>
            <a:r>
              <a:rPr lang="tr-TR" dirty="0" err="1" smtClean="0"/>
              <a:t>ayırımı,dokunma</a:t>
            </a:r>
            <a:r>
              <a:rPr lang="tr-TR" dirty="0" smtClean="0"/>
              <a:t> </a:t>
            </a:r>
            <a:r>
              <a:rPr lang="tr-TR" dirty="0" err="1" smtClean="0"/>
              <a:t>duyusu,anestezi</a:t>
            </a:r>
            <a:r>
              <a:rPr lang="tr-TR" dirty="0" smtClean="0"/>
              <a:t>(bütün duyuların tamamen kaybolması),</a:t>
            </a:r>
            <a:r>
              <a:rPr lang="tr-TR" dirty="0" err="1" smtClean="0"/>
              <a:t>hipoestezi</a:t>
            </a:r>
            <a:r>
              <a:rPr lang="tr-TR" dirty="0" smtClean="0"/>
              <a:t>(duyuların azalması),</a:t>
            </a:r>
            <a:r>
              <a:rPr lang="tr-TR" dirty="0" err="1" smtClean="0"/>
              <a:t>parestezi</a:t>
            </a:r>
            <a:r>
              <a:rPr lang="tr-TR" dirty="0" smtClean="0"/>
              <a:t>(</a:t>
            </a:r>
            <a:r>
              <a:rPr lang="tr-TR" dirty="0" err="1" smtClean="0"/>
              <a:t>iğnelenme,karıncalanma</a:t>
            </a:r>
            <a:r>
              <a:rPr lang="tr-TR" dirty="0" smtClean="0"/>
              <a:t> hissi),</a:t>
            </a:r>
            <a:r>
              <a:rPr lang="tr-TR" dirty="0" err="1" smtClean="0"/>
              <a:t>dizestezi</a:t>
            </a:r>
            <a:r>
              <a:rPr lang="tr-TR" dirty="0" smtClean="0"/>
              <a:t>(duyu uyaranlarını algılama bozukluğu),</a:t>
            </a:r>
            <a:r>
              <a:rPr lang="tr-TR" dirty="0" err="1" smtClean="0"/>
              <a:t>hiperestezi</a:t>
            </a:r>
            <a:r>
              <a:rPr lang="tr-TR" dirty="0" smtClean="0"/>
              <a:t>(aşırı hassasiyet) değerlendirilmelidir. Duyu testi ile hastalığın lokalizasyonu belirlenmiş olur.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 smtClean="0"/>
              <a:t>d. Refleksler: </a:t>
            </a:r>
            <a:r>
              <a:rPr lang="tr-TR" dirty="0" smtClean="0"/>
              <a:t>Derin </a:t>
            </a:r>
            <a:r>
              <a:rPr lang="tr-TR" dirty="0" err="1" smtClean="0"/>
              <a:t>tendon</a:t>
            </a:r>
            <a:r>
              <a:rPr lang="tr-TR" dirty="0" smtClean="0"/>
              <a:t> </a:t>
            </a:r>
            <a:r>
              <a:rPr lang="tr-TR" dirty="0" err="1" smtClean="0"/>
              <a:t>refleksleri,yüzeyel</a:t>
            </a:r>
            <a:r>
              <a:rPr lang="tr-TR" dirty="0" smtClean="0"/>
              <a:t> refleksler ve patolojik refleksler değerlendirilmelidir.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 err="1" smtClean="0"/>
              <a:t>e.Görme,işitme,yutma</a:t>
            </a:r>
            <a:r>
              <a:rPr lang="tr-TR" b="1" dirty="0" smtClean="0"/>
              <a:t> ve konuşma: </a:t>
            </a:r>
            <a:r>
              <a:rPr lang="tr-TR" dirty="0" err="1" smtClean="0"/>
              <a:t>Afazi,disfazi,afoni,disfoni</a:t>
            </a:r>
            <a:r>
              <a:rPr lang="tr-TR" dirty="0" smtClean="0"/>
              <a:t> değerlendirilmelidir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f</a:t>
            </a:r>
            <a:r>
              <a:rPr lang="tr-TR" b="1" dirty="0"/>
              <a:t>. Yürüme ve </a:t>
            </a:r>
            <a:r>
              <a:rPr lang="tr-TR" b="1" dirty="0" err="1"/>
              <a:t>ambulasyon</a:t>
            </a:r>
            <a:r>
              <a:rPr lang="tr-TR" b="1" dirty="0"/>
              <a:t>: </a:t>
            </a:r>
            <a:r>
              <a:rPr lang="tr-TR" dirty="0"/>
              <a:t>Gözlem yolu </a:t>
            </a:r>
            <a:r>
              <a:rPr lang="tr-TR" dirty="0" err="1"/>
              <a:t>ile,gerekirse</a:t>
            </a:r>
            <a:r>
              <a:rPr lang="tr-TR" dirty="0"/>
              <a:t> yürüme analizi yapılarak </a:t>
            </a:r>
            <a:r>
              <a:rPr lang="tr-TR" dirty="0" err="1"/>
              <a:t>değerlendirilir.Hastanın</a:t>
            </a:r>
            <a:r>
              <a:rPr lang="tr-TR" dirty="0"/>
              <a:t> kullandığı yardımcı araçlar </a:t>
            </a:r>
            <a:r>
              <a:rPr lang="tr-TR" dirty="0" err="1"/>
              <a:t>varsa,ambulasyonunun</a:t>
            </a:r>
            <a:r>
              <a:rPr lang="tr-TR" dirty="0"/>
              <a:t> bu araçlarla da değerlendirilmesi gerekir.</a:t>
            </a:r>
            <a:endParaRPr lang="tr-TR" b="1" dirty="0"/>
          </a:p>
          <a:p>
            <a:pPr marL="0" indent="0"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74938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482600"/>
            <a:ext cx="8596668" cy="482600"/>
          </a:xfrm>
        </p:spPr>
        <p:txBody>
          <a:bodyPr>
            <a:normAutofit fontScale="90000"/>
          </a:bodyPr>
          <a:lstStyle/>
          <a:p>
            <a:r>
              <a:rPr lang="tr-TR" sz="2600" dirty="0" smtClean="0"/>
              <a:t>2. Kas-iskelet </a:t>
            </a:r>
            <a:r>
              <a:rPr lang="tr-TR" sz="2600" dirty="0" err="1"/>
              <a:t>sistemi,yumuşak</a:t>
            </a:r>
            <a:r>
              <a:rPr lang="tr-TR" sz="2600" dirty="0"/>
              <a:t> doku ve eklem </a:t>
            </a:r>
            <a:r>
              <a:rPr lang="tr-TR" sz="2600" dirty="0" smtClean="0"/>
              <a:t>değerlendirmesi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181099"/>
            <a:ext cx="8596668" cy="48602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Bu değerlendirme </a:t>
            </a:r>
            <a:r>
              <a:rPr lang="tr-TR" sz="2000" dirty="0" err="1" smtClean="0"/>
              <a:t>gözlem,palpasyon,pasif</a:t>
            </a:r>
            <a:r>
              <a:rPr lang="tr-TR" sz="2000" dirty="0" smtClean="0"/>
              <a:t> ve aktif hareket sınırının </a:t>
            </a:r>
            <a:r>
              <a:rPr lang="tr-TR" sz="2000" dirty="0" err="1" smtClean="0"/>
              <a:t>ölçülmesini,kas</a:t>
            </a:r>
            <a:r>
              <a:rPr lang="tr-TR" sz="2000" dirty="0" smtClean="0"/>
              <a:t> kuvveti testini ve eklem </a:t>
            </a:r>
            <a:r>
              <a:rPr lang="tr-TR" sz="2000" dirty="0" err="1" smtClean="0"/>
              <a:t>stabilitesini</a:t>
            </a:r>
            <a:r>
              <a:rPr lang="tr-TR" sz="2000" dirty="0" smtClean="0"/>
              <a:t> kapsar.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  Hastanın içeri girmesi ile başlayan gözlemde vücudun sağ ve sol tarafı simetrik olarak </a:t>
            </a:r>
            <a:r>
              <a:rPr lang="tr-TR" sz="2000" dirty="0" err="1" smtClean="0"/>
              <a:t>incelenmeli,asimetri</a:t>
            </a:r>
            <a:r>
              <a:rPr lang="tr-TR" sz="2000" dirty="0" smtClean="0"/>
              <a:t> varsa kaydedilmelidir. </a:t>
            </a:r>
            <a:r>
              <a:rPr lang="tr-TR" sz="2000" dirty="0" err="1" smtClean="0"/>
              <a:t>Postür,atrofi,ödem,skar</a:t>
            </a:r>
            <a:r>
              <a:rPr lang="tr-TR" sz="2000" dirty="0" smtClean="0"/>
              <a:t> </a:t>
            </a:r>
            <a:r>
              <a:rPr lang="tr-TR" sz="2000" dirty="0" err="1" smtClean="0"/>
              <a:t>dokusu,deri</a:t>
            </a:r>
            <a:r>
              <a:rPr lang="tr-TR" sz="2000" dirty="0" smtClean="0"/>
              <a:t> değişiklikleri gözlemlenmelidir. </a:t>
            </a:r>
            <a:r>
              <a:rPr lang="tr-TR" sz="2000" dirty="0" err="1" smtClean="0"/>
              <a:t>Kas,eklem,kemik</a:t>
            </a:r>
            <a:r>
              <a:rPr lang="tr-TR" sz="2000" dirty="0" smtClean="0"/>
              <a:t> </a:t>
            </a:r>
            <a:r>
              <a:rPr lang="tr-TR" sz="2000" dirty="0" err="1" smtClean="0"/>
              <a:t>palpe</a:t>
            </a:r>
            <a:r>
              <a:rPr lang="tr-TR" sz="2000" dirty="0" smtClean="0"/>
              <a:t> </a:t>
            </a:r>
            <a:r>
              <a:rPr lang="tr-TR" sz="2000" dirty="0" err="1" smtClean="0"/>
              <a:t>edilmeli;spazm,ödem,hassasiyet</a:t>
            </a:r>
            <a:r>
              <a:rPr lang="tr-TR" sz="2000" dirty="0" smtClean="0"/>
              <a:t> olduğu durumlarda diğer değerlendirmeler de </a:t>
            </a:r>
            <a:r>
              <a:rPr lang="tr-TR" sz="2000" dirty="0" err="1" smtClean="0"/>
              <a:t>yapılmalı,gerekiyorsa</a:t>
            </a:r>
            <a:r>
              <a:rPr lang="tr-TR" sz="2000" dirty="0" smtClean="0"/>
              <a:t> </a:t>
            </a:r>
            <a:r>
              <a:rPr lang="tr-TR" sz="2000" dirty="0" err="1" smtClean="0"/>
              <a:t>gonyometrik</a:t>
            </a:r>
            <a:r>
              <a:rPr lang="tr-TR" sz="2000" dirty="0" smtClean="0"/>
              <a:t> ölçümle eklem </a:t>
            </a:r>
            <a:r>
              <a:rPr lang="tr-TR" sz="2000" dirty="0" err="1" smtClean="0"/>
              <a:t>limitasyonları</a:t>
            </a:r>
            <a:r>
              <a:rPr lang="tr-TR" sz="2000" dirty="0" smtClean="0"/>
              <a:t> belirlenmelidir.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05151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482600"/>
            <a:ext cx="8596668" cy="86360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3. Kardiyak ve </a:t>
            </a:r>
            <a:r>
              <a:rPr lang="tr-TR" sz="2400" dirty="0" err="1" smtClean="0"/>
              <a:t>Pulmoner</a:t>
            </a:r>
            <a:r>
              <a:rPr lang="tr-TR" sz="2400" dirty="0" smtClean="0"/>
              <a:t> sistemin değerlendirilmesi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952501"/>
            <a:ext cx="8596668" cy="508886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2000" dirty="0" smtClean="0"/>
              <a:t>  En önemli yeri efor testleri almaktadır. </a:t>
            </a:r>
            <a:r>
              <a:rPr lang="tr-TR" sz="2000" dirty="0" err="1" smtClean="0"/>
              <a:t>Ayrıca,akciğer</a:t>
            </a:r>
            <a:r>
              <a:rPr lang="tr-TR" sz="2000" dirty="0" smtClean="0"/>
              <a:t> fonksiyon testleri ve göğüs çevre ölçümlerinin de değerlendirilmesi gerekir.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60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4. Deri</a:t>
            </a:r>
            <a:endParaRPr lang="tr-TR" sz="24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77334" y="965201"/>
            <a:ext cx="8596668" cy="56134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sz="2000" dirty="0" err="1" smtClean="0"/>
              <a:t>Trofik</a:t>
            </a:r>
            <a:r>
              <a:rPr lang="tr-TR" sz="2000" dirty="0" smtClean="0"/>
              <a:t>(Beslenme ile ilgili) bozukluklar açısından incelenmelidir.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4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tr-TR" sz="2400" dirty="0" smtClean="0">
                <a:solidFill>
                  <a:schemeClr val="accent1"/>
                </a:solidFill>
              </a:rPr>
              <a:t>5</a:t>
            </a:r>
            <a:r>
              <a:rPr lang="tr-TR" sz="2400" dirty="0">
                <a:solidFill>
                  <a:schemeClr val="accent1"/>
                </a:solidFill>
              </a:rPr>
              <a:t>. Mesane ve </a:t>
            </a:r>
            <a:r>
              <a:rPr lang="tr-TR" sz="2400" dirty="0" smtClean="0">
                <a:solidFill>
                  <a:schemeClr val="accent1"/>
                </a:solidFill>
              </a:rPr>
              <a:t>Bağırsak fonksiyonu</a:t>
            </a:r>
          </a:p>
          <a:p>
            <a:pPr marL="0" indent="0">
              <a:buNone/>
            </a:pPr>
            <a:endParaRPr lang="tr-TR" sz="24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tr-TR" sz="2000" dirty="0" smtClean="0"/>
              <a:t>  Bu </a:t>
            </a:r>
            <a:r>
              <a:rPr lang="tr-TR" sz="2000" dirty="0"/>
              <a:t>sistemlerin fonksiyonlarının </a:t>
            </a:r>
            <a:r>
              <a:rPr lang="tr-TR" sz="2000" dirty="0" err="1"/>
              <a:t>bozulması,hastalığın</a:t>
            </a:r>
            <a:r>
              <a:rPr lang="tr-TR" sz="2000" dirty="0"/>
              <a:t> </a:t>
            </a:r>
            <a:r>
              <a:rPr lang="tr-TR" sz="2000" dirty="0" err="1"/>
              <a:t>prognozunu</a:t>
            </a:r>
            <a:r>
              <a:rPr lang="tr-TR" sz="2000" dirty="0"/>
              <a:t> olumsuz yönde etkiler. </a:t>
            </a:r>
            <a:r>
              <a:rPr lang="tr-TR" sz="2000" dirty="0" err="1"/>
              <a:t>Değerlendirilerek,gerekirse</a:t>
            </a:r>
            <a:r>
              <a:rPr lang="tr-TR" sz="2000" dirty="0"/>
              <a:t> tedavi programına dahil edilmelidir.</a:t>
            </a:r>
          </a:p>
          <a:p>
            <a:pPr marL="0" indent="0">
              <a:buNone/>
            </a:pPr>
            <a:endParaRPr lang="tr-TR" sz="24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4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65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50989"/>
          </a:xfrm>
        </p:spPr>
        <p:txBody>
          <a:bodyPr>
            <a:normAutofit fontScale="90000"/>
          </a:bodyPr>
          <a:lstStyle/>
          <a:p>
            <a:r>
              <a:rPr lang="tr-TR" sz="2400" dirty="0" smtClean="0"/>
              <a:t>6. Ağrı</a:t>
            </a:r>
            <a:br>
              <a:rPr lang="tr-TR" sz="2400" dirty="0" smtClean="0"/>
            </a:br>
            <a:r>
              <a:rPr lang="tr-TR" sz="2400" dirty="0"/>
              <a:t/>
            </a:r>
            <a:br>
              <a:rPr lang="tr-TR" sz="2400" dirty="0"/>
            </a:br>
            <a:r>
              <a:rPr lang="tr-TR" sz="2200" dirty="0">
                <a:solidFill>
                  <a:schemeClr val="tx2"/>
                </a:solidFill>
              </a:rPr>
              <a:t>Ağrının değerlendirilmesinde farklı skalalar kullanılabilir. Bu skalalarda ağrı şiddeti </a:t>
            </a:r>
            <a:r>
              <a:rPr lang="tr-TR" sz="2200" dirty="0" err="1">
                <a:solidFill>
                  <a:schemeClr val="tx2"/>
                </a:solidFill>
              </a:rPr>
              <a:t>gözönünde</a:t>
            </a:r>
            <a:r>
              <a:rPr lang="tr-TR" sz="2200" dirty="0">
                <a:solidFill>
                  <a:schemeClr val="tx2"/>
                </a:solidFill>
              </a:rPr>
              <a:t> </a:t>
            </a:r>
            <a:r>
              <a:rPr lang="tr-TR" sz="2200" dirty="0" smtClean="0">
                <a:solidFill>
                  <a:schemeClr val="tx2"/>
                </a:solidFill>
              </a:rPr>
              <a:t>bulundurulmalıdır</a:t>
            </a:r>
            <a:r>
              <a:rPr lang="tr-TR" sz="2200" dirty="0">
                <a:solidFill>
                  <a:schemeClr val="tx2"/>
                </a:solidFill>
              </a:rPr>
              <a:t>.</a:t>
            </a:r>
            <a:r>
              <a:rPr lang="tr-TR" sz="2400" dirty="0"/>
              <a:t/>
            </a:r>
            <a:br>
              <a:rPr lang="tr-TR" sz="2400" dirty="0"/>
            </a:b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562" y="2160588"/>
            <a:ext cx="7056438" cy="411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5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420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7. Fonksiyonel Değerlendirme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473200"/>
            <a:ext cx="8596668" cy="45681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sz="2000" dirty="0" smtClean="0"/>
              <a:t>Hastanın nörolojik durumu ve bilinç </a:t>
            </a:r>
            <a:r>
              <a:rPr lang="tr-TR" sz="2000" dirty="0" err="1" smtClean="0"/>
              <a:t>düzeyi,bazı</a:t>
            </a:r>
            <a:r>
              <a:rPr lang="tr-TR" sz="2000" dirty="0" smtClean="0"/>
              <a:t> profiller kullanılarak değerlendirilir. </a:t>
            </a:r>
            <a:r>
              <a:rPr lang="tr-TR" sz="2000" dirty="0" err="1" smtClean="0"/>
              <a:t>Böylece,hastanın</a:t>
            </a:r>
            <a:r>
              <a:rPr lang="tr-TR" sz="2000" dirty="0" smtClean="0"/>
              <a:t> fonksiyonel düzeyine karar verilir.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sz="2400" dirty="0" smtClean="0">
                <a:solidFill>
                  <a:schemeClr val="accent1"/>
                </a:solidFill>
              </a:rPr>
              <a:t>8. Günlük Yaşam Aktivitelerinin Değerlendirilmesi</a:t>
            </a:r>
          </a:p>
          <a:p>
            <a:pPr marL="0" indent="0">
              <a:buNone/>
            </a:pPr>
            <a:endParaRPr lang="tr-TR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tr-TR" sz="2400" dirty="0">
                <a:solidFill>
                  <a:schemeClr val="accent1"/>
                </a:solidFill>
              </a:rPr>
              <a:t> </a:t>
            </a:r>
            <a:r>
              <a:rPr lang="tr-TR" sz="2400" dirty="0" smtClean="0">
                <a:solidFill>
                  <a:schemeClr val="accent1"/>
                </a:solidFill>
              </a:rPr>
              <a:t> </a:t>
            </a:r>
            <a:r>
              <a:rPr lang="tr-TR" sz="2000" dirty="0" smtClean="0"/>
              <a:t>Hastanın yemek </a:t>
            </a:r>
            <a:r>
              <a:rPr lang="tr-TR" sz="2000" dirty="0" err="1" smtClean="0"/>
              <a:t>yeme,makyaj,saç,diş</a:t>
            </a:r>
            <a:r>
              <a:rPr lang="tr-TR" sz="2000" dirty="0" smtClean="0"/>
              <a:t> </a:t>
            </a:r>
            <a:r>
              <a:rPr lang="tr-TR" sz="2000" dirty="0" err="1" smtClean="0"/>
              <a:t>bakımı,yatak,banyo,tuvalet,giyinme,tekerlekli</a:t>
            </a:r>
            <a:r>
              <a:rPr lang="tr-TR" sz="2000" dirty="0" smtClean="0"/>
              <a:t> sandalye ile </a:t>
            </a:r>
            <a:r>
              <a:rPr lang="tr-TR" sz="2000" dirty="0" err="1" smtClean="0"/>
              <a:t>ambulasyonu</a:t>
            </a:r>
            <a:r>
              <a:rPr lang="tr-TR" sz="2000" dirty="0" smtClean="0"/>
              <a:t> ve araç kullanımı gibi günlük yaşam </a:t>
            </a:r>
            <a:r>
              <a:rPr lang="tr-TR" sz="2000" dirty="0" err="1" smtClean="0"/>
              <a:t>aktivitelerinin,bağımsızlık</a:t>
            </a:r>
            <a:r>
              <a:rPr lang="tr-TR" sz="2000" dirty="0" smtClean="0"/>
              <a:t> düzeyinin belirlenmesi açısından değerlendirilmesi gerekir.</a:t>
            </a:r>
            <a:endParaRPr lang="tr-TR" sz="2400" dirty="0" smtClean="0"/>
          </a:p>
          <a:p>
            <a:pPr marL="0" indent="0">
              <a:buNone/>
            </a:pPr>
            <a:endParaRPr lang="tr-TR" sz="24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13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istal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588</TotalTime>
  <Words>1083</Words>
  <Application>Microsoft Office PowerPoint</Application>
  <PresentationFormat>Özel</PresentationFormat>
  <Paragraphs>141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Kristal</vt:lpstr>
      <vt:lpstr>HASTA HİKAYESİ VE DEĞERLENDİRME</vt:lpstr>
      <vt:lpstr>PowerPoint Sunusu</vt:lpstr>
      <vt:lpstr>PowerPoint Sunusu</vt:lpstr>
      <vt:lpstr>1.ANA ŞİKAYET VE YAKINMA</vt:lpstr>
      <vt:lpstr>2. HASTALIĞIN HİKAYESİ(SEMPTOMLAR)</vt:lpstr>
      <vt:lpstr>3. FONKSİYONEL HİKAYE</vt:lpstr>
      <vt:lpstr>4. ÖZGEÇMİŞ-SOYGEÇMİŞ</vt:lpstr>
      <vt:lpstr>5.VÜCUT SİSTEMLERİNİN GÖZDEN GEÇİRİLMESİ </vt:lpstr>
      <vt:lpstr>6. SOSYAL HİKAYE</vt:lpstr>
      <vt:lpstr>7. UĞRAŞI HİKAYESİ</vt:lpstr>
      <vt:lpstr>8. PSİKOLOJİK VE PSİKİYATRİK HİKAYESİ</vt:lpstr>
      <vt:lpstr>9. KARDİYO-VASKÜLER HASTALIĞA AİT RİSK FAKTÖRLERİ</vt:lpstr>
      <vt:lpstr>10. ALDIĞI İLAÇLAR</vt:lpstr>
      <vt:lpstr>DEĞERLENDİRME</vt:lpstr>
      <vt:lpstr>PowerPoint Sunusu</vt:lpstr>
      <vt:lpstr>PowerPoint Sunusu</vt:lpstr>
      <vt:lpstr>1. Nörolojik Değerlendirme</vt:lpstr>
      <vt:lpstr>PowerPoint Sunusu</vt:lpstr>
      <vt:lpstr>PowerPoint Sunusu</vt:lpstr>
      <vt:lpstr>PowerPoint Sunusu</vt:lpstr>
      <vt:lpstr>2. Kas-iskelet sistemi,yumuşak doku ve eklem değerlendirmesi </vt:lpstr>
      <vt:lpstr>3. Kardiyak ve Pulmoner sistemin değerlendirilmesi</vt:lpstr>
      <vt:lpstr>4. Deri</vt:lpstr>
      <vt:lpstr>6. Ağrı  Ağrının değerlendirilmesinde farklı skalalar kullanılabilir. Bu skalalarda ağrı şiddeti gözönünde bulundurulmalıdır. </vt:lpstr>
      <vt:lpstr>7. Fonksiyonel Değerlendirme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HASTA HİKAYESİ VE DEĞERLENDİRME</dc:title>
  <dc:creator>cemsamut1</dc:creator>
  <cp:lastModifiedBy>cem samut</cp:lastModifiedBy>
  <cp:revision>40</cp:revision>
  <dcterms:created xsi:type="dcterms:W3CDTF">2014-08-28T18:18:21Z</dcterms:created>
  <dcterms:modified xsi:type="dcterms:W3CDTF">2020-10-11T21:04:48Z</dcterms:modified>
</cp:coreProperties>
</file>