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3" autoAdjust="0"/>
    <p:restoredTop sz="94660"/>
  </p:normalViewPr>
  <p:slideViewPr>
    <p:cSldViewPr snapToGrid="0">
      <p:cViewPr varScale="1">
        <p:scale>
          <a:sx n="74" d="100"/>
          <a:sy n="74" d="100"/>
        </p:scale>
        <p:origin x="-528"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dirty="0"/>
              <a:pPr/>
              <a:t>10/12/2016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10/12/2016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10/12/2016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10/12/2016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10/12/2016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tr-TR" smtClean="0"/>
              <a:t>Asıl başlık stili için tıklatın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2A54C80-263E-416B-A8E0-580EDEADCBDC}" type="datetimeFigureOut">
              <a:rPr lang="en-US" dirty="0"/>
              <a:t>10/12/2016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dirty="0"/>
              <a:pPr/>
              <a:t>10/12/2016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dirty="0"/>
              <a:pPr/>
              <a:t>10/12/2016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dirty="0"/>
              <a:pPr/>
              <a:t>10/12/2016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dirty="0"/>
              <a:pPr/>
              <a:t>10/12/2016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dirty="0"/>
              <a:pPr/>
              <a:t>10/12/2016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dirty="0"/>
              <a:pPr/>
              <a:t>10/12/2016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10/12/2016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07067" y="1219200"/>
            <a:ext cx="7766936" cy="1267968"/>
          </a:xfrm>
        </p:spPr>
        <p:txBody>
          <a:bodyPr/>
          <a:lstStyle/>
          <a:p>
            <a:r>
              <a:rPr lang="tr-TR" sz="2800" dirty="0" smtClean="0"/>
              <a:t>GELİŞİMİ ETKİLEYEN FAKTÖRLER</a:t>
            </a:r>
            <a:endParaRPr lang="tr-TR" sz="2800" dirty="0"/>
          </a:p>
        </p:txBody>
      </p:sp>
      <p:sp>
        <p:nvSpPr>
          <p:cNvPr id="3" name="Alt Başlık 2"/>
          <p:cNvSpPr>
            <a:spLocks noGrp="1"/>
          </p:cNvSpPr>
          <p:nvPr>
            <p:ph type="subTitle" idx="1"/>
          </p:nvPr>
        </p:nvSpPr>
        <p:spPr/>
        <p:txBody>
          <a:bodyPr/>
          <a:lstStyle/>
          <a:p>
            <a:r>
              <a:rPr lang="tr-TR" dirty="0" smtClean="0"/>
              <a:t>ÖĞR.GÖR.CEM SAMUT</a:t>
            </a:r>
            <a:endParaRPr lang="tr-TR" dirty="0"/>
          </a:p>
        </p:txBody>
      </p:sp>
    </p:spTree>
    <p:extLst>
      <p:ext uri="{BB962C8B-B14F-4D97-AF65-F5344CB8AC3E}">
        <p14:creationId xmlns:p14="http://schemas.microsoft.com/office/powerpoint/2010/main" val="22537022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743712"/>
          </a:xfrm>
        </p:spPr>
        <p:txBody>
          <a:bodyPr/>
          <a:lstStyle/>
          <a:p>
            <a:endParaRPr lang="tr-TR" dirty="0"/>
          </a:p>
        </p:txBody>
      </p:sp>
      <p:sp>
        <p:nvSpPr>
          <p:cNvPr id="3" name="İçerik Yer Tutucusu 2"/>
          <p:cNvSpPr>
            <a:spLocks noGrp="1"/>
          </p:cNvSpPr>
          <p:nvPr>
            <p:ph idx="1"/>
          </p:nvPr>
        </p:nvSpPr>
        <p:spPr>
          <a:xfrm>
            <a:off x="677334" y="1633728"/>
            <a:ext cx="8596668" cy="4913375"/>
          </a:xfrm>
        </p:spPr>
        <p:txBody>
          <a:bodyPr/>
          <a:lstStyle/>
          <a:p>
            <a:pPr marL="0" indent="0">
              <a:buNone/>
            </a:pPr>
            <a:r>
              <a:rPr lang="tr-TR" dirty="0"/>
              <a:t> </a:t>
            </a:r>
            <a:r>
              <a:rPr lang="tr-TR" dirty="0" smtClean="0"/>
              <a:t> </a:t>
            </a:r>
            <a:r>
              <a:rPr lang="tr-TR" sz="2000" dirty="0" smtClean="0"/>
              <a:t>Gelişim; </a:t>
            </a:r>
            <a:r>
              <a:rPr lang="tr-TR" sz="2000" dirty="0"/>
              <a:t>kalıtım ve çevre arasındaki etkileşimin ürünüdür. Çocuğun gelişimi, önemli derecede onu dünyaya getiren ilk hücre tarafından belirlenir</a:t>
            </a:r>
            <a:r>
              <a:rPr lang="tr-TR" sz="2000" dirty="0" smtClean="0"/>
              <a:t>. </a:t>
            </a:r>
            <a:r>
              <a:rPr lang="tr-TR" sz="2000" dirty="0"/>
              <a:t>Kalıtım ve çevre etmenleri arasındaki etkileşim aslında doğumdan önce başlamaktadır. </a:t>
            </a:r>
            <a:r>
              <a:rPr lang="tr-TR" sz="2000" dirty="0" err="1"/>
              <a:t>Genotip</a:t>
            </a:r>
            <a:r>
              <a:rPr lang="tr-TR" sz="2000" dirty="0"/>
              <a:t> ve </a:t>
            </a:r>
            <a:r>
              <a:rPr lang="tr-TR" sz="2000" dirty="0" err="1"/>
              <a:t>fenotip</a:t>
            </a:r>
            <a:r>
              <a:rPr lang="tr-TR" sz="2000" dirty="0"/>
              <a:t> kavramları, insan yapısında açığa vurulan ve vurulmayan özellikleri belirtmek için kullanılır. </a:t>
            </a:r>
            <a:r>
              <a:rPr lang="tr-TR" sz="2000" dirty="0" err="1"/>
              <a:t>Genotip</a:t>
            </a:r>
            <a:r>
              <a:rPr lang="tr-TR" sz="2000" dirty="0"/>
              <a:t> kavramına bir kişinin kalıtımsal yapısını meydana getiren bütün elemanlar yani tüm genetik donanımı girer, </a:t>
            </a:r>
            <a:r>
              <a:rPr lang="tr-TR" sz="2000" dirty="0" err="1"/>
              <a:t>Fenotip</a:t>
            </a:r>
            <a:r>
              <a:rPr lang="tr-TR" sz="2000" dirty="0"/>
              <a:t> ise kişinin açığa vurulmuş tüm nitelik ve özelliklerini kapsar ve kişinin kalıtımsal güçlerinin hangi ölçüde ve ne dereceye kadar gerçekleştiğini belirtir. </a:t>
            </a:r>
          </a:p>
        </p:txBody>
      </p:sp>
    </p:spTree>
    <p:extLst>
      <p:ext uri="{BB962C8B-B14F-4D97-AF65-F5344CB8AC3E}">
        <p14:creationId xmlns:p14="http://schemas.microsoft.com/office/powerpoint/2010/main" val="17952455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548640"/>
          </a:xfrm>
        </p:spPr>
        <p:txBody>
          <a:bodyPr>
            <a:normAutofit fontScale="90000"/>
          </a:bodyPr>
          <a:lstStyle/>
          <a:p>
            <a:endParaRPr lang="tr-TR" dirty="0"/>
          </a:p>
        </p:txBody>
      </p:sp>
      <p:sp>
        <p:nvSpPr>
          <p:cNvPr id="3" name="İçerik Yer Tutucusu 2"/>
          <p:cNvSpPr>
            <a:spLocks noGrp="1"/>
          </p:cNvSpPr>
          <p:nvPr>
            <p:ph idx="1"/>
          </p:nvPr>
        </p:nvSpPr>
        <p:spPr>
          <a:xfrm>
            <a:off x="677334" y="1901951"/>
            <a:ext cx="8596668" cy="4139411"/>
          </a:xfrm>
        </p:spPr>
        <p:txBody>
          <a:bodyPr/>
          <a:lstStyle/>
          <a:p>
            <a:pPr marL="0" indent="0">
              <a:buNone/>
            </a:pPr>
            <a:r>
              <a:rPr lang="tr-TR" sz="2000" dirty="0"/>
              <a:t>Kişinin </a:t>
            </a:r>
            <a:r>
              <a:rPr lang="tr-TR" sz="2000" dirty="0" err="1"/>
              <a:t>fenotipi</a:t>
            </a:r>
            <a:r>
              <a:rPr lang="tr-TR" sz="2000" dirty="0"/>
              <a:t>:</a:t>
            </a:r>
          </a:p>
          <a:p>
            <a:pPr marL="0" indent="0">
              <a:buNone/>
            </a:pPr>
            <a:r>
              <a:rPr lang="tr-TR" sz="2000" dirty="0"/>
              <a:t> 1) ana rahmine düştüğünde döllenmiş yumurtadaki kromozom, genler ve gen dizilimleri,</a:t>
            </a:r>
          </a:p>
          <a:p>
            <a:pPr marL="0" indent="0">
              <a:buNone/>
            </a:pPr>
            <a:r>
              <a:rPr lang="tr-TR" sz="2000" dirty="0"/>
              <a:t>2) bu elemanlar arasındaki etkileşim (baskın genlerin zayıf genler üzerindeki baskısı veya birden çok gen faktörünün işe karışması),</a:t>
            </a:r>
          </a:p>
          <a:p>
            <a:pPr marL="0" indent="0">
              <a:buNone/>
            </a:pPr>
            <a:r>
              <a:rPr lang="tr-TR" sz="2000" dirty="0"/>
              <a:t> 3) doğumdan önce ve sonra çevrenin etkisinin ürünüdür.</a:t>
            </a:r>
          </a:p>
          <a:p>
            <a:pPr marL="0" indent="0">
              <a:buNone/>
            </a:pPr>
            <a:endParaRPr lang="tr-TR" dirty="0"/>
          </a:p>
        </p:txBody>
      </p:sp>
    </p:spTree>
    <p:extLst>
      <p:ext uri="{BB962C8B-B14F-4D97-AF65-F5344CB8AC3E}">
        <p14:creationId xmlns:p14="http://schemas.microsoft.com/office/powerpoint/2010/main" val="38244199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316992"/>
          </a:xfrm>
        </p:spPr>
        <p:txBody>
          <a:bodyPr>
            <a:normAutofit fontScale="90000"/>
          </a:bodyPr>
          <a:lstStyle/>
          <a:p>
            <a:endParaRPr lang="tr-TR" dirty="0"/>
          </a:p>
        </p:txBody>
      </p:sp>
      <p:sp>
        <p:nvSpPr>
          <p:cNvPr id="3" name="İçerik Yer Tutucusu 2"/>
          <p:cNvSpPr>
            <a:spLocks noGrp="1"/>
          </p:cNvSpPr>
          <p:nvPr>
            <p:ph idx="1"/>
          </p:nvPr>
        </p:nvSpPr>
        <p:spPr>
          <a:xfrm>
            <a:off x="677334" y="1645921"/>
            <a:ext cx="8596668" cy="4395442"/>
          </a:xfrm>
        </p:spPr>
        <p:txBody>
          <a:bodyPr>
            <a:normAutofit/>
          </a:bodyPr>
          <a:lstStyle/>
          <a:p>
            <a:pPr marL="0" indent="0">
              <a:buNone/>
            </a:pPr>
            <a:r>
              <a:rPr lang="tr-TR" sz="2000" dirty="0" smtClean="0"/>
              <a:t>   Çocuğun </a:t>
            </a:r>
            <a:r>
              <a:rPr lang="tr-TR" sz="2000" dirty="0"/>
              <a:t>gerek doğum öncesi, gerekse doğum sonrası büyüme gelişmesinin normal ve düzenli olabilmesi için ilk koşul sağlıklı bir genetik yapıya sahip olmasıdır. Kalıtım faktörünün </a:t>
            </a:r>
            <a:r>
              <a:rPr lang="tr-TR" sz="2000" dirty="0" smtClean="0"/>
              <a:t>yanı sıra </a:t>
            </a:r>
            <a:r>
              <a:rPr lang="tr-TR" sz="2000" dirty="0"/>
              <a:t>iç ve dış etkenlerinde büyüme gelişme üzerinde çok önemli etkileri </a:t>
            </a:r>
            <a:r>
              <a:rPr lang="tr-TR" sz="2000" dirty="0" smtClean="0"/>
              <a:t>vardır.</a:t>
            </a:r>
          </a:p>
          <a:p>
            <a:pPr marL="0" indent="0">
              <a:buNone/>
            </a:pPr>
            <a:endParaRPr lang="tr-TR" sz="2000" dirty="0"/>
          </a:p>
          <a:p>
            <a:pPr marL="0" indent="0">
              <a:buNone/>
            </a:pPr>
            <a:r>
              <a:rPr lang="tr-TR" sz="2000" dirty="0"/>
              <a:t>   İnsan doğduğunda hayvanlara oranla son derece güçsüz bir varlıktır. Gelişimsel </a:t>
            </a:r>
            <a:r>
              <a:rPr lang="tr-TR" sz="2000" dirty="0" smtClean="0"/>
              <a:t>gizilgücü </a:t>
            </a:r>
            <a:r>
              <a:rPr lang="tr-TR" sz="2000" dirty="0"/>
              <a:t>yüksek, fakat içgüdüsel yapısı çok zayıftır. Hayvanların büyük bir çoğunluğunda birkaç dakika, saat ya da haftalar içerisinde kendi yaşamlarını sürdürebilecek yetileri olgunlaşırken, insanın kendi kendine yaşamını sürdürebilme yetilerinin olgun düzeye erişebilmeleri </a:t>
            </a:r>
            <a:r>
              <a:rPr lang="tr-TR" sz="2000" dirty="0" smtClean="0"/>
              <a:t>için </a:t>
            </a:r>
            <a:r>
              <a:rPr lang="tr-TR" sz="2000" dirty="0"/>
              <a:t>yıllar </a:t>
            </a:r>
            <a:r>
              <a:rPr lang="tr-TR" sz="2000" dirty="0" smtClean="0"/>
              <a:t>gerekmektedir.</a:t>
            </a:r>
            <a:endParaRPr lang="tr-TR" sz="2000" dirty="0"/>
          </a:p>
        </p:txBody>
      </p:sp>
    </p:spTree>
    <p:extLst>
      <p:ext uri="{BB962C8B-B14F-4D97-AF65-F5344CB8AC3E}">
        <p14:creationId xmlns:p14="http://schemas.microsoft.com/office/powerpoint/2010/main" val="1655556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402336"/>
          </a:xfrm>
        </p:spPr>
        <p:txBody>
          <a:bodyPr>
            <a:normAutofit fontScale="90000"/>
          </a:bodyPr>
          <a:lstStyle/>
          <a:p>
            <a:endParaRPr lang="tr-TR" dirty="0"/>
          </a:p>
        </p:txBody>
      </p:sp>
      <p:sp>
        <p:nvSpPr>
          <p:cNvPr id="3" name="İçerik Yer Tutucusu 2"/>
          <p:cNvSpPr>
            <a:spLocks noGrp="1"/>
          </p:cNvSpPr>
          <p:nvPr>
            <p:ph idx="1"/>
          </p:nvPr>
        </p:nvSpPr>
        <p:spPr>
          <a:xfrm>
            <a:off x="677334" y="1938527"/>
            <a:ext cx="8596668" cy="4102835"/>
          </a:xfrm>
        </p:spPr>
        <p:txBody>
          <a:bodyPr>
            <a:normAutofit/>
          </a:bodyPr>
          <a:lstStyle/>
          <a:p>
            <a:pPr marL="0" indent="0">
              <a:buNone/>
            </a:pPr>
            <a:r>
              <a:rPr lang="tr-TR" sz="2000" dirty="0" smtClean="0"/>
              <a:t>  Bir </a:t>
            </a:r>
            <a:r>
              <a:rPr lang="tr-TR" sz="2000" dirty="0"/>
              <a:t>insanın büyüme ve gelişmesinde başlıca iki ana etmen rol oynar: Bunlar kalıtım (</a:t>
            </a:r>
            <a:r>
              <a:rPr lang="tr-TR" sz="2000" dirty="0" err="1"/>
              <a:t>Endojen</a:t>
            </a:r>
            <a:r>
              <a:rPr lang="tr-TR" sz="2000" dirty="0"/>
              <a:t> Faktörler) ve Çevre (</a:t>
            </a:r>
            <a:r>
              <a:rPr lang="tr-TR" sz="2000" dirty="0" err="1"/>
              <a:t>Egzojen</a:t>
            </a:r>
            <a:r>
              <a:rPr lang="tr-TR" sz="2000" dirty="0"/>
              <a:t> Faktörler) etmenleridir. </a:t>
            </a:r>
            <a:r>
              <a:rPr lang="tr-TR" sz="2000" dirty="0" err="1"/>
              <a:t>Herbirinin</a:t>
            </a:r>
            <a:r>
              <a:rPr lang="tr-TR" sz="2000" dirty="0"/>
              <a:t> insanoğlunun hayatındaki yeri, biri olmadan diğerinin varlığı ile </a:t>
            </a:r>
            <a:r>
              <a:rPr lang="tr-TR" sz="2000" dirty="0" smtClean="0"/>
              <a:t>açıklanamaz.</a:t>
            </a:r>
            <a:endParaRPr lang="tr-TR" sz="2000" dirty="0"/>
          </a:p>
        </p:txBody>
      </p:sp>
    </p:spTree>
    <p:extLst>
      <p:ext uri="{BB962C8B-B14F-4D97-AF65-F5344CB8AC3E}">
        <p14:creationId xmlns:p14="http://schemas.microsoft.com/office/powerpoint/2010/main" val="21081515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963168"/>
          </a:xfrm>
        </p:spPr>
        <p:txBody>
          <a:bodyPr/>
          <a:lstStyle/>
          <a:p>
            <a:r>
              <a:rPr lang="tr-TR" dirty="0"/>
              <a:t> </a:t>
            </a:r>
            <a:r>
              <a:rPr lang="tr-TR" sz="2400" dirty="0"/>
              <a:t>1) Genetik (Kalıtımsal) Faktörler (</a:t>
            </a:r>
            <a:r>
              <a:rPr lang="tr-TR" sz="2400" dirty="0" err="1"/>
              <a:t>Endojen</a:t>
            </a:r>
            <a:r>
              <a:rPr lang="tr-TR" sz="2400" dirty="0"/>
              <a:t> Faktörler)</a:t>
            </a:r>
          </a:p>
        </p:txBody>
      </p:sp>
      <p:sp>
        <p:nvSpPr>
          <p:cNvPr id="3" name="İçerik Yer Tutucusu 2"/>
          <p:cNvSpPr>
            <a:spLocks noGrp="1"/>
          </p:cNvSpPr>
          <p:nvPr>
            <p:ph idx="1"/>
          </p:nvPr>
        </p:nvSpPr>
        <p:spPr>
          <a:xfrm>
            <a:off x="677334" y="1767841"/>
            <a:ext cx="8596668" cy="4273522"/>
          </a:xfrm>
        </p:spPr>
        <p:txBody>
          <a:bodyPr/>
          <a:lstStyle/>
          <a:p>
            <a:pPr marL="0" indent="0">
              <a:buNone/>
            </a:pPr>
            <a:r>
              <a:rPr lang="tr-TR" sz="2000" dirty="0"/>
              <a:t>Genler</a:t>
            </a:r>
            <a:r>
              <a:rPr lang="tr-TR" sz="2000" dirty="0" smtClean="0"/>
              <a:t>:</a:t>
            </a:r>
          </a:p>
          <a:p>
            <a:pPr marL="0" indent="0">
              <a:buNone/>
            </a:pPr>
            <a:r>
              <a:rPr lang="tr-TR" sz="2000" dirty="0" smtClean="0"/>
              <a:t>  </a:t>
            </a:r>
            <a:r>
              <a:rPr lang="tr-TR" sz="2000" dirty="0"/>
              <a:t>İnsan vücudunda iki tür hücre vardır: </a:t>
            </a:r>
            <a:r>
              <a:rPr lang="tr-TR" sz="2000" dirty="0" err="1" smtClean="0"/>
              <a:t>otozomal</a:t>
            </a:r>
            <a:r>
              <a:rPr lang="tr-TR" sz="2000" dirty="0" smtClean="0"/>
              <a:t> </a:t>
            </a:r>
            <a:r>
              <a:rPr lang="tr-TR" sz="2000" dirty="0"/>
              <a:t>(Vücut yapısı ve özelliklerini belirleyen ) ve </a:t>
            </a:r>
            <a:r>
              <a:rPr lang="tr-TR" sz="2000" dirty="0" err="1"/>
              <a:t>Germinal</a:t>
            </a:r>
            <a:r>
              <a:rPr lang="tr-TR" sz="2000" dirty="0"/>
              <a:t> (Cinsiyet) hücreleri. Kalıtım özelliklerini, gen hücreleri taşır. Bu hücrelerin üzerinde kalıtım özelliklerini taşıyan ipliğe benzer kromozomlar bulunur. Kromozomların kalıtımdaki önemi, genlere sahip olmalarından ileri gelir. İnsanların büyümeleri kromozomlarında bulunan genlerle belirlenir.  Büyümeyi ilgilendiren tüm konular, genlerdeki genetik şifrelere bağlıdır.  Kişinin boyu, </a:t>
            </a:r>
            <a:r>
              <a:rPr lang="tr-TR" sz="2000" dirty="0" smtClean="0"/>
              <a:t>maksimum </a:t>
            </a:r>
            <a:r>
              <a:rPr lang="tr-TR" sz="2000" dirty="0"/>
              <a:t>boya ulaşabileceği zaman, kemik ve cinsel olgunlaşması hep bu şifrelerde kodlanmıştır.  Bu konu üzerinde yapılan çalışmalar çocuklar ile ebeveynleri arasında yüksek ilişkiler olduğunu göstermiştir.</a:t>
            </a:r>
          </a:p>
          <a:p>
            <a:pPr marL="0" indent="0">
              <a:buNone/>
            </a:pPr>
            <a:endParaRPr lang="tr-TR" dirty="0"/>
          </a:p>
        </p:txBody>
      </p:sp>
    </p:spTree>
    <p:extLst>
      <p:ext uri="{BB962C8B-B14F-4D97-AF65-F5344CB8AC3E}">
        <p14:creationId xmlns:p14="http://schemas.microsoft.com/office/powerpoint/2010/main" val="14900424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719328"/>
          </a:xfrm>
        </p:spPr>
        <p:txBody>
          <a:bodyPr/>
          <a:lstStyle/>
          <a:p>
            <a:endParaRPr lang="tr-TR" dirty="0"/>
          </a:p>
        </p:txBody>
      </p:sp>
      <p:sp>
        <p:nvSpPr>
          <p:cNvPr id="3" name="İçerik Yer Tutucusu 2"/>
          <p:cNvSpPr>
            <a:spLocks noGrp="1"/>
          </p:cNvSpPr>
          <p:nvPr>
            <p:ph idx="1"/>
          </p:nvPr>
        </p:nvSpPr>
        <p:spPr>
          <a:xfrm>
            <a:off x="677334" y="1584961"/>
            <a:ext cx="8596668" cy="4456402"/>
          </a:xfrm>
        </p:spPr>
        <p:txBody>
          <a:bodyPr>
            <a:normAutofit/>
          </a:bodyPr>
          <a:lstStyle/>
          <a:p>
            <a:pPr marL="0" indent="0">
              <a:buNone/>
            </a:pPr>
            <a:r>
              <a:rPr lang="tr-TR" sz="2000" dirty="0" smtClean="0"/>
              <a:t>   Kromozomlar </a:t>
            </a:r>
            <a:r>
              <a:rPr lang="tr-TR" sz="2000" dirty="0"/>
              <a:t>organizmanın genetik materyali olan DNA’yı taşıyan ve hücrelerin çekirdeklerinde bulunan mikroskobik ipliksi oluşumlardır. Organizmada normalde 46 kromozom bulunur. Bu kromozomların 44’ü </a:t>
            </a:r>
            <a:r>
              <a:rPr lang="tr-TR" sz="2000" dirty="0" err="1" smtClean="0"/>
              <a:t>otozomal</a:t>
            </a:r>
            <a:r>
              <a:rPr lang="tr-TR" sz="2000" dirty="0" smtClean="0"/>
              <a:t> </a:t>
            </a:r>
            <a:r>
              <a:rPr lang="tr-TR" sz="2000" dirty="0"/>
              <a:t>ve 2’si de </a:t>
            </a:r>
            <a:r>
              <a:rPr lang="tr-TR" sz="2000" dirty="0" err="1"/>
              <a:t>Germinal</a:t>
            </a:r>
            <a:r>
              <a:rPr lang="tr-TR" sz="2000" dirty="0"/>
              <a:t> kromozomlardır. Kromozomların sayısının veya yapısının anormal olması kişinin gen yapısında değişiklere yol açarak ölüme veya doğuştan bozukluklara yol </a:t>
            </a:r>
            <a:r>
              <a:rPr lang="tr-TR" sz="2000" dirty="0" smtClean="0"/>
              <a:t>açabilir.</a:t>
            </a:r>
          </a:p>
          <a:p>
            <a:pPr marL="0" indent="0">
              <a:buNone/>
            </a:pPr>
            <a:endParaRPr lang="tr-TR" sz="2000" dirty="0"/>
          </a:p>
          <a:p>
            <a:pPr marL="0" indent="0">
              <a:buNone/>
            </a:pPr>
            <a:r>
              <a:rPr lang="tr-TR" sz="2000" dirty="0"/>
              <a:t> Kalıtımla İlgili Yanlış Anlamalar</a:t>
            </a:r>
            <a:r>
              <a:rPr lang="tr-TR" sz="2000" dirty="0" smtClean="0"/>
              <a:t>:</a:t>
            </a:r>
          </a:p>
          <a:p>
            <a:pPr marL="0" indent="0">
              <a:buNone/>
            </a:pPr>
            <a:r>
              <a:rPr lang="tr-TR" sz="2000" dirty="0"/>
              <a:t> </a:t>
            </a:r>
            <a:r>
              <a:rPr lang="tr-TR" sz="2000" dirty="0" smtClean="0"/>
              <a:t> </a:t>
            </a:r>
            <a:r>
              <a:rPr lang="tr-TR" sz="2000" dirty="0"/>
              <a:t>Sonradan kazanılan özellikler ve beceriler kalıtım yoluyla yeni nesillere aktarılamaz. Örneğin ; bir anne ve baba yıllarca müzik çalışıp bir beceri düzeyine erişseler, bu becerileri, çocuklarına yetenek olarak aktarılamaz</a:t>
            </a:r>
            <a:r>
              <a:rPr lang="tr-TR" sz="2000" dirty="0" smtClean="0"/>
              <a:t>.</a:t>
            </a:r>
            <a:endParaRPr lang="tr-TR" sz="2000" dirty="0"/>
          </a:p>
        </p:txBody>
      </p:sp>
    </p:spTree>
    <p:extLst>
      <p:ext uri="{BB962C8B-B14F-4D97-AF65-F5344CB8AC3E}">
        <p14:creationId xmlns:p14="http://schemas.microsoft.com/office/powerpoint/2010/main" val="39504153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731520"/>
          </a:xfrm>
        </p:spPr>
        <p:txBody>
          <a:bodyPr/>
          <a:lstStyle/>
          <a:p>
            <a:endParaRPr lang="tr-TR" dirty="0"/>
          </a:p>
        </p:txBody>
      </p:sp>
      <p:sp>
        <p:nvSpPr>
          <p:cNvPr id="3" name="İçerik Yer Tutucusu 2"/>
          <p:cNvSpPr>
            <a:spLocks noGrp="1"/>
          </p:cNvSpPr>
          <p:nvPr>
            <p:ph idx="1"/>
          </p:nvPr>
        </p:nvSpPr>
        <p:spPr>
          <a:xfrm>
            <a:off x="677334" y="1438657"/>
            <a:ext cx="8596668" cy="4602706"/>
          </a:xfrm>
        </p:spPr>
        <p:txBody>
          <a:bodyPr>
            <a:normAutofit/>
          </a:bodyPr>
          <a:lstStyle/>
          <a:p>
            <a:pPr marL="0" indent="0">
              <a:buNone/>
            </a:pPr>
            <a:r>
              <a:rPr lang="tr-TR" sz="2000" dirty="0"/>
              <a:t> </a:t>
            </a:r>
            <a:r>
              <a:rPr lang="tr-TR" sz="2000" dirty="0" smtClean="0"/>
              <a:t>  Kalıtımla </a:t>
            </a:r>
            <a:r>
              <a:rPr lang="tr-TR" sz="2000" dirty="0"/>
              <a:t>ilgili bir başka yanlış değerlendirme de şudur</a:t>
            </a:r>
            <a:r>
              <a:rPr lang="tr-TR" sz="2000" dirty="0" smtClean="0"/>
              <a:t>:</a:t>
            </a:r>
          </a:p>
          <a:p>
            <a:pPr marL="0" indent="0">
              <a:buNone/>
            </a:pPr>
            <a:endParaRPr lang="tr-TR" sz="2000" dirty="0" smtClean="0"/>
          </a:p>
          <a:p>
            <a:pPr marL="0" indent="0">
              <a:buNone/>
            </a:pPr>
            <a:r>
              <a:rPr lang="tr-TR" sz="2000" dirty="0"/>
              <a:t> </a:t>
            </a:r>
            <a:r>
              <a:rPr lang="tr-TR" sz="2000" dirty="0" smtClean="0"/>
              <a:t>  </a:t>
            </a:r>
            <a:r>
              <a:rPr lang="tr-TR" sz="2000" dirty="0"/>
              <a:t>Anne, hamile iken onun devamlı baktığı , yaptığı ve düşündüğü şeyler doğacak çocuğu etkiler. Örneğin; "Anne eğer çilli bir çocuğa bakmış, onunla uğraşmış ise kendi çocuğunun da yüzü çilli olur" şeklindeki yanlış inançtır. Ancak bunu söylerken de annenin doğacak çocuğa hamileliğinde yaşayacağı olayların hiçbir etkisi yoktur demek istemiyoruz. Örneğin; annenin yaşayacağı şoklar, kötü beslenme, doğacak çocuğu etkiler.</a:t>
            </a:r>
          </a:p>
        </p:txBody>
      </p:sp>
    </p:spTree>
    <p:extLst>
      <p:ext uri="{BB962C8B-B14F-4D97-AF65-F5344CB8AC3E}">
        <p14:creationId xmlns:p14="http://schemas.microsoft.com/office/powerpoint/2010/main" val="29108697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109728"/>
          </a:xfrm>
        </p:spPr>
        <p:txBody>
          <a:bodyPr>
            <a:normAutofit fontScale="90000"/>
          </a:bodyPr>
          <a:lstStyle/>
          <a:p>
            <a:endParaRPr lang="tr-TR" dirty="0"/>
          </a:p>
        </p:txBody>
      </p:sp>
      <p:sp>
        <p:nvSpPr>
          <p:cNvPr id="3" name="İçerik Yer Tutucusu 2"/>
          <p:cNvSpPr>
            <a:spLocks noGrp="1"/>
          </p:cNvSpPr>
          <p:nvPr>
            <p:ph idx="1"/>
          </p:nvPr>
        </p:nvSpPr>
        <p:spPr>
          <a:xfrm>
            <a:off x="677334" y="1219201"/>
            <a:ext cx="8596668" cy="4822162"/>
          </a:xfrm>
        </p:spPr>
        <p:txBody>
          <a:bodyPr/>
          <a:lstStyle/>
          <a:p>
            <a:pPr marL="0" indent="0">
              <a:buNone/>
            </a:pPr>
            <a:r>
              <a:rPr lang="tr-TR" dirty="0"/>
              <a:t> </a:t>
            </a:r>
            <a:r>
              <a:rPr lang="tr-TR" sz="2000" dirty="0">
                <a:solidFill>
                  <a:schemeClr val="accent1"/>
                </a:solidFill>
              </a:rPr>
              <a:t>Irk </a:t>
            </a:r>
            <a:r>
              <a:rPr lang="tr-TR" sz="2000" dirty="0" smtClean="0">
                <a:solidFill>
                  <a:schemeClr val="accent1"/>
                </a:solidFill>
              </a:rPr>
              <a:t>:</a:t>
            </a:r>
          </a:p>
          <a:p>
            <a:pPr marL="0" indent="0">
              <a:buNone/>
            </a:pPr>
            <a:endParaRPr lang="tr-TR" sz="2000" dirty="0" smtClean="0">
              <a:solidFill>
                <a:schemeClr val="accent1"/>
              </a:solidFill>
            </a:endParaRPr>
          </a:p>
          <a:p>
            <a:pPr marL="0" indent="0">
              <a:buNone/>
            </a:pPr>
            <a:r>
              <a:rPr lang="tr-TR" sz="2000" dirty="0" smtClean="0"/>
              <a:t> </a:t>
            </a:r>
            <a:r>
              <a:rPr lang="tr-TR" sz="2000" dirty="0" err="1" smtClean="0"/>
              <a:t>Irk’ın</a:t>
            </a:r>
            <a:r>
              <a:rPr lang="tr-TR" sz="2000" dirty="0" smtClean="0"/>
              <a:t> </a:t>
            </a:r>
            <a:r>
              <a:rPr lang="tr-TR" sz="2000" dirty="0"/>
              <a:t>da büyüme ve gelişme üzerinde etkin olduğunu araştırmalar ortaya koymuştur. Örneğin; siyah ırk çocuklarının doğum ağırlıkları, beyazlara oranla daha az, fakat hayatın ilk yılında beyazlara göre daha hızlı bir fiziki ve </a:t>
            </a:r>
            <a:r>
              <a:rPr lang="tr-TR" sz="2000" dirty="0" err="1"/>
              <a:t>psikomotor</a:t>
            </a:r>
            <a:r>
              <a:rPr lang="tr-TR" sz="2000" dirty="0"/>
              <a:t> gelişim gösterdikleri bilinmektedir.</a:t>
            </a:r>
          </a:p>
        </p:txBody>
      </p:sp>
    </p:spTree>
    <p:extLst>
      <p:ext uri="{BB962C8B-B14F-4D97-AF65-F5344CB8AC3E}">
        <p14:creationId xmlns:p14="http://schemas.microsoft.com/office/powerpoint/2010/main" val="5485657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573024"/>
          </a:xfrm>
        </p:spPr>
        <p:txBody>
          <a:bodyPr>
            <a:normAutofit fontScale="90000"/>
          </a:bodyPr>
          <a:lstStyle/>
          <a:p>
            <a:endParaRPr lang="tr-TR" dirty="0"/>
          </a:p>
        </p:txBody>
      </p:sp>
      <p:sp>
        <p:nvSpPr>
          <p:cNvPr id="3" name="İçerik Yer Tutucusu 2"/>
          <p:cNvSpPr>
            <a:spLocks noGrp="1"/>
          </p:cNvSpPr>
          <p:nvPr>
            <p:ph idx="1"/>
          </p:nvPr>
        </p:nvSpPr>
        <p:spPr>
          <a:xfrm>
            <a:off x="677334" y="1304545"/>
            <a:ext cx="8596668" cy="4736818"/>
          </a:xfrm>
        </p:spPr>
        <p:txBody>
          <a:bodyPr>
            <a:normAutofit/>
          </a:bodyPr>
          <a:lstStyle/>
          <a:p>
            <a:pPr marL="0" indent="0">
              <a:buNone/>
            </a:pPr>
            <a:r>
              <a:rPr lang="tr-TR" sz="2000" dirty="0"/>
              <a:t> </a:t>
            </a:r>
            <a:r>
              <a:rPr lang="tr-TR" sz="2000" dirty="0">
                <a:solidFill>
                  <a:schemeClr val="accent1"/>
                </a:solidFill>
              </a:rPr>
              <a:t>Cinsiyet: </a:t>
            </a:r>
            <a:endParaRPr lang="tr-TR" sz="2000" dirty="0" smtClean="0">
              <a:solidFill>
                <a:schemeClr val="accent1"/>
              </a:solidFill>
            </a:endParaRPr>
          </a:p>
          <a:p>
            <a:pPr marL="0" indent="0">
              <a:buNone/>
            </a:pPr>
            <a:endParaRPr lang="tr-TR" sz="2000" dirty="0"/>
          </a:p>
          <a:p>
            <a:pPr marL="0" indent="0">
              <a:buNone/>
            </a:pPr>
            <a:r>
              <a:rPr lang="tr-TR" sz="2000" dirty="0" smtClean="0"/>
              <a:t>  Büyüme </a:t>
            </a:r>
            <a:r>
              <a:rPr lang="tr-TR" sz="2000" dirty="0"/>
              <a:t>gelişme süreci kız ve erkek çocuklarda farklıdır. Genellikle doğumda kızların vücut tartısı daha düşüktür. Aynı ağırlıkta dünyaya gelen kız ve erkek çocuklar kıyaslandığında kızların daha ileri bir gelişme gösterdiği görülür. İki cins arasındaki bu gelişme farklılığı ileriki yaşlarda da değişiklikler göstererek devam </a:t>
            </a:r>
            <a:r>
              <a:rPr lang="tr-TR" sz="2000" dirty="0" smtClean="0"/>
              <a:t>eder.</a:t>
            </a:r>
            <a:endParaRPr lang="tr-TR" sz="2000" dirty="0"/>
          </a:p>
        </p:txBody>
      </p:sp>
    </p:spTree>
    <p:extLst>
      <p:ext uri="{BB962C8B-B14F-4D97-AF65-F5344CB8AC3E}">
        <p14:creationId xmlns:p14="http://schemas.microsoft.com/office/powerpoint/2010/main" val="21481715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400" dirty="0"/>
              <a:t> 2) Çevresel </a:t>
            </a:r>
            <a:r>
              <a:rPr lang="tr-TR" sz="2400" dirty="0" smtClean="0"/>
              <a:t>Faktörler(</a:t>
            </a:r>
            <a:r>
              <a:rPr lang="tr-TR" sz="2400" dirty="0" err="1" smtClean="0"/>
              <a:t>Egzojen</a:t>
            </a:r>
            <a:r>
              <a:rPr lang="tr-TR" sz="2400" dirty="0" smtClean="0"/>
              <a:t> Faktörler)</a:t>
            </a:r>
            <a:endParaRPr lang="tr-TR" sz="2400" dirty="0"/>
          </a:p>
        </p:txBody>
      </p:sp>
      <p:sp>
        <p:nvSpPr>
          <p:cNvPr id="3" name="İçerik Yer Tutucusu 2"/>
          <p:cNvSpPr>
            <a:spLocks noGrp="1"/>
          </p:cNvSpPr>
          <p:nvPr>
            <p:ph idx="1"/>
          </p:nvPr>
        </p:nvSpPr>
        <p:spPr>
          <a:xfrm>
            <a:off x="677334" y="1792225"/>
            <a:ext cx="8596668" cy="4249138"/>
          </a:xfrm>
        </p:spPr>
        <p:txBody>
          <a:bodyPr/>
          <a:lstStyle/>
          <a:p>
            <a:pPr marL="0" indent="0">
              <a:buNone/>
            </a:pPr>
            <a:r>
              <a:rPr lang="tr-TR" dirty="0"/>
              <a:t> </a:t>
            </a:r>
            <a:r>
              <a:rPr lang="tr-TR" dirty="0" smtClean="0"/>
              <a:t> </a:t>
            </a:r>
            <a:r>
              <a:rPr lang="tr-TR" sz="2000" dirty="0" smtClean="0"/>
              <a:t>İnsanın </a:t>
            </a:r>
            <a:r>
              <a:rPr lang="tr-TR" sz="2000" dirty="0"/>
              <a:t>genetik-biyolojik yapısı ancak uzun süre uygun çevre koşulları ile karşılaştığı takdirde yapının gerektirdiği düzeye </a:t>
            </a:r>
            <a:r>
              <a:rPr lang="tr-TR" sz="2000" dirty="0" smtClean="0"/>
              <a:t>ulaşabilmektedir. </a:t>
            </a:r>
            <a:r>
              <a:rPr lang="tr-TR" sz="2000" dirty="0"/>
              <a:t>Normal ya da anormal genetik özelliklerin önemli bir bölümü, çevre koşulları ile olumlu ya da olumsuz yönde etkilenebilir</a:t>
            </a:r>
            <a:r>
              <a:rPr lang="tr-TR" sz="2000" dirty="0" smtClean="0"/>
              <a:t>.</a:t>
            </a:r>
          </a:p>
          <a:p>
            <a:pPr marL="0" indent="0">
              <a:buNone/>
            </a:pPr>
            <a:endParaRPr lang="tr-TR" sz="2000" dirty="0"/>
          </a:p>
          <a:p>
            <a:pPr marL="0" indent="0">
              <a:buNone/>
            </a:pPr>
            <a:r>
              <a:rPr lang="tr-TR" sz="2000" dirty="0" smtClean="0"/>
              <a:t>  </a:t>
            </a:r>
            <a:r>
              <a:rPr lang="tr-TR" sz="2000" dirty="0" err="1" smtClean="0"/>
              <a:t>Sosyo</a:t>
            </a:r>
            <a:r>
              <a:rPr lang="tr-TR" sz="2000" dirty="0" smtClean="0"/>
              <a:t>-ekonomik </a:t>
            </a:r>
            <a:r>
              <a:rPr lang="tr-TR" sz="2000" dirty="0"/>
              <a:t>durum, fiziksel yaşam koşulları, beslenme, </a:t>
            </a:r>
            <a:r>
              <a:rPr lang="tr-TR" sz="2000" dirty="0" err="1"/>
              <a:t>sporsal</a:t>
            </a:r>
            <a:r>
              <a:rPr lang="tr-TR" sz="2000" dirty="0"/>
              <a:t> aktiviteler ve </a:t>
            </a:r>
            <a:r>
              <a:rPr lang="tr-TR" sz="2000" dirty="0" smtClean="0"/>
              <a:t>hastalıklar; </a:t>
            </a:r>
            <a:r>
              <a:rPr lang="tr-TR" sz="2000" dirty="0"/>
              <a:t>fiziksel gelişimi etkileyen doğum sonrası çocuğun karşı karşıya olduğu </a:t>
            </a:r>
            <a:r>
              <a:rPr lang="tr-TR" sz="2000" dirty="0" smtClean="0"/>
              <a:t>etkenlerdir.</a:t>
            </a:r>
            <a:r>
              <a:rPr lang="tr-TR" sz="2000" dirty="0"/>
              <a:t> Bu faktörlerden hiç biri tek başına fiziksel gelişmeyi belirleyemez. Kalıtımsal faktörler ile dış faktörler birbirlerini bütünler ve </a:t>
            </a:r>
            <a:r>
              <a:rPr lang="tr-TR" sz="2000" dirty="0" smtClean="0"/>
              <a:t>etkiler.</a:t>
            </a:r>
            <a:endParaRPr lang="tr-TR" sz="2000" dirty="0"/>
          </a:p>
        </p:txBody>
      </p:sp>
    </p:spTree>
    <p:extLst>
      <p:ext uri="{BB962C8B-B14F-4D97-AF65-F5344CB8AC3E}">
        <p14:creationId xmlns:p14="http://schemas.microsoft.com/office/powerpoint/2010/main" val="24767192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426720"/>
          </a:xfrm>
        </p:spPr>
        <p:txBody>
          <a:bodyPr>
            <a:normAutofit fontScale="90000"/>
          </a:bodyPr>
          <a:lstStyle/>
          <a:p>
            <a:endParaRPr lang="tr-TR" dirty="0"/>
          </a:p>
        </p:txBody>
      </p:sp>
      <p:sp>
        <p:nvSpPr>
          <p:cNvPr id="3" name="İçerik Yer Tutucusu 2"/>
          <p:cNvSpPr>
            <a:spLocks noGrp="1"/>
          </p:cNvSpPr>
          <p:nvPr>
            <p:ph idx="1"/>
          </p:nvPr>
        </p:nvSpPr>
        <p:spPr>
          <a:xfrm>
            <a:off x="677334" y="1231393"/>
            <a:ext cx="8596668" cy="4809970"/>
          </a:xfrm>
        </p:spPr>
        <p:txBody>
          <a:bodyPr>
            <a:normAutofit/>
          </a:bodyPr>
          <a:lstStyle/>
          <a:p>
            <a:pPr marL="0" indent="0">
              <a:buNone/>
            </a:pPr>
            <a:r>
              <a:rPr lang="tr-TR" sz="2000" dirty="0" err="1">
                <a:solidFill>
                  <a:schemeClr val="accent1"/>
                </a:solidFill>
              </a:rPr>
              <a:t>Sosyo</a:t>
            </a:r>
            <a:r>
              <a:rPr lang="tr-TR" sz="2000" dirty="0">
                <a:solidFill>
                  <a:schemeClr val="accent1"/>
                </a:solidFill>
              </a:rPr>
              <a:t> - Ekonomik Etmenler</a:t>
            </a:r>
            <a:r>
              <a:rPr lang="tr-TR" sz="2000" dirty="0" smtClean="0">
                <a:solidFill>
                  <a:schemeClr val="accent1"/>
                </a:solidFill>
              </a:rPr>
              <a:t>:</a:t>
            </a:r>
          </a:p>
          <a:p>
            <a:pPr marL="0" indent="0">
              <a:buNone/>
            </a:pPr>
            <a:endParaRPr lang="tr-TR" sz="2000" dirty="0" smtClean="0">
              <a:solidFill>
                <a:schemeClr val="accent1"/>
              </a:solidFill>
            </a:endParaRPr>
          </a:p>
          <a:p>
            <a:pPr marL="0" indent="0">
              <a:buNone/>
            </a:pPr>
            <a:r>
              <a:rPr lang="tr-TR" sz="2000" dirty="0" smtClean="0"/>
              <a:t>  Büyüme </a:t>
            </a:r>
            <a:r>
              <a:rPr lang="tr-TR" sz="2000" dirty="0"/>
              <a:t>ve </a:t>
            </a:r>
            <a:r>
              <a:rPr lang="tr-TR" sz="2000" dirty="0" smtClean="0"/>
              <a:t>gelişme; </a:t>
            </a:r>
            <a:r>
              <a:rPr lang="tr-TR" sz="2000" dirty="0"/>
              <a:t>yaşanılan ortamın rahatlığına, kültür düzeyine de bağlıdır. Aile ve toplumsal çevre, yüksek gelişme </a:t>
            </a:r>
            <a:r>
              <a:rPr lang="tr-TR" sz="2000" dirty="0" smtClean="0"/>
              <a:t>gizilgücü </a:t>
            </a:r>
            <a:r>
              <a:rPr lang="tr-TR" sz="2000" dirty="0"/>
              <a:t>olan insan için gerekli uyaran besinlerini ve öğrenme olanaklarını sağlar. Öğrenme olanakları ve uyaran besinleri, yaşamın ilk yıllarında beyin gelişmesini, sonraki yıllarda da beynin gizilgüçlerini kullanmasını etkiler, biçimlendirir. Böyle bir etkileşim, kuşkusuz insanın çok karmaşık ve geniş davranış repertuvarının ve uyum güçlerinin gelişmesi </a:t>
            </a:r>
            <a:r>
              <a:rPr lang="tr-TR" sz="2000" dirty="0" smtClean="0"/>
              <a:t>demektir. </a:t>
            </a:r>
            <a:endParaRPr lang="tr-TR" sz="2000" dirty="0"/>
          </a:p>
        </p:txBody>
      </p:sp>
    </p:spTree>
    <p:extLst>
      <p:ext uri="{BB962C8B-B14F-4D97-AF65-F5344CB8AC3E}">
        <p14:creationId xmlns:p14="http://schemas.microsoft.com/office/powerpoint/2010/main" val="20297216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219456"/>
          </a:xfrm>
        </p:spPr>
        <p:txBody>
          <a:bodyPr>
            <a:normAutofit fontScale="90000"/>
          </a:bodyPr>
          <a:lstStyle/>
          <a:p>
            <a:endParaRPr lang="tr-TR" dirty="0"/>
          </a:p>
        </p:txBody>
      </p:sp>
      <p:sp>
        <p:nvSpPr>
          <p:cNvPr id="3" name="İçerik Yer Tutucusu 2"/>
          <p:cNvSpPr>
            <a:spLocks noGrp="1"/>
          </p:cNvSpPr>
          <p:nvPr>
            <p:ph idx="1"/>
          </p:nvPr>
        </p:nvSpPr>
        <p:spPr>
          <a:xfrm>
            <a:off x="677334" y="1828799"/>
            <a:ext cx="8596668" cy="4212563"/>
          </a:xfrm>
        </p:spPr>
        <p:txBody>
          <a:bodyPr/>
          <a:lstStyle/>
          <a:p>
            <a:pPr marL="0" indent="0">
              <a:buNone/>
            </a:pPr>
            <a:r>
              <a:rPr lang="tr-TR" sz="2000" dirty="0" smtClean="0"/>
              <a:t>   Birçok </a:t>
            </a:r>
            <a:r>
              <a:rPr lang="tr-TR" sz="2000" dirty="0"/>
              <a:t>araştırma, </a:t>
            </a:r>
            <a:r>
              <a:rPr lang="tr-TR" sz="2000" dirty="0" err="1"/>
              <a:t>sosyo</a:t>
            </a:r>
            <a:r>
              <a:rPr lang="tr-TR" sz="2000" dirty="0"/>
              <a:t>-ekonomik etkenlerin vücut ölçüsündeki etkilerini açıkça göstermektedir. Bütün yaş seviyelerinde, yüksek </a:t>
            </a:r>
            <a:r>
              <a:rPr lang="tr-TR" sz="2000" dirty="0" err="1" smtClean="0"/>
              <a:t>sosyo</a:t>
            </a:r>
            <a:r>
              <a:rPr lang="tr-TR" sz="2000" dirty="0" smtClean="0"/>
              <a:t>-ekonomik </a:t>
            </a:r>
            <a:r>
              <a:rPr lang="tr-TR" sz="2000" dirty="0"/>
              <a:t>statüye sahip olan ailelerin çocuklarının üç yılda 2,5 cm ve ergenlik çağında 4 ya da 5 cm daha uzun </a:t>
            </a:r>
            <a:r>
              <a:rPr lang="tr-TR" sz="2000" dirty="0" smtClean="0"/>
              <a:t>oldukları görülmüştür. </a:t>
            </a:r>
            <a:r>
              <a:rPr lang="tr-TR" sz="2000" dirty="0"/>
              <a:t>Bununla birlikte </a:t>
            </a:r>
            <a:r>
              <a:rPr lang="tr-TR" sz="2000" dirty="0" err="1"/>
              <a:t>sosyo</a:t>
            </a:r>
            <a:r>
              <a:rPr lang="tr-TR" sz="2000" dirty="0"/>
              <a:t>-ekonomik faktörlerin büyümedeki değişik etkilerini tam olarak saptamak kolay değildir. Yoksul aileler, parasal endişeleri olduğu için belki de aynı değerde besleyici gıdaları sağlayamazlar. Yine yoksul aileler de kalabalık olurlar bu durum, paylaştırılacak besin miktarının azalmasına sebep olur.</a:t>
            </a:r>
          </a:p>
          <a:p>
            <a:pPr marL="0" indent="0">
              <a:buNone/>
            </a:pPr>
            <a:endParaRPr lang="tr-TR" dirty="0"/>
          </a:p>
        </p:txBody>
      </p:sp>
    </p:spTree>
    <p:extLst>
      <p:ext uri="{BB962C8B-B14F-4D97-AF65-F5344CB8AC3E}">
        <p14:creationId xmlns:p14="http://schemas.microsoft.com/office/powerpoint/2010/main" val="39963213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329184"/>
          </a:xfrm>
        </p:spPr>
        <p:txBody>
          <a:bodyPr>
            <a:normAutofit fontScale="90000"/>
          </a:bodyPr>
          <a:lstStyle/>
          <a:p>
            <a:endParaRPr lang="tr-TR" dirty="0"/>
          </a:p>
        </p:txBody>
      </p:sp>
      <p:sp>
        <p:nvSpPr>
          <p:cNvPr id="3" name="İçerik Yer Tutucusu 2"/>
          <p:cNvSpPr>
            <a:spLocks noGrp="1"/>
          </p:cNvSpPr>
          <p:nvPr>
            <p:ph idx="1"/>
          </p:nvPr>
        </p:nvSpPr>
        <p:spPr>
          <a:xfrm>
            <a:off x="677334" y="1243584"/>
            <a:ext cx="8596668" cy="5315711"/>
          </a:xfrm>
        </p:spPr>
        <p:txBody>
          <a:bodyPr>
            <a:normAutofit/>
          </a:bodyPr>
          <a:lstStyle/>
          <a:p>
            <a:pPr marL="0" indent="0">
              <a:buNone/>
            </a:pPr>
            <a:r>
              <a:rPr lang="tr-TR" dirty="0"/>
              <a:t> </a:t>
            </a:r>
            <a:r>
              <a:rPr lang="tr-TR" dirty="0" smtClean="0"/>
              <a:t> </a:t>
            </a:r>
            <a:r>
              <a:rPr lang="tr-TR" sz="2000" dirty="0" smtClean="0">
                <a:solidFill>
                  <a:schemeClr val="accent1"/>
                </a:solidFill>
              </a:rPr>
              <a:t>Fiziksel </a:t>
            </a:r>
            <a:r>
              <a:rPr lang="tr-TR" sz="2000" dirty="0">
                <a:solidFill>
                  <a:schemeClr val="accent1"/>
                </a:solidFill>
              </a:rPr>
              <a:t>Yaşam Koşulları</a:t>
            </a:r>
            <a:r>
              <a:rPr lang="tr-TR" sz="2000" dirty="0" smtClean="0">
                <a:solidFill>
                  <a:schemeClr val="accent1"/>
                </a:solidFill>
              </a:rPr>
              <a:t>:</a:t>
            </a:r>
          </a:p>
          <a:p>
            <a:pPr marL="0" indent="0">
              <a:buNone/>
            </a:pPr>
            <a:endParaRPr lang="tr-TR" sz="2000" dirty="0"/>
          </a:p>
          <a:p>
            <a:pPr marL="0" indent="0">
              <a:buNone/>
            </a:pPr>
            <a:r>
              <a:rPr lang="tr-TR" sz="2000" dirty="0" smtClean="0"/>
              <a:t>  </a:t>
            </a:r>
            <a:r>
              <a:rPr lang="tr-TR" sz="2000" dirty="0"/>
              <a:t>Gündüz ve gece değişimleri, mevsimler, dünyadaki yaşam noktası (Kutuplarda ya da ekvatorda yaşaması gibi), doğal afetler ve bunlara bağlı travmalar gelişmeyi etkileyen faktörlerdir</a:t>
            </a:r>
            <a:r>
              <a:rPr lang="tr-TR" sz="2000" dirty="0" smtClean="0"/>
              <a:t>.</a:t>
            </a:r>
          </a:p>
          <a:p>
            <a:pPr marL="0" indent="0">
              <a:buNone/>
            </a:pPr>
            <a:endParaRPr lang="tr-TR" sz="2000" dirty="0"/>
          </a:p>
          <a:p>
            <a:pPr marL="0" indent="0">
              <a:buNone/>
            </a:pPr>
            <a:r>
              <a:rPr lang="tr-TR" sz="2000" dirty="0"/>
              <a:t> </a:t>
            </a:r>
            <a:r>
              <a:rPr lang="tr-TR" sz="2000" dirty="0" smtClean="0"/>
              <a:t>  </a:t>
            </a:r>
            <a:r>
              <a:rPr lang="tr-TR" sz="2000" dirty="0"/>
              <a:t>Mevsimlerin özellikle büyüme hızını etkilediğine ait bulgular </a:t>
            </a:r>
            <a:r>
              <a:rPr lang="tr-TR" sz="2000" dirty="0" smtClean="0"/>
              <a:t>vardır. Bir araştırmaya göre boydaki </a:t>
            </a:r>
            <a:r>
              <a:rPr lang="tr-TR" sz="2000" dirty="0"/>
              <a:t>büyüme en fazla bahar aylarında, kilodaki artış ise sonbahar aylarında olmaktadır. </a:t>
            </a:r>
            <a:r>
              <a:rPr lang="tr-TR" sz="2000" dirty="0" smtClean="0"/>
              <a:t>Bir başka yapılan araştırmada, </a:t>
            </a:r>
            <a:r>
              <a:rPr lang="tr-TR" sz="2000" dirty="0"/>
              <a:t>kırsal bölgelerde ağır efor harcayarak, ağır yüklerle çalışan çocuklarda statü bozuklukları, özellikle de bacak uzunluğunda, (uzun kemiklerdeki </a:t>
            </a:r>
            <a:r>
              <a:rPr lang="tr-TR" sz="2000" dirty="0" err="1"/>
              <a:t>epifiz</a:t>
            </a:r>
            <a:r>
              <a:rPr lang="tr-TR" sz="2000" dirty="0"/>
              <a:t> bölgelerinde erken kapanmasına bağlı) kısalıklar görüldüğünü </a:t>
            </a:r>
            <a:r>
              <a:rPr lang="tr-TR" sz="2000" dirty="0" smtClean="0"/>
              <a:t>saptanmıştır. </a:t>
            </a:r>
            <a:r>
              <a:rPr lang="tr-TR" sz="2000" dirty="0"/>
              <a:t>Çevrenin büyüme üzerine etkisini açıklayan bir başka örnek, Kaliforniya'da yaşayan Japon çocuklarının Japonya'dakilerden daha iri olması </a:t>
            </a:r>
            <a:r>
              <a:rPr lang="tr-TR" sz="2000" dirty="0" smtClean="0"/>
              <a:t>verilmektedir.</a:t>
            </a:r>
            <a:endParaRPr lang="tr-TR" sz="2000" dirty="0"/>
          </a:p>
        </p:txBody>
      </p:sp>
    </p:spTree>
    <p:extLst>
      <p:ext uri="{BB962C8B-B14F-4D97-AF65-F5344CB8AC3E}">
        <p14:creationId xmlns:p14="http://schemas.microsoft.com/office/powerpoint/2010/main" val="13474832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207264"/>
          </a:xfrm>
        </p:spPr>
        <p:txBody>
          <a:bodyPr>
            <a:normAutofit fontScale="90000"/>
          </a:bodyPr>
          <a:lstStyle/>
          <a:p>
            <a:endParaRPr lang="tr-TR" dirty="0"/>
          </a:p>
        </p:txBody>
      </p:sp>
      <p:sp>
        <p:nvSpPr>
          <p:cNvPr id="3" name="İçerik Yer Tutucusu 2"/>
          <p:cNvSpPr>
            <a:spLocks noGrp="1"/>
          </p:cNvSpPr>
          <p:nvPr>
            <p:ph idx="1"/>
          </p:nvPr>
        </p:nvSpPr>
        <p:spPr>
          <a:xfrm>
            <a:off x="677334" y="1255777"/>
            <a:ext cx="8596668" cy="4785586"/>
          </a:xfrm>
        </p:spPr>
        <p:txBody>
          <a:bodyPr>
            <a:normAutofit/>
          </a:bodyPr>
          <a:lstStyle/>
          <a:p>
            <a:pPr marL="0" indent="0">
              <a:buNone/>
            </a:pPr>
            <a:r>
              <a:rPr lang="tr-TR" sz="2000" dirty="0"/>
              <a:t> </a:t>
            </a:r>
            <a:r>
              <a:rPr lang="tr-TR" sz="2000" dirty="0">
                <a:solidFill>
                  <a:schemeClr val="accent1"/>
                </a:solidFill>
              </a:rPr>
              <a:t>Beslenme</a:t>
            </a:r>
            <a:r>
              <a:rPr lang="tr-TR" sz="2000" dirty="0" smtClean="0">
                <a:solidFill>
                  <a:schemeClr val="accent1"/>
                </a:solidFill>
              </a:rPr>
              <a:t>:</a:t>
            </a:r>
          </a:p>
          <a:p>
            <a:pPr marL="0" indent="0">
              <a:buNone/>
            </a:pPr>
            <a:r>
              <a:rPr lang="tr-TR" sz="2000" dirty="0" smtClean="0"/>
              <a:t> </a:t>
            </a:r>
          </a:p>
          <a:p>
            <a:pPr marL="0" indent="0">
              <a:buNone/>
            </a:pPr>
            <a:r>
              <a:rPr lang="tr-TR" sz="2000" dirty="0"/>
              <a:t> </a:t>
            </a:r>
            <a:r>
              <a:rPr lang="tr-TR" sz="2000" dirty="0" smtClean="0"/>
              <a:t> Çocuk </a:t>
            </a:r>
            <a:r>
              <a:rPr lang="tr-TR" sz="2000" dirty="0"/>
              <a:t>sağlığı ve gelişimi üzerine yapılan birçok araştırma proteinli besinlerin kemiklerin uzaması, kas ve iskeletin olgunlaşması yönünden etkinliğini ortaya koymuştur. Büyüyen çocuk ve gençlerde yapı maddelerinin metabolizması çok önem taşır. Hızlı büyüme ve değişim süreçleri nedeniyle birçok </a:t>
            </a:r>
            <a:r>
              <a:rPr lang="tr-TR" sz="2000" dirty="0" err="1"/>
              <a:t>metabolik</a:t>
            </a:r>
            <a:r>
              <a:rPr lang="tr-TR" sz="2000" dirty="0"/>
              <a:t> değişimler gerçekleştiği için temel metabolizma faaliyetleri de artar</a:t>
            </a:r>
            <a:r>
              <a:rPr lang="tr-TR" sz="2000" dirty="0" smtClean="0"/>
              <a:t>. </a:t>
            </a:r>
            <a:r>
              <a:rPr lang="tr-TR" sz="2000" dirty="0"/>
              <a:t>Ç</a:t>
            </a:r>
            <a:r>
              <a:rPr lang="tr-TR" sz="2000" dirty="0" smtClean="0"/>
              <a:t>ocuklarda </a:t>
            </a:r>
            <a:r>
              <a:rPr lang="tr-TR" sz="2000" dirty="0"/>
              <a:t>temel </a:t>
            </a:r>
            <a:r>
              <a:rPr lang="tr-TR" sz="2000" dirty="0" err="1"/>
              <a:t>metabolik</a:t>
            </a:r>
            <a:r>
              <a:rPr lang="tr-TR" sz="2000" dirty="0"/>
              <a:t> faaliyetler yetişkinlere oranla % 20-30 daha </a:t>
            </a:r>
            <a:r>
              <a:rPr lang="tr-TR" sz="2000" dirty="0" smtClean="0"/>
              <a:t>fazladır. </a:t>
            </a:r>
            <a:r>
              <a:rPr lang="tr-TR" sz="2000" dirty="0"/>
              <a:t>Bu sebeple vitamin, mineral ve besin maddeleri gereksinimi yükselir. Özellikle protein gereksinimi hızla artar. Çocuğun günlük protein gereksinimi kilo başına 2,5 grama kadar çıkar ki bu değer kuvvet antrenmanı yapan yetişkinin gereksinimi olan değerdir</a:t>
            </a:r>
            <a:r>
              <a:rPr lang="tr-TR" sz="2000" dirty="0" smtClean="0"/>
              <a:t>.</a:t>
            </a:r>
            <a:endParaRPr lang="tr-TR" sz="2000" dirty="0"/>
          </a:p>
        </p:txBody>
      </p:sp>
    </p:spTree>
    <p:extLst>
      <p:ext uri="{BB962C8B-B14F-4D97-AF65-F5344CB8AC3E}">
        <p14:creationId xmlns:p14="http://schemas.microsoft.com/office/powerpoint/2010/main" val="25833321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621792"/>
          </a:xfrm>
        </p:spPr>
        <p:txBody>
          <a:bodyPr>
            <a:normAutofit fontScale="90000"/>
          </a:bodyPr>
          <a:lstStyle/>
          <a:p>
            <a:endParaRPr lang="tr-TR" dirty="0"/>
          </a:p>
        </p:txBody>
      </p:sp>
      <p:sp>
        <p:nvSpPr>
          <p:cNvPr id="3" name="İçerik Yer Tutucusu 2"/>
          <p:cNvSpPr>
            <a:spLocks noGrp="1"/>
          </p:cNvSpPr>
          <p:nvPr>
            <p:ph idx="1"/>
          </p:nvPr>
        </p:nvSpPr>
        <p:spPr>
          <a:xfrm>
            <a:off x="677334" y="1389889"/>
            <a:ext cx="8596668" cy="4651474"/>
          </a:xfrm>
        </p:spPr>
        <p:txBody>
          <a:bodyPr/>
          <a:lstStyle/>
          <a:p>
            <a:pPr marL="0" indent="0">
              <a:buNone/>
            </a:pPr>
            <a:r>
              <a:rPr lang="tr-TR" dirty="0"/>
              <a:t> </a:t>
            </a:r>
            <a:r>
              <a:rPr lang="tr-TR" sz="2000" dirty="0">
                <a:solidFill>
                  <a:schemeClr val="accent1"/>
                </a:solidFill>
              </a:rPr>
              <a:t>Sportif Aktiviteler: </a:t>
            </a:r>
            <a:endParaRPr lang="tr-TR" sz="2000" dirty="0" smtClean="0">
              <a:solidFill>
                <a:schemeClr val="accent1"/>
              </a:solidFill>
            </a:endParaRPr>
          </a:p>
          <a:p>
            <a:pPr marL="0" indent="0">
              <a:buNone/>
            </a:pPr>
            <a:endParaRPr lang="tr-TR" sz="2000" dirty="0" smtClean="0">
              <a:solidFill>
                <a:schemeClr val="accent1"/>
              </a:solidFill>
            </a:endParaRPr>
          </a:p>
          <a:p>
            <a:pPr marL="0" indent="0">
              <a:buNone/>
            </a:pPr>
            <a:r>
              <a:rPr lang="tr-TR" sz="2000" dirty="0" smtClean="0"/>
              <a:t>  Hareketsizlik</a:t>
            </a:r>
            <a:r>
              <a:rPr lang="tr-TR" sz="2000" dirty="0"/>
              <a:t>, kemik büyümesine zararlı sonuçlar verirken, aşırı ve şiddetli stres de kırıklara neden olur. Yüklenmede strese gösterilen tepkilerde bireylere göre değişir. Bazı çocuklar için atma, atlama, kaldırma kemik dokularda istenmeyen sonuçlar yaratırken, diğer çocuklarda durum böyle olmayabilir. Egzersiz, kemik genişliğini ve </a:t>
            </a:r>
            <a:r>
              <a:rPr lang="tr-TR" sz="2000" dirty="0" err="1"/>
              <a:t>mineralizasyonunu</a:t>
            </a:r>
            <a:r>
              <a:rPr lang="tr-TR" sz="2000" dirty="0"/>
              <a:t> arttırırken, hareketsizlik azaltır. Bu azalma en fazla kalsiyumda görülür. Bununla birlikte aktiviteye dönüldüğünde kalsiyum düzeyleri de normale döner. </a:t>
            </a:r>
            <a:r>
              <a:rPr lang="tr-TR" sz="2000" dirty="0" err="1"/>
              <a:t>Demineralize</a:t>
            </a:r>
            <a:r>
              <a:rPr lang="tr-TR" sz="2000" dirty="0"/>
              <a:t> kemikler, normal kemiklere oranla daha zayıf olduklarından kolayca kırılabilirler.</a:t>
            </a:r>
            <a:endParaRPr lang="tr-TR" sz="2000" dirty="0" smtClean="0">
              <a:solidFill>
                <a:schemeClr val="accent1"/>
              </a:solidFill>
            </a:endParaRPr>
          </a:p>
        </p:txBody>
      </p:sp>
    </p:spTree>
    <p:extLst>
      <p:ext uri="{BB962C8B-B14F-4D97-AF65-F5344CB8AC3E}">
        <p14:creationId xmlns:p14="http://schemas.microsoft.com/office/powerpoint/2010/main" val="36536203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158496"/>
          </a:xfrm>
        </p:spPr>
        <p:txBody>
          <a:bodyPr>
            <a:normAutofit fontScale="90000"/>
          </a:bodyPr>
          <a:lstStyle/>
          <a:p>
            <a:endParaRPr lang="tr-TR" dirty="0"/>
          </a:p>
        </p:txBody>
      </p:sp>
      <p:sp>
        <p:nvSpPr>
          <p:cNvPr id="3" name="İçerik Yer Tutucusu 2"/>
          <p:cNvSpPr>
            <a:spLocks noGrp="1"/>
          </p:cNvSpPr>
          <p:nvPr>
            <p:ph idx="1"/>
          </p:nvPr>
        </p:nvSpPr>
        <p:spPr>
          <a:xfrm>
            <a:off x="677334" y="1207009"/>
            <a:ext cx="8596668" cy="4834354"/>
          </a:xfrm>
        </p:spPr>
        <p:txBody>
          <a:bodyPr/>
          <a:lstStyle/>
          <a:p>
            <a:pPr marL="0" indent="0">
              <a:buNone/>
            </a:pPr>
            <a:r>
              <a:rPr lang="tr-TR" dirty="0" smtClean="0"/>
              <a:t>   </a:t>
            </a:r>
            <a:r>
              <a:rPr lang="tr-TR" sz="2000" dirty="0" err="1" smtClean="0"/>
              <a:t>Parizkova</a:t>
            </a:r>
            <a:r>
              <a:rPr lang="tr-TR" sz="2000" dirty="0"/>
              <a:t>, 11 yaşından 18 yaşına kadar yedi yıl süreyle erkek çocuklar üzerinde yaptığı araştırmada, spor yapanların boy ve vücut ağırlığı yönünden daha iyi geliştiğini göstermiştir. Optimal bir süre ve şiddette kemiklerin </a:t>
            </a:r>
            <a:r>
              <a:rPr lang="tr-TR" sz="2000" dirty="0" err="1"/>
              <a:t>epifiz</a:t>
            </a:r>
            <a:r>
              <a:rPr lang="tr-TR" sz="2000" dirty="0"/>
              <a:t> bölgesine yapılan basınç etkisinin büyümeyi uyarıcı sonuçlar doğurduğu, ancak uzun süren şiddetli egzersizlerin tam aksine büyümeyi engelleyici etki yaptığı görüşünü destekleyen birçok araştırma bulunmaktadır. </a:t>
            </a:r>
            <a:endParaRPr lang="tr-TR" sz="2000" dirty="0" smtClean="0"/>
          </a:p>
          <a:p>
            <a:pPr marL="0" indent="0">
              <a:buNone/>
            </a:pPr>
            <a:endParaRPr lang="tr-TR" sz="2000" dirty="0"/>
          </a:p>
          <a:p>
            <a:pPr marL="0" indent="0">
              <a:buNone/>
            </a:pPr>
            <a:r>
              <a:rPr lang="tr-TR" sz="2000" dirty="0" smtClean="0"/>
              <a:t>   Hareketsizlik </a:t>
            </a:r>
            <a:r>
              <a:rPr lang="tr-TR" sz="2000" dirty="0"/>
              <a:t>kasların protein yapısında bir azalma, kemik yapılarında ise </a:t>
            </a:r>
            <a:r>
              <a:rPr lang="tr-TR" sz="2000" dirty="0" err="1"/>
              <a:t>demineralizasyona</a:t>
            </a:r>
            <a:r>
              <a:rPr lang="tr-TR" sz="2000" dirty="0"/>
              <a:t> sebep olur. Egzersiz ise kas dokunun kanlanmasını arttırır, kemiğin enine büyümesini etkiler. Kemiğin </a:t>
            </a:r>
            <a:r>
              <a:rPr lang="tr-TR" sz="2000" dirty="0" err="1"/>
              <a:t>dansitesini</a:t>
            </a:r>
            <a:r>
              <a:rPr lang="tr-TR" sz="2000" dirty="0"/>
              <a:t> arttırır, fakat uzunlamasına büyümesini etkilemez. </a:t>
            </a:r>
            <a:r>
              <a:rPr lang="tr-TR" sz="2000" dirty="0" err="1"/>
              <a:t>Hovvel'a</a:t>
            </a:r>
            <a:r>
              <a:rPr lang="tr-TR" sz="2000" dirty="0"/>
              <a:t> göre; uzunlamasına büyüme genetik faktörlerin etkisi </a:t>
            </a:r>
            <a:r>
              <a:rPr lang="tr-TR" sz="2000" dirty="0" smtClean="0"/>
              <a:t>altındadır.</a:t>
            </a:r>
            <a:endParaRPr lang="tr-TR" sz="2000" dirty="0"/>
          </a:p>
        </p:txBody>
      </p:sp>
    </p:spTree>
    <p:extLst>
      <p:ext uri="{BB962C8B-B14F-4D97-AF65-F5344CB8AC3E}">
        <p14:creationId xmlns:p14="http://schemas.microsoft.com/office/powerpoint/2010/main" val="41015273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60960"/>
          </a:xfrm>
        </p:spPr>
        <p:txBody>
          <a:bodyPr>
            <a:normAutofit fontScale="90000"/>
          </a:bodyPr>
          <a:lstStyle/>
          <a:p>
            <a:endParaRPr lang="tr-TR" dirty="0"/>
          </a:p>
        </p:txBody>
      </p:sp>
      <p:sp>
        <p:nvSpPr>
          <p:cNvPr id="3" name="İçerik Yer Tutucusu 2"/>
          <p:cNvSpPr>
            <a:spLocks noGrp="1"/>
          </p:cNvSpPr>
          <p:nvPr>
            <p:ph idx="1"/>
          </p:nvPr>
        </p:nvSpPr>
        <p:spPr>
          <a:xfrm>
            <a:off x="677334" y="1267969"/>
            <a:ext cx="8596668" cy="4773394"/>
          </a:xfrm>
        </p:spPr>
        <p:txBody>
          <a:bodyPr/>
          <a:lstStyle/>
          <a:p>
            <a:pPr marL="0" indent="0">
              <a:buNone/>
            </a:pPr>
            <a:r>
              <a:rPr lang="tr-TR" dirty="0"/>
              <a:t> </a:t>
            </a:r>
            <a:r>
              <a:rPr lang="tr-TR" dirty="0" smtClean="0"/>
              <a:t>  </a:t>
            </a:r>
            <a:r>
              <a:rPr lang="tr-TR" sz="2000" dirty="0" err="1" smtClean="0"/>
              <a:t>Sporsal</a:t>
            </a:r>
            <a:r>
              <a:rPr lang="tr-TR" sz="2000" dirty="0" smtClean="0"/>
              <a:t> aktiviteler; </a:t>
            </a:r>
            <a:r>
              <a:rPr lang="tr-TR" sz="2000" dirty="0"/>
              <a:t>kas </a:t>
            </a:r>
            <a:r>
              <a:rPr lang="tr-TR" sz="2000" dirty="0" err="1"/>
              <a:t>dokusuda</a:t>
            </a:r>
            <a:r>
              <a:rPr lang="tr-TR" sz="2000" dirty="0"/>
              <a:t> bir yüklenmeye aynı kemik dokusu gibi tepki gösterir ve uyum yapar. Hem iskelet kası </a:t>
            </a:r>
            <a:r>
              <a:rPr lang="tr-TR" sz="2000" dirty="0" err="1"/>
              <a:t>hemde</a:t>
            </a:r>
            <a:r>
              <a:rPr lang="tr-TR" sz="2000" dirty="0"/>
              <a:t> </a:t>
            </a:r>
            <a:r>
              <a:rPr lang="tr-TR" sz="2000" dirty="0" err="1"/>
              <a:t>kardiak</a:t>
            </a:r>
            <a:r>
              <a:rPr lang="tr-TR" sz="2000" dirty="0"/>
              <a:t> kas normalde fazla bir yüklenme ile karşılaşınca kütle artışı (</a:t>
            </a:r>
            <a:r>
              <a:rPr lang="tr-TR" sz="2000" dirty="0" err="1"/>
              <a:t>Hipertrofi</a:t>
            </a:r>
            <a:r>
              <a:rPr lang="tr-TR" sz="2000" dirty="0"/>
              <a:t>) şeklinde bir uyum tepkisi gösterir. Sistematik fiziksel aktivite kas </a:t>
            </a:r>
            <a:r>
              <a:rPr lang="tr-TR" sz="2000" dirty="0" err="1"/>
              <a:t>kompozisyonunuda</a:t>
            </a:r>
            <a:r>
              <a:rPr lang="tr-TR" sz="2000" dirty="0"/>
              <a:t>, kas kütlesi oranında olumlu yönde etkiler</a:t>
            </a:r>
            <a:r>
              <a:rPr lang="tr-TR" sz="2000" dirty="0" smtClean="0"/>
              <a:t>.</a:t>
            </a:r>
          </a:p>
          <a:p>
            <a:pPr marL="0" indent="0">
              <a:buNone/>
            </a:pPr>
            <a:endParaRPr lang="tr-TR" sz="2000" dirty="0"/>
          </a:p>
          <a:p>
            <a:pPr marL="0" indent="0">
              <a:buNone/>
            </a:pPr>
            <a:r>
              <a:rPr lang="tr-TR" sz="2000" dirty="0" smtClean="0"/>
              <a:t>  Sonuç </a:t>
            </a:r>
            <a:r>
              <a:rPr lang="tr-TR" sz="2000" dirty="0"/>
              <a:t>olarak; </a:t>
            </a:r>
            <a:r>
              <a:rPr lang="tr-TR" sz="2000" dirty="0" smtClean="0"/>
              <a:t>sporcularda </a:t>
            </a:r>
            <a:r>
              <a:rPr lang="tr-TR" sz="2000" dirty="0"/>
              <a:t>olgunlaşma (Fiziki yönden) daha erken gerçekleşmektedir. Buna karşılık sporun gelişmeyi hızlandırmasının olumsuz bir yönü yoktur. Yani çabuk olgunlaşma ile gelişmenin engellenmesi tehlikesi azdır ya da hiç </a:t>
            </a:r>
            <a:r>
              <a:rPr lang="tr-TR" sz="2000" dirty="0" smtClean="0"/>
              <a:t>yoktur. </a:t>
            </a:r>
            <a:r>
              <a:rPr lang="tr-TR" sz="2000" dirty="0"/>
              <a:t>Ancak unutulmaması gereken konu; yüklenmelerin içeriği ve dozunun doğru seçilmesidir.</a:t>
            </a:r>
          </a:p>
          <a:p>
            <a:pPr marL="0" indent="0">
              <a:buNone/>
            </a:pPr>
            <a:endParaRPr lang="tr-TR" sz="2000" dirty="0"/>
          </a:p>
        </p:txBody>
      </p:sp>
    </p:spTree>
    <p:extLst>
      <p:ext uri="{BB962C8B-B14F-4D97-AF65-F5344CB8AC3E}">
        <p14:creationId xmlns:p14="http://schemas.microsoft.com/office/powerpoint/2010/main" val="2330377300"/>
      </p:ext>
    </p:extLst>
  </p:cSld>
  <p:clrMapOvr>
    <a:masterClrMapping/>
  </p:clrMapOvr>
  <p:timing>
    <p:tnLst>
      <p:par>
        <p:cTn id="1" dur="indefinite" restart="never" nodeType="tmRoot"/>
      </p:par>
    </p:tnLst>
  </p:timing>
</p:sld>
</file>

<file path=ppt/theme/theme1.xml><?xml version="1.0" encoding="utf-8"?>
<a:theme xmlns:a="http://schemas.openxmlformats.org/drawingml/2006/main" name="Kristal">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369</TotalTime>
  <Words>1431</Words>
  <Application>Microsoft Office PowerPoint</Application>
  <PresentationFormat>Özel</PresentationFormat>
  <Paragraphs>52</Paragraphs>
  <Slides>18</Slides>
  <Notes>0</Notes>
  <HiddenSlides>0</HiddenSlides>
  <MMClips>0</MMClips>
  <ScaleCrop>false</ScaleCrop>
  <HeadingPairs>
    <vt:vector size="4" baseType="variant">
      <vt:variant>
        <vt:lpstr>Tema</vt:lpstr>
      </vt:variant>
      <vt:variant>
        <vt:i4>1</vt:i4>
      </vt:variant>
      <vt:variant>
        <vt:lpstr>Slayt Başlıkları</vt:lpstr>
      </vt:variant>
      <vt:variant>
        <vt:i4>18</vt:i4>
      </vt:variant>
    </vt:vector>
  </HeadingPairs>
  <TitlesOfParts>
    <vt:vector size="19" baseType="lpstr">
      <vt:lpstr>Kristal</vt:lpstr>
      <vt:lpstr>GELİŞİMİ ETKİLEYEN FAKTÖRLER</vt:lpstr>
      <vt:lpstr>PowerPoint Sunusu</vt:lpstr>
      <vt:lpstr>PowerPoint Sunusu</vt:lpstr>
      <vt:lpstr>PowerPoint Sunusu</vt:lpstr>
      <vt:lpstr>PowerPoint Sunusu</vt:lpstr>
      <vt:lpstr> 1) Genetik (Kalıtımsal) Faktörler (Endojen Faktörler)</vt:lpstr>
      <vt:lpstr>PowerPoint Sunusu</vt:lpstr>
      <vt:lpstr>PowerPoint Sunusu</vt:lpstr>
      <vt:lpstr>PowerPoint Sunusu</vt:lpstr>
      <vt:lpstr>PowerPoint Sunusu</vt:lpstr>
      <vt:lpstr> 2) Çevresel Faktörler(Egzojen Faktörler)</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GELİŞİMİ ETKİLEYEN FAKTÖRLER</dc:title>
  <dc:creator>cemsamut1</dc:creator>
  <cp:lastModifiedBy>USER</cp:lastModifiedBy>
  <cp:revision>14</cp:revision>
  <dcterms:created xsi:type="dcterms:W3CDTF">2014-09-16T10:54:57Z</dcterms:created>
  <dcterms:modified xsi:type="dcterms:W3CDTF">2016-10-12T12:58:31Z</dcterms:modified>
</cp:coreProperties>
</file>