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383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202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53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284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354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538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105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97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991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186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82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A579C-738B-406F-A46B-2DC82791AE5F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C4ED9-A467-421A-9C39-7975209096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793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REFLEKS HAREKETLER DÖNEMİ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39988"/>
            <a:ext cx="9144000" cy="917812"/>
          </a:xfrm>
        </p:spPr>
        <p:txBody>
          <a:bodyPr/>
          <a:lstStyle/>
          <a:p>
            <a:r>
              <a:rPr lang="tr-TR" dirty="0" smtClean="0"/>
              <a:t>ÖĞR.GÖR. CEM SAMUT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078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11681" y="256032"/>
            <a:ext cx="9492932" cy="59740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REFLEKS HAREKETLER DÖNEMİ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33728" y="1182624"/>
            <a:ext cx="9870884" cy="5498592"/>
          </a:xfrm>
        </p:spPr>
        <p:txBody>
          <a:bodyPr>
            <a:noAutofit/>
          </a:bodyPr>
          <a:lstStyle/>
          <a:p>
            <a:r>
              <a:rPr lang="tr-TR" sz="2200" dirty="0"/>
              <a:t>Yeni </a:t>
            </a:r>
            <a:r>
              <a:rPr lang="tr-TR" sz="2200" dirty="0" smtClean="0"/>
              <a:t>doğanın davranışları </a:t>
            </a:r>
            <a:r>
              <a:rPr lang="tr-TR" sz="2200" dirty="0"/>
              <a:t>daima omurilik ve </a:t>
            </a:r>
            <a:r>
              <a:rPr lang="tr-TR" sz="2200" dirty="0" smtClean="0"/>
              <a:t>aşağı </a:t>
            </a:r>
            <a:r>
              <a:rPr lang="tr-TR" sz="2200" dirty="0"/>
              <a:t>beyin merkezlerinden idare </a:t>
            </a:r>
            <a:r>
              <a:rPr lang="tr-TR" sz="2200" dirty="0" err="1" smtClean="0"/>
              <a:t>edilir.Bebekler</a:t>
            </a:r>
            <a:r>
              <a:rPr lang="tr-TR" sz="2200" dirty="0" smtClean="0"/>
              <a:t> </a:t>
            </a:r>
            <a:r>
              <a:rPr lang="tr-TR" sz="2200" dirty="0"/>
              <a:t>bedenlerinin </a:t>
            </a:r>
            <a:r>
              <a:rPr lang="tr-TR" sz="2200" dirty="0" smtClean="0"/>
              <a:t>çeşitli </a:t>
            </a:r>
            <a:r>
              <a:rPr lang="tr-TR" sz="2200" dirty="0"/>
              <a:t>bölümlerini hareket ettirmeyi </a:t>
            </a:r>
            <a:r>
              <a:rPr lang="tr-TR" sz="2200" dirty="0" smtClean="0"/>
              <a:t>sağlayan </a:t>
            </a:r>
            <a:r>
              <a:rPr lang="tr-TR" sz="2200" dirty="0"/>
              <a:t>genel bir </a:t>
            </a:r>
            <a:r>
              <a:rPr lang="tr-TR" sz="2200" dirty="0" smtClean="0"/>
              <a:t>yetenekle ve </a:t>
            </a:r>
            <a:r>
              <a:rPr lang="tr-TR" sz="2200" dirty="0"/>
              <a:t>refleks olarak isimlendirilen </a:t>
            </a:r>
            <a:r>
              <a:rPr lang="tr-TR" sz="2200" dirty="0" smtClean="0"/>
              <a:t>davranışsal </a:t>
            </a:r>
            <a:r>
              <a:rPr lang="tr-TR" sz="2200" dirty="0"/>
              <a:t>tepkiler dizisi ile birlikte </a:t>
            </a:r>
            <a:r>
              <a:rPr lang="tr-TR" sz="2200" dirty="0" smtClean="0"/>
              <a:t>doğarlar</a:t>
            </a:r>
            <a:r>
              <a:rPr lang="tr-TR" sz="2200" dirty="0"/>
              <a:t>. </a:t>
            </a:r>
            <a:r>
              <a:rPr lang="tr-TR" sz="2200" dirty="0" smtClean="0"/>
              <a:t>Bir refleks</a:t>
            </a:r>
            <a:r>
              <a:rPr lang="tr-TR" sz="2200" dirty="0"/>
              <a:t>, bir uyaran türüne özel otomatik bir tepki </a:t>
            </a:r>
            <a:r>
              <a:rPr lang="tr-TR" sz="2200" dirty="0" smtClean="0"/>
              <a:t>oluşturur </a:t>
            </a:r>
            <a:r>
              <a:rPr lang="tr-TR" sz="2200" dirty="0"/>
              <a:t>(</a:t>
            </a:r>
            <a:r>
              <a:rPr lang="tr-TR" sz="2200" dirty="0" err="1"/>
              <a:t>Gander</a:t>
            </a:r>
            <a:r>
              <a:rPr lang="tr-TR" sz="2200" dirty="0"/>
              <a:t> </a:t>
            </a:r>
            <a:r>
              <a:rPr lang="tr-TR" sz="2200" dirty="0" err="1"/>
              <a:t>and</a:t>
            </a:r>
            <a:r>
              <a:rPr lang="tr-TR" sz="2200" dirty="0"/>
              <a:t> </a:t>
            </a:r>
            <a:r>
              <a:rPr lang="tr-TR" sz="2200" dirty="0" err="1"/>
              <a:t>Gardiner</a:t>
            </a:r>
            <a:r>
              <a:rPr lang="tr-TR" sz="2200" dirty="0"/>
              <a:t> 2001).</a:t>
            </a:r>
          </a:p>
          <a:p>
            <a:r>
              <a:rPr lang="tr-TR" sz="2200" dirty="0" smtClean="0"/>
              <a:t>Aşağı </a:t>
            </a:r>
            <a:r>
              <a:rPr lang="tr-TR" sz="2200" dirty="0"/>
              <a:t>beyin merkezlerinin kontrolündeki ilkel refleksler </a:t>
            </a:r>
            <a:r>
              <a:rPr lang="tr-TR" sz="2200" dirty="0" smtClean="0"/>
              <a:t>gebeliğin </a:t>
            </a:r>
            <a:r>
              <a:rPr lang="tr-TR" sz="2200" dirty="0"/>
              <a:t>18. </a:t>
            </a:r>
            <a:r>
              <a:rPr lang="tr-TR" sz="2200" dirty="0" smtClean="0"/>
              <a:t>haftasından itibaren fetüste </a:t>
            </a:r>
            <a:r>
              <a:rPr lang="tr-TR" sz="2200" dirty="0"/>
              <a:t>görülmeye </a:t>
            </a:r>
            <a:r>
              <a:rPr lang="tr-TR" sz="2200" dirty="0" smtClean="0"/>
              <a:t>başlar</a:t>
            </a:r>
            <a:r>
              <a:rPr lang="tr-TR" sz="2200" dirty="0"/>
              <a:t>. Refleksler genellikle yeni </a:t>
            </a:r>
            <a:r>
              <a:rPr lang="tr-TR" sz="2200" dirty="0" smtClean="0"/>
              <a:t>doğanın beslenmesini emniyete </a:t>
            </a:r>
            <a:r>
              <a:rPr lang="tr-TR" sz="2200" dirty="0"/>
              <a:t>alma ve koruma gibi çift fonksiyonludurlar. </a:t>
            </a:r>
            <a:r>
              <a:rPr lang="tr-TR" sz="2200" dirty="0" smtClean="0"/>
              <a:t>Başka </a:t>
            </a:r>
            <a:r>
              <a:rPr lang="tr-TR" sz="2200" dirty="0"/>
              <a:t>bir </a:t>
            </a:r>
            <a:r>
              <a:rPr lang="tr-TR" sz="2200" dirty="0" smtClean="0"/>
              <a:t>deyişle yaşamı sürdürmeye </a:t>
            </a:r>
            <a:r>
              <a:rPr lang="tr-TR" sz="2200" dirty="0"/>
              <a:t>katkıda bulunurlar. Birçok refleks zamanla kaybolur ya da </a:t>
            </a:r>
            <a:r>
              <a:rPr lang="tr-TR" sz="2200" dirty="0" smtClean="0"/>
              <a:t>istemli hareketlerle bütünleşir</a:t>
            </a:r>
            <a:r>
              <a:rPr lang="tr-TR" sz="2200" dirty="0"/>
              <a:t>. Bebekler kasları üzerinde istemli kontrol </a:t>
            </a:r>
            <a:r>
              <a:rPr lang="tr-TR" sz="2200" dirty="0" smtClean="0"/>
              <a:t>geliştirdiklerinde istedikleri </a:t>
            </a:r>
            <a:r>
              <a:rPr lang="tr-TR" sz="2200" dirty="0"/>
              <a:t>zaman emerler, istedikleri yere bakarlar, objeyi yakalarlar. </a:t>
            </a:r>
            <a:r>
              <a:rPr lang="tr-TR" sz="2200" dirty="0" smtClean="0"/>
              <a:t>Davranış artık özel </a:t>
            </a:r>
            <a:r>
              <a:rPr lang="tr-TR" sz="2200" dirty="0"/>
              <a:t>bir uyaran tarafından kontrol edilemez (</a:t>
            </a:r>
            <a:r>
              <a:rPr lang="tr-TR" sz="2200" dirty="0" err="1"/>
              <a:t>Gallahue</a:t>
            </a:r>
            <a:r>
              <a:rPr lang="tr-TR" sz="2200" dirty="0"/>
              <a:t> 1982, </a:t>
            </a:r>
            <a:r>
              <a:rPr lang="tr-TR" sz="2200" dirty="0" err="1"/>
              <a:t>Gander</a:t>
            </a:r>
            <a:r>
              <a:rPr lang="tr-TR" sz="2200" dirty="0"/>
              <a:t> ve </a:t>
            </a:r>
            <a:r>
              <a:rPr lang="tr-TR" sz="2200" dirty="0" err="1"/>
              <a:t>Gardiner</a:t>
            </a:r>
            <a:r>
              <a:rPr lang="tr-TR" sz="2200" dirty="0"/>
              <a:t> 2001).</a:t>
            </a:r>
          </a:p>
        </p:txBody>
      </p:sp>
    </p:spTree>
    <p:extLst>
      <p:ext uri="{BB962C8B-B14F-4D97-AF65-F5344CB8AC3E}">
        <p14:creationId xmlns:p14="http://schemas.microsoft.com/office/powerpoint/2010/main" val="180488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2224" y="624110"/>
            <a:ext cx="9712388" cy="6032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smtClean="0"/>
              <a:t>  Refleks </a:t>
            </a:r>
            <a:r>
              <a:rPr lang="tr-TR" sz="2800" dirty="0"/>
              <a:t>hareketler dönemi, birbirini takip eden </a:t>
            </a:r>
            <a:r>
              <a:rPr lang="tr-TR" sz="2800" b="1" dirty="0"/>
              <a:t>bilgi toplama evresi </a:t>
            </a:r>
            <a:r>
              <a:rPr lang="tr-TR" sz="2800" dirty="0"/>
              <a:t>ve </a:t>
            </a:r>
            <a:r>
              <a:rPr lang="tr-TR" sz="2800" b="1" dirty="0"/>
              <a:t>bilgi </a:t>
            </a:r>
            <a:r>
              <a:rPr lang="tr-TR" sz="2800" b="1" dirty="0" smtClean="0"/>
              <a:t>çözme evresi</a:t>
            </a:r>
            <a:r>
              <a:rPr lang="tr-TR" sz="2800" dirty="0" smtClean="0"/>
              <a:t> </a:t>
            </a:r>
            <a:r>
              <a:rPr lang="tr-TR" sz="2800" dirty="0"/>
              <a:t>olarak iki </a:t>
            </a:r>
            <a:r>
              <a:rPr lang="tr-TR" sz="2800" dirty="0" smtClean="0"/>
              <a:t>aşamaya ayrılmaktadır.</a:t>
            </a:r>
          </a:p>
          <a:p>
            <a:pPr marL="0" indent="0">
              <a:buNone/>
            </a:pPr>
            <a:endParaRPr lang="tr-TR" sz="2800" dirty="0" smtClean="0"/>
          </a:p>
          <a:p>
            <a:r>
              <a:rPr lang="tr-TR" sz="2800" dirty="0" smtClean="0"/>
              <a:t> Bilgi </a:t>
            </a:r>
            <a:r>
              <a:rPr lang="tr-TR" sz="2800" dirty="0"/>
              <a:t>toplama evresi; </a:t>
            </a:r>
            <a:r>
              <a:rPr lang="tr-TR" sz="2800" dirty="0" smtClean="0"/>
              <a:t>doğum </a:t>
            </a:r>
            <a:r>
              <a:rPr lang="tr-TR" sz="2800" dirty="0"/>
              <a:t>öncesi dönemden </a:t>
            </a:r>
            <a:r>
              <a:rPr lang="tr-TR" sz="2800" dirty="0" smtClean="0"/>
              <a:t>başlayarak</a:t>
            </a:r>
            <a:r>
              <a:rPr lang="tr-TR" sz="2800" dirty="0"/>
              <a:t>, </a:t>
            </a:r>
            <a:r>
              <a:rPr lang="tr-TR" sz="2800" dirty="0" smtClean="0"/>
              <a:t>bebekliğin </a:t>
            </a:r>
            <a:r>
              <a:rPr lang="tr-TR" sz="2800" dirty="0"/>
              <a:t>dördüncü </a:t>
            </a:r>
            <a:r>
              <a:rPr lang="tr-TR" sz="2800" dirty="0" smtClean="0"/>
              <a:t>ayına kadar </a:t>
            </a:r>
            <a:r>
              <a:rPr lang="tr-TR" sz="2800" dirty="0"/>
              <a:t>sürer. Bebek hareketler yolu ile bilgileri </a:t>
            </a:r>
            <a:r>
              <a:rPr lang="tr-TR" sz="2800" dirty="0" smtClean="0"/>
              <a:t>toplar. </a:t>
            </a:r>
          </a:p>
          <a:p>
            <a:r>
              <a:rPr lang="tr-TR" sz="2800" dirty="0" smtClean="0"/>
              <a:t>Bilgi </a:t>
            </a:r>
            <a:r>
              <a:rPr lang="tr-TR" sz="2800" dirty="0"/>
              <a:t>çözme evresi; bebeklik döneminin </a:t>
            </a:r>
            <a:r>
              <a:rPr lang="tr-TR" sz="2800" dirty="0" smtClean="0"/>
              <a:t>yaklaşık </a:t>
            </a:r>
            <a:r>
              <a:rPr lang="tr-TR" sz="2800" dirty="0"/>
              <a:t>dördüncü ayında </a:t>
            </a:r>
            <a:r>
              <a:rPr lang="tr-TR" sz="2800" dirty="0" smtClean="0"/>
              <a:t>başlar </a:t>
            </a:r>
            <a:r>
              <a:rPr lang="tr-TR" sz="2800" dirty="0"/>
              <a:t>ve </a:t>
            </a:r>
            <a:r>
              <a:rPr lang="tr-TR" sz="2800" dirty="0" smtClean="0"/>
              <a:t>refleksler giderek </a:t>
            </a:r>
            <a:r>
              <a:rPr lang="tr-TR" sz="2800" dirty="0"/>
              <a:t>yasaklanır. Oturma, emekleme, sıralama, yakalama, bırakma gibi </a:t>
            </a:r>
            <a:r>
              <a:rPr lang="tr-TR" sz="2800" dirty="0" smtClean="0"/>
              <a:t>istemli hareketler </a:t>
            </a:r>
            <a:r>
              <a:rPr lang="tr-TR" sz="2800" dirty="0"/>
              <a:t>ortaya çıkar (</a:t>
            </a:r>
            <a:r>
              <a:rPr lang="tr-TR" sz="2800" dirty="0" err="1"/>
              <a:t>Gallahue</a:t>
            </a:r>
            <a:r>
              <a:rPr lang="tr-TR" sz="2800" dirty="0"/>
              <a:t> 1982).</a:t>
            </a:r>
          </a:p>
        </p:txBody>
      </p:sp>
    </p:spTree>
    <p:extLst>
      <p:ext uri="{BB962C8B-B14F-4D97-AF65-F5344CB8AC3E}">
        <p14:creationId xmlns:p14="http://schemas.microsoft.com/office/powerpoint/2010/main" val="17197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82496" y="764276"/>
            <a:ext cx="9290304" cy="5941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  </a:t>
            </a:r>
            <a:r>
              <a:rPr lang="tr-TR" sz="2200" dirty="0" smtClean="0"/>
              <a:t>Refleksler fetüste </a:t>
            </a:r>
            <a:r>
              <a:rPr lang="tr-TR" sz="2200" dirty="0"/>
              <a:t>ve </a:t>
            </a:r>
            <a:r>
              <a:rPr lang="tr-TR" sz="2200" dirty="0" err="1"/>
              <a:t>neonatal</a:t>
            </a:r>
            <a:r>
              <a:rPr lang="tr-TR" sz="2200" dirty="0"/>
              <a:t> dönemde, standart bir programa göre ortaya çıkıp </a:t>
            </a:r>
            <a:r>
              <a:rPr lang="tr-TR" sz="2200" dirty="0" smtClean="0"/>
              <a:t>tekrar yok </a:t>
            </a:r>
            <a:r>
              <a:rPr lang="tr-TR" sz="2200" dirty="0"/>
              <a:t>olurlar. </a:t>
            </a:r>
            <a:r>
              <a:rPr lang="tr-TR" sz="2200" dirty="0" err="1"/>
              <a:t>Gallahue</a:t>
            </a:r>
            <a:r>
              <a:rPr lang="tr-TR" sz="2200" dirty="0"/>
              <a:t> (1982) yeni </a:t>
            </a:r>
            <a:r>
              <a:rPr lang="tr-TR" sz="2200" dirty="0" smtClean="0"/>
              <a:t>doğanın </a:t>
            </a:r>
            <a:r>
              <a:rPr lang="tr-TR" sz="2200" dirty="0"/>
              <a:t>sahip </a:t>
            </a:r>
            <a:r>
              <a:rPr lang="tr-TR" sz="2200" dirty="0" smtClean="0"/>
              <a:t>olduğu </a:t>
            </a:r>
            <a:r>
              <a:rPr lang="tr-TR" sz="2200" dirty="0"/>
              <a:t>refleksleri birincil (</a:t>
            </a:r>
            <a:r>
              <a:rPr lang="tr-TR" sz="2200" dirty="0" smtClean="0"/>
              <a:t>ilkel) refleksler </a:t>
            </a:r>
            <a:r>
              <a:rPr lang="tr-TR" sz="2200" dirty="0"/>
              <a:t>ve </a:t>
            </a:r>
            <a:r>
              <a:rPr lang="tr-TR" sz="2200" dirty="0" smtClean="0"/>
              <a:t>duruşa ilişkin </a:t>
            </a:r>
            <a:r>
              <a:rPr lang="tr-TR" sz="2200" dirty="0"/>
              <a:t>refleksler olmak üzere iki grup halinde </a:t>
            </a:r>
            <a:r>
              <a:rPr lang="tr-TR" sz="2200" dirty="0" smtClean="0"/>
              <a:t>sınıflandırmıştır.</a:t>
            </a:r>
          </a:p>
          <a:p>
            <a:pPr marL="0" indent="0">
              <a:buNone/>
            </a:pPr>
            <a:endParaRPr lang="tr-TR" sz="2200" dirty="0"/>
          </a:p>
          <a:p>
            <a:r>
              <a:rPr lang="tr-TR" sz="2200" b="1" dirty="0"/>
              <a:t>Birincil </a:t>
            </a:r>
            <a:r>
              <a:rPr lang="tr-TR" sz="2200" b="1" dirty="0" smtClean="0"/>
              <a:t>(</a:t>
            </a:r>
            <a:r>
              <a:rPr lang="tr-TR" sz="2200" b="1" dirty="0" err="1"/>
              <a:t>İ</a:t>
            </a:r>
            <a:r>
              <a:rPr lang="tr-TR" sz="2200" b="1" dirty="0" err="1" smtClean="0"/>
              <a:t>kel</a:t>
            </a:r>
            <a:r>
              <a:rPr lang="tr-TR" sz="2200" b="1" dirty="0"/>
              <a:t>) Refleksler: </a:t>
            </a:r>
            <a:r>
              <a:rPr lang="tr-TR" sz="2200" dirty="0"/>
              <a:t>Birincil refleks hareketlerinin (emme, arama, </a:t>
            </a:r>
            <a:r>
              <a:rPr lang="tr-TR" sz="2200" dirty="0" err="1" smtClean="0"/>
              <a:t>yakalama,sarılma</a:t>
            </a:r>
            <a:r>
              <a:rPr lang="tr-TR" sz="2200" dirty="0"/>
              <a:t>) genellikle beslenme ve barınma olmak üzere iki </a:t>
            </a:r>
            <a:r>
              <a:rPr lang="tr-TR" sz="2200" dirty="0" smtClean="0"/>
              <a:t>işlevi </a:t>
            </a:r>
            <a:r>
              <a:rPr lang="tr-TR" sz="2200" dirty="0"/>
              <a:t>vardır. Bu tür </a:t>
            </a:r>
            <a:r>
              <a:rPr lang="tr-TR" sz="2200" dirty="0" err="1" smtClean="0"/>
              <a:t>refleksler,doğum</a:t>
            </a:r>
            <a:r>
              <a:rPr lang="tr-TR" sz="2200" dirty="0" smtClean="0"/>
              <a:t> </a:t>
            </a:r>
            <a:r>
              <a:rPr lang="tr-TR" sz="2200" dirty="0"/>
              <a:t>öncesi dönemden bir </a:t>
            </a:r>
            <a:r>
              <a:rPr lang="tr-TR" sz="2200" dirty="0" smtClean="0"/>
              <a:t>yaşına </a:t>
            </a:r>
            <a:r>
              <a:rPr lang="tr-TR" sz="2200" dirty="0"/>
              <a:t>kadar gözlenebilir. Birincil (ilkel) refleksler; </a:t>
            </a:r>
            <a:r>
              <a:rPr lang="tr-TR" sz="2200" dirty="0" err="1" smtClean="0"/>
              <a:t>moro</a:t>
            </a:r>
            <a:r>
              <a:rPr lang="tr-TR" sz="2200" dirty="0"/>
              <a:t> </a:t>
            </a:r>
            <a:r>
              <a:rPr lang="nn-NO" sz="2200" dirty="0" smtClean="0"/>
              <a:t>refleksi</a:t>
            </a:r>
            <a:r>
              <a:rPr lang="nn-NO" sz="2200" dirty="0"/>
              <a:t>, asimetrik tonik boyun refleksi, </a:t>
            </a:r>
            <a:r>
              <a:rPr lang="nn-NO" sz="2200" dirty="0" smtClean="0"/>
              <a:t>ar</a:t>
            </a:r>
            <a:r>
              <a:rPr lang="tr-TR" sz="2200" dirty="0" smtClean="0"/>
              <a:t>a</a:t>
            </a:r>
            <a:r>
              <a:rPr lang="nn-NO" sz="2200" dirty="0" smtClean="0"/>
              <a:t>ma </a:t>
            </a:r>
            <a:r>
              <a:rPr lang="nn-NO" sz="2200" dirty="0"/>
              <a:t>refleksi, emme refleksi, kavrama </a:t>
            </a:r>
            <a:r>
              <a:rPr lang="nn-NO" sz="2200" dirty="0" smtClean="0"/>
              <a:t>refleksi,</a:t>
            </a:r>
            <a:r>
              <a:rPr lang="tr-TR" sz="2200" dirty="0" err="1" smtClean="0"/>
              <a:t>plantar</a:t>
            </a:r>
            <a:r>
              <a:rPr lang="tr-TR" sz="2200" dirty="0" smtClean="0"/>
              <a:t> </a:t>
            </a:r>
            <a:r>
              <a:rPr lang="tr-TR" sz="2200" dirty="0"/>
              <a:t>refleksi ve </a:t>
            </a:r>
            <a:r>
              <a:rPr lang="tr-TR" sz="2200" dirty="0" err="1"/>
              <a:t>babinski</a:t>
            </a:r>
            <a:r>
              <a:rPr lang="tr-TR" sz="2200" dirty="0"/>
              <a:t> </a:t>
            </a:r>
            <a:r>
              <a:rPr lang="tr-TR" sz="2200" dirty="0" smtClean="0"/>
              <a:t>refleksi gibi sıralanabilir.</a:t>
            </a:r>
          </a:p>
          <a:p>
            <a:r>
              <a:rPr lang="nn-NO" sz="2200" b="1" dirty="0" smtClean="0"/>
              <a:t>Duru</a:t>
            </a:r>
            <a:r>
              <a:rPr lang="tr-TR" sz="2200" b="1" dirty="0" smtClean="0"/>
              <a:t>ş</a:t>
            </a:r>
            <a:r>
              <a:rPr lang="nn-NO" sz="2200" b="1" dirty="0" smtClean="0"/>
              <a:t>a ili</a:t>
            </a:r>
            <a:r>
              <a:rPr lang="tr-TR" sz="2200" b="1" dirty="0" smtClean="0"/>
              <a:t>ş</a:t>
            </a:r>
            <a:r>
              <a:rPr lang="nn-NO" sz="2200" b="1" dirty="0" smtClean="0"/>
              <a:t>kin </a:t>
            </a:r>
            <a:r>
              <a:rPr lang="nn-NO" sz="2200" b="1" dirty="0"/>
              <a:t>refleksler: </a:t>
            </a:r>
            <a:r>
              <a:rPr lang="nn-NO" sz="2200" dirty="0" smtClean="0"/>
              <a:t>Duru</a:t>
            </a:r>
            <a:r>
              <a:rPr lang="tr-TR" sz="2200" dirty="0" smtClean="0"/>
              <a:t>ş</a:t>
            </a:r>
            <a:r>
              <a:rPr lang="nn-NO" sz="2200" dirty="0" smtClean="0"/>
              <a:t>a ili</a:t>
            </a:r>
            <a:r>
              <a:rPr lang="tr-TR" sz="2200" dirty="0" smtClean="0"/>
              <a:t>ş</a:t>
            </a:r>
            <a:r>
              <a:rPr lang="nn-NO" sz="2200" dirty="0" smtClean="0"/>
              <a:t>kin </a:t>
            </a:r>
            <a:r>
              <a:rPr lang="nn-NO" sz="2200" dirty="0"/>
              <a:t>refleksler ise daha sonraki </a:t>
            </a:r>
            <a:r>
              <a:rPr lang="nn-NO" sz="2200" dirty="0" smtClean="0"/>
              <a:t>istemli</a:t>
            </a:r>
            <a:r>
              <a:rPr lang="tr-TR" sz="2200" dirty="0" smtClean="0"/>
              <a:t> davranışlarla görünüş </a:t>
            </a:r>
            <a:r>
              <a:rPr lang="tr-TR" sz="2200" dirty="0"/>
              <a:t>açısından birbirine benzemekle birlikte tümüyle istem </a:t>
            </a:r>
            <a:r>
              <a:rPr lang="tr-TR" sz="2200" dirty="0" smtClean="0"/>
              <a:t>dışı hareketlerdir</a:t>
            </a:r>
            <a:r>
              <a:rPr lang="tr-TR" sz="2200" dirty="0"/>
              <a:t>. </a:t>
            </a:r>
            <a:r>
              <a:rPr lang="tr-TR" sz="2200" dirty="0" smtClean="0"/>
              <a:t>Duruşa ilişkin </a:t>
            </a:r>
            <a:r>
              <a:rPr lang="tr-TR" sz="2200" dirty="0"/>
              <a:t>refleksler adımlama, emekleme, yüzme, çekme, boynu </a:t>
            </a:r>
            <a:r>
              <a:rPr lang="tr-TR" sz="2200" dirty="0" smtClean="0"/>
              <a:t>ve vücudu </a:t>
            </a:r>
            <a:r>
              <a:rPr lang="tr-TR" sz="2200" dirty="0"/>
              <a:t>çevirme, </a:t>
            </a:r>
            <a:r>
              <a:rPr lang="tr-TR" sz="2200" dirty="0" smtClean="0"/>
              <a:t>paraşüt </a:t>
            </a:r>
            <a:r>
              <a:rPr lang="tr-TR" sz="2200" dirty="0"/>
              <a:t>ve </a:t>
            </a:r>
            <a:r>
              <a:rPr lang="tr-TR" sz="2200" dirty="0" err="1"/>
              <a:t>propping</a:t>
            </a:r>
            <a:r>
              <a:rPr lang="tr-TR" sz="2200" dirty="0"/>
              <a:t>, </a:t>
            </a:r>
            <a:r>
              <a:rPr lang="tr-TR" sz="2200" dirty="0" err="1"/>
              <a:t>labyrinthie</a:t>
            </a:r>
            <a:r>
              <a:rPr lang="tr-TR" sz="2200" dirty="0"/>
              <a:t> </a:t>
            </a:r>
            <a:r>
              <a:rPr lang="tr-TR" sz="2200" dirty="0" err="1"/>
              <a:t>righting</a:t>
            </a:r>
            <a:r>
              <a:rPr lang="tr-TR" sz="2200" dirty="0"/>
              <a:t>, </a:t>
            </a:r>
            <a:r>
              <a:rPr lang="tr-TR" sz="2200" dirty="0" err="1"/>
              <a:t>landau</a:t>
            </a:r>
            <a:r>
              <a:rPr lang="tr-TR" sz="2200" dirty="0"/>
              <a:t>, </a:t>
            </a:r>
            <a:r>
              <a:rPr lang="tr-TR" sz="2200" dirty="0" err="1" smtClean="0"/>
              <a:t>ekstremite</a:t>
            </a:r>
            <a:r>
              <a:rPr lang="tr-TR" sz="2200" dirty="0"/>
              <a:t> </a:t>
            </a:r>
            <a:r>
              <a:rPr lang="tr-TR" sz="2200" dirty="0" smtClean="0"/>
              <a:t>yerleştirme refleksi gibi sıralanabilir.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8268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385</Words>
  <Application>Microsoft Office PowerPoint</Application>
  <PresentationFormat>Geniş ekran</PresentationFormat>
  <Paragraphs>13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Teması</vt:lpstr>
      <vt:lpstr>REFLEKS HAREKETLER DÖNEMİ</vt:lpstr>
      <vt:lpstr>REFLEKS HAREKETLER DÖNEMİ</vt:lpstr>
      <vt:lpstr>PowerPoint Sunusu</vt:lpstr>
      <vt:lpstr>PowerPoint Sunusu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REFLEKS HAREKETLER DÖNEMİ</dc:title>
  <dc:creator>Pc</dc:creator>
  <cp:lastModifiedBy>Pc</cp:lastModifiedBy>
  <cp:revision>1</cp:revision>
  <dcterms:created xsi:type="dcterms:W3CDTF">2020-01-15T15:50:34Z</dcterms:created>
  <dcterms:modified xsi:type="dcterms:W3CDTF">2020-01-15T15:55:10Z</dcterms:modified>
</cp:coreProperties>
</file>