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3" d="100"/>
          <a:sy n="53" d="100"/>
        </p:scale>
        <p:origin x="2244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1623060"/>
            <a:ext cx="1203960" cy="845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380" y="4274820"/>
            <a:ext cx="1203960" cy="84581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060" y="4373879"/>
            <a:ext cx="1074419" cy="6477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38707" y="1545908"/>
            <a:ext cx="1403031" cy="5019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3333"/>
              </a:lnSpc>
            </a:pPr>
            <a:r>
              <a:rPr lang="en-US" altLang="zh-CN" sz="1300" spc="20" dirty="0">
                <a:solidFill>
                  <a:srgbClr val="000000"/>
                </a:solidFill>
                <a:latin typeface="Comic Sans MS"/>
                <a:ea typeface="Comic Sans MS"/>
              </a:rPr>
              <a:t>SİNİR</a:t>
            </a:r>
            <a:r>
              <a:rPr lang="en-US" altLang="zh-CN" sz="1300" spc="-18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300" spc="25" dirty="0">
                <a:solidFill>
                  <a:srgbClr val="000000"/>
                </a:solidFill>
                <a:latin typeface="Comic Sans MS"/>
                <a:ea typeface="Comic Sans MS"/>
              </a:rPr>
              <a:t>SİSTEMİ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300" spc="-10" dirty="0">
                <a:solidFill>
                  <a:srgbClr val="000000"/>
                </a:solidFill>
                <a:latin typeface="Comic Sans MS"/>
                <a:ea typeface="Comic Sans MS"/>
              </a:rPr>
              <a:t>HASTAL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IKLARI</a:t>
            </a:r>
          </a:p>
          <a:p>
            <a:pPr>
              <a:lnSpc>
                <a:spcPts val="744"/>
              </a:lnSpc>
            </a:pPr>
            <a:endParaRPr lang="en-US" dirty="0" smtClean="0"/>
          </a:p>
        </p:txBody>
      </p:sp>
      <p:sp>
        <p:nvSpPr>
          <p:cNvPr id="5" name="TextBox 5"/>
          <p:cNvSpPr txBox="1"/>
          <p:nvPr/>
        </p:nvSpPr>
        <p:spPr>
          <a:xfrm>
            <a:off x="3791965" y="975664"/>
            <a:ext cx="1845888" cy="1523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99313" indent="-30479" hangingPunct="0">
              <a:lnSpc>
                <a:spcPct val="105833"/>
              </a:lnSpc>
            </a:pPr>
            <a:r>
              <a:rPr lang="en-US" altLang="zh-CN" sz="1150" spc="40" dirty="0">
                <a:solidFill>
                  <a:srgbClr val="000000"/>
                </a:solidFill>
                <a:latin typeface="Comic Sans MS"/>
                <a:ea typeface="Comic Sans MS"/>
              </a:rPr>
              <a:t>SİNİR</a:t>
            </a:r>
            <a:r>
              <a:rPr lang="en-US" altLang="zh-CN" sz="1150" spc="-17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44" dirty="0">
                <a:solidFill>
                  <a:srgbClr val="000000"/>
                </a:solidFill>
                <a:latin typeface="Comic Sans MS"/>
                <a:ea typeface="Comic Sans MS"/>
              </a:rPr>
              <a:t>SİSTEMİ</a:t>
            </a:r>
            <a:r>
              <a:rPr lang="en-US" altLang="zh-CN" sz="11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20" dirty="0">
                <a:solidFill>
                  <a:srgbClr val="000000"/>
                </a:solidFill>
                <a:latin typeface="Comic Sans MS"/>
                <a:ea typeface="Comic Sans MS"/>
              </a:rPr>
              <a:t>HASTA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LIKLARI</a:t>
            </a:r>
          </a:p>
          <a:p>
            <a:pPr marL="0">
              <a:lnSpc>
                <a:spcPct val="100000"/>
              </a:lnSpc>
              <a:spcBef>
                <a:spcPts val="279"/>
              </a:spcBef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sistemi,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vücudun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en</a:t>
            </a:r>
          </a:p>
          <a:p>
            <a:pPr marL="0" indent="100584">
              <a:lnSpc>
                <a:spcPct val="76666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karmaşık</a:t>
            </a:r>
            <a:r>
              <a:rPr lang="en-US" altLang="zh-CN" sz="50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sistemidir.</a:t>
            </a:r>
          </a:p>
          <a:p>
            <a:pPr marL="0">
              <a:lnSpc>
                <a:spcPct val="88749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sistemi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hücre,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doku,</a:t>
            </a:r>
          </a:p>
          <a:p>
            <a:pPr marL="100584" hangingPunct="0">
              <a:lnSpc>
                <a:spcPct val="88333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organlar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arası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koordinasyon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organizmanın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dış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dünya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ile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ilişkisini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sağlar.</a:t>
            </a:r>
          </a:p>
          <a:p>
            <a:pPr marL="0">
              <a:lnSpc>
                <a:spcPct val="88749"/>
              </a:lnSpc>
              <a:tabLst>
                <a:tab pos="100584" algn="l"/>
              </a:tabLst>
            </a:pPr>
            <a:r>
              <a:rPr lang="en-US" altLang="zh-CN" sz="550" spc="-10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Ayrıca</a:t>
            </a:r>
            <a:r>
              <a:rPr lang="en-US" altLang="zh-CN" sz="5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konuşma,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20" dirty="0">
                <a:solidFill>
                  <a:srgbClr val="000000"/>
                </a:solidFill>
                <a:latin typeface="Comic Sans MS"/>
                <a:ea typeface="Comic Sans MS"/>
              </a:rPr>
              <a:t>zeka,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şuur,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akıl</a:t>
            </a:r>
          </a:p>
          <a:p>
            <a:pPr marL="100584" hangingPunct="0">
              <a:lnSpc>
                <a:spcPct val="91250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düşünme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yetenekleri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yöne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tir.</a:t>
            </a:r>
          </a:p>
          <a:p>
            <a:pPr marL="0">
              <a:lnSpc>
                <a:spcPct val="93333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Vücudun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kontrol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mekanizmasıdır.</a:t>
            </a:r>
          </a:p>
          <a:p>
            <a:pPr marL="0">
              <a:lnSpc>
                <a:spcPct val="92500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sistemi,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merkezi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</a:p>
          <a:p>
            <a:pPr marL="100584" hangingPunct="0">
              <a:lnSpc>
                <a:spcPct val="92500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sistemi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periferik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sistemi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iki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bölümde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incelenir.</a:t>
            </a:r>
          </a:p>
          <a:p>
            <a:pPr marL="0">
              <a:lnSpc>
                <a:spcPct val="92500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sistemin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hastalıkları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santral</a:t>
            </a:r>
          </a:p>
          <a:p>
            <a:pPr marL="100584" hangingPunct="0">
              <a:lnSpc>
                <a:spcPct val="95416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sistemi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serebrovasküler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hastalıkl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ardır.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5002" y="3690840"/>
            <a:ext cx="1988044" cy="1509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84352">
              <a:lnSpc>
                <a:spcPct val="115416"/>
              </a:lnSpc>
            </a:pP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merkezi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1300" spc="-8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sistemi</a:t>
            </a:r>
          </a:p>
          <a:p>
            <a:pPr>
              <a:lnSpc>
                <a:spcPts val="759"/>
              </a:lnSpc>
            </a:pPr>
            <a:endParaRPr lang="en-US" dirty="0" smtClean="0"/>
          </a:p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Merkezi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sistemi,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</a:p>
          <a:p>
            <a:pPr marL="0" indent="100583">
              <a:lnSpc>
                <a:spcPct val="88333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omurilikten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oluşur.</a:t>
            </a:r>
          </a:p>
          <a:p>
            <a:pPr marL="0">
              <a:lnSpc>
                <a:spcPct val="88749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sistem;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yürümek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konuşmak</a:t>
            </a:r>
          </a:p>
          <a:p>
            <a:pPr marL="100583" hangingPunct="0">
              <a:lnSpc>
                <a:spcPct val="88333"/>
              </a:lnSpc>
            </a:pP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istemli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hareketleri,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solunum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sindirim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istemsiz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otomatik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yapılan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hareketleri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kontrol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eder.</a:t>
            </a:r>
          </a:p>
          <a:p>
            <a:pPr marL="0">
              <a:lnSpc>
                <a:spcPct val="89166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Aynı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zamanda,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duyularımız</a:t>
            </a:r>
          </a:p>
          <a:p>
            <a:pPr marL="100583" hangingPunct="0">
              <a:lnSpc>
                <a:spcPct val="88333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(görme,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işitme,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dokunma,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tatma,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koklama),</a:t>
            </a:r>
            <a:r>
              <a:rPr lang="en-US" altLang="zh-CN" sz="50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duygularımız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(sevinme,üzülme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vb.),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düşünce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hafızamızla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25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  <a:r>
              <a:rPr lang="en-US" altLang="zh-CN" sz="5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ilgilidir.</a:t>
            </a:r>
          </a:p>
          <a:p>
            <a:pPr marL="0">
              <a:lnSpc>
                <a:spcPct val="89583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Santral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(merkezi)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sistemi</a:t>
            </a:r>
          </a:p>
          <a:p>
            <a:pPr marL="100583" hangingPunct="0">
              <a:lnSpc>
                <a:spcPct val="95416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hastalıklarıyla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dahili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yönden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nöroloji,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cerrahi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yönden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nöroşirurji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(beyin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cerrahisi)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tıp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dalı</a:t>
            </a:r>
            <a:r>
              <a:rPr lang="en-US" altLang="zh-CN" sz="50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ilgilenir.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91965" y="3690840"/>
            <a:ext cx="1797918" cy="1379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574929">
              <a:lnSpc>
                <a:spcPct val="115416"/>
              </a:lnSpc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130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Tümörleri</a:t>
            </a:r>
          </a:p>
          <a:p>
            <a:pPr>
              <a:lnSpc>
                <a:spcPts val="66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Tümörleri</a:t>
            </a:r>
          </a:p>
          <a:p>
            <a:pPr marL="100584" indent="-100584" hangingPunct="0">
              <a:lnSpc>
                <a:spcPct val="85833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Kafa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boşluğunda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beynin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çeşitli</a:t>
            </a:r>
            <a:r>
              <a:rPr lang="en-US" altLang="zh-CN" sz="6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bölümlerinde</a:t>
            </a:r>
            <a:r>
              <a:rPr lang="en-US" altLang="zh-CN" sz="65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gelişen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normal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dışı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oluşumlara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tümörü</a:t>
            </a:r>
            <a:r>
              <a:rPr lang="en-US" altLang="zh-CN" sz="6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denir.</a:t>
            </a:r>
          </a:p>
          <a:p>
            <a:pPr marL="100584" indent="-100584" hangingPunct="0">
              <a:lnSpc>
                <a:spcPct val="8625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Tümörler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herhangi</a:t>
            </a:r>
            <a:r>
              <a:rPr lang="en-US" altLang="zh-CN" sz="6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yaşta</a:t>
            </a:r>
            <a:r>
              <a:rPr lang="en-US" altLang="zh-CN" sz="6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oluşabilir</a:t>
            </a:r>
            <a:r>
              <a:rPr lang="en-US" altLang="zh-CN" sz="6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ancak</a:t>
            </a:r>
            <a:r>
              <a:rPr lang="en-US" altLang="zh-CN" sz="6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3-12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40-70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yaş</a:t>
            </a:r>
            <a:r>
              <a:rPr lang="en-US" altLang="zh-CN" sz="6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gruplarında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daha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sık</a:t>
            </a:r>
            <a:r>
              <a:rPr lang="en-US" altLang="zh-CN" sz="6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</a:p>
          <a:p>
            <a:pPr marL="100584" indent="-100584" hangingPunct="0">
              <a:lnSpc>
                <a:spcPct val="95416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İyi</a:t>
            </a:r>
            <a:r>
              <a:rPr lang="en-US" altLang="zh-CN" sz="6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huylu</a:t>
            </a:r>
            <a:r>
              <a:rPr lang="en-US" altLang="zh-CN" sz="6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(benign)</a:t>
            </a:r>
            <a:r>
              <a:rPr lang="en-US" altLang="zh-CN" sz="6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kötü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huylu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(malign)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6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iki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ana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guruba</a:t>
            </a:r>
            <a:r>
              <a:rPr lang="en-US" altLang="zh-CN" sz="6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ayrılır.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6307" y="6341585"/>
            <a:ext cx="4889149" cy="228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416"/>
              </a:lnSpc>
              <a:tabLst>
                <a:tab pos="3010458" algn="l"/>
              </a:tabLst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Benign</a:t>
            </a:r>
            <a:r>
              <a:rPr lang="en-US" altLang="zh-CN" sz="11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Tümörleri	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Malign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1300" spc="-1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Tümörleri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5002" y="6655422"/>
            <a:ext cx="1140467" cy="1387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8958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tümörler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genellikle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kafatası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içinde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ama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dokusu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dışında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gelişir.</a:t>
            </a:r>
          </a:p>
          <a:p>
            <a:pPr marL="0">
              <a:lnSpc>
                <a:spcPct val="85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Kanser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hücresi</a:t>
            </a:r>
            <a:r>
              <a:rPr lang="en-US" altLang="zh-CN" sz="60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içermez,</a:t>
            </a:r>
          </a:p>
          <a:p>
            <a:pPr marL="0" indent="100583">
              <a:lnSpc>
                <a:spcPct val="84166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genellikle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sınırları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düzgündür.</a:t>
            </a:r>
          </a:p>
          <a:p>
            <a:pPr marL="100583" indent="-100583" hangingPunct="0">
              <a:lnSpc>
                <a:spcPct val="8416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Belirti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vermez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etraftaki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normal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çalışan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dokulara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yayılıp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onların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fonksiyonlarını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bo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zmaz.</a:t>
            </a:r>
          </a:p>
          <a:p>
            <a:pPr marL="0">
              <a:lnSpc>
                <a:spcPct val="8416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tümörler,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cerrahi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yolla</a:t>
            </a:r>
          </a:p>
          <a:p>
            <a:pPr marL="0" indent="100583">
              <a:lnSpc>
                <a:spcPct val="84166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çıkartılır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tekrarlamaz.</a:t>
            </a:r>
          </a:p>
          <a:p>
            <a:pPr marL="100583" indent="-100583" hangingPunct="0">
              <a:lnSpc>
                <a:spcPct val="95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Ancak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santral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sitemi,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özellikle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de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çok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sıkı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korunan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kapalı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kutunun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(kafatasının)</a:t>
            </a:r>
            <a:r>
              <a:rPr lang="en-US" altLang="zh-CN" sz="600" spc="-8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içinde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olduğundan</a:t>
            </a:r>
            <a:r>
              <a:rPr lang="en-US" altLang="zh-CN" sz="600" spc="-8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basınç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değişikliklerine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çok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hassastır.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34210" y="6627187"/>
            <a:ext cx="1102513" cy="9185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88749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Bazı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iyi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huylu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tümörler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kanser</a:t>
            </a:r>
            <a:r>
              <a:rPr lang="en-US" altLang="zh-CN" sz="600" spc="-8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10" dirty="0">
                <a:solidFill>
                  <a:srgbClr val="000000"/>
                </a:solidFill>
                <a:latin typeface="Comic Sans MS"/>
                <a:ea typeface="Comic Sans MS"/>
              </a:rPr>
              <a:t>hücresi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içermemelerine</a:t>
            </a:r>
            <a:r>
              <a:rPr lang="en-US" altLang="zh-CN" sz="600" spc="-9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10" dirty="0">
                <a:solidFill>
                  <a:srgbClr val="000000"/>
                </a:solidFill>
                <a:latin typeface="Comic Sans MS"/>
                <a:ea typeface="Comic Sans MS"/>
              </a:rPr>
              <a:t>rağmen,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önemli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yapılara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bası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yaparak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onların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normal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çalışmasını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engelleyebilir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hayati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tehlikeye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neden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olabilir.</a:t>
            </a:r>
          </a:p>
          <a:p>
            <a:pPr marL="100583" indent="-100583" hangingPunct="0">
              <a:lnSpc>
                <a:spcPct val="95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Bazen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de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iyi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huylu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tümörlerinin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kötü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huylu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tümörlere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dönüşme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riski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v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ardır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91965" y="6648753"/>
            <a:ext cx="1154319" cy="1343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6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Malign</a:t>
            </a:r>
            <a:r>
              <a:rPr lang="en-US" altLang="zh-CN" sz="750" spc="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750" spc="6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tümörleri</a:t>
            </a:r>
          </a:p>
          <a:p>
            <a:pPr marL="0" indent="100584">
              <a:lnSpc>
                <a:spcPct val="87500"/>
              </a:lnSpc>
            </a:pP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kanser</a:t>
            </a:r>
            <a:r>
              <a:rPr lang="en-US" altLang="zh-CN" sz="7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hücreleri</a:t>
            </a:r>
          </a:p>
          <a:p>
            <a:pPr marL="0" indent="100584">
              <a:lnSpc>
                <a:spcPct val="87500"/>
              </a:lnSpc>
            </a:pP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içe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rir.</a:t>
            </a:r>
          </a:p>
          <a:p>
            <a:pPr marL="100584" indent="-100584" hangingPunct="0">
              <a:lnSpc>
                <a:spcPct val="87500"/>
              </a:lnSpc>
            </a:pPr>
            <a:r>
              <a:rPr lang="en-US" altLang="zh-CN" sz="750" spc="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Beyinde</a:t>
            </a:r>
            <a:r>
              <a:rPr lang="en-US" altLang="zh-CN" sz="7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5" dirty="0">
                <a:solidFill>
                  <a:srgbClr val="000000"/>
                </a:solidFill>
                <a:latin typeface="Comic Sans MS"/>
                <a:ea typeface="Comic Sans MS"/>
              </a:rPr>
              <a:t>yaşamsal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önemi</a:t>
            </a:r>
            <a:r>
              <a:rPr lang="en-US" altLang="zh-CN" sz="7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olan</a:t>
            </a:r>
            <a:r>
              <a:rPr lang="en-US" altLang="zh-CN" sz="75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hücreleri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etkiler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yaşamı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tehdit</a:t>
            </a:r>
            <a:r>
              <a:rPr lang="en-US" altLang="zh-CN" sz="7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eder.</a:t>
            </a:r>
          </a:p>
          <a:p>
            <a:pPr marL="100584" indent="-100584" hangingPunct="0">
              <a:lnSpc>
                <a:spcPct val="87500"/>
              </a:lnSpc>
            </a:pPr>
            <a:r>
              <a:rPr lang="en-US" altLang="zh-CN" sz="7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5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Malign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75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tümörleri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hızlı</a:t>
            </a:r>
            <a:r>
              <a:rPr lang="en-US" altLang="zh-CN" sz="7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büyür</a:t>
            </a:r>
            <a:r>
              <a:rPr lang="en-US" altLang="zh-CN" sz="7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7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çevre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dokuya</a:t>
            </a:r>
            <a:r>
              <a:rPr lang="en-US" altLang="zh-CN" sz="7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ilerler.</a:t>
            </a:r>
          </a:p>
          <a:p>
            <a:pPr marL="100584" indent="-100584" hangingPunct="0">
              <a:lnSpc>
                <a:spcPct val="95416"/>
              </a:lnSpc>
            </a:pPr>
            <a:r>
              <a:rPr lang="en-US" altLang="zh-CN" sz="7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Sanki</a:t>
            </a:r>
            <a:r>
              <a:rPr lang="en-US" altLang="zh-CN" sz="7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7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ağaç</a:t>
            </a:r>
            <a:r>
              <a:rPr lang="en-US" altLang="zh-CN" sz="7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7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kök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salarak</a:t>
            </a:r>
            <a:r>
              <a:rPr lang="en-US" altLang="zh-CN" sz="750" spc="6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beynin</a:t>
            </a:r>
            <a:r>
              <a:rPr lang="en-US" altLang="zh-CN" sz="750" spc="6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sağlıklı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dokularını</a:t>
            </a:r>
            <a:r>
              <a:rPr lang="en-US" altLang="zh-CN" sz="75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tahrip</a:t>
            </a:r>
            <a:r>
              <a:rPr lang="en-US" altLang="zh-CN" sz="75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eder.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0945" y="6638776"/>
            <a:ext cx="1125089" cy="1070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90416"/>
              </a:lnSpc>
            </a:pPr>
            <a:r>
              <a:rPr lang="en-US" altLang="zh-CN" sz="7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Benign</a:t>
            </a:r>
            <a:r>
              <a:rPr lang="en-US" altLang="zh-CN" sz="7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olan</a:t>
            </a:r>
            <a:r>
              <a:rPr lang="en-US" altLang="zh-CN" sz="7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bazı</a:t>
            </a:r>
            <a:r>
              <a:rPr lang="en-US" altLang="zh-CN" sz="7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tümörleri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5" dirty="0">
                <a:solidFill>
                  <a:srgbClr val="000000"/>
                </a:solidFill>
                <a:latin typeface="Comic Sans MS"/>
                <a:ea typeface="Comic Sans MS"/>
              </a:rPr>
              <a:t>de</a:t>
            </a:r>
            <a:r>
              <a:rPr lang="en-US" altLang="zh-CN" sz="7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beynin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25" dirty="0">
                <a:solidFill>
                  <a:srgbClr val="000000"/>
                </a:solidFill>
                <a:latin typeface="Comic Sans MS"/>
                <a:ea typeface="Comic Sans MS"/>
              </a:rPr>
              <a:t>yaşamsal</a:t>
            </a:r>
            <a:r>
              <a:rPr lang="en-US" altLang="zh-CN" sz="750" spc="-10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20" dirty="0">
                <a:solidFill>
                  <a:srgbClr val="000000"/>
                </a:solidFill>
                <a:latin typeface="Comic Sans MS"/>
                <a:ea typeface="Comic Sans MS"/>
              </a:rPr>
              <a:t>alanları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üzerinde</a:t>
            </a:r>
            <a:r>
              <a:rPr lang="en-US" altLang="zh-CN" sz="750" spc="6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yer</a:t>
            </a:r>
            <a:r>
              <a:rPr lang="en-US" altLang="zh-CN" sz="750" spc="6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alabilir.</a:t>
            </a:r>
          </a:p>
          <a:p>
            <a:pPr marL="100583" indent="-100583" hangingPunct="0">
              <a:lnSpc>
                <a:spcPct val="95416"/>
              </a:lnSpc>
            </a:pPr>
            <a:r>
              <a:rPr lang="en-US" altLang="zh-CN" sz="7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4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tümörler</a:t>
            </a:r>
            <a:r>
              <a:rPr lang="en-US" altLang="zh-CN" sz="75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yaşamsal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fonksiyonla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ra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25" dirty="0">
                <a:solidFill>
                  <a:srgbClr val="000000"/>
                </a:solidFill>
                <a:latin typeface="Comic Sans MS"/>
                <a:ea typeface="Comic Sans MS"/>
              </a:rPr>
              <a:t>müdahale</a:t>
            </a:r>
            <a:r>
              <a:rPr lang="en-US" altLang="zh-CN" sz="750" spc="-1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25" dirty="0">
                <a:solidFill>
                  <a:srgbClr val="000000"/>
                </a:solidFill>
                <a:latin typeface="Comic Sans MS"/>
                <a:ea typeface="Comic Sans MS"/>
              </a:rPr>
              <a:t>ediyorsa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25" dirty="0">
                <a:solidFill>
                  <a:srgbClr val="000000"/>
                </a:solidFill>
                <a:latin typeface="Comic Sans MS"/>
                <a:ea typeface="Comic Sans MS"/>
              </a:rPr>
              <a:t>kanser</a:t>
            </a:r>
            <a:r>
              <a:rPr lang="en-US" altLang="zh-CN" sz="750" spc="-9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25" dirty="0">
                <a:solidFill>
                  <a:srgbClr val="000000"/>
                </a:solidFill>
                <a:latin typeface="Comic Sans MS"/>
                <a:ea typeface="Comic Sans MS"/>
              </a:rPr>
              <a:t>hücresi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içermese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bile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malign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7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düşünülebilir.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87311" y="8930640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spc="-10" dirty="0">
                <a:solidFill>
                  <a:srgbClr val="000000"/>
                </a:solidFill>
                <a:latin typeface="Calibri"/>
                <a:ea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620" y="1630680"/>
            <a:ext cx="1211580" cy="685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80" y="4160520"/>
            <a:ext cx="1203960" cy="107441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380" y="6812280"/>
            <a:ext cx="1203960" cy="1074419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4180585" y="1038700"/>
            <a:ext cx="1708805" cy="228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416"/>
              </a:lnSpc>
            </a:pP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1300" spc="-9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Bulgular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5002" y="1366281"/>
            <a:ext cx="1139015" cy="13022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800" spc="5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Etyoloji:</a:t>
            </a:r>
          </a:p>
          <a:p>
            <a:pPr marL="100583" indent="-100583" hangingPunct="0">
              <a:lnSpc>
                <a:spcPct val="96666"/>
              </a:lnSpc>
            </a:pPr>
            <a:r>
              <a:rPr lang="en-US" altLang="zh-CN" sz="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800" spc="5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800" spc="6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tümörlerinin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25" dirty="0">
                <a:solidFill>
                  <a:srgbClr val="000000"/>
                </a:solidFill>
                <a:latin typeface="Comic Sans MS"/>
                <a:ea typeface="Comic Sans MS"/>
              </a:rPr>
              <a:t>kesin</a:t>
            </a:r>
            <a:r>
              <a:rPr lang="en-US" altLang="zh-CN" sz="800" spc="-9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30" dirty="0">
                <a:solidFill>
                  <a:srgbClr val="000000"/>
                </a:solidFill>
                <a:latin typeface="Comic Sans MS"/>
                <a:ea typeface="Comic Sans MS"/>
              </a:rPr>
              <a:t>nedeni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10" dirty="0">
                <a:solidFill>
                  <a:srgbClr val="000000"/>
                </a:solidFill>
                <a:latin typeface="Comic Sans MS"/>
                <a:ea typeface="Comic Sans MS"/>
              </a:rPr>
              <a:t>bilinm</a:t>
            </a:r>
            <a:r>
              <a:rPr lang="en-US" altLang="zh-CN" sz="800" spc="5" dirty="0">
                <a:solidFill>
                  <a:srgbClr val="000000"/>
                </a:solidFill>
                <a:latin typeface="Comic Sans MS"/>
                <a:ea typeface="Comic Sans MS"/>
              </a:rPr>
              <a:t>emektedir.</a:t>
            </a:r>
          </a:p>
          <a:p>
            <a:pPr marL="100583" indent="-100583" hangingPunct="0">
              <a:lnSpc>
                <a:spcPct val="96666"/>
              </a:lnSpc>
            </a:pPr>
            <a:r>
              <a:rPr lang="en-US" altLang="zh-CN" sz="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800" spc="4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Ancak</a:t>
            </a:r>
            <a:r>
              <a:rPr lang="en-US" altLang="zh-CN" sz="80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arıtma,</a:t>
            </a:r>
            <a:r>
              <a:rPr lang="en-US" altLang="zh-CN" sz="80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lastik,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25" dirty="0">
                <a:solidFill>
                  <a:srgbClr val="000000"/>
                </a:solidFill>
                <a:latin typeface="Comic Sans MS"/>
                <a:ea typeface="Comic Sans MS"/>
              </a:rPr>
              <a:t>boya</a:t>
            </a:r>
            <a:r>
              <a:rPr lang="en-US" altLang="zh-CN" sz="800" spc="-8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25" dirty="0">
                <a:solidFill>
                  <a:srgbClr val="000000"/>
                </a:solidFill>
                <a:latin typeface="Comic Sans MS"/>
                <a:ea typeface="Comic Sans MS"/>
              </a:rPr>
              <a:t>sanayinde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25" dirty="0">
                <a:solidFill>
                  <a:srgbClr val="000000"/>
                </a:solidFill>
                <a:latin typeface="Comic Sans MS"/>
                <a:ea typeface="Comic Sans MS"/>
              </a:rPr>
              <a:t>çalışmak,</a:t>
            </a:r>
            <a:r>
              <a:rPr lang="en-US" altLang="zh-CN" sz="800" spc="-8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20" dirty="0">
                <a:solidFill>
                  <a:srgbClr val="000000"/>
                </a:solidFill>
                <a:latin typeface="Comic Sans MS"/>
                <a:ea typeface="Comic Sans MS"/>
              </a:rPr>
              <a:t>virüs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20" dirty="0">
                <a:solidFill>
                  <a:srgbClr val="000000"/>
                </a:solidFill>
                <a:latin typeface="Comic Sans MS"/>
                <a:ea typeface="Comic Sans MS"/>
              </a:rPr>
              <a:t>enfeksiyonları</a:t>
            </a:r>
            <a:r>
              <a:rPr lang="en-US" altLang="zh-CN" sz="800" spc="-10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44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25" dirty="0">
                <a:solidFill>
                  <a:srgbClr val="000000"/>
                </a:solidFill>
                <a:latin typeface="Comic Sans MS"/>
                <a:ea typeface="Comic Sans MS"/>
              </a:rPr>
              <a:t>kalıtım</a:t>
            </a:r>
            <a:r>
              <a:rPr lang="en-US" altLang="zh-CN" sz="800" spc="-1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34" dirty="0">
                <a:solidFill>
                  <a:srgbClr val="000000"/>
                </a:solidFill>
                <a:latin typeface="Comic Sans MS"/>
                <a:ea typeface="Comic Sans MS"/>
              </a:rPr>
              <a:t>risk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20" dirty="0">
                <a:solidFill>
                  <a:srgbClr val="000000"/>
                </a:solidFill>
                <a:latin typeface="Comic Sans MS"/>
                <a:ea typeface="Comic Sans MS"/>
              </a:rPr>
              <a:t>faktörleri</a:t>
            </a:r>
            <a:r>
              <a:rPr lang="en-US" altLang="zh-CN" sz="800" spc="-10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30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10" dirty="0">
                <a:solidFill>
                  <a:srgbClr val="000000"/>
                </a:solidFill>
                <a:latin typeface="Comic Sans MS"/>
                <a:ea typeface="Comic Sans MS"/>
              </a:rPr>
              <a:t>gör</a:t>
            </a:r>
            <a:r>
              <a:rPr lang="en-US" altLang="zh-CN" sz="800" spc="5" dirty="0">
                <a:solidFill>
                  <a:srgbClr val="000000"/>
                </a:solidFill>
                <a:latin typeface="Comic Sans MS"/>
                <a:ea typeface="Comic Sans MS"/>
              </a:rPr>
              <a:t>ülür.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91965" y="1368272"/>
            <a:ext cx="1101303" cy="12140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Kafa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içinde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oluşan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tümörlerde</a:t>
            </a:r>
          </a:p>
          <a:p>
            <a:pPr marL="0" indent="100584">
              <a:lnSpc>
                <a:spcPct val="94583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belirti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bulgular</a:t>
            </a:r>
          </a:p>
          <a:p>
            <a:pPr marL="0" indent="134112">
              <a:lnSpc>
                <a:spcPct val="9458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tümörün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oluştuğu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yere,</a:t>
            </a:r>
          </a:p>
          <a:p>
            <a:pPr marL="0" indent="134112">
              <a:lnSpc>
                <a:spcPct val="9458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büyüme</a:t>
            </a:r>
            <a:r>
              <a:rPr lang="en-US" altLang="zh-CN" sz="4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hızına,</a:t>
            </a:r>
          </a:p>
          <a:p>
            <a:pPr marL="134112" hangingPunct="0">
              <a:lnSpc>
                <a:spcPct val="9458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çevre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dokulara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bası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yapmasına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tümörün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çevresinde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ödem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oluşmasına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göre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değişir.</a:t>
            </a:r>
          </a:p>
          <a:p>
            <a:pPr>
              <a:lnSpc>
                <a:spcPts val="559"/>
              </a:lnSpc>
            </a:pPr>
            <a:endParaRPr lang="en-US" dirty="0" smtClean="0"/>
          </a:p>
          <a:p>
            <a:pPr marL="0">
              <a:lnSpc>
                <a:spcPct val="100000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Bunlar;</a:t>
            </a:r>
          </a:p>
          <a:p>
            <a:pPr marL="134112" hangingPunct="0">
              <a:lnSpc>
                <a:spcPct val="94999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kafa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içinde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basınç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artmasına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ödemine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</a:p>
          <a:p>
            <a:pPr marL="0" indent="217932">
              <a:lnSpc>
                <a:spcPct val="94999"/>
              </a:lnSpc>
            </a:pP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ağrılar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ı,</a:t>
            </a:r>
          </a:p>
          <a:p>
            <a:pPr marL="134112" hangingPunct="0">
              <a:lnSpc>
                <a:spcPct val="94999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dönmesi</a:t>
            </a:r>
            <a:r>
              <a:rPr lang="en-US" altLang="zh-CN" sz="4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(vertigo),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bulantı,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kusma,</a:t>
            </a:r>
          </a:p>
          <a:p>
            <a:pPr marL="0" indent="134112">
              <a:lnSpc>
                <a:spcPct val="95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konvülsiyon,</a:t>
            </a:r>
          </a:p>
          <a:p>
            <a:pPr marL="0" indent="134112">
              <a:lnSpc>
                <a:spcPct val="94999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bilinç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bozukluğu,</a:t>
            </a:r>
          </a:p>
          <a:p>
            <a:pPr marL="0" indent="134112">
              <a:lnSpc>
                <a:spcPct val="94999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görme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bozukluğu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genel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belirtilerle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ortaya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çıkar.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020945" y="1354612"/>
            <a:ext cx="1133564" cy="13111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0416"/>
              </a:lnSpc>
              <a:tabLst>
                <a:tab pos="100583" algn="l"/>
              </a:tabLst>
            </a:pPr>
            <a:r>
              <a:rPr lang="en-US" altLang="zh-CN" sz="45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Tümörün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yerleştiği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bölgeye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göre:</a:t>
            </a:r>
          </a:p>
          <a:p>
            <a:pPr marL="217932" indent="-83820" hangingPunct="0">
              <a:lnSpc>
                <a:spcPct val="106250"/>
              </a:lnSpc>
            </a:pPr>
            <a:r>
              <a:rPr lang="en-US" altLang="zh-CN" sz="45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Frontal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5" dirty="0">
                <a:solidFill>
                  <a:srgbClr val="000000"/>
                </a:solidFill>
                <a:latin typeface="Comic Sans MS"/>
                <a:ea typeface="Comic Sans MS"/>
              </a:rPr>
              <a:t>lob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tümörlerinde,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kişilik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değişiklikleri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3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motor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bozukluk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lar,</a:t>
            </a:r>
          </a:p>
          <a:p>
            <a:pPr marL="0" indent="134111">
              <a:lnSpc>
                <a:spcPct val="100000"/>
              </a:lnSpc>
            </a:pPr>
            <a:r>
              <a:rPr lang="en-US" altLang="zh-CN" sz="450" spc="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Parietal</a:t>
            </a:r>
            <a:r>
              <a:rPr lang="en-US" altLang="zh-CN" sz="4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5" dirty="0">
                <a:solidFill>
                  <a:srgbClr val="000000"/>
                </a:solidFill>
                <a:latin typeface="Comic Sans MS"/>
                <a:ea typeface="Comic Sans MS"/>
              </a:rPr>
              <a:t>lob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tümörlerinde,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20" dirty="0">
                <a:solidFill>
                  <a:srgbClr val="000000"/>
                </a:solidFill>
                <a:latin typeface="Comic Sans MS"/>
                <a:ea typeface="Comic Sans MS"/>
              </a:rPr>
              <a:t>duyu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bozukluk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ları,</a:t>
            </a:r>
          </a:p>
          <a:p>
            <a:pPr marL="217932" indent="-83820" hangingPunct="0">
              <a:lnSpc>
                <a:spcPct val="106250"/>
              </a:lnSpc>
              <a:spcBef>
                <a:spcPts val="104"/>
              </a:spcBef>
            </a:pPr>
            <a:r>
              <a:rPr lang="en-US" altLang="zh-CN" sz="45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Temporal</a:t>
            </a:r>
            <a:r>
              <a:rPr lang="en-US" altLang="zh-CN" sz="4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5" dirty="0">
                <a:solidFill>
                  <a:srgbClr val="000000"/>
                </a:solidFill>
                <a:latin typeface="Comic Sans MS"/>
                <a:ea typeface="Comic Sans MS"/>
              </a:rPr>
              <a:t>lob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tümörlerinde;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epileptik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nöbetler,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işitme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bozukluk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ları,</a:t>
            </a:r>
          </a:p>
          <a:p>
            <a:pPr marL="0" indent="134111">
              <a:lnSpc>
                <a:spcPct val="100000"/>
              </a:lnSpc>
            </a:pPr>
            <a:r>
              <a:rPr lang="en-US" altLang="zh-CN" sz="450" spc="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sapı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tümörlerinde,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motor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fonksiyon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bozuklukları,</a:t>
            </a:r>
          </a:p>
          <a:p>
            <a:pPr marL="217932" indent="-83820" hangingPunct="0">
              <a:lnSpc>
                <a:spcPct val="106250"/>
              </a:lnSpc>
              <a:spcBef>
                <a:spcPts val="104"/>
              </a:spcBef>
            </a:pPr>
            <a:r>
              <a:rPr lang="en-US" altLang="zh-CN" sz="45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Serebellum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tümörlerinde,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denge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bozuklukları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34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kafa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içi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basınç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artışına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yaygınbelirtiler</a:t>
            </a:r>
            <a:r>
              <a:rPr lang="en-US" altLang="zh-CN" sz="450" spc="60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</a:p>
          <a:p>
            <a:pPr marL="217932" indent="-83820" hangingPunct="0">
              <a:lnSpc>
                <a:spcPct val="104999"/>
              </a:lnSpc>
            </a:pPr>
            <a:r>
              <a:rPr lang="en-US" altLang="zh-CN" sz="45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Hipofiz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tümörlerinde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hormonal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bozukluklar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görme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bozuklukları</a:t>
            </a:r>
            <a:r>
              <a:rPr lang="en-US" altLang="zh-CN" sz="4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görülür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05002" y="4006769"/>
            <a:ext cx="1128307" cy="1288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Yöntemleri:</a:t>
            </a:r>
          </a:p>
          <a:p>
            <a:pPr marL="100583" indent="-100583" hangingPunct="0">
              <a:lnSpc>
                <a:spcPct val="8416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Anemnez,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aile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öyküsü,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fizik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muayene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muayene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  <a:p>
            <a:pPr marL="100583" indent="-100583" hangingPunct="0">
              <a:lnSpc>
                <a:spcPct val="8458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Anjiogram,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kraniografi,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beynin</a:t>
            </a:r>
            <a:r>
              <a:rPr lang="en-US" altLang="zh-CN" sz="600" spc="-8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bilgisayarlı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tomografisi,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MR,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myelogram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yapı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lır.</a:t>
            </a:r>
          </a:p>
          <a:p>
            <a:pPr marL="100583" indent="-100583" hangingPunct="0">
              <a:lnSpc>
                <a:spcPct val="8458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Klinik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radyolojik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incelemelerden</a:t>
            </a:r>
            <a:r>
              <a:rPr lang="en-US" altLang="zh-CN" sz="600" spc="-8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15" dirty="0">
                <a:solidFill>
                  <a:srgbClr val="000000"/>
                </a:solidFill>
                <a:latin typeface="Comic Sans MS"/>
                <a:ea typeface="Comic Sans MS"/>
              </a:rPr>
              <a:t>sonra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histopatolojik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ea typeface="Comic Sans MS"/>
              </a:rPr>
              <a:t>inceleme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için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biyopsi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alınır.</a:t>
            </a:r>
          </a:p>
          <a:p>
            <a:pPr marL="100583" indent="-100583" hangingPunct="0">
              <a:lnSpc>
                <a:spcPct val="9458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Patolojik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muayene,</a:t>
            </a:r>
            <a:r>
              <a:rPr lang="en-US" altLang="zh-CN" sz="60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hastalığın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varolup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olmadığını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varsa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tümörün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kesin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tipi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hakkında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bilgi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verir.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34210" y="4008971"/>
            <a:ext cx="1084236" cy="592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Tedavi:</a:t>
            </a:r>
          </a:p>
          <a:p>
            <a:pPr marL="100583" indent="-100583" hangingPunct="0">
              <a:lnSpc>
                <a:spcPct val="8666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Tümörün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çapı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yerleşim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yerine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göre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tedaviye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karar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veri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lir.</a:t>
            </a:r>
          </a:p>
          <a:p>
            <a:pPr marL="100583" indent="-100583" hangingPunct="0">
              <a:lnSpc>
                <a:spcPct val="95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Cerrahi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tedavi,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radyoterapi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kemoterapi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tedavileri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uygu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lanabilir.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91965" y="3690840"/>
            <a:ext cx="1486865" cy="1496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87349">
              <a:lnSpc>
                <a:spcPct val="115416"/>
              </a:lnSpc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Epile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psi</a:t>
            </a:r>
          </a:p>
          <a:p>
            <a:pPr>
              <a:lnSpc>
                <a:spcPts val="759"/>
              </a:lnSpc>
            </a:pPr>
            <a:endParaRPr lang="en-US" dirty="0" smtClean="0"/>
          </a:p>
          <a:p>
            <a:pPr marL="0">
              <a:lnSpc>
                <a:spcPct val="100000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Epilepsi,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beynin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elektriksel</a:t>
            </a:r>
          </a:p>
          <a:p>
            <a:pPr marL="100584" hangingPunct="0">
              <a:lnSpc>
                <a:spcPct val="88333"/>
              </a:lnSpc>
            </a:pP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aktivitesindeki</a:t>
            </a:r>
            <a:r>
              <a:rPr lang="en-US" altLang="zh-CN" sz="50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bozukluklar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sonucunda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ortaya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çıkan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dur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umdur.</a:t>
            </a:r>
          </a:p>
          <a:p>
            <a:pPr marL="0">
              <a:lnSpc>
                <a:spcPct val="89166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Kısa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süreli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fonksiyon</a:t>
            </a:r>
          </a:p>
          <a:p>
            <a:pPr marL="100584" hangingPunct="0">
              <a:lnSpc>
                <a:spcPct val="88333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bozukluğuna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bağlı,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tekrarlayan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epileptik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nöbetlerle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seyreden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kronik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hastalıktır.</a:t>
            </a:r>
          </a:p>
          <a:p>
            <a:pPr marL="0">
              <a:lnSpc>
                <a:spcPct val="89166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Nöbet;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grup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dokusunun</a:t>
            </a:r>
          </a:p>
          <a:p>
            <a:pPr marL="100584" hangingPunct="0">
              <a:lnSpc>
                <a:spcPct val="88333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kontrol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edilemeyen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aşırı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şekilde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eletrokimyasal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uyarılması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ile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gelişen,</a:t>
            </a:r>
            <a:r>
              <a:rPr lang="en-US" altLang="zh-CN" sz="5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anormal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5" dirty="0">
                <a:solidFill>
                  <a:srgbClr val="000000"/>
                </a:solidFill>
                <a:latin typeface="Comic Sans MS"/>
                <a:ea typeface="Comic Sans MS"/>
              </a:rPr>
              <a:t>motor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aktivite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psikolojik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davranışlarla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seyreden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klinik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tabl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odur.</a:t>
            </a:r>
          </a:p>
          <a:p>
            <a:pPr marL="0">
              <a:lnSpc>
                <a:spcPct val="89999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Halk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arasında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epilepsiye,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sara</a:t>
            </a:r>
          </a:p>
          <a:p>
            <a:pPr marL="0" indent="100584">
              <a:lnSpc>
                <a:spcPct val="100000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hastalığı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denir.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273294" y="5294898"/>
            <a:ext cx="609212" cy="933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2500"/>
              </a:lnSpc>
            </a:pPr>
            <a:r>
              <a:rPr lang="en-US" altLang="zh-CN" sz="500" b="1" spc="10" dirty="0">
                <a:solidFill>
                  <a:srgbClr val="000000"/>
                </a:solidFill>
                <a:latin typeface="Comic Sans MS"/>
                <a:ea typeface="Comic Sans MS"/>
              </a:rPr>
              <a:t>Epileptik</a:t>
            </a:r>
            <a:r>
              <a:rPr lang="en-US" altLang="zh-CN" sz="500" b="1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b="1" spc="15" dirty="0">
                <a:solidFill>
                  <a:srgbClr val="000000"/>
                </a:solidFill>
                <a:latin typeface="Comic Sans MS"/>
                <a:ea typeface="Comic Sans MS"/>
              </a:rPr>
              <a:t>nöbet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92580" y="6341585"/>
            <a:ext cx="3800550" cy="228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416"/>
              </a:lnSpc>
              <a:tabLst>
                <a:tab pos="3086735" algn="l"/>
              </a:tabLst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Epilepsi	</a:t>
            </a:r>
            <a:r>
              <a:rPr lang="en-US" altLang="zh-CN" sz="1300" spc="-10" dirty="0">
                <a:solidFill>
                  <a:srgbClr val="000000"/>
                </a:solidFill>
                <a:latin typeface="Comic Sans MS"/>
                <a:ea typeface="Comic Sans MS"/>
              </a:rPr>
              <a:t>Epilepsi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5002" y="6622334"/>
            <a:ext cx="1163478" cy="12799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88749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Epilepsi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hastası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olan</a:t>
            </a:r>
            <a:r>
              <a:rPr lang="en-US" altLang="zh-CN" sz="6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kişinin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beyni</a:t>
            </a:r>
            <a:r>
              <a:rPr lang="en-US" altLang="zh-CN" sz="6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normal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aktivitesini</a:t>
            </a:r>
            <a:r>
              <a:rPr lang="en-US" altLang="zh-CN" sz="6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gösterirken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nöbetler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sırasında</a:t>
            </a:r>
            <a:r>
              <a:rPr lang="en-US" altLang="zh-CN" sz="6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aniden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aşırı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kontrol</a:t>
            </a:r>
            <a:r>
              <a:rPr lang="en-US" altLang="zh-CN" sz="6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edilemeyen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aktivite</a:t>
            </a:r>
            <a:r>
              <a:rPr lang="en-US" altLang="zh-CN" sz="6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göstermeye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lar.</a:t>
            </a:r>
          </a:p>
          <a:p>
            <a:pPr marL="100583" indent="-100583" hangingPunct="0">
              <a:lnSpc>
                <a:spcPct val="95416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ataklar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hastadan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başkasının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fark</a:t>
            </a:r>
            <a:r>
              <a:rPr lang="en-US" altLang="zh-CN" sz="6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etmediği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anormal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hisler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olabildiği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kasılmalar,</a:t>
            </a:r>
            <a:r>
              <a:rPr lang="en-US" altLang="zh-CN" sz="650" spc="-6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bağırmalar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bilinç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kaybı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6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şiddetli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nöbetlere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de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neden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olab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ilir.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791965" y="6691448"/>
            <a:ext cx="1105010" cy="752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ea typeface="Comic Sans MS"/>
              </a:rPr>
              <a:t>Etyoloji</a:t>
            </a:r>
            <a:r>
              <a:rPr lang="en-US" altLang="zh-CN" sz="700" spc="40" dirty="0">
                <a:solidFill>
                  <a:srgbClr val="000000"/>
                </a:solidFill>
                <a:latin typeface="Comic Sans MS"/>
                <a:ea typeface="Comic Sans MS"/>
              </a:rPr>
              <a:t>:</a:t>
            </a:r>
          </a:p>
          <a:p>
            <a:pPr marL="0">
              <a:lnSpc>
                <a:spcPct val="100000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Çoğu</a:t>
            </a:r>
            <a:r>
              <a:rPr lang="en-US" altLang="zh-CN" sz="7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vakada</a:t>
            </a:r>
            <a:r>
              <a:rPr lang="en-US" altLang="zh-CN" sz="7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belirgin</a:t>
            </a:r>
            <a:r>
              <a:rPr lang="en-US" altLang="zh-CN" sz="7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</a:p>
          <a:p>
            <a:pPr marL="0" indent="100584">
              <a:lnSpc>
                <a:spcPct val="100000"/>
              </a:lnSpc>
            </a:pP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neden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yoktur.</a:t>
            </a:r>
          </a:p>
          <a:p>
            <a:pPr marL="0">
              <a:lnSpc>
                <a:spcPct val="100000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Herkes</a:t>
            </a:r>
            <a:r>
              <a:rPr lang="en-US" altLang="zh-CN" sz="70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her</a:t>
            </a:r>
            <a:r>
              <a:rPr lang="en-US" altLang="zh-CN" sz="70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yaşta</a:t>
            </a:r>
          </a:p>
          <a:p>
            <a:pPr marL="0" indent="100584">
              <a:lnSpc>
                <a:spcPct val="100000"/>
              </a:lnSpc>
            </a:pP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epilepsi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hastası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olabilir.</a:t>
            </a:r>
          </a:p>
          <a:p>
            <a:pPr marL="0">
              <a:lnSpc>
                <a:spcPct val="100000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4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Etyolojik</a:t>
            </a:r>
            <a:r>
              <a:rPr lang="en-US" altLang="zh-CN" sz="70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faktörler</a:t>
            </a:r>
            <a:r>
              <a:rPr lang="en-US" altLang="zh-CN" sz="70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çok</a:t>
            </a:r>
          </a:p>
          <a:p>
            <a:pPr marL="0" indent="100584">
              <a:lnSpc>
                <a:spcPct val="100000"/>
              </a:lnSpc>
            </a:pPr>
            <a:r>
              <a:rPr lang="en-US" altLang="zh-CN" sz="700" spc="5" dirty="0">
                <a:solidFill>
                  <a:srgbClr val="000000"/>
                </a:solidFill>
                <a:latin typeface="Comic Sans MS"/>
                <a:ea typeface="Comic Sans MS"/>
              </a:rPr>
              <a:t>çeşit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lidir.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020945" y="6690718"/>
            <a:ext cx="1154281" cy="1235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ea typeface="Comic Sans MS"/>
              </a:rPr>
              <a:t>Bunlar;</a:t>
            </a:r>
          </a:p>
          <a:p>
            <a:pPr marL="134111" hangingPunct="0">
              <a:lnSpc>
                <a:spcPct val="102083"/>
              </a:lnSpc>
            </a:pPr>
            <a:r>
              <a:rPr lang="en-US" altLang="zh-CN" sz="600" spc="-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doğum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travmaları,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spc="-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konjenital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malformasyonlar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</a:p>
          <a:p>
            <a:pPr marL="134111" hangingPunct="0">
              <a:lnSpc>
                <a:spcPct val="102083"/>
              </a:lnSpc>
            </a:pPr>
            <a:r>
              <a:rPr lang="en-US" altLang="zh-CN" sz="600" spc="-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kafa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travmaları,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tümörler,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spc="-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santral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60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sistemi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enfeksi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yonları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(ensefalit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menejit),</a:t>
            </a:r>
          </a:p>
          <a:p>
            <a:pPr marL="134111" hangingPunct="0">
              <a:lnSpc>
                <a:spcPct val="102083"/>
              </a:lnSpc>
            </a:pPr>
            <a:r>
              <a:rPr lang="en-US" altLang="zh-CN" sz="600" spc="-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dejeneratif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hastalıklar,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spc="-4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metabolik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bozukluklar,</a:t>
            </a:r>
          </a:p>
          <a:p>
            <a:pPr marL="0" indent="134111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spc="-5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entoksikasyonlar,</a:t>
            </a:r>
          </a:p>
          <a:p>
            <a:pPr marL="0" indent="134111">
              <a:lnSpc>
                <a:spcPct val="975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spc="-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akut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ateş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</a:p>
          <a:p>
            <a:pPr marL="0" indent="134111">
              <a:lnSpc>
                <a:spcPct val="11375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spc="-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genetik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nedenler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olabilir.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186685" y="7945388"/>
            <a:ext cx="609212" cy="933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2500"/>
              </a:lnSpc>
            </a:pPr>
            <a:r>
              <a:rPr lang="en-US" altLang="zh-CN" sz="500" b="1" spc="10" dirty="0">
                <a:solidFill>
                  <a:srgbClr val="000000"/>
                </a:solidFill>
                <a:latin typeface="Comic Sans MS"/>
                <a:ea typeface="Comic Sans MS"/>
              </a:rPr>
              <a:t>Epileptik</a:t>
            </a:r>
            <a:r>
              <a:rPr lang="en-US" altLang="zh-CN" sz="500" b="1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b="1" spc="15" dirty="0">
                <a:solidFill>
                  <a:srgbClr val="000000"/>
                </a:solidFill>
                <a:latin typeface="Comic Sans MS"/>
                <a:ea typeface="Comic Sans MS"/>
              </a:rPr>
              <a:t>nöbet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687311" y="8930640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spc="-10" dirty="0">
                <a:solidFill>
                  <a:srgbClr val="000000"/>
                </a:solidFill>
                <a:latin typeface="Calibri"/>
                <a:ea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580" y="4366260"/>
            <a:ext cx="1127760" cy="662940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480" y="6995159"/>
            <a:ext cx="1127760" cy="716280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980" y="6774180"/>
            <a:ext cx="822960" cy="1257300"/>
          </a:xfrm>
          <a:prstGeom prst="rect">
            <a:avLst/>
          </a:prstGeom>
        </p:spPr>
      </p:pic>
      <p:sp>
        <p:nvSpPr>
          <p:cNvPr id="36" name="TextBox 36"/>
          <p:cNvSpPr txBox="1"/>
          <p:nvPr/>
        </p:nvSpPr>
        <p:spPr>
          <a:xfrm>
            <a:off x="1592580" y="1038700"/>
            <a:ext cx="3800550" cy="228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416"/>
              </a:lnSpc>
              <a:tabLst>
                <a:tab pos="3086735" algn="l"/>
              </a:tabLst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Epilepsi	</a:t>
            </a:r>
            <a:r>
              <a:rPr lang="en-US" altLang="zh-CN" sz="1300" spc="-10" dirty="0">
                <a:solidFill>
                  <a:srgbClr val="000000"/>
                </a:solidFill>
                <a:latin typeface="Comic Sans MS"/>
                <a:ea typeface="Comic Sans MS"/>
              </a:rPr>
              <a:t>Epilepsi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5002" y="1357761"/>
            <a:ext cx="1164298" cy="11482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Bulgular:</a:t>
            </a:r>
          </a:p>
          <a:p>
            <a:pPr marL="100583" indent="-100583" hangingPunct="0">
              <a:lnSpc>
                <a:spcPct val="879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Epileptik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nöbet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üç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dönemde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gelişir.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Aura,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nöbet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dönemi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nöbet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sonrası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dönem.</a:t>
            </a:r>
          </a:p>
          <a:p>
            <a:pPr marL="0" indent="134111">
              <a:lnSpc>
                <a:spcPct val="89166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Aura,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ilk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hissedilen</a:t>
            </a:r>
          </a:p>
          <a:p>
            <a:pPr marL="0" indent="217931">
              <a:lnSpc>
                <a:spcPct val="87916"/>
              </a:lnSpc>
            </a:pP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semp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tomdur.</a:t>
            </a:r>
          </a:p>
          <a:p>
            <a:pPr marL="217931" indent="-83819" hangingPunct="0">
              <a:lnSpc>
                <a:spcPct val="87916"/>
              </a:lnSpc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Eletrokimyasal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uyarının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başladığı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anatomik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bölgeye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göre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tat,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koku,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ses,</a:t>
            </a:r>
            <a:r>
              <a:rPr lang="en-US" altLang="zh-CN" sz="5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duygulanım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bozuklukları,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hafıza</a:t>
            </a:r>
            <a:r>
              <a:rPr lang="en-US" altLang="zh-CN" sz="5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karışıklığı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şeklinde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his</a:t>
            </a:r>
            <a:r>
              <a:rPr lang="en-US" altLang="zh-CN" sz="5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belirir.</a:t>
            </a:r>
          </a:p>
          <a:p>
            <a:pPr marL="0" indent="134111">
              <a:lnSpc>
                <a:spcPct val="8958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Aura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her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hastada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farklıdır.</a:t>
            </a:r>
          </a:p>
          <a:p>
            <a:pPr marL="0" indent="134111">
              <a:lnSpc>
                <a:spcPct val="8833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Nöbetlerden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önce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genelde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aynı</a:t>
            </a:r>
          </a:p>
          <a:p>
            <a:pPr marL="134111" indent="83819" hangingPunct="0">
              <a:lnSpc>
                <a:spcPct val="87916"/>
              </a:lnSpc>
            </a:pP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kişide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aynı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5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başlar.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Hasta,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nedenle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nöbet</a:t>
            </a:r>
          </a:p>
          <a:p>
            <a:pPr marL="0" indent="217931">
              <a:lnSpc>
                <a:spcPct val="100000"/>
              </a:lnSpc>
            </a:pP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geleceğini</a:t>
            </a:r>
            <a:r>
              <a:rPr lang="en-US" altLang="zh-CN" sz="5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hisseder.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934210" y="1359385"/>
            <a:ext cx="1159883" cy="1304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Nöbet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dönemi,</a:t>
            </a:r>
          </a:p>
          <a:p>
            <a:pPr marL="0" indent="134111">
              <a:lnSpc>
                <a:spcPct val="8958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Auranın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devamında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bilinç</a:t>
            </a:r>
          </a:p>
          <a:p>
            <a:pPr marL="0" indent="217932">
              <a:lnSpc>
                <a:spcPct val="89999"/>
              </a:lnSpc>
            </a:pP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kaybıyla</a:t>
            </a:r>
            <a:r>
              <a:rPr lang="en-US" altLang="zh-CN" sz="5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başlar.</a:t>
            </a:r>
          </a:p>
          <a:p>
            <a:pPr marL="0" indent="134111">
              <a:lnSpc>
                <a:spcPct val="89999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Tüm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vücutta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tonik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klonik</a:t>
            </a:r>
          </a:p>
          <a:p>
            <a:pPr marL="0" indent="217932">
              <a:lnSpc>
                <a:spcPct val="89999"/>
              </a:lnSpc>
            </a:pP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kasılmalar</a:t>
            </a:r>
            <a:r>
              <a:rPr lang="en-US" altLang="zh-CN" sz="5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olur.</a:t>
            </a:r>
          </a:p>
          <a:p>
            <a:pPr marL="217932" indent="-83820" hangingPunct="0">
              <a:lnSpc>
                <a:spcPct val="89999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Tonik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dönemde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hastanın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çenesi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kilitlenir,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solunum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durur</a:t>
            </a:r>
            <a:r>
              <a:rPr lang="en-US" altLang="zh-CN" sz="5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siyanoz</a:t>
            </a:r>
            <a:r>
              <a:rPr lang="en-US" altLang="zh-CN" sz="5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gelişir.</a:t>
            </a:r>
          </a:p>
          <a:p>
            <a:pPr marL="0" indent="134111">
              <a:lnSpc>
                <a:spcPct val="89999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Çene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açılıp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kapanarak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ağızdan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köpük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gelebilir.</a:t>
            </a:r>
          </a:p>
          <a:p>
            <a:pPr>
              <a:lnSpc>
                <a:spcPts val="56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Nöbet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sonrası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dönem,</a:t>
            </a:r>
          </a:p>
          <a:p>
            <a:pPr marL="0" indent="134111">
              <a:lnSpc>
                <a:spcPct val="91250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Birkaç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dakikadan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birkaç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güne</a:t>
            </a:r>
          </a:p>
          <a:p>
            <a:pPr marL="0" indent="217932">
              <a:lnSpc>
                <a:spcPct val="91666"/>
              </a:lnSpc>
            </a:pP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kadar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sürebilir.</a:t>
            </a:r>
          </a:p>
          <a:p>
            <a:pPr marL="0" indent="134111">
              <a:lnSpc>
                <a:spcPct val="91250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Bilinç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açık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ama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uyku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hali</a:t>
            </a:r>
          </a:p>
          <a:p>
            <a:pPr marL="0" indent="217932">
              <a:lnSpc>
                <a:spcPct val="91666"/>
              </a:lnSpc>
            </a:pP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v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ardır.</a:t>
            </a:r>
          </a:p>
          <a:p>
            <a:pPr marL="0" indent="134111">
              <a:lnSpc>
                <a:spcPct val="91666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Ayrıca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hastada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halsizlik,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güçsüzlük,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kas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ağrıları</a:t>
            </a:r>
            <a:r>
              <a:rPr lang="en-US" altLang="zh-CN" sz="5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791965" y="1362454"/>
            <a:ext cx="1159751" cy="12776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her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kişide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farklı</a:t>
            </a:r>
          </a:p>
          <a:p>
            <a:pPr marL="0" indent="100584">
              <a:lnSpc>
                <a:spcPct val="92916"/>
              </a:lnSpc>
            </a:pP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seyr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eder.</a:t>
            </a:r>
          </a:p>
          <a:p>
            <a:pPr marL="0">
              <a:lnSpc>
                <a:spcPct val="9333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Belirtilerin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hepsi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herkeste</a:t>
            </a:r>
          </a:p>
          <a:p>
            <a:pPr marL="0" indent="100584">
              <a:lnSpc>
                <a:spcPct val="93333"/>
              </a:lnSpc>
            </a:pP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gö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rülmeyebilir.</a:t>
            </a:r>
          </a:p>
          <a:p>
            <a:pPr marL="134112" hangingPunct="0">
              <a:lnSpc>
                <a:spcPct val="9333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Bilinç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kaybı,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Bayılma,</a:t>
            </a:r>
          </a:p>
          <a:p>
            <a:pPr marL="0" indent="134112">
              <a:lnSpc>
                <a:spcPct val="93750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Titreme,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yere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düşme,</a:t>
            </a:r>
          </a:p>
          <a:p>
            <a:pPr marL="0" indent="134112">
              <a:lnSpc>
                <a:spcPct val="9333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Otururken</a:t>
            </a:r>
            <a:r>
              <a:rPr lang="en-US" altLang="zh-CN" sz="5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uzaklara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dalma,</a:t>
            </a:r>
          </a:p>
          <a:p>
            <a:pPr marL="134112" hangingPunct="0">
              <a:lnSpc>
                <a:spcPct val="9333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Nefes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darlığı,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nefes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kesilmesi,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Dokularda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yüzde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morarma,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Aşırı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tükürük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salgılanması,</a:t>
            </a:r>
          </a:p>
          <a:p>
            <a:pPr marL="0" indent="134112">
              <a:lnSpc>
                <a:spcPct val="9333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İdrar</a:t>
            </a:r>
            <a:r>
              <a:rPr lang="en-US" altLang="zh-CN" sz="50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kaçırma,</a:t>
            </a:r>
          </a:p>
          <a:p>
            <a:pPr marL="0" indent="134112">
              <a:lnSpc>
                <a:spcPct val="9333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Hareketlerini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kontrol</a:t>
            </a:r>
          </a:p>
          <a:p>
            <a:pPr marL="0" indent="217932">
              <a:lnSpc>
                <a:spcPct val="93333"/>
              </a:lnSpc>
            </a:pP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edem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eme,</a:t>
            </a:r>
          </a:p>
          <a:p>
            <a:pPr marL="217932" indent="-83819" hangingPunct="0">
              <a:lnSpc>
                <a:spcPct val="95416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Kriz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sonrası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şaşkınlık,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uyku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hali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genel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görülen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beli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rtilerdir.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020945" y="1355969"/>
            <a:ext cx="1151958" cy="1207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Epilepsi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nöbetlerinin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çok</a:t>
            </a:r>
          </a:p>
          <a:p>
            <a:pPr marL="0" indent="100583">
              <a:lnSpc>
                <a:spcPct val="85833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değişik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çeşitleri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mevcuttur.</a:t>
            </a:r>
          </a:p>
          <a:p>
            <a:pPr marL="0">
              <a:lnSpc>
                <a:spcPct val="8625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Kırkın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üzerinde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nöbet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tipi</a:t>
            </a:r>
          </a:p>
          <a:p>
            <a:pPr marL="0" indent="100583">
              <a:lnSpc>
                <a:spcPct val="86250"/>
              </a:lnSpc>
            </a:pP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ta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nımlanmıştır.</a:t>
            </a:r>
          </a:p>
          <a:p>
            <a:pPr marL="0">
              <a:lnSpc>
                <a:spcPct val="8625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Hepsinin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belirtileri</a:t>
            </a:r>
          </a:p>
          <a:p>
            <a:pPr marL="0" indent="100583">
              <a:lnSpc>
                <a:spcPct val="8625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birbirlerinden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farklıdır.</a:t>
            </a:r>
          </a:p>
          <a:p>
            <a:pPr marL="100583" indent="-100583" hangingPunct="0">
              <a:lnSpc>
                <a:spcPct val="8625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Tanımlanmış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mevcut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nöbet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tiplerine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rağmen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herkesin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geçirdiği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nöbet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kendine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özgü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bazı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farklılıklar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gösterebilir.</a:t>
            </a:r>
          </a:p>
          <a:p>
            <a:pPr marL="100583" indent="-100583" hangingPunct="0">
              <a:lnSpc>
                <a:spcPct val="8625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Nöbetler,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tipine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göre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birkaç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saniyeden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birkaç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dakikaya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kadar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uzayabilir.</a:t>
            </a:r>
          </a:p>
          <a:p>
            <a:pPr marL="0">
              <a:lnSpc>
                <a:spcPct val="8625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Çok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ender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durumlarda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nöbet,</a:t>
            </a:r>
          </a:p>
          <a:p>
            <a:pPr marL="0" indent="100583">
              <a:lnSpc>
                <a:spcPct val="10000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saatler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sürer.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92580" y="3690840"/>
            <a:ext cx="3800550" cy="228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416"/>
              </a:lnSpc>
              <a:tabLst>
                <a:tab pos="3086735" algn="l"/>
              </a:tabLst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Epilepsi	</a:t>
            </a:r>
            <a:r>
              <a:rPr lang="en-US" altLang="zh-CN" sz="1300" spc="-10" dirty="0">
                <a:solidFill>
                  <a:srgbClr val="000000"/>
                </a:solidFill>
                <a:latin typeface="Comic Sans MS"/>
                <a:ea typeface="Comic Sans MS"/>
              </a:rPr>
              <a:t>Epilepsi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05002" y="4036418"/>
            <a:ext cx="2376523" cy="12181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34111" indent="-134111" hangingPunct="0">
              <a:lnSpc>
                <a:spcPct val="102499"/>
              </a:lnSpc>
            </a:pPr>
            <a:r>
              <a:rPr lang="en-US" altLang="zh-CN" sz="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8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8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Yöntemleri: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7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Anamnez</a:t>
            </a:r>
            <a:r>
              <a:rPr lang="en-US" altLang="zh-CN" sz="70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alınır.</a:t>
            </a:r>
          </a:p>
          <a:p>
            <a:pPr marL="0" indent="134111">
              <a:lnSpc>
                <a:spcPct val="100000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7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Fizik</a:t>
            </a:r>
            <a:r>
              <a:rPr lang="en-US" altLang="zh-CN" sz="7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7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  <a:r>
              <a:rPr lang="en-US" altLang="zh-CN" sz="7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muayene</a:t>
            </a:r>
            <a:r>
              <a:rPr lang="en-US" altLang="zh-CN" sz="7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  <a:p>
            <a:pPr marL="134111" hangingPunct="0">
              <a:lnSpc>
                <a:spcPct val="102499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7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Enfeksiyon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şüphesi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varsa</a:t>
            </a:r>
            <a:r>
              <a:rPr lang="en-US" altLang="zh-CN" sz="7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lomber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ponksiyon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7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Epilepsi</a:t>
            </a:r>
            <a:r>
              <a:rPr lang="en-US" altLang="zh-CN" sz="7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nöbetlerine</a:t>
            </a:r>
            <a:r>
              <a:rPr lang="en-US" altLang="zh-CN" sz="7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neden</a:t>
            </a:r>
            <a:r>
              <a:rPr lang="en-US" altLang="zh-CN" sz="7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olabilecek</a:t>
            </a:r>
            <a:r>
              <a:rPr lang="en-US" altLang="zh-CN" sz="7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hastalıklar</a:t>
            </a:r>
          </a:p>
          <a:p>
            <a:pPr marL="0" indent="217931">
              <a:lnSpc>
                <a:spcPct val="100000"/>
              </a:lnSpc>
            </a:pP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yönünden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laboratuvar</a:t>
            </a:r>
            <a:r>
              <a:rPr lang="en-US" altLang="zh-CN" sz="7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muayeneleri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  <a:p>
            <a:pPr marL="217931" indent="-83819" hangingPunct="0">
              <a:lnSpc>
                <a:spcPct val="102499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7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Epilepsi</a:t>
            </a:r>
            <a:r>
              <a:rPr lang="en-US" altLang="zh-CN" sz="7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tanısı</a:t>
            </a:r>
            <a:r>
              <a:rPr lang="en-US" altLang="zh-CN" sz="7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beyindeki</a:t>
            </a:r>
            <a:r>
              <a:rPr lang="en-US" altLang="zh-CN" sz="7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elektrik</a:t>
            </a:r>
            <a:r>
              <a:rPr lang="en-US" altLang="zh-CN" sz="7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sinyallerinin</a:t>
            </a:r>
            <a:r>
              <a:rPr lang="en-US" altLang="zh-CN" sz="7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EEG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(elektroensefalografi)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aracılığıyla</a:t>
            </a:r>
            <a:r>
              <a:rPr lang="en-US" altLang="zh-CN" sz="7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kayıt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edilmesiyle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-5" dirty="0">
                <a:solidFill>
                  <a:srgbClr val="000000"/>
                </a:solidFill>
                <a:latin typeface="Comic Sans MS"/>
                <a:ea typeface="Comic Sans MS"/>
              </a:rPr>
              <a:t>ko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nur.</a:t>
            </a:r>
          </a:p>
          <a:p>
            <a:pPr marL="0" indent="134111">
              <a:lnSpc>
                <a:spcPct val="100000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7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Ayrıca</a:t>
            </a:r>
            <a:r>
              <a:rPr lang="en-US" altLang="zh-CN" sz="7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sintigrafi,</a:t>
            </a:r>
            <a:r>
              <a:rPr lang="en-US" altLang="zh-CN" sz="7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anjiografi,</a:t>
            </a:r>
            <a:r>
              <a:rPr lang="en-US" altLang="zh-CN" sz="7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MR,</a:t>
            </a:r>
            <a:r>
              <a:rPr lang="en-US" altLang="zh-CN" sz="7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bilgisayarlı</a:t>
            </a:r>
            <a:r>
              <a:rPr lang="en-US" altLang="zh-CN" sz="7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</a:p>
          <a:p>
            <a:pPr marL="0" indent="217931">
              <a:lnSpc>
                <a:spcPct val="100000"/>
              </a:lnSpc>
            </a:pP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tomografisi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de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çekilir.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791965" y="3995713"/>
            <a:ext cx="1165199" cy="1348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50" spc="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spc="20" dirty="0">
                <a:solidFill>
                  <a:srgbClr val="000000"/>
                </a:solidFill>
                <a:latin typeface="Comic Sans MS"/>
                <a:ea typeface="Comic Sans MS"/>
              </a:rPr>
              <a:t>Tedavi:</a:t>
            </a:r>
          </a:p>
          <a:p>
            <a:pPr marL="217932" indent="-83819" hangingPunct="0">
              <a:lnSpc>
                <a:spcPct val="8500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Epilepside</a:t>
            </a:r>
            <a:r>
              <a:rPr lang="en-US" altLang="zh-CN" sz="6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nöbetleri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durdurmaya</a:t>
            </a:r>
            <a:r>
              <a:rPr lang="en-US" altLang="zh-CN" sz="650" spc="-8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yönelik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ilaç</a:t>
            </a:r>
            <a:r>
              <a:rPr lang="en-US" altLang="zh-CN" sz="6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tedavisi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düz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enlenir.</a:t>
            </a:r>
          </a:p>
          <a:p>
            <a:pPr marL="217932" indent="-83819" hangingPunct="0">
              <a:lnSpc>
                <a:spcPct val="85416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İlaçlar,</a:t>
            </a:r>
            <a:r>
              <a:rPr lang="en-US" altLang="zh-CN" sz="65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epilepsiyi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tamamen</a:t>
            </a:r>
            <a:r>
              <a:rPr lang="en-US" altLang="zh-CN" sz="650" spc="-7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iyileştiremez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ama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nöbetleri</a:t>
            </a:r>
            <a:r>
              <a:rPr lang="en-US" altLang="zh-CN" sz="6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engeller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nöbet</a:t>
            </a:r>
            <a:r>
              <a:rPr lang="en-US" altLang="zh-CN" sz="6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sayısını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aza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ltır.</a:t>
            </a:r>
          </a:p>
          <a:p>
            <a:pPr marL="217932" indent="-83819" hangingPunct="0">
              <a:lnSpc>
                <a:spcPct val="95416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Nöbetlerin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nedeni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tümörü,</a:t>
            </a:r>
            <a:r>
              <a:rPr lang="en-US" altLang="zh-CN" sz="650" spc="-9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5" dirty="0">
                <a:solidFill>
                  <a:srgbClr val="000000"/>
                </a:solidFill>
                <a:latin typeface="Comic Sans MS"/>
                <a:ea typeface="Comic Sans MS"/>
              </a:rPr>
              <a:t>damarsal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anomali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yapısal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bozukluğa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6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ise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cerrahi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  <a:r>
              <a:rPr lang="en-US" altLang="zh-CN" sz="6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5125465" y="5085285"/>
            <a:ext cx="1045966" cy="173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7916"/>
              </a:lnSpc>
            </a:pPr>
            <a:r>
              <a:rPr lang="en-US" altLang="zh-CN" sz="550" b="1" spc="-10" dirty="0">
                <a:solidFill>
                  <a:srgbClr val="000000"/>
                </a:solidFill>
                <a:latin typeface="Comic Sans MS"/>
                <a:ea typeface="Comic Sans MS"/>
              </a:rPr>
              <a:t>Epilepsi</a:t>
            </a:r>
            <a:r>
              <a:rPr lang="en-US" altLang="zh-CN" sz="550" b="1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b="1" spc="-15" dirty="0">
                <a:solidFill>
                  <a:srgbClr val="000000"/>
                </a:solidFill>
                <a:latin typeface="Comic Sans MS"/>
                <a:ea typeface="Comic Sans MS"/>
              </a:rPr>
              <a:t>nöbeti</a:t>
            </a:r>
            <a:r>
              <a:rPr lang="en-US" altLang="zh-CN" sz="550" b="1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b="1" spc="-15" dirty="0">
                <a:solidFill>
                  <a:srgbClr val="000000"/>
                </a:solidFill>
                <a:latin typeface="Comic Sans MS"/>
                <a:ea typeface="Comic Sans MS"/>
              </a:rPr>
              <a:t>geçiren</a:t>
            </a:r>
            <a:r>
              <a:rPr lang="en-US" altLang="zh-CN" sz="550" b="1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b="1" spc="-15" dirty="0">
                <a:solidFill>
                  <a:srgbClr val="000000"/>
                </a:solidFill>
                <a:latin typeface="Comic Sans MS"/>
                <a:ea typeface="Comic Sans MS"/>
              </a:rPr>
              <a:t>hastaya</a:t>
            </a:r>
            <a:r>
              <a:rPr lang="en-US" altLang="zh-CN" sz="550" b="1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b="1" spc="15" dirty="0">
                <a:solidFill>
                  <a:srgbClr val="000000"/>
                </a:solidFill>
                <a:latin typeface="Comic Sans MS"/>
                <a:ea typeface="Comic Sans MS"/>
              </a:rPr>
              <a:t>yakl</a:t>
            </a:r>
            <a:r>
              <a:rPr lang="en-US" altLang="zh-CN" sz="500" b="1" spc="5" dirty="0">
                <a:solidFill>
                  <a:srgbClr val="000000"/>
                </a:solidFill>
                <a:latin typeface="Comic Sans MS"/>
                <a:ea typeface="Comic Sans MS"/>
              </a:rPr>
              <a:t>aşım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05002" y="6264273"/>
            <a:ext cx="1679759" cy="1669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695299">
              <a:lnSpc>
                <a:spcPct val="118750"/>
              </a:lnSpc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Disk</a:t>
            </a:r>
            <a:r>
              <a:rPr lang="en-US" altLang="zh-CN" sz="11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Hernileri</a:t>
            </a:r>
          </a:p>
          <a:p>
            <a:pPr>
              <a:lnSpc>
                <a:spcPts val="1535"/>
              </a:lnSpc>
            </a:pPr>
            <a:endParaRPr lang="en-US" dirty="0" smtClean="0"/>
          </a:p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Omurga,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ea typeface="Comic Sans MS"/>
              </a:rPr>
              <a:t>33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vertebranın</a:t>
            </a:r>
          </a:p>
          <a:p>
            <a:pPr marL="100583" hangingPunct="0">
              <a:lnSpc>
                <a:spcPct val="89999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(omurun)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üst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üste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dizilmesi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birbirine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bağlanması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ile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oluşan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5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sütundur.</a:t>
            </a:r>
          </a:p>
          <a:p>
            <a:pPr marL="0">
              <a:lnSpc>
                <a:spcPct val="90833"/>
              </a:lnSpc>
              <a:tabLst>
                <a:tab pos="100583" algn="l"/>
              </a:tabLst>
            </a:pPr>
            <a:r>
              <a:rPr lang="en-US" altLang="zh-CN" sz="550" spc="-10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Vertebralar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5" dirty="0">
                <a:solidFill>
                  <a:srgbClr val="000000"/>
                </a:solidFill>
                <a:latin typeface="Comic Sans MS"/>
                <a:ea typeface="Comic Sans MS"/>
              </a:rPr>
              <a:t>arasında</a:t>
            </a:r>
          </a:p>
          <a:p>
            <a:pPr marL="100583" hangingPunct="0">
              <a:lnSpc>
                <a:spcPct val="89999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vertebraları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birbirine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bağlayan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diskler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vardır.</a:t>
            </a:r>
          </a:p>
          <a:p>
            <a:pPr marL="0">
              <a:lnSpc>
                <a:spcPct val="90833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Bunlara,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intervertebral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disk</a:t>
            </a:r>
          </a:p>
          <a:p>
            <a:pPr marL="0" indent="100583">
              <a:lnSpc>
                <a:spcPct val="89999"/>
              </a:lnSpc>
            </a:pP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den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ir.</a:t>
            </a:r>
          </a:p>
          <a:p>
            <a:pPr marL="0">
              <a:lnSpc>
                <a:spcPct val="90416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diskler,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omurlar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arasında</a:t>
            </a:r>
          </a:p>
          <a:p>
            <a:pPr marL="0" indent="100583">
              <a:lnSpc>
                <a:spcPct val="90416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yastık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görevi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yapar.</a:t>
            </a:r>
          </a:p>
          <a:p>
            <a:pPr marL="0">
              <a:lnSpc>
                <a:spcPct val="89999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Diskte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oluşan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dejeneratif</a:t>
            </a:r>
          </a:p>
          <a:p>
            <a:pPr marL="100583" hangingPunct="0">
              <a:lnSpc>
                <a:spcPct val="89999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değişiklikler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sıklıkla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ani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travma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diskin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yırtılmasına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vertebralar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arasından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kaymasına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neden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olur.</a:t>
            </a:r>
          </a:p>
          <a:p>
            <a:pPr marL="0">
              <a:lnSpc>
                <a:spcPct val="91250"/>
              </a:lnSpc>
              <a:tabLst>
                <a:tab pos="100583" algn="l"/>
              </a:tabLst>
            </a:pPr>
            <a:r>
              <a:rPr lang="en-US" altLang="zh-CN" sz="550" spc="-10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5" dirty="0">
                <a:solidFill>
                  <a:srgbClr val="000000"/>
                </a:solidFill>
                <a:latin typeface="Comic Sans MS"/>
                <a:ea typeface="Comic Sans MS"/>
              </a:rPr>
              <a:t>duruma,</a:t>
            </a:r>
            <a:r>
              <a:rPr lang="en-US" altLang="zh-CN" sz="5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disk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hernisi</a:t>
            </a:r>
            <a:r>
              <a:rPr lang="en-US" altLang="zh-CN" sz="5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(fıtığı)</a:t>
            </a:r>
          </a:p>
          <a:p>
            <a:pPr marL="0" indent="100583">
              <a:lnSpc>
                <a:spcPct val="100000"/>
              </a:lnSpc>
            </a:pP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den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ir.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791965" y="6667301"/>
            <a:ext cx="1145568" cy="13003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Etyoloji</a:t>
            </a:r>
          </a:p>
          <a:p>
            <a:pPr marL="0" indent="134112">
              <a:lnSpc>
                <a:spcPct val="8916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Düşme,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kayma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ani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şiddetli</a:t>
            </a:r>
          </a:p>
          <a:p>
            <a:pPr marL="0" indent="217932">
              <a:lnSpc>
                <a:spcPct val="89583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travma,</a:t>
            </a:r>
          </a:p>
          <a:p>
            <a:pPr marL="134112" hangingPunct="0">
              <a:lnSpc>
                <a:spcPct val="8958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3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Ani-sert,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kontrolsüz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hareketler,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Ağır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şeyleri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yanlış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pozisyonda</a:t>
            </a:r>
          </a:p>
          <a:p>
            <a:pPr marL="0" indent="217932">
              <a:lnSpc>
                <a:spcPct val="89583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kaldırm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ak,</a:t>
            </a:r>
          </a:p>
          <a:p>
            <a:pPr marL="0" indent="134112">
              <a:lnSpc>
                <a:spcPct val="8958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Fiziksel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güç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gerektiren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ağır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işler</a:t>
            </a:r>
          </a:p>
          <a:p>
            <a:pPr marL="0" indent="217932">
              <a:lnSpc>
                <a:spcPct val="89583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yapm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ak,</a:t>
            </a:r>
          </a:p>
          <a:p>
            <a:pPr marL="217932" indent="-83819" hangingPunct="0">
              <a:lnSpc>
                <a:spcPct val="8958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Bel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bölgesini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zorlayan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günlük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hayattaki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küçük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fakat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uzun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süren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tekrarlayıcı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travmalar,</a:t>
            </a:r>
          </a:p>
          <a:p>
            <a:pPr marL="0" indent="134112">
              <a:lnSpc>
                <a:spcPct val="8958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Yaşlanmaya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disklerde</a:t>
            </a:r>
          </a:p>
          <a:p>
            <a:pPr marL="134112" indent="83819" hangingPunct="0">
              <a:lnSpc>
                <a:spcPct val="89583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meydana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gelen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yapısal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bozukluklar,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Kasların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zayıf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olması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obezite,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disk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hernilerine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neden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olabilir.</a:t>
            </a:r>
          </a:p>
          <a:p>
            <a:pPr>
              <a:lnSpc>
                <a:spcPts val="484"/>
              </a:lnSpc>
            </a:pPr>
            <a:endParaRPr lang="en-US" dirty="0" smtClean="0"/>
          </a:p>
          <a:p>
            <a:pPr marL="0">
              <a:lnSpc>
                <a:spcPct val="100000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En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sık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görülen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disk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hernileri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</a:p>
          <a:p>
            <a:pPr marL="100584" hangingPunct="0">
              <a:lnSpc>
                <a:spcPct val="95416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servikal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(boyun)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lumbal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(bel)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vertebralarda</a:t>
            </a:r>
            <a:r>
              <a:rPr lang="en-US" altLang="zh-CN" sz="50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gelişen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hernilerdir</a:t>
            </a:r>
            <a:r>
              <a:rPr lang="en-US" altLang="zh-CN" sz="500" spc="40" dirty="0">
                <a:solidFill>
                  <a:srgbClr val="000000"/>
                </a:solidFill>
                <a:latin typeface="Comic Sans MS"/>
                <a:ea typeface="Comic Sans MS"/>
              </a:rPr>
              <a:t>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687311" y="8930640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spc="-10" dirty="0">
                <a:solidFill>
                  <a:srgbClr val="000000"/>
                </a:solidFill>
                <a:latin typeface="Calibri"/>
                <a:ea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480" y="1684020"/>
            <a:ext cx="1127760" cy="716280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380" y="4335779"/>
            <a:ext cx="1203960" cy="731520"/>
          </a:xfrm>
          <a:prstGeom prst="rect">
            <a:avLst/>
          </a:prstGeom>
        </p:spPr>
      </p:pic>
      <p:sp>
        <p:nvSpPr>
          <p:cNvPr id="51" name="TextBox 51"/>
          <p:cNvSpPr txBox="1"/>
          <p:nvPr/>
        </p:nvSpPr>
        <p:spPr>
          <a:xfrm>
            <a:off x="722071" y="1050034"/>
            <a:ext cx="5539375" cy="208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8750"/>
              </a:lnSpc>
              <a:tabLst>
                <a:tab pos="3086658" algn="l"/>
              </a:tabLst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Cervikal</a:t>
            </a:r>
            <a:r>
              <a:rPr lang="en-US" altLang="zh-CN" sz="11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Herniler</a:t>
            </a:r>
            <a:r>
              <a:rPr lang="en-US" altLang="zh-CN" sz="11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(Boyun</a:t>
            </a:r>
            <a:r>
              <a:rPr lang="en-US" altLang="zh-CN" sz="11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5" dirty="0">
                <a:solidFill>
                  <a:srgbClr val="000000"/>
                </a:solidFill>
                <a:latin typeface="Comic Sans MS"/>
                <a:ea typeface="Comic Sans MS"/>
              </a:rPr>
              <a:t>fıtıkları)	Cervikal</a:t>
            </a:r>
            <a:r>
              <a:rPr lang="en-US" altLang="zh-CN" sz="11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Herniler</a:t>
            </a:r>
            <a:r>
              <a:rPr lang="en-US" altLang="zh-CN" sz="11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(Boyun</a:t>
            </a:r>
            <a:r>
              <a:rPr lang="en-US" altLang="zh-CN" sz="11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5" dirty="0">
                <a:solidFill>
                  <a:srgbClr val="000000"/>
                </a:solidFill>
                <a:latin typeface="Comic Sans MS"/>
                <a:ea typeface="Comic Sans MS"/>
              </a:rPr>
              <a:t>fıtıkları)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705002" y="1363779"/>
            <a:ext cx="1121606" cy="1194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94583"/>
              </a:lnSpc>
            </a:pPr>
            <a:r>
              <a:rPr lang="en-US" altLang="zh-CN" sz="7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5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Boyun,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vücudun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en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komplike</a:t>
            </a:r>
            <a:r>
              <a:rPr lang="en-US" altLang="zh-CN" sz="75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eklem</a:t>
            </a:r>
            <a:r>
              <a:rPr lang="en-US" altLang="zh-CN" sz="75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yapısı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75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omurganın</a:t>
            </a:r>
            <a:r>
              <a:rPr lang="en-US" altLang="zh-CN" sz="75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en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hareketli</a:t>
            </a:r>
            <a:r>
              <a:rPr lang="en-US" altLang="zh-CN" sz="7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parçası</a:t>
            </a:r>
            <a:r>
              <a:rPr lang="en-US" altLang="zh-CN" sz="7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olup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karotis</a:t>
            </a:r>
            <a:r>
              <a:rPr lang="en-US" altLang="zh-CN" sz="7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7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vertebral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arteri,</a:t>
            </a:r>
            <a:r>
              <a:rPr lang="en-US" altLang="zh-CN" sz="75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omuriliği</a:t>
            </a:r>
            <a:r>
              <a:rPr lang="en-US" altLang="zh-CN" sz="75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spinal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sinirleri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korur.</a:t>
            </a:r>
          </a:p>
          <a:p>
            <a:pPr marL="100583" indent="-100583" hangingPunct="0">
              <a:lnSpc>
                <a:spcPct val="95416"/>
              </a:lnSpc>
            </a:pPr>
            <a:r>
              <a:rPr lang="en-US" altLang="zh-CN" sz="7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4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Servikal</a:t>
            </a:r>
            <a:r>
              <a:rPr lang="en-US" altLang="zh-CN" sz="75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disk</a:t>
            </a:r>
            <a:r>
              <a:rPr lang="en-US" altLang="zh-CN" sz="75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rüptürü,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akut</a:t>
            </a:r>
            <a:r>
              <a:rPr lang="en-US" altLang="zh-CN" sz="7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travma</a:t>
            </a:r>
            <a:r>
              <a:rPr lang="en-US" altLang="zh-CN" sz="7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sonrası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75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zorlanmaya</a:t>
            </a:r>
            <a:r>
              <a:rPr lang="en-US" altLang="zh-CN" sz="75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7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oluşur.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791965" y="1357023"/>
            <a:ext cx="1154157" cy="10998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Bulgular</a:t>
            </a:r>
          </a:p>
          <a:p>
            <a:pPr marL="217932" indent="-83819" hangingPunct="0">
              <a:lnSpc>
                <a:spcPct val="8708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Hastalarda,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fıtığın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geliştiği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boyun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omurundan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çıkan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kökünün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dağıldığı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bölgede</a:t>
            </a:r>
            <a:r>
              <a:rPr lang="en-US" altLang="zh-CN" sz="5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ağrı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sertlik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vardır.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Boyundan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başlayan</a:t>
            </a:r>
            <a:r>
              <a:rPr lang="en-US" altLang="zh-CN" sz="5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ağrı;</a:t>
            </a:r>
            <a:r>
              <a:rPr lang="en-US" altLang="zh-CN" sz="5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kol,</a:t>
            </a:r>
            <a:r>
              <a:rPr lang="en-US" altLang="zh-CN" sz="5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ön</a:t>
            </a:r>
            <a:r>
              <a:rPr lang="en-US" altLang="zh-CN" sz="5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kol</a:t>
            </a:r>
            <a:r>
              <a:rPr lang="en-US" altLang="zh-CN" sz="5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ele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yayı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lır.</a:t>
            </a:r>
          </a:p>
          <a:p>
            <a:pPr marL="217932" indent="-83819" hangingPunct="0">
              <a:lnSpc>
                <a:spcPct val="87916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Boyundan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kola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ele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yayılan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uyuşukluk,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kolda</a:t>
            </a:r>
            <a:r>
              <a:rPr lang="en-US" altLang="zh-CN" sz="5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kuvvetsizlik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adale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atrofisi</a:t>
            </a:r>
            <a:r>
              <a:rPr lang="en-US" altLang="zh-CN" sz="5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</a:p>
          <a:p>
            <a:pPr marL="0" indent="134112">
              <a:lnSpc>
                <a:spcPct val="87500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Boyun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omurları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çevresinde</a:t>
            </a:r>
          </a:p>
          <a:p>
            <a:pPr marL="0" indent="217932">
              <a:lnSpc>
                <a:spcPct val="87500"/>
              </a:lnSpc>
            </a:pP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hassasiyet</a:t>
            </a:r>
            <a:r>
              <a:rPr lang="en-US" altLang="zh-CN" sz="5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vardır.</a:t>
            </a:r>
          </a:p>
          <a:p>
            <a:pPr marL="0" indent="134112">
              <a:lnSpc>
                <a:spcPct val="8708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Reflekslerde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azalma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</a:p>
          <a:p>
            <a:pPr marL="0" indent="217932">
              <a:lnSpc>
                <a:spcPct val="87500"/>
              </a:lnSpc>
            </a:pP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kaybolma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meydana</a:t>
            </a:r>
            <a:r>
              <a:rPr lang="en-US" altLang="zh-CN" sz="5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gelir.</a:t>
            </a:r>
          </a:p>
          <a:p>
            <a:pPr marL="0" indent="134112">
              <a:lnSpc>
                <a:spcPct val="87500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Motor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duyu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bozuklukları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g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örülür.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5020945" y="1360548"/>
            <a:ext cx="1159881" cy="13186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Yöntemleri:</a:t>
            </a:r>
          </a:p>
          <a:p>
            <a:pPr marL="0" indent="134111">
              <a:lnSpc>
                <a:spcPct val="9083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Klinik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değerlendirme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</a:p>
          <a:p>
            <a:pPr marL="134111" indent="83820" hangingPunct="0">
              <a:lnSpc>
                <a:spcPct val="91250"/>
              </a:lnSpc>
            </a:pP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muayene</a:t>
            </a:r>
            <a:r>
              <a:rPr lang="en-US" altLang="zh-CN" sz="5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İki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yönlü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servikal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omur</a:t>
            </a:r>
          </a:p>
          <a:p>
            <a:pPr marL="0" indent="217932">
              <a:lnSpc>
                <a:spcPct val="91250"/>
              </a:lnSpc>
            </a:pP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grafileri,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EMG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miyelografi</a:t>
            </a:r>
          </a:p>
          <a:p>
            <a:pPr marL="0" indent="217932">
              <a:lnSpc>
                <a:spcPct val="91250"/>
              </a:lnSpc>
            </a:pP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yap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ılır.</a:t>
            </a:r>
          </a:p>
          <a:p>
            <a:pPr marL="0" indent="134111">
              <a:lnSpc>
                <a:spcPct val="100000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Kesin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tanı,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CT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MR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ile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konur.</a:t>
            </a:r>
          </a:p>
          <a:p>
            <a:pPr>
              <a:lnSpc>
                <a:spcPts val="55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Tedavi:</a:t>
            </a:r>
          </a:p>
          <a:p>
            <a:pPr marL="0" indent="134111">
              <a:lnSpc>
                <a:spcPct val="8583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Öncelikle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tıbbi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</a:p>
          <a:p>
            <a:pPr marL="0" indent="217932">
              <a:lnSpc>
                <a:spcPct val="85833"/>
              </a:lnSpc>
            </a:pP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uygul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anır.</a:t>
            </a:r>
          </a:p>
          <a:p>
            <a:pPr marL="217932" indent="-83820" hangingPunct="0">
              <a:lnSpc>
                <a:spcPct val="95416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Tıbbi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tedaviye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cevap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vermeyen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ısrarcı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ağrılarda,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total</a:t>
            </a:r>
            <a:r>
              <a:rPr lang="en-US" altLang="zh-CN" sz="5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kısmi</a:t>
            </a:r>
            <a:r>
              <a:rPr lang="en-US" altLang="zh-CN" sz="500" spc="-8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omurilik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zedelenmelerinde,</a:t>
            </a:r>
            <a:r>
              <a:rPr lang="en-US" altLang="zh-CN" sz="50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ilerleyici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akut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belirgin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kuvvet</a:t>
            </a:r>
            <a:r>
              <a:rPr lang="en-US" altLang="zh-CN" sz="5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kaybı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durumlarında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cerrahi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uygul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anır.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982675" y="3627408"/>
            <a:ext cx="1817138" cy="361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Lumbosakral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Herniler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(Bel</a:t>
            </a:r>
          </a:p>
          <a:p>
            <a:pPr marL="0" indent="599236">
              <a:lnSpc>
                <a:spcPct val="100000"/>
              </a:lnSpc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Fıtık</a:t>
            </a:r>
            <a:r>
              <a:rPr lang="en-US" altLang="zh-CN" sz="1150" spc="5" dirty="0">
                <a:solidFill>
                  <a:srgbClr val="000000"/>
                </a:solidFill>
                <a:latin typeface="Comic Sans MS"/>
                <a:ea typeface="Comic Sans MS"/>
              </a:rPr>
              <a:t>ları)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4069334" y="3627408"/>
            <a:ext cx="1817214" cy="361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Lumbosakral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Herniler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(Bel</a:t>
            </a:r>
          </a:p>
          <a:p>
            <a:pPr marL="0" indent="599312">
              <a:lnSpc>
                <a:spcPct val="100000"/>
              </a:lnSpc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Fıtık</a:t>
            </a:r>
            <a:r>
              <a:rPr lang="en-US" altLang="zh-CN" sz="1150" spc="5" dirty="0">
                <a:solidFill>
                  <a:srgbClr val="000000"/>
                </a:solidFill>
                <a:latin typeface="Comic Sans MS"/>
                <a:ea typeface="Comic Sans MS"/>
              </a:rPr>
              <a:t>ları)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705002" y="3999470"/>
            <a:ext cx="1151481" cy="1364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90833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Disk</a:t>
            </a:r>
            <a:r>
              <a:rPr lang="en-US" altLang="zh-CN" sz="70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hasarı,</a:t>
            </a:r>
            <a:r>
              <a:rPr lang="en-US" altLang="zh-CN" sz="70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vertebranın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herhangi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seviyesinde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meydana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gelebilir.</a:t>
            </a:r>
          </a:p>
          <a:p>
            <a:pPr marL="0">
              <a:lnSpc>
                <a:spcPct val="86666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Fakat</a:t>
            </a:r>
            <a:r>
              <a:rPr lang="en-US" altLang="zh-CN" sz="7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fıtıkların</a:t>
            </a:r>
            <a:r>
              <a:rPr lang="en-US" altLang="zh-CN" sz="7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%</a:t>
            </a:r>
            <a:r>
              <a:rPr lang="en-US" altLang="zh-CN" sz="7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90’ı</a:t>
            </a:r>
          </a:p>
          <a:p>
            <a:pPr marL="0" indent="100583">
              <a:lnSpc>
                <a:spcPct val="86250"/>
              </a:lnSpc>
            </a:pP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bel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bölgesinde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</a:p>
          <a:p>
            <a:pPr marL="100583" indent="-100583" hangingPunct="0">
              <a:lnSpc>
                <a:spcPct val="86250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5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Bunun</a:t>
            </a:r>
            <a:r>
              <a:rPr lang="en-US" altLang="zh-CN" sz="70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nedeni,</a:t>
            </a:r>
            <a:r>
              <a:rPr lang="en-US" altLang="zh-CN" sz="70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beldeki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disklerin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travmaya</a:t>
            </a:r>
            <a:r>
              <a:rPr lang="en-US" altLang="zh-CN" sz="7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daha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çok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maruz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kalmasıdır.</a:t>
            </a:r>
          </a:p>
          <a:p>
            <a:pPr marL="100583" indent="-100583" hangingPunct="0">
              <a:lnSpc>
                <a:spcPct val="95416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4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Lumbal</a:t>
            </a:r>
            <a:r>
              <a:rPr lang="en-US" altLang="zh-CN" sz="70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disk</a:t>
            </a:r>
            <a:r>
              <a:rPr lang="en-US" altLang="zh-CN" sz="70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hernileri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sıklıkla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L4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/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L5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L5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/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S1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seviyelerinde</a:t>
            </a:r>
            <a:r>
              <a:rPr lang="en-US" altLang="zh-CN" sz="7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oluşur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buna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7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olarakda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L5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S1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kökleri</a:t>
            </a:r>
            <a:r>
              <a:rPr lang="en-US" altLang="zh-CN" sz="7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bası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altında</a:t>
            </a:r>
            <a:r>
              <a:rPr lang="en-US" altLang="zh-CN" sz="7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kalır.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2123185" y="5104653"/>
            <a:ext cx="684864" cy="933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2500"/>
              </a:lnSpc>
            </a:pPr>
            <a:r>
              <a:rPr lang="en-US" altLang="zh-CN" sz="500" b="1" spc="10" dirty="0">
                <a:solidFill>
                  <a:srgbClr val="000000"/>
                </a:solidFill>
                <a:latin typeface="Comic Sans MS"/>
                <a:ea typeface="Comic Sans MS"/>
              </a:rPr>
              <a:t>Lumbosakral</a:t>
            </a:r>
            <a:r>
              <a:rPr lang="en-US" altLang="zh-CN" sz="500" b="1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b="1" spc="15" dirty="0">
                <a:solidFill>
                  <a:srgbClr val="000000"/>
                </a:solidFill>
                <a:latin typeface="Comic Sans MS"/>
                <a:ea typeface="Comic Sans MS"/>
              </a:rPr>
              <a:t>herniler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3791965" y="4041567"/>
            <a:ext cx="1146894" cy="12666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8333"/>
              </a:lnSpc>
              <a:tabLst>
                <a:tab pos="100584" algn="l"/>
              </a:tabLst>
            </a:pPr>
            <a:r>
              <a:rPr lang="en-US" altLang="zh-CN" sz="400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Bulgular</a:t>
            </a:r>
          </a:p>
          <a:p>
            <a:pPr marL="217932" indent="-83819" hangingPunct="0">
              <a:lnSpc>
                <a:spcPct val="102916"/>
              </a:lnSpc>
            </a:pPr>
            <a:r>
              <a:rPr lang="en-US" altLang="zh-CN" sz="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Hastada,</a:t>
            </a:r>
            <a:r>
              <a:rPr lang="en-US" altLang="zh-CN" sz="4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şiddetli</a:t>
            </a:r>
            <a:r>
              <a:rPr lang="en-US" altLang="zh-CN" sz="4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bel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ağrısı</a:t>
            </a:r>
            <a:r>
              <a:rPr lang="en-US" altLang="zh-CN" sz="4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vardır.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ağrı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kalçaya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bacağa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yayılabilir.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Ağrının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dağılımı,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etkilenen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ea typeface="Comic Sans MS"/>
              </a:rPr>
              <a:t>omur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aralığına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göre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değişir.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Ağrı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öksürme,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aksırma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yapılan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zorlayıcı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hareketlerle</a:t>
            </a:r>
            <a:r>
              <a:rPr lang="en-US" altLang="zh-CN" sz="4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şiddetlenir.</a:t>
            </a:r>
          </a:p>
          <a:p>
            <a:pPr marL="0" indent="134112">
              <a:lnSpc>
                <a:spcPct val="118333"/>
              </a:lnSpc>
            </a:pPr>
            <a:r>
              <a:rPr lang="en-US" altLang="zh-CN" sz="400" spc="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ea typeface="Comic Sans MS"/>
              </a:rPr>
              <a:t>Hareket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kısıtlılığı,</a:t>
            </a:r>
          </a:p>
          <a:p>
            <a:pPr marL="0" indent="134112">
              <a:lnSpc>
                <a:spcPct val="118333"/>
              </a:lnSpc>
            </a:pPr>
            <a:r>
              <a:rPr lang="en-US" altLang="zh-CN" sz="40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Bacakta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uyuşukluk,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15" dirty="0">
                <a:solidFill>
                  <a:srgbClr val="000000"/>
                </a:solidFill>
                <a:latin typeface="Comic Sans MS"/>
                <a:ea typeface="Comic Sans MS"/>
              </a:rPr>
              <a:t>duyu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kaybı,</a:t>
            </a:r>
          </a:p>
          <a:p>
            <a:pPr marL="0" indent="134112">
              <a:lnSpc>
                <a:spcPct val="100000"/>
              </a:lnSpc>
            </a:pPr>
            <a:r>
              <a:rPr lang="en-US" altLang="zh-CN" sz="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Tek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4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her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iki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bacakta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ilerleyici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kuvvetsizlik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bazen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atrofi,</a:t>
            </a:r>
          </a:p>
          <a:p>
            <a:pPr marL="0" indent="134112">
              <a:lnSpc>
                <a:spcPct val="118750"/>
              </a:lnSpc>
            </a:pPr>
            <a:r>
              <a:rPr lang="en-US" altLang="zh-CN" sz="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Bel</a:t>
            </a:r>
            <a:r>
              <a:rPr lang="en-US" altLang="zh-CN" sz="4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sırt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bölgesinde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belirgin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spazm,</a:t>
            </a:r>
          </a:p>
          <a:p>
            <a:pPr marL="0" indent="134112">
              <a:lnSpc>
                <a:spcPct val="100000"/>
              </a:lnSpc>
            </a:pPr>
            <a:r>
              <a:rPr lang="en-US" altLang="zh-CN" sz="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Ağrı</a:t>
            </a:r>
            <a:r>
              <a:rPr lang="en-US" altLang="zh-CN" sz="4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kasılmaya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vücutta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duruş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bozukl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uğu,</a:t>
            </a:r>
          </a:p>
          <a:p>
            <a:pPr marL="134112" hangingPunct="0">
              <a:lnSpc>
                <a:spcPct val="122500"/>
              </a:lnSpc>
            </a:pPr>
            <a:r>
              <a:rPr lang="en-US" altLang="zh-CN" sz="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Ayakta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durmada</a:t>
            </a:r>
            <a:r>
              <a:rPr lang="en-US" altLang="zh-CN" sz="4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yürümede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zorluk,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0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Muayenede</a:t>
            </a:r>
            <a:r>
              <a:rPr lang="en-US" altLang="zh-CN" sz="4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20" dirty="0">
                <a:solidFill>
                  <a:srgbClr val="000000"/>
                </a:solidFill>
                <a:latin typeface="Comic Sans MS"/>
                <a:ea typeface="Comic Sans MS"/>
              </a:rPr>
              <a:t>kas</a:t>
            </a:r>
            <a:r>
              <a:rPr lang="en-US" altLang="zh-CN" sz="4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hassasiyeti,</a:t>
            </a:r>
          </a:p>
          <a:p>
            <a:pPr marL="134112" hangingPunct="0">
              <a:lnSpc>
                <a:spcPct val="125000"/>
              </a:lnSpc>
            </a:pPr>
            <a:r>
              <a:rPr lang="en-US" altLang="zh-CN" sz="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Reflekslerde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azalma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kaybolma,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Motor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duyu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bozuklukları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020945" y="4020317"/>
            <a:ext cx="1139105" cy="1209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450" spc="-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Yöntemleri:</a:t>
            </a:r>
          </a:p>
          <a:p>
            <a:pPr marL="0" indent="134111">
              <a:lnSpc>
                <a:spcPct val="89583"/>
              </a:lnSpc>
              <a:tabLst>
                <a:tab pos="217932" algn="l"/>
              </a:tabLst>
            </a:pPr>
            <a:r>
              <a:rPr lang="en-US" altLang="zh-CN" sz="400" spc="-10" dirty="0">
                <a:solidFill>
                  <a:srgbClr val="000000"/>
                </a:solidFill>
                <a:latin typeface="Arial"/>
                <a:ea typeface="Arial"/>
              </a:rPr>
              <a:t>–	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Klinik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değerlendirme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2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</a:p>
          <a:p>
            <a:pPr marL="0" indent="217932">
              <a:lnSpc>
                <a:spcPct val="89583"/>
              </a:lnSpc>
            </a:pP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muayene</a:t>
            </a:r>
            <a:r>
              <a:rPr lang="en-US" altLang="zh-CN" sz="4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  <a:p>
            <a:pPr marL="0" indent="134111">
              <a:lnSpc>
                <a:spcPct val="89583"/>
              </a:lnSpc>
              <a:tabLst>
                <a:tab pos="217932" algn="l"/>
              </a:tabLst>
            </a:pPr>
            <a:r>
              <a:rPr lang="en-US" altLang="zh-CN" sz="400" spc="-10" dirty="0">
                <a:solidFill>
                  <a:srgbClr val="000000"/>
                </a:solidFill>
                <a:latin typeface="Arial"/>
                <a:ea typeface="Arial"/>
              </a:rPr>
              <a:t>–	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İki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yönlü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lumbosakral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ea typeface="Comic Sans MS"/>
              </a:rPr>
              <a:t>omur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grafisi</a:t>
            </a:r>
          </a:p>
          <a:p>
            <a:pPr marL="0" indent="217932">
              <a:lnSpc>
                <a:spcPct val="89999"/>
              </a:lnSpc>
            </a:pP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çekili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r.</a:t>
            </a:r>
          </a:p>
          <a:p>
            <a:pPr marL="0" indent="134111">
              <a:lnSpc>
                <a:spcPct val="89583"/>
              </a:lnSpc>
              <a:tabLst>
                <a:tab pos="217932" algn="l"/>
              </a:tabLst>
            </a:pPr>
            <a:r>
              <a:rPr lang="en-US" altLang="zh-CN" sz="400" spc="-10" dirty="0">
                <a:solidFill>
                  <a:srgbClr val="000000"/>
                </a:solidFill>
                <a:latin typeface="Arial"/>
                <a:ea typeface="Arial"/>
              </a:rPr>
              <a:t>–	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Ayırıcı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için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20" dirty="0">
                <a:solidFill>
                  <a:srgbClr val="000000"/>
                </a:solidFill>
                <a:latin typeface="Comic Sans MS"/>
                <a:ea typeface="Comic Sans MS"/>
              </a:rPr>
              <a:t>EMG</a:t>
            </a:r>
            <a:r>
              <a:rPr lang="en-US" altLang="zh-CN" sz="4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miyelografi</a:t>
            </a:r>
          </a:p>
          <a:p>
            <a:pPr marL="0" indent="217932">
              <a:lnSpc>
                <a:spcPct val="89583"/>
              </a:lnSpc>
            </a:pP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yapılab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ilir.</a:t>
            </a:r>
          </a:p>
          <a:p>
            <a:pPr marL="0" indent="134111">
              <a:lnSpc>
                <a:spcPct val="100000"/>
              </a:lnSpc>
              <a:tabLst>
                <a:tab pos="217932" algn="l"/>
              </a:tabLst>
            </a:pPr>
            <a:r>
              <a:rPr lang="en-US" altLang="zh-CN" sz="400" spc="-10" dirty="0">
                <a:solidFill>
                  <a:srgbClr val="000000"/>
                </a:solidFill>
                <a:latin typeface="Arial"/>
                <a:ea typeface="Arial"/>
              </a:rPr>
              <a:t>–	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Kesin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için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20" dirty="0">
                <a:solidFill>
                  <a:srgbClr val="000000"/>
                </a:solidFill>
                <a:latin typeface="Comic Sans MS"/>
                <a:ea typeface="Comic Sans MS"/>
              </a:rPr>
              <a:t>CT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20" dirty="0">
                <a:solidFill>
                  <a:srgbClr val="000000"/>
                </a:solidFill>
                <a:latin typeface="Comic Sans MS"/>
                <a:ea typeface="Comic Sans MS"/>
              </a:rPr>
              <a:t>MR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çekilir.</a:t>
            </a:r>
          </a:p>
          <a:p>
            <a:pPr marL="0">
              <a:lnSpc>
                <a:spcPct val="100000"/>
              </a:lnSpc>
              <a:spcBef>
                <a:spcPts val="359"/>
              </a:spcBef>
              <a:tabLst>
                <a:tab pos="100583" algn="l"/>
              </a:tabLst>
            </a:pPr>
            <a:r>
              <a:rPr lang="en-US" altLang="zh-CN" sz="450" spc="-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ea typeface="Comic Sans MS"/>
              </a:rPr>
              <a:t>Tedavi:</a:t>
            </a:r>
          </a:p>
          <a:p>
            <a:pPr marL="0" indent="134111">
              <a:lnSpc>
                <a:spcPct val="85833"/>
              </a:lnSpc>
              <a:tabLst>
                <a:tab pos="217932" algn="l"/>
              </a:tabLst>
            </a:pPr>
            <a:r>
              <a:rPr lang="en-US" altLang="zh-CN" sz="400" spc="-10" dirty="0">
                <a:solidFill>
                  <a:srgbClr val="000000"/>
                </a:solidFill>
                <a:latin typeface="Arial"/>
                <a:ea typeface="Arial"/>
              </a:rPr>
              <a:t>–	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Hernilerde</a:t>
            </a:r>
            <a:r>
              <a:rPr lang="en-US" altLang="zh-CN" sz="4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hastaya,</a:t>
            </a:r>
            <a:r>
              <a:rPr lang="en-US" altLang="zh-CN" sz="4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öncelikle</a:t>
            </a:r>
          </a:p>
          <a:p>
            <a:pPr marL="0" indent="217932">
              <a:lnSpc>
                <a:spcPct val="85833"/>
              </a:lnSpc>
            </a:pP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destekleyici,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koruyucu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fizik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</a:p>
          <a:p>
            <a:pPr marL="0" indent="217932">
              <a:lnSpc>
                <a:spcPct val="86250"/>
              </a:lnSpc>
            </a:pP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yapıl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ır.</a:t>
            </a:r>
          </a:p>
          <a:p>
            <a:pPr marL="0" indent="134111">
              <a:lnSpc>
                <a:spcPct val="85833"/>
              </a:lnSpc>
              <a:tabLst>
                <a:tab pos="217932" algn="l"/>
              </a:tabLst>
            </a:pPr>
            <a:r>
              <a:rPr lang="en-US" altLang="zh-CN" sz="400" spc="-10" dirty="0">
                <a:solidFill>
                  <a:srgbClr val="000000"/>
                </a:solidFill>
                <a:latin typeface="Arial"/>
                <a:ea typeface="Arial"/>
              </a:rPr>
              <a:t>–	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Destekleyici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34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koruyucu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tedavide,</a:t>
            </a:r>
          </a:p>
          <a:p>
            <a:pPr marL="0" indent="217932">
              <a:lnSpc>
                <a:spcPct val="86250"/>
              </a:lnSpc>
            </a:pP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hasta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mümkün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olduğunca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stabilize</a:t>
            </a:r>
          </a:p>
          <a:p>
            <a:pPr marL="0" indent="217932">
              <a:lnSpc>
                <a:spcPct val="85833"/>
              </a:lnSpc>
            </a:pP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edil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melidir.</a:t>
            </a:r>
          </a:p>
          <a:p>
            <a:pPr marL="0" indent="134111">
              <a:lnSpc>
                <a:spcPct val="86250"/>
              </a:lnSpc>
              <a:tabLst>
                <a:tab pos="217932" algn="l"/>
              </a:tabLst>
            </a:pPr>
            <a:r>
              <a:rPr lang="en-US" altLang="zh-CN" sz="400" spc="-10" dirty="0">
                <a:solidFill>
                  <a:srgbClr val="000000"/>
                </a:solidFill>
                <a:latin typeface="Arial"/>
                <a:ea typeface="Arial"/>
              </a:rPr>
              <a:t>–	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Ortopedik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sert,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(gömülmeyen)</a:t>
            </a:r>
          </a:p>
          <a:p>
            <a:pPr marL="0" indent="217932">
              <a:lnSpc>
                <a:spcPct val="85833"/>
              </a:lnSpc>
            </a:pP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yatakta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yatak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istirahati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önerilir.</a:t>
            </a:r>
          </a:p>
          <a:p>
            <a:pPr marL="0" indent="134111">
              <a:lnSpc>
                <a:spcPct val="86250"/>
              </a:lnSpc>
              <a:tabLst>
                <a:tab pos="217932" algn="l"/>
              </a:tabLst>
            </a:pPr>
            <a:r>
              <a:rPr lang="en-US" altLang="zh-CN" sz="400" spc="-10" dirty="0">
                <a:solidFill>
                  <a:srgbClr val="000000"/>
                </a:solidFill>
                <a:latin typeface="Arial"/>
                <a:ea typeface="Arial"/>
              </a:rPr>
              <a:t>–	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Ağır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kaldırma,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20" dirty="0">
                <a:solidFill>
                  <a:srgbClr val="000000"/>
                </a:solidFill>
                <a:latin typeface="Comic Sans MS"/>
                <a:ea typeface="Comic Sans MS"/>
              </a:rPr>
              <a:t>ani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sert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hareketlerden</a:t>
            </a:r>
          </a:p>
          <a:p>
            <a:pPr marL="0" indent="217932">
              <a:lnSpc>
                <a:spcPct val="85833"/>
              </a:lnSpc>
            </a:pP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uzak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durması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yönünde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hasta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eğitilir.</a:t>
            </a:r>
          </a:p>
          <a:p>
            <a:pPr marL="0" indent="134111">
              <a:lnSpc>
                <a:spcPct val="86250"/>
              </a:lnSpc>
              <a:tabLst>
                <a:tab pos="217932" algn="l"/>
              </a:tabLst>
            </a:pPr>
            <a:r>
              <a:rPr lang="en-US" altLang="zh-CN" sz="400" spc="-10" dirty="0">
                <a:solidFill>
                  <a:srgbClr val="000000"/>
                </a:solidFill>
                <a:latin typeface="Arial"/>
                <a:ea typeface="Arial"/>
              </a:rPr>
              <a:t>–	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ea typeface="Comic Sans MS"/>
              </a:rPr>
              <a:t>Tıbbi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tedaviye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cevap</a:t>
            </a:r>
            <a:r>
              <a:rPr lang="en-US" altLang="zh-CN" sz="4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vermeyen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durumlarda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cerrahi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  <a:r>
              <a:rPr lang="en-US" altLang="zh-CN" sz="4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-10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557527" y="6352583"/>
            <a:ext cx="3869446" cy="208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8750"/>
              </a:lnSpc>
              <a:tabLst>
                <a:tab pos="3086735" algn="l"/>
              </a:tabLst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Parkinson	</a:t>
            </a:r>
            <a:r>
              <a:rPr lang="en-US" altLang="zh-CN" sz="1150" spc="5" dirty="0">
                <a:solidFill>
                  <a:srgbClr val="000000"/>
                </a:solidFill>
                <a:latin typeface="Comic Sans MS"/>
                <a:ea typeface="Comic Sans MS"/>
              </a:rPr>
              <a:t>Parkinson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705002" y="6665198"/>
            <a:ext cx="1098446" cy="1206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450" spc="-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Parkinson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hastalığı;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beyinde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istemli</a:t>
            </a:r>
          </a:p>
          <a:p>
            <a:pPr marL="100583" hangingPunct="0">
              <a:lnSpc>
                <a:spcPct val="95416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hareketlerin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sağlanması,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otomatik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hareketlerin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düzenlenmesi,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istem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dışı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hareketlerin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kontrolünü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sağlayan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dopamin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adı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verilen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maddenin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yapımındaki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yetersizliğe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gelişen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hastalıktır.</a:t>
            </a:r>
          </a:p>
          <a:p>
            <a:pPr marL="0">
              <a:lnSpc>
                <a:spcPct val="96249"/>
              </a:lnSpc>
              <a:tabLst>
                <a:tab pos="100583" algn="l"/>
              </a:tabLst>
            </a:pPr>
            <a:r>
              <a:rPr lang="en-US" altLang="zh-CN" sz="450" spc="-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Dopamin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bilgilerin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hücreler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arasında</a:t>
            </a:r>
          </a:p>
          <a:p>
            <a:pPr marL="100583" hangingPunct="0">
              <a:lnSpc>
                <a:spcPct val="95416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iletimini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sağlayarak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vücut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hareketlerinin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denge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işlevinin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düzgün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yapılmasını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sağlar.</a:t>
            </a:r>
          </a:p>
          <a:p>
            <a:pPr marL="0">
              <a:lnSpc>
                <a:spcPct val="100000"/>
              </a:lnSpc>
              <a:spcBef>
                <a:spcPts val="259"/>
              </a:spcBef>
              <a:tabLst>
                <a:tab pos="100583" algn="l"/>
              </a:tabLst>
            </a:pPr>
            <a:r>
              <a:rPr lang="en-US" altLang="zh-CN" sz="450" spc="-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Yetersiz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dopamin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varlığında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hastalık</a:t>
            </a:r>
          </a:p>
          <a:p>
            <a:pPr marL="0" indent="100583">
              <a:lnSpc>
                <a:spcPct val="100000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belirtileri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ortaya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çıkar.</a:t>
            </a:r>
          </a:p>
          <a:p>
            <a:pPr marL="0">
              <a:lnSpc>
                <a:spcPct val="100000"/>
              </a:lnSpc>
              <a:spcBef>
                <a:spcPts val="365"/>
              </a:spcBef>
              <a:tabLst>
                <a:tab pos="100583" algn="l"/>
              </a:tabLst>
            </a:pPr>
            <a:r>
              <a:rPr lang="en-US" altLang="zh-CN" sz="450" spc="-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Parkinson,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daha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çok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ileri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yaşlarda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60</a:t>
            </a:r>
          </a:p>
          <a:p>
            <a:pPr marL="100583" hangingPunct="0">
              <a:lnSpc>
                <a:spcPct val="95416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yaş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civarında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ortaya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çıkmakla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birlikte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bazen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daha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genç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yetişkinlerde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görüle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bilmektedir.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934210" y="6688200"/>
            <a:ext cx="1150644" cy="13208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375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Etyoloji:</a:t>
            </a:r>
          </a:p>
          <a:p>
            <a:pPr marL="0" indent="134111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spc="-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Parkinson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idiopatik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hastalıktır.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Ancak;</a:t>
            </a:r>
          </a:p>
          <a:p>
            <a:pPr marL="0" indent="268223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Geçirilmiş</a:t>
            </a:r>
            <a:r>
              <a:rPr lang="en-US" altLang="zh-CN" sz="6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</a:p>
          <a:p>
            <a:pPr marL="0" indent="335279">
              <a:lnSpc>
                <a:spcPct val="10000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enfeksiyonlar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ı,</a:t>
            </a:r>
          </a:p>
          <a:p>
            <a:pPr marL="0" indent="268223">
              <a:lnSpc>
                <a:spcPct val="11375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Bazı</a:t>
            </a:r>
            <a:r>
              <a:rPr lang="en-US" altLang="zh-CN" sz="6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ilaçlar,</a:t>
            </a:r>
          </a:p>
          <a:p>
            <a:pPr marL="0" indent="268223">
              <a:lnSpc>
                <a:spcPct val="11375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Arteroskleroz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</a:p>
          <a:p>
            <a:pPr marL="0" indent="268223">
              <a:lnSpc>
                <a:spcPct val="11375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Ailevi</a:t>
            </a:r>
            <a:r>
              <a:rPr lang="en-US" altLang="zh-CN" sz="6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sebepler,</a:t>
            </a:r>
          </a:p>
          <a:p>
            <a:pPr marL="0" indent="268223">
              <a:lnSpc>
                <a:spcPct val="11375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Travma,</a:t>
            </a:r>
          </a:p>
          <a:p>
            <a:pPr marL="0" indent="268223">
              <a:lnSpc>
                <a:spcPct val="11375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Zehirlenmeler,</a:t>
            </a:r>
          </a:p>
          <a:p>
            <a:pPr marL="335279" indent="-67055" hangingPunct="0">
              <a:lnSpc>
                <a:spcPct val="9916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Tümörler</a:t>
            </a:r>
            <a:r>
              <a:rPr lang="en-US" altLang="zh-CN" sz="6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parkinson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hastalığının</a:t>
            </a:r>
            <a:r>
              <a:rPr lang="en-US" altLang="zh-CN" sz="600" spc="-8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oluşmasına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neden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olabilir.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3791965" y="6661703"/>
            <a:ext cx="1149806" cy="1267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Bulgular</a:t>
            </a:r>
          </a:p>
          <a:p>
            <a:pPr marL="217932" indent="-83819" hangingPunct="0">
              <a:lnSpc>
                <a:spcPct val="92083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Hastalığın</a:t>
            </a:r>
            <a:r>
              <a:rPr lang="en-US" altLang="zh-CN" sz="55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başlangıcında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güçsüzlük,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istirahat</a:t>
            </a:r>
            <a:r>
              <a:rPr lang="en-US" altLang="zh-CN" sz="5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halinde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ellerde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5" dirty="0">
                <a:solidFill>
                  <a:srgbClr val="000000"/>
                </a:solidFill>
                <a:latin typeface="Comic Sans MS"/>
                <a:ea typeface="Comic Sans MS"/>
              </a:rPr>
              <a:t>tremor,</a:t>
            </a:r>
          </a:p>
          <a:p>
            <a:pPr marL="217932" indent="-83819" hangingPunct="0">
              <a:lnSpc>
                <a:spcPct val="92500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Bradikinezi</a:t>
            </a:r>
            <a:r>
              <a:rPr lang="en-US" altLang="zh-CN" sz="55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(hareketi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başlatma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sürdürmede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5" dirty="0">
                <a:solidFill>
                  <a:srgbClr val="000000"/>
                </a:solidFill>
                <a:latin typeface="Comic Sans MS"/>
                <a:ea typeface="Comic Sans MS"/>
              </a:rPr>
              <a:t>yavaş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lama),</a:t>
            </a:r>
          </a:p>
          <a:p>
            <a:pPr marL="0" indent="134112">
              <a:lnSpc>
                <a:spcPct val="93333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Rijidite</a:t>
            </a:r>
            <a:r>
              <a:rPr lang="en-US" altLang="zh-CN" sz="5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(kaslarda</a:t>
            </a:r>
            <a:r>
              <a:rPr lang="en-US" altLang="zh-CN" sz="5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gerginlik</a:t>
            </a:r>
          </a:p>
          <a:p>
            <a:pPr marL="0" indent="217932">
              <a:lnSpc>
                <a:spcPct val="92500"/>
              </a:lnSpc>
            </a:pP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sertlik),</a:t>
            </a:r>
          </a:p>
          <a:p>
            <a:pPr marL="0" indent="134112">
              <a:lnSpc>
                <a:spcPct val="92500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Postür</a:t>
            </a:r>
            <a:r>
              <a:rPr lang="en-US" altLang="zh-CN" sz="5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bozukluğu,</a:t>
            </a:r>
          </a:p>
          <a:p>
            <a:pPr marL="0" indent="134112">
              <a:lnSpc>
                <a:spcPct val="92500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Maske</a:t>
            </a:r>
            <a:r>
              <a:rPr lang="en-US" altLang="zh-CN" sz="5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yüz</a:t>
            </a:r>
            <a:r>
              <a:rPr lang="en-US" altLang="zh-CN" sz="5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(yüz</a:t>
            </a:r>
            <a:r>
              <a:rPr lang="en-US" altLang="zh-CN" sz="5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maske</a:t>
            </a:r>
            <a:r>
              <a:rPr lang="en-US" altLang="zh-CN" sz="5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</a:p>
          <a:p>
            <a:pPr marL="0" indent="217932">
              <a:lnSpc>
                <a:spcPct val="92500"/>
              </a:lnSpc>
            </a:pPr>
            <a:r>
              <a:rPr lang="en-US" altLang="zh-CN" sz="550" spc="5" dirty="0">
                <a:solidFill>
                  <a:srgbClr val="000000"/>
                </a:solidFill>
                <a:latin typeface="Comic Sans MS"/>
                <a:ea typeface="Comic Sans MS"/>
              </a:rPr>
              <a:t>ifade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sizdir),</a:t>
            </a:r>
          </a:p>
          <a:p>
            <a:pPr marL="134112" hangingPunct="0">
              <a:lnSpc>
                <a:spcPct val="92500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Davranış</a:t>
            </a:r>
            <a:r>
              <a:rPr lang="en-US" altLang="zh-CN" sz="5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bozuklukları,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Depresyon,</a:t>
            </a:r>
          </a:p>
          <a:p>
            <a:pPr marL="0" indent="134112">
              <a:lnSpc>
                <a:spcPct val="92500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Hafıza</a:t>
            </a:r>
            <a:r>
              <a:rPr lang="en-US" altLang="zh-CN" sz="5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bozukluğu</a:t>
            </a:r>
            <a:r>
              <a:rPr lang="en-US" altLang="zh-CN" sz="5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(demans)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550" spc="5" dirty="0">
                <a:solidFill>
                  <a:srgbClr val="000000"/>
                </a:solidFill>
                <a:latin typeface="Comic Sans MS"/>
                <a:ea typeface="Comic Sans MS"/>
              </a:rPr>
              <a:t>görü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lür.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5020945" y="6663532"/>
            <a:ext cx="1018125" cy="10166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9375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Klinik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tabloya,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otonom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sistem</a:t>
            </a:r>
            <a:r>
              <a:rPr lang="en-US" altLang="zh-CN" sz="65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bozuklukları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ne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deniyle,</a:t>
            </a:r>
          </a:p>
          <a:p>
            <a:pPr marL="0">
              <a:lnSpc>
                <a:spcPct val="9250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Siyalore</a:t>
            </a:r>
            <a:r>
              <a:rPr lang="en-US" altLang="zh-CN" sz="6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(tükürük</a:t>
            </a:r>
          </a:p>
          <a:p>
            <a:pPr marL="0" indent="100583">
              <a:lnSpc>
                <a:spcPct val="9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salgısında</a:t>
            </a:r>
            <a:r>
              <a:rPr lang="en-US" altLang="zh-CN" sz="6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artma),</a:t>
            </a:r>
          </a:p>
          <a:p>
            <a:pPr marL="0">
              <a:lnSpc>
                <a:spcPct val="9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Disfaji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(yutma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güçlüğü),</a:t>
            </a:r>
          </a:p>
          <a:p>
            <a:pPr marL="0">
              <a:lnSpc>
                <a:spcPct val="9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spc="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Terleme,</a:t>
            </a:r>
          </a:p>
          <a:p>
            <a:pPr marL="0">
              <a:lnSpc>
                <a:spcPct val="9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Çarpıntı,</a:t>
            </a:r>
          </a:p>
          <a:p>
            <a:pPr marL="0">
              <a:lnSpc>
                <a:spcPct val="9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Konstipasyon,</a:t>
            </a:r>
          </a:p>
          <a:p>
            <a:pPr marL="0">
              <a:lnSpc>
                <a:spcPct val="9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İdrar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kaçırma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eşlik</a:t>
            </a:r>
          </a:p>
          <a:p>
            <a:pPr marL="0" indent="100583">
              <a:lnSpc>
                <a:spcPct val="100000"/>
              </a:lnSpc>
            </a:pP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ed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ebilir.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6687311" y="8930640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spc="-10" dirty="0">
                <a:solidFill>
                  <a:srgbClr val="000000"/>
                </a:solidFill>
                <a:latin typeface="Calibri"/>
                <a:ea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760" y="1440180"/>
            <a:ext cx="1287780" cy="1280160"/>
          </a:xfrm>
          <a:prstGeom prst="rect">
            <a:avLst/>
          </a:prstGeom>
        </p:spPr>
      </p:pic>
      <p:pic>
        <p:nvPicPr>
          <p:cNvPr id="69" name="Picture 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0" y="6736080"/>
            <a:ext cx="1363980" cy="1104900"/>
          </a:xfrm>
          <a:prstGeom prst="rect">
            <a:avLst/>
          </a:prstGeom>
        </p:spPr>
      </p:pic>
      <p:sp>
        <p:nvSpPr>
          <p:cNvPr id="70" name="TextBox 70"/>
          <p:cNvSpPr txBox="1"/>
          <p:nvPr/>
        </p:nvSpPr>
        <p:spPr>
          <a:xfrm>
            <a:off x="1557527" y="960671"/>
            <a:ext cx="3902838" cy="3070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54999"/>
              </a:lnSpc>
              <a:tabLst>
                <a:tab pos="3053206" algn="l"/>
              </a:tabLst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Parkinson	</a:t>
            </a:r>
            <a:r>
              <a:rPr lang="en-US" altLang="zh-CN" sz="1300" spc="-10" dirty="0">
                <a:solidFill>
                  <a:srgbClr val="000000"/>
                </a:solidFill>
                <a:latin typeface="Comic Sans MS"/>
                <a:ea typeface="Comic Sans MS"/>
              </a:rPr>
              <a:t>Parkinson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705002" y="1396304"/>
            <a:ext cx="1084361" cy="75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102916"/>
              </a:lnSpc>
            </a:pPr>
            <a:r>
              <a:rPr lang="en-US" altLang="zh-CN" sz="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800" spc="6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Hastanın</a:t>
            </a:r>
            <a:r>
              <a:rPr lang="en-US" altLang="zh-CN" sz="800" spc="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yürüyüşü;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10" dirty="0">
                <a:solidFill>
                  <a:srgbClr val="000000"/>
                </a:solidFill>
                <a:latin typeface="Comic Sans MS"/>
                <a:ea typeface="Comic Sans MS"/>
              </a:rPr>
              <a:t>öne</a:t>
            </a:r>
            <a:r>
              <a:rPr lang="en-US" altLang="zh-CN" sz="8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10" dirty="0">
                <a:solidFill>
                  <a:srgbClr val="000000"/>
                </a:solidFill>
                <a:latin typeface="Comic Sans MS"/>
                <a:ea typeface="Comic Sans MS"/>
              </a:rPr>
              <a:t>doğru</a:t>
            </a:r>
            <a:r>
              <a:rPr lang="en-US" altLang="zh-CN" sz="8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10" dirty="0">
                <a:solidFill>
                  <a:srgbClr val="000000"/>
                </a:solidFill>
                <a:latin typeface="Comic Sans MS"/>
                <a:ea typeface="Comic Sans MS"/>
              </a:rPr>
              <a:t>kambur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20" dirty="0">
                <a:solidFill>
                  <a:srgbClr val="000000"/>
                </a:solidFill>
                <a:latin typeface="Comic Sans MS"/>
                <a:ea typeface="Comic Sans MS"/>
              </a:rPr>
              <a:t>durur</a:t>
            </a:r>
            <a:r>
              <a:rPr lang="en-US" altLang="zh-CN" sz="800" spc="-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20" dirty="0">
                <a:solidFill>
                  <a:srgbClr val="000000"/>
                </a:solidFill>
                <a:latin typeface="Comic Sans MS"/>
                <a:ea typeface="Comic Sans MS"/>
              </a:rPr>
              <a:t>pozisyonda,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25" dirty="0">
                <a:solidFill>
                  <a:srgbClr val="000000"/>
                </a:solidFill>
                <a:latin typeface="Comic Sans MS"/>
                <a:ea typeface="Comic Sans MS"/>
              </a:rPr>
              <a:t>küçük</a:t>
            </a:r>
            <a:r>
              <a:rPr lang="en-US" altLang="zh-CN" sz="800" spc="-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20" dirty="0">
                <a:solidFill>
                  <a:srgbClr val="000000"/>
                </a:solidFill>
                <a:latin typeface="Comic Sans MS"/>
                <a:ea typeface="Comic Sans MS"/>
              </a:rPr>
              <a:t>adımlarla,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yavaş</a:t>
            </a:r>
            <a:r>
              <a:rPr lang="en-US" altLang="zh-CN" sz="8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80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yere</a:t>
            </a:r>
            <a:r>
              <a:rPr lang="en-US" altLang="zh-CN" sz="80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sürür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10" dirty="0">
                <a:solidFill>
                  <a:srgbClr val="000000"/>
                </a:solidFill>
                <a:latin typeface="Comic Sans MS"/>
                <a:ea typeface="Comic Sans MS"/>
              </a:rPr>
              <a:t>ş</a:t>
            </a:r>
            <a:r>
              <a:rPr lang="en-US" altLang="zh-CN" sz="800" spc="5" dirty="0">
                <a:solidFill>
                  <a:srgbClr val="000000"/>
                </a:solidFill>
                <a:latin typeface="Comic Sans MS"/>
                <a:ea typeface="Comic Sans MS"/>
              </a:rPr>
              <a:t>ekildedir.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3791965" y="1347505"/>
            <a:ext cx="997434" cy="4940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50" spc="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7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Yöntemleri:</a:t>
            </a:r>
          </a:p>
          <a:p>
            <a:pPr marL="217932" indent="-83819" hangingPunct="0">
              <a:lnSpc>
                <a:spcPct val="95833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Hastanın</a:t>
            </a:r>
            <a:r>
              <a:rPr lang="en-US" altLang="zh-CN" sz="6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görünümü,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fizik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muayenesi</a:t>
            </a:r>
            <a:r>
              <a:rPr lang="en-US" altLang="zh-CN" sz="650" spc="-10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5" dirty="0">
                <a:solidFill>
                  <a:srgbClr val="000000"/>
                </a:solidFill>
                <a:latin typeface="Comic Sans MS"/>
                <a:ea typeface="Comic Sans MS"/>
              </a:rPr>
              <a:t>yeterli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olma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ktadır.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5020945" y="1344801"/>
            <a:ext cx="1148847" cy="13281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50" spc="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spc="20" dirty="0">
                <a:solidFill>
                  <a:srgbClr val="000000"/>
                </a:solidFill>
                <a:latin typeface="Comic Sans MS"/>
                <a:ea typeface="Comic Sans MS"/>
              </a:rPr>
              <a:t>Tedavi:</a:t>
            </a:r>
          </a:p>
          <a:p>
            <a:pPr marL="134111" hangingPunct="0">
              <a:lnSpc>
                <a:spcPct val="8625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Tıbbi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  <a:r>
              <a:rPr lang="en-US" altLang="zh-CN" sz="6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uygulanır.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  <a:r>
              <a:rPr lang="en-US" altLang="zh-CN" sz="6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yöntemi</a:t>
            </a:r>
          </a:p>
          <a:p>
            <a:pPr marL="217932" hangingPunct="0">
              <a:lnSpc>
                <a:spcPct val="86666"/>
              </a:lnSpc>
            </a:pP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hastanın</a:t>
            </a:r>
            <a:r>
              <a:rPr lang="en-US" altLang="zh-CN" sz="6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bulgularına</a:t>
            </a:r>
            <a:r>
              <a:rPr lang="en-US" altLang="zh-CN" sz="6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fonks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iyonel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boz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ukluğunun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derecesine</a:t>
            </a:r>
            <a:r>
              <a:rPr lang="en-US" altLang="zh-CN" sz="6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65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değ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işir.</a:t>
            </a:r>
          </a:p>
          <a:p>
            <a:pPr marL="217932" indent="-83820" hangingPunct="0">
              <a:lnSpc>
                <a:spcPct val="8625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Tedavinin</a:t>
            </a:r>
            <a:r>
              <a:rPr lang="en-US" altLang="zh-CN" sz="6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yanı</a:t>
            </a:r>
            <a:r>
              <a:rPr lang="en-US" altLang="zh-CN" sz="6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sıra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hasta</a:t>
            </a:r>
            <a:r>
              <a:rPr lang="en-US" altLang="zh-CN" sz="650" spc="-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rehabilite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edilerek</a:t>
            </a:r>
            <a:r>
              <a:rPr lang="en-US" altLang="zh-CN" sz="650" spc="-9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5" dirty="0">
                <a:solidFill>
                  <a:srgbClr val="000000"/>
                </a:solidFill>
                <a:latin typeface="Comic Sans MS"/>
                <a:ea typeface="Comic Sans MS"/>
              </a:rPr>
              <a:t>sosyal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hayattan</a:t>
            </a:r>
            <a:r>
              <a:rPr lang="en-US" altLang="zh-CN" sz="650" spc="-9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uzaklaşmasına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engel</a:t>
            </a:r>
            <a:r>
              <a:rPr lang="en-US" altLang="zh-CN" sz="6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olunur.</a:t>
            </a:r>
          </a:p>
          <a:p>
            <a:pPr marL="0" indent="134111">
              <a:lnSpc>
                <a:spcPct val="88333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Ayrıca</a:t>
            </a:r>
            <a:r>
              <a:rPr lang="en-US" altLang="zh-CN" sz="6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hastanın</a:t>
            </a:r>
            <a:r>
              <a:rPr lang="en-US" altLang="zh-CN" sz="6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diyeti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düz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enlenir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642872" y="3690840"/>
            <a:ext cx="3722207" cy="228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416"/>
              </a:lnSpc>
              <a:tabLst>
                <a:tab pos="3062350" algn="l"/>
              </a:tabLst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Migren	</a:t>
            </a:r>
            <a:r>
              <a:rPr lang="en-US" altLang="zh-CN" sz="1300" spc="-15" dirty="0">
                <a:solidFill>
                  <a:srgbClr val="000000"/>
                </a:solidFill>
                <a:latin typeface="Comic Sans MS"/>
                <a:ea typeface="Comic Sans MS"/>
              </a:rPr>
              <a:t>Migren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705002" y="4018295"/>
            <a:ext cx="1139204" cy="5705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Migren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karotis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arterin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ya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</a:p>
          <a:p>
            <a:pPr marL="100583" hangingPunct="0">
              <a:lnSpc>
                <a:spcPct val="91250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birkaç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dalında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genişleme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ile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uçlarının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uyarıldığı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ağrısıdır.</a:t>
            </a:r>
          </a:p>
          <a:p>
            <a:pPr marL="0">
              <a:lnSpc>
                <a:spcPct val="91666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En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sık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rastlanan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</a:p>
          <a:p>
            <a:pPr marL="0" indent="100583">
              <a:lnSpc>
                <a:spcPct val="91666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hastalıklardan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biridir.</a:t>
            </a:r>
          </a:p>
          <a:p>
            <a:pPr marL="0">
              <a:lnSpc>
                <a:spcPct val="9125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Uzun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yıllar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boyunca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tekrarlayan</a:t>
            </a:r>
          </a:p>
          <a:p>
            <a:pPr marL="100583" hangingPunct="0">
              <a:lnSpc>
                <a:spcPct val="95416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tek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taraflı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zonklayıcı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tip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ağrısı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yapar.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934210" y="4013142"/>
            <a:ext cx="1080851" cy="12409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Etyoloji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:</a:t>
            </a:r>
          </a:p>
          <a:p>
            <a:pPr marL="0" indent="134111">
              <a:lnSpc>
                <a:spcPct val="8458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Migrenin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kesin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nedeni</a:t>
            </a:r>
          </a:p>
          <a:p>
            <a:pPr marL="0" indent="217932">
              <a:lnSpc>
                <a:spcPct val="84583"/>
              </a:lnSpc>
            </a:pP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bilinmem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ektedir.</a:t>
            </a:r>
          </a:p>
          <a:p>
            <a:pPr marL="217932" indent="-83820" hangingPunct="0">
              <a:lnSpc>
                <a:spcPct val="8458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Beyindeki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kan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damarları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elektriksel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uyarısını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ileten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kimyasal</a:t>
            </a:r>
            <a:r>
              <a:rPr lang="en-US" altLang="zh-CN" sz="4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maddelerdeki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değişikliklere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olduğu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dü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şünülmektedir.</a:t>
            </a:r>
          </a:p>
          <a:p>
            <a:pPr marL="0" indent="134111">
              <a:lnSpc>
                <a:spcPct val="85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Gençlerde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kadınlarda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daha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sık</a:t>
            </a:r>
          </a:p>
          <a:p>
            <a:pPr marL="0" indent="217932">
              <a:lnSpc>
                <a:spcPct val="85000"/>
              </a:lnSpc>
            </a:pP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görü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lür.</a:t>
            </a:r>
          </a:p>
          <a:p>
            <a:pPr marL="134111" hangingPunct="0">
              <a:lnSpc>
                <a:spcPct val="8458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Genetik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yatkınlık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vardır.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Alkol,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çikolata,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fındık</a:t>
            </a:r>
            <a:r>
              <a:rPr lang="en-US" altLang="zh-CN" sz="4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</a:p>
          <a:p>
            <a:pPr marL="217932" hangingPunct="0">
              <a:lnSpc>
                <a:spcPct val="95416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yiyecekler,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kahve,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çay,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kafeinli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meşrubatlar,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alkollü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içecekler,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fazla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ya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az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uyku,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parlak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ışık,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stres,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hipoksi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(oksijen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azlığı),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menstrüasyon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  <a:r>
              <a:rPr lang="en-US" altLang="zh-CN" sz="450" spc="-8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hipertansiyon,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doğum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kontrol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hapları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migren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ataklarını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tetikleyen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fakt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örlerdendir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3791965" y="4010648"/>
            <a:ext cx="1130520" cy="12914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34112" indent="-134112" hangingPunct="0">
              <a:lnSpc>
                <a:spcPct val="9125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6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Bulgular: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Bazı</a:t>
            </a:r>
            <a:r>
              <a:rPr lang="en-US" altLang="zh-CN" sz="5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kişilerde</a:t>
            </a:r>
            <a:r>
              <a:rPr lang="en-US" altLang="zh-CN" sz="5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migren</a:t>
            </a:r>
          </a:p>
          <a:p>
            <a:pPr marL="217932" hangingPunct="0">
              <a:lnSpc>
                <a:spcPct val="87083"/>
              </a:lnSpc>
            </a:pP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ağrısından</a:t>
            </a:r>
            <a:r>
              <a:rPr lang="en-US" altLang="zh-CN" sz="5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önce</a:t>
            </a:r>
            <a:r>
              <a:rPr lang="en-US" altLang="zh-CN" sz="5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10-30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dakika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sürebilen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5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aura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dönemi</a:t>
            </a:r>
            <a:r>
              <a:rPr lang="en-US" altLang="zh-CN" sz="5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olur.</a:t>
            </a:r>
          </a:p>
          <a:p>
            <a:pPr marL="0" indent="134112">
              <a:lnSpc>
                <a:spcPct val="87500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Auranın</a:t>
            </a:r>
            <a:r>
              <a:rPr lang="en-US" altLang="zh-CN" sz="5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nedeni</a:t>
            </a:r>
          </a:p>
          <a:p>
            <a:pPr marL="0" indent="217932">
              <a:lnSpc>
                <a:spcPct val="87083"/>
              </a:lnSpc>
            </a:pPr>
            <a:r>
              <a:rPr lang="en-US" altLang="zh-CN" sz="550" spc="5" dirty="0">
                <a:solidFill>
                  <a:srgbClr val="000000"/>
                </a:solidFill>
                <a:latin typeface="Comic Sans MS"/>
                <a:ea typeface="Comic Sans MS"/>
              </a:rPr>
              <a:t>bilin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memektedir.</a:t>
            </a:r>
          </a:p>
          <a:p>
            <a:pPr marL="217932" indent="-83819" hangingPunct="0">
              <a:lnSpc>
                <a:spcPct val="87083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Aura</a:t>
            </a:r>
            <a:r>
              <a:rPr lang="en-US" altLang="zh-CN" sz="5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parlak</a:t>
            </a:r>
            <a:r>
              <a:rPr lang="en-US" altLang="zh-CN" sz="5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ışık</a:t>
            </a:r>
            <a:r>
              <a:rPr lang="en-US" altLang="zh-CN" sz="5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çakmaları,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titrek,</a:t>
            </a:r>
            <a:r>
              <a:rPr lang="en-US" altLang="zh-CN" sz="55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renkli</a:t>
            </a:r>
            <a:r>
              <a:rPr lang="en-US" altLang="zh-CN" sz="55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zikzak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çizgiler,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kör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noktalar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ya</a:t>
            </a:r>
            <a:r>
              <a:rPr lang="en-US" altLang="zh-CN" sz="5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5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tarafta</a:t>
            </a:r>
            <a:r>
              <a:rPr lang="en-US" altLang="zh-CN" sz="5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görme</a:t>
            </a:r>
            <a:r>
              <a:rPr lang="en-US" altLang="zh-CN" sz="5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kaybı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5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görsel</a:t>
            </a:r>
            <a:r>
              <a:rPr lang="en-US" altLang="zh-CN" sz="5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değişiklikleri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5" dirty="0">
                <a:solidFill>
                  <a:srgbClr val="000000"/>
                </a:solidFill>
                <a:latin typeface="Comic Sans MS"/>
                <a:ea typeface="Comic Sans MS"/>
              </a:rPr>
              <a:t>içere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bilir.</a:t>
            </a:r>
          </a:p>
          <a:p>
            <a:pPr marL="217932" indent="-83819" hangingPunct="0">
              <a:lnSpc>
                <a:spcPct val="95416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Aura</a:t>
            </a:r>
            <a:r>
              <a:rPr lang="en-US" altLang="zh-CN" sz="5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ayrıca,</a:t>
            </a:r>
            <a:r>
              <a:rPr lang="en-US" altLang="zh-CN" sz="5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kol</a:t>
            </a:r>
            <a:r>
              <a:rPr lang="en-US" altLang="zh-CN" sz="5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10" dirty="0">
                <a:solidFill>
                  <a:srgbClr val="000000"/>
                </a:solidFill>
                <a:latin typeface="Comic Sans MS"/>
                <a:ea typeface="Comic Sans MS"/>
              </a:rPr>
              <a:t>bacaklarda</a:t>
            </a:r>
            <a:r>
              <a:rPr lang="en-US" altLang="zh-CN" sz="55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10" dirty="0">
                <a:solidFill>
                  <a:srgbClr val="000000"/>
                </a:solidFill>
                <a:latin typeface="Comic Sans MS"/>
                <a:ea typeface="Comic Sans MS"/>
              </a:rPr>
              <a:t>karıncalanma,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uyuşma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dönmesini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de</a:t>
            </a:r>
            <a:r>
              <a:rPr lang="en-US" altLang="zh-CN" sz="5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içerebilir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5020945" y="4010717"/>
            <a:ext cx="1115666" cy="10308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Belirtiler:</a:t>
            </a:r>
          </a:p>
          <a:p>
            <a:pPr marL="217932" indent="-83820" hangingPunct="0">
              <a:lnSpc>
                <a:spcPct val="91666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Orta</a:t>
            </a:r>
            <a:r>
              <a:rPr lang="en-US" altLang="zh-CN" sz="5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şiddette</a:t>
            </a:r>
            <a:r>
              <a:rPr lang="en-US" altLang="zh-CN" sz="5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ya</a:t>
            </a:r>
            <a:r>
              <a:rPr lang="en-US" altLang="zh-CN" sz="5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şiddetli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tek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taraflı</a:t>
            </a:r>
            <a:r>
              <a:rPr lang="en-US" altLang="zh-CN" sz="5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ağrı,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(ağrı</a:t>
            </a:r>
            <a:r>
              <a:rPr lang="en-US" altLang="zh-CN" sz="5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hareketle</a:t>
            </a:r>
            <a:r>
              <a:rPr lang="en-US" altLang="zh-CN" sz="5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artar)</a:t>
            </a:r>
          </a:p>
          <a:p>
            <a:pPr marL="134111" hangingPunct="0">
              <a:lnSpc>
                <a:spcPct val="92083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Bulantı,</a:t>
            </a:r>
            <a:r>
              <a:rPr lang="en-US" altLang="zh-CN" sz="5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kusma,</a:t>
            </a:r>
            <a:r>
              <a:rPr lang="en-US" altLang="zh-CN" sz="5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iştahsızlık,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Işığa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sese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bazen</a:t>
            </a:r>
            <a:r>
              <a:rPr lang="en-US" altLang="zh-CN" sz="55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kokuya</a:t>
            </a:r>
          </a:p>
          <a:p>
            <a:pPr marL="0" indent="217932">
              <a:lnSpc>
                <a:spcPct val="92500"/>
              </a:lnSpc>
            </a:pPr>
            <a:r>
              <a:rPr lang="en-US" altLang="zh-CN" sz="550" spc="5" dirty="0">
                <a:solidFill>
                  <a:srgbClr val="000000"/>
                </a:solidFill>
                <a:latin typeface="Comic Sans MS"/>
                <a:ea typeface="Comic Sans MS"/>
              </a:rPr>
              <a:t>duyarl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ılık,</a:t>
            </a:r>
          </a:p>
          <a:p>
            <a:pPr marL="217932" indent="-83820" hangingPunct="0">
              <a:lnSpc>
                <a:spcPct val="92083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Görme</a:t>
            </a:r>
            <a:r>
              <a:rPr lang="en-US" altLang="zh-CN" sz="5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alanında</a:t>
            </a:r>
            <a:r>
              <a:rPr lang="en-US" altLang="zh-CN" sz="5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parlak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renklerin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boşlukların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5" dirty="0">
                <a:solidFill>
                  <a:srgbClr val="000000"/>
                </a:solidFill>
                <a:latin typeface="Comic Sans MS"/>
                <a:ea typeface="Comic Sans MS"/>
              </a:rPr>
              <a:t>u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çuşması,</a:t>
            </a:r>
          </a:p>
          <a:p>
            <a:pPr marL="0" indent="134111">
              <a:lnSpc>
                <a:spcPct val="91666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Konuşma</a:t>
            </a:r>
            <a:r>
              <a:rPr lang="en-US" altLang="zh-CN" sz="5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bozukluğu,</a:t>
            </a:r>
          </a:p>
          <a:p>
            <a:pPr marL="0" indent="134111">
              <a:lnSpc>
                <a:spcPct val="92083"/>
              </a:lnSpc>
            </a:pPr>
            <a:r>
              <a:rPr lang="en-US" altLang="zh-CN" sz="5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5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Elde</a:t>
            </a:r>
            <a:r>
              <a:rPr lang="en-US" altLang="zh-CN" sz="5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ağız</a:t>
            </a:r>
            <a:r>
              <a:rPr lang="en-US" altLang="zh-CN" sz="5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çevresinde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550" dirty="0">
                <a:solidFill>
                  <a:srgbClr val="000000"/>
                </a:solidFill>
                <a:latin typeface="Comic Sans MS"/>
                <a:ea typeface="Comic Sans MS"/>
              </a:rPr>
              <a:t>parestezilerdir</a:t>
            </a:r>
            <a:r>
              <a:rPr lang="en-US" altLang="zh-CN" sz="550" spc="60" dirty="0">
                <a:solidFill>
                  <a:srgbClr val="000000"/>
                </a:solidFill>
                <a:latin typeface="Comic Sans MS"/>
                <a:ea typeface="Comic Sans MS"/>
              </a:rPr>
              <a:t>.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642872" y="6352583"/>
            <a:ext cx="4184310" cy="208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8750"/>
              </a:lnSpc>
              <a:tabLst>
                <a:tab pos="2601722" algn="l"/>
              </a:tabLst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Migren	Multipl</a:t>
            </a:r>
            <a:r>
              <a:rPr lang="en-US" altLang="zh-CN" sz="11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Skleroz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(MS)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705002" y="6668252"/>
            <a:ext cx="1160559" cy="1249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50" spc="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7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Yöntemleri:</a:t>
            </a:r>
          </a:p>
          <a:p>
            <a:pPr marL="217931" indent="-83819" hangingPunct="0">
              <a:lnSpc>
                <a:spcPct val="94999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Migren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hastadan</a:t>
            </a:r>
            <a:r>
              <a:rPr lang="en-US" altLang="zh-CN" sz="6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alınan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anamnez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ile</a:t>
            </a:r>
            <a:r>
              <a:rPr lang="en-US" altLang="zh-CN" sz="6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konul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ur.</a:t>
            </a:r>
          </a:p>
          <a:p>
            <a:pPr marL="217931" indent="-83819" hangingPunct="0">
              <a:lnSpc>
                <a:spcPct val="95416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Hastanın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MR,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EEG</a:t>
            </a:r>
            <a:r>
              <a:rPr lang="en-US" altLang="zh-CN" sz="6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5" dirty="0">
                <a:solidFill>
                  <a:srgbClr val="000000"/>
                </a:solidFill>
                <a:latin typeface="Comic Sans MS"/>
                <a:ea typeface="Comic Sans MS"/>
              </a:rPr>
              <a:t>radyolojik</a:t>
            </a:r>
            <a:r>
              <a:rPr lang="en-US" altLang="zh-CN" sz="650" spc="-1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l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aboratuvar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incelemeleri</a:t>
            </a:r>
            <a:r>
              <a:rPr lang="en-US" altLang="zh-CN" sz="6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  <a:p>
            <a:pPr marL="217931" indent="-83819" hangingPunct="0">
              <a:lnSpc>
                <a:spcPct val="95416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6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incelemeler</a:t>
            </a:r>
            <a:r>
              <a:rPr lang="en-US" altLang="zh-CN" sz="6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migren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teşhisini</a:t>
            </a:r>
            <a:r>
              <a:rPr lang="en-US" altLang="zh-CN" sz="6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koymaktan</a:t>
            </a:r>
            <a:r>
              <a:rPr lang="en-US" altLang="zh-CN" sz="6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çok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diğer</a:t>
            </a:r>
            <a:r>
              <a:rPr lang="en-US" altLang="zh-CN" sz="650" spc="-9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hastalıkların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bertaraf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edilmesi</a:t>
            </a:r>
            <a:r>
              <a:rPr lang="en-US" altLang="zh-CN" sz="6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için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yap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ılır.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934210" y="6671037"/>
            <a:ext cx="1163355" cy="8884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50" spc="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spc="20" dirty="0">
                <a:solidFill>
                  <a:srgbClr val="000000"/>
                </a:solidFill>
                <a:latin typeface="Comic Sans MS"/>
                <a:ea typeface="Comic Sans MS"/>
              </a:rPr>
              <a:t>Tedavi:</a:t>
            </a:r>
          </a:p>
          <a:p>
            <a:pPr marL="134111" hangingPunct="0">
              <a:lnSpc>
                <a:spcPct val="9750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Tıbbi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  <a:r>
              <a:rPr lang="en-US" altLang="zh-CN" sz="6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Atağı</a:t>
            </a:r>
            <a:r>
              <a:rPr lang="en-US" altLang="zh-CN" sz="65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tetikleyen</a:t>
            </a:r>
          </a:p>
          <a:p>
            <a:pPr marL="0" indent="217932">
              <a:lnSpc>
                <a:spcPct val="97916"/>
              </a:lnSpc>
            </a:pP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faktörlerden</a:t>
            </a:r>
            <a:r>
              <a:rPr lang="en-US" altLang="zh-CN" sz="6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uzak</a:t>
            </a:r>
          </a:p>
          <a:p>
            <a:pPr marL="0" indent="217932">
              <a:lnSpc>
                <a:spcPct val="97500"/>
              </a:lnSpc>
            </a:pP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dur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ulmalıdır.</a:t>
            </a:r>
          </a:p>
          <a:p>
            <a:pPr marL="217932" indent="-83820" hangingPunct="0">
              <a:lnSpc>
                <a:spcPct val="9750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Atak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döneminde</a:t>
            </a:r>
            <a:r>
              <a:rPr lang="en-US" altLang="zh-CN" sz="6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gürültü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ışığın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fazla</a:t>
            </a:r>
            <a:r>
              <a:rPr lang="en-US" altLang="zh-CN" sz="6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olmadığı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sakin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6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ortam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ayarlanması</a:t>
            </a:r>
            <a:r>
              <a:rPr lang="en-US" altLang="zh-CN" sz="6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gerekir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3791965" y="6642058"/>
            <a:ext cx="1123453" cy="13346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4" indent="-100584" hangingPunct="0">
              <a:lnSpc>
                <a:spcPct val="8916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Multipl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skleroz,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medulla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spinaliste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yaygın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fibrotik</a:t>
            </a:r>
            <a:r>
              <a:rPr lang="en-US" altLang="zh-CN" sz="600" spc="-7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dejenerasyonların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geliştiği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immünolojik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ha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stalıktır.</a:t>
            </a:r>
          </a:p>
          <a:p>
            <a:pPr marL="100584" indent="-100584" hangingPunct="0">
              <a:lnSpc>
                <a:spcPct val="8333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omuriliği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tutan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sistemindeki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kılıflarının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harabiyeti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sonucu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oluşur.</a:t>
            </a:r>
          </a:p>
          <a:p>
            <a:pPr marL="100584" indent="-100584" hangingPunct="0">
              <a:lnSpc>
                <a:spcPct val="829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Bağışıklık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sistemi,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hücrelerinin</a:t>
            </a:r>
            <a:r>
              <a:rPr lang="en-US" altLang="zh-CN" sz="600" spc="-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çevresinde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bulunan,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eletriksel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uyarıları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ileten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myelin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kılıfını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vücuda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yabancı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madde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algılamasıyla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yok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etmeye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ç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alışır.</a:t>
            </a:r>
          </a:p>
          <a:p>
            <a:pPr marL="0">
              <a:lnSpc>
                <a:spcPct val="8333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Yani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vücut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kendi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kendine</a:t>
            </a:r>
          </a:p>
          <a:p>
            <a:pPr marL="0" indent="100584">
              <a:lnSpc>
                <a:spcPct val="10000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zarar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verir.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5019802" y="7881990"/>
            <a:ext cx="1204721" cy="933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2500"/>
              </a:lnSpc>
            </a:pPr>
            <a:r>
              <a:rPr lang="en-US" altLang="zh-CN" sz="500" b="1" spc="10" dirty="0">
                <a:solidFill>
                  <a:srgbClr val="000000"/>
                </a:solidFill>
                <a:latin typeface="Comic Sans MS"/>
                <a:ea typeface="Comic Sans MS"/>
              </a:rPr>
              <a:t>Multipl</a:t>
            </a:r>
            <a:r>
              <a:rPr lang="en-US" altLang="zh-CN" sz="500" b="1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b="1" spc="15" dirty="0">
                <a:solidFill>
                  <a:srgbClr val="000000"/>
                </a:solidFill>
                <a:latin typeface="Comic Sans MS"/>
                <a:ea typeface="Comic Sans MS"/>
              </a:rPr>
              <a:t>sklerozda</a:t>
            </a:r>
            <a:r>
              <a:rPr lang="en-US" altLang="zh-CN" sz="500" b="1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b="1" spc="15" dirty="0">
                <a:solidFill>
                  <a:srgbClr val="000000"/>
                </a:solidFill>
                <a:latin typeface="Comic Sans MS"/>
                <a:ea typeface="Comic Sans MS"/>
              </a:rPr>
              <a:t>myelin</a:t>
            </a:r>
            <a:r>
              <a:rPr lang="en-US" altLang="zh-CN" sz="500" b="1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b="1" spc="15" dirty="0">
                <a:solidFill>
                  <a:srgbClr val="000000"/>
                </a:solidFill>
                <a:latin typeface="Comic Sans MS"/>
                <a:ea typeface="Comic Sans MS"/>
              </a:rPr>
              <a:t>zedelenmesi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6687311" y="8930640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spc="-10" dirty="0">
                <a:solidFill>
                  <a:srgbClr val="000000"/>
                </a:solidFill>
                <a:latin typeface="Calibri"/>
                <a:ea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960" y="1706880"/>
            <a:ext cx="1150619" cy="685800"/>
          </a:xfrm>
          <a:prstGeom prst="rect">
            <a:avLst/>
          </a:prstGeom>
        </p:spPr>
      </p:pic>
      <p:sp>
        <p:nvSpPr>
          <p:cNvPr id="87" name="TextBox 87"/>
          <p:cNvSpPr txBox="1"/>
          <p:nvPr/>
        </p:nvSpPr>
        <p:spPr>
          <a:xfrm>
            <a:off x="1157935" y="960671"/>
            <a:ext cx="4669247" cy="208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8750"/>
              </a:lnSpc>
              <a:tabLst>
                <a:tab pos="3086658" algn="l"/>
              </a:tabLst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Multipl</a:t>
            </a:r>
            <a:r>
              <a:rPr lang="en-US" altLang="zh-CN" sz="11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Skleroz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(MS)	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Multipl</a:t>
            </a:r>
            <a:r>
              <a:rPr lang="en-US" altLang="zh-CN" sz="11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Skleroz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(MS)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705002" y="1314576"/>
            <a:ext cx="1156406" cy="7010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95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Miyelin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yok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olduğunda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hasar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gördüğünde,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sinirlerin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beyine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giden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60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beyinden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gelen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elektrik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uyarılarını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iletebilme</a:t>
            </a:r>
            <a:r>
              <a:rPr lang="en-US" altLang="zh-CN" sz="600" spc="-8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kapasiteleri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kesintiye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uğrar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60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durum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çeşitli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ea typeface="Comic Sans MS"/>
              </a:rPr>
              <a:t>MS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belirtilerini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ortaya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çıka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rır.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1934210" y="1354209"/>
            <a:ext cx="1131549" cy="1120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90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Etkilenen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bölgeye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göre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değişik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semptomlarla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ortaya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ç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ıkar.</a:t>
            </a:r>
          </a:p>
          <a:p>
            <a:pPr marL="0">
              <a:lnSpc>
                <a:spcPct val="8583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İlk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20-40</a:t>
            </a:r>
          </a:p>
          <a:p>
            <a:pPr marL="0" indent="100583">
              <a:lnSpc>
                <a:spcPct val="85416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yaşlarında</a:t>
            </a:r>
            <a:r>
              <a:rPr lang="en-US" altLang="zh-CN" sz="60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</a:p>
          <a:p>
            <a:pPr marL="100583" indent="-100583" hangingPunct="0">
              <a:lnSpc>
                <a:spcPct val="85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Klinik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birdenbire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başlar,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alevlenmeler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düzelmelerle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uzun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yıllar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sürer.</a:t>
            </a:r>
          </a:p>
          <a:p>
            <a:pPr marL="100583" indent="-100583" hangingPunct="0">
              <a:lnSpc>
                <a:spcPct val="85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Tekrarlayan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ataklar,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yavaş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ilerleyen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fonksiyon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bozuklukları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hastanın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yaşam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kalitesini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etkiler.</a:t>
            </a:r>
          </a:p>
          <a:p>
            <a:pPr marL="0">
              <a:lnSpc>
                <a:spcPct val="8625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Bazı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durumlarda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hastalar</a:t>
            </a:r>
          </a:p>
          <a:p>
            <a:pPr marL="0" indent="100583">
              <a:lnSpc>
                <a:spcPct val="10000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yatağa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bağımlı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hale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gelebilir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3791965" y="1382360"/>
            <a:ext cx="1047600" cy="11521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8333"/>
              </a:lnSpc>
            </a:pPr>
            <a:r>
              <a:rPr lang="en-US" altLang="zh-CN" sz="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800" spc="5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Etyoloji:</a:t>
            </a:r>
          </a:p>
          <a:p>
            <a:pPr marL="0" indent="134112">
              <a:lnSpc>
                <a:spcPct val="100000"/>
              </a:lnSpc>
              <a:spcBef>
                <a:spcPts val="100"/>
              </a:spcBef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7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Nedeni</a:t>
            </a:r>
            <a:r>
              <a:rPr lang="en-US" altLang="zh-CN" sz="70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kesin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700" spc="5" dirty="0">
                <a:solidFill>
                  <a:srgbClr val="000000"/>
                </a:solidFill>
                <a:latin typeface="Comic Sans MS"/>
                <a:ea typeface="Comic Sans MS"/>
              </a:rPr>
              <a:t>bilinmem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ektedir.</a:t>
            </a:r>
          </a:p>
          <a:p>
            <a:pPr marL="217932" indent="-83819" hangingPunct="0">
              <a:lnSpc>
                <a:spcPct val="100000"/>
              </a:lnSpc>
              <a:spcBef>
                <a:spcPts val="185"/>
              </a:spcBef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7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Bazı</a:t>
            </a:r>
            <a:r>
              <a:rPr lang="en-US" altLang="zh-CN" sz="70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viral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ea typeface="Comic Sans MS"/>
              </a:rPr>
              <a:t>enfeksiyon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ların,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ea typeface="Comic Sans MS"/>
              </a:rPr>
              <a:t>immünolojik</a:t>
            </a:r>
            <a:r>
              <a:rPr lang="en-US" altLang="zh-CN" sz="700" spc="-1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34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genetik</a:t>
            </a:r>
            <a:r>
              <a:rPr lang="en-US" altLang="zh-CN" sz="700" spc="-11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faktörlerin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ea typeface="Comic Sans MS"/>
              </a:rPr>
              <a:t>multipl</a:t>
            </a:r>
            <a:r>
              <a:rPr lang="en-US" altLang="zh-CN" sz="700" spc="-1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ea typeface="Comic Sans MS"/>
              </a:rPr>
              <a:t>sklerozun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ea typeface="Comic Sans MS"/>
              </a:rPr>
              <a:t>nedeni</a:t>
            </a:r>
            <a:r>
              <a:rPr lang="en-US" altLang="zh-CN" sz="700" spc="-10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ea typeface="Comic Sans MS"/>
              </a:rPr>
              <a:t>olabileceği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ea typeface="Comic Sans MS"/>
              </a:rPr>
              <a:t>düşünülmek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tedir.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157935" y="3613402"/>
            <a:ext cx="4668553" cy="208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8750"/>
              </a:lnSpc>
              <a:tabLst>
                <a:tab pos="3086658" algn="l"/>
              </a:tabLst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Multipl</a:t>
            </a:r>
            <a:r>
              <a:rPr lang="en-US" altLang="zh-CN" sz="11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Skleroz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(MS)	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Multipl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Skleroz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(MS)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705002" y="4016357"/>
            <a:ext cx="1071319" cy="8765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Bulgular</a:t>
            </a:r>
          </a:p>
          <a:p>
            <a:pPr marL="217931" indent="-83819" hangingPunct="0">
              <a:lnSpc>
                <a:spcPct val="88749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Bulanık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ya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çift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görme,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tek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taraflı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görme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kaybı,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nistagmus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(gözbebeklerinin</a:t>
            </a:r>
            <a:r>
              <a:rPr lang="en-US" altLang="zh-CN" sz="450" spc="-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istemsiz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har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eketi),</a:t>
            </a:r>
          </a:p>
          <a:p>
            <a:pPr marL="217931" indent="-83819" hangingPunct="0">
              <a:lnSpc>
                <a:spcPct val="8916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Hareket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koordinasyon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bozukluğuna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istemsiz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hareketler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(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ataksiler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),</a:t>
            </a:r>
          </a:p>
          <a:p>
            <a:pPr marL="0" indent="134111">
              <a:lnSpc>
                <a:spcPct val="88749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Vertigo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(baş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dönmesi),</a:t>
            </a:r>
          </a:p>
          <a:p>
            <a:pPr marL="134111" hangingPunct="0">
              <a:lnSpc>
                <a:spcPct val="88749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3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Konuşma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bozuklukları</a:t>
            </a:r>
            <a:r>
              <a:rPr lang="en-US" altLang="zh-CN" sz="45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(dizartri),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Kaslarda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güçsüzlük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4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paralizi</a:t>
            </a:r>
          </a:p>
          <a:p>
            <a:pPr marL="0" indent="217931">
              <a:lnSpc>
                <a:spcPct val="89583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(felç)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tablosu,</a:t>
            </a:r>
          </a:p>
          <a:p>
            <a:pPr marL="0" indent="134111">
              <a:lnSpc>
                <a:spcPct val="88749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Kol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bacaklarda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paresteziler</a:t>
            </a:r>
          </a:p>
          <a:p>
            <a:pPr marL="0" indent="217931">
              <a:lnSpc>
                <a:spcPct val="100000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(uyuşma),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karıncalanma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hissi,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934210" y="4018632"/>
            <a:ext cx="1129506" cy="10699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iki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elde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titreme,</a:t>
            </a:r>
          </a:p>
          <a:p>
            <a:pPr marL="0">
              <a:lnSpc>
                <a:spcPct val="91666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Sendelenme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denge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kaybı,</a:t>
            </a:r>
          </a:p>
          <a:p>
            <a:pPr marL="0">
              <a:lnSpc>
                <a:spcPct val="92083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İdrar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kaçırma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(inkontinans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ea typeface="Comic Sans MS"/>
              </a:rPr>
              <a:t>)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ya</a:t>
            </a:r>
          </a:p>
          <a:p>
            <a:pPr marL="0" indent="100583">
              <a:lnSpc>
                <a:spcPct val="91666"/>
              </a:lnSpc>
            </a:pP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yapamama,</a:t>
            </a:r>
          </a:p>
          <a:p>
            <a:pPr marL="0">
              <a:lnSpc>
                <a:spcPct val="92083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Babinski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bulgusu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(ayak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tabanı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</a:p>
          <a:p>
            <a:pPr marL="100583" hangingPunct="0">
              <a:lnSpc>
                <a:spcPct val="91666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cisimle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çizildiğinde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parmakların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yukarı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doğru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açılması)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</a:p>
          <a:p>
            <a:pPr marL="0">
              <a:lnSpc>
                <a:spcPct val="92916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tablo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birkaç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günden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birkaç</a:t>
            </a:r>
          </a:p>
          <a:p>
            <a:pPr marL="100583" hangingPunct="0">
              <a:lnSpc>
                <a:spcPct val="91666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haftaya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kadar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devam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edebilir.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Sonra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kendiliğinden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kısmen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5" dirty="0">
                <a:solidFill>
                  <a:srgbClr val="000000"/>
                </a:solidFill>
                <a:latin typeface="Comic Sans MS"/>
                <a:ea typeface="Comic Sans MS"/>
              </a:rPr>
              <a:t>tamamen</a:t>
            </a:r>
            <a:r>
              <a:rPr lang="en-US" altLang="zh-CN" sz="5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iyileşme</a:t>
            </a:r>
            <a:r>
              <a:rPr lang="en-US" altLang="zh-CN" sz="5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</a:p>
          <a:p>
            <a:pPr marL="0">
              <a:lnSpc>
                <a:spcPct val="92916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Hastalık,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hastadan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hastaya</a:t>
            </a:r>
          </a:p>
          <a:p>
            <a:pPr marL="100583" hangingPunct="0">
              <a:lnSpc>
                <a:spcPct val="95416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değişmekle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beraber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genelde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iki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yılda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alevlenmeler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gösterir.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3791965" y="4001278"/>
            <a:ext cx="1166331" cy="13312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34112" indent="-134112" hangingPunct="0">
              <a:lnSpc>
                <a:spcPct val="90416"/>
              </a:lnSpc>
            </a:pPr>
            <a:r>
              <a:rPr lang="en-US" altLang="zh-CN" sz="7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5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750" spc="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Yöntemleri: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Hastadan</a:t>
            </a:r>
            <a:r>
              <a:rPr lang="en-US" altLang="zh-CN" sz="65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alınan</a:t>
            </a:r>
          </a:p>
          <a:p>
            <a:pPr marL="217932" hangingPunct="0">
              <a:lnSpc>
                <a:spcPct val="85416"/>
              </a:lnSpc>
            </a:pP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anemnez</a:t>
            </a:r>
            <a:r>
              <a:rPr lang="en-US" altLang="zh-CN" sz="6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fiziksel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muayene</a:t>
            </a:r>
            <a:r>
              <a:rPr lang="en-US" altLang="zh-CN" sz="6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önemlidir.</a:t>
            </a:r>
          </a:p>
          <a:p>
            <a:pPr marL="217932" indent="-83819" hangingPunct="0">
              <a:lnSpc>
                <a:spcPct val="85000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Kesin</a:t>
            </a:r>
            <a:r>
              <a:rPr lang="en-US" altLang="zh-CN" sz="6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6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koymak</a:t>
            </a:r>
            <a:r>
              <a:rPr lang="en-US" altLang="zh-CN" sz="6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için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immünolojik</a:t>
            </a:r>
            <a:r>
              <a:rPr lang="en-US" altLang="zh-CN" sz="650" spc="-1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laboratuvar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incelemeleri,</a:t>
            </a:r>
            <a:r>
              <a:rPr lang="en-US" altLang="zh-CN" sz="650" spc="-10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20" dirty="0">
                <a:solidFill>
                  <a:srgbClr val="000000"/>
                </a:solidFill>
                <a:latin typeface="Comic Sans MS"/>
                <a:ea typeface="Comic Sans MS"/>
              </a:rPr>
              <a:t>lomber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ponksiyonla</a:t>
            </a:r>
            <a:r>
              <a:rPr lang="en-US" altLang="zh-CN" sz="650" spc="-8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5" dirty="0">
                <a:solidFill>
                  <a:srgbClr val="000000"/>
                </a:solidFill>
                <a:latin typeface="Comic Sans MS"/>
                <a:ea typeface="Comic Sans MS"/>
              </a:rPr>
              <a:t>BOS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incelemeleri,</a:t>
            </a:r>
            <a:r>
              <a:rPr lang="en-US" altLang="zh-CN" sz="650" spc="-10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5" dirty="0">
                <a:solidFill>
                  <a:srgbClr val="000000"/>
                </a:solidFill>
                <a:latin typeface="Comic Sans MS"/>
                <a:ea typeface="Comic Sans MS"/>
              </a:rPr>
              <a:t>manyetik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rezonans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(MR)</a:t>
            </a:r>
            <a:r>
              <a:rPr lang="en-US" altLang="zh-CN" sz="6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inceleme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yap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ılır.</a:t>
            </a:r>
          </a:p>
          <a:p>
            <a:pPr marL="217932" indent="-83819" hangingPunct="0">
              <a:lnSpc>
                <a:spcPct val="95416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MR’de</a:t>
            </a:r>
            <a:r>
              <a:rPr lang="en-US" altLang="zh-CN" sz="6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beyaz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cevherinde</a:t>
            </a:r>
            <a:r>
              <a:rPr lang="en-US" altLang="zh-CN" sz="6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medulla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spinaliste</a:t>
            </a:r>
            <a:r>
              <a:rPr lang="en-US" altLang="zh-CN" sz="650" spc="-8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yaygın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lezyonlar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5020945" y="3994896"/>
            <a:ext cx="1028144" cy="12200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50" spc="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spc="20" dirty="0">
                <a:solidFill>
                  <a:srgbClr val="000000"/>
                </a:solidFill>
                <a:latin typeface="Comic Sans MS"/>
                <a:ea typeface="Comic Sans MS"/>
              </a:rPr>
              <a:t>Tedavi:</a:t>
            </a:r>
          </a:p>
          <a:p>
            <a:pPr marL="217932" indent="-83820" hangingPunct="0">
              <a:lnSpc>
                <a:spcPct val="845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Multiple</a:t>
            </a:r>
            <a:r>
              <a:rPr lang="en-US" altLang="zh-CN" sz="65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sklerozun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etkin</a:t>
            </a:r>
            <a:r>
              <a:rPr lang="en-US" altLang="zh-CN" sz="6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tedavisi</a:t>
            </a:r>
            <a:r>
              <a:rPr lang="en-US" altLang="zh-CN" sz="6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henüz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10" dirty="0">
                <a:solidFill>
                  <a:srgbClr val="000000"/>
                </a:solidFill>
                <a:latin typeface="Comic Sans MS"/>
                <a:ea typeface="Comic Sans MS"/>
              </a:rPr>
              <a:t>yokt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ur.</a:t>
            </a:r>
          </a:p>
          <a:p>
            <a:pPr marL="217932" indent="-83820" hangingPunct="0">
              <a:lnSpc>
                <a:spcPct val="95416"/>
              </a:lnSpc>
            </a:pPr>
            <a:r>
              <a:rPr lang="en-US" altLang="zh-CN" sz="6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5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Fakat</a:t>
            </a:r>
            <a:r>
              <a:rPr lang="en-US" altLang="zh-CN" sz="65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hastaların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bağımsız,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rahat</a:t>
            </a:r>
            <a:r>
              <a:rPr lang="en-US" altLang="zh-CN" sz="6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üretken</a:t>
            </a:r>
            <a:r>
              <a:rPr lang="en-US" altLang="zh-CN" sz="650" spc="-8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olmalarını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5" dirty="0">
                <a:solidFill>
                  <a:srgbClr val="000000"/>
                </a:solidFill>
                <a:latin typeface="Comic Sans MS"/>
                <a:ea typeface="Comic Sans MS"/>
              </a:rPr>
              <a:t>sağlamak</a:t>
            </a:r>
            <a:r>
              <a:rPr lang="en-US" altLang="zh-CN" sz="650" spc="-10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20" dirty="0">
                <a:solidFill>
                  <a:srgbClr val="000000"/>
                </a:solidFill>
                <a:latin typeface="Comic Sans MS"/>
                <a:ea typeface="Comic Sans MS"/>
              </a:rPr>
              <a:t>için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semptomlara</a:t>
            </a:r>
            <a:r>
              <a:rPr lang="en-US" altLang="zh-CN" sz="650" spc="-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Comic Sans MS"/>
                <a:ea typeface="Comic Sans MS"/>
              </a:rPr>
              <a:t>yönelik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destek</a:t>
            </a:r>
            <a:r>
              <a:rPr lang="en-US" altLang="zh-CN" sz="6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tedavisi,</a:t>
            </a:r>
            <a:r>
              <a:rPr lang="en-US" altLang="zh-CN" sz="6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ilaç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tedavisi,fizyoter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api,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Comic Sans MS"/>
                <a:ea typeface="Comic Sans MS"/>
              </a:rPr>
              <a:t>psikoterapi</a:t>
            </a:r>
            <a:r>
              <a:rPr lang="en-US" altLang="zh-CN" sz="650" spc="-10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34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Comic Sans MS"/>
                <a:ea typeface="Comic Sans MS"/>
              </a:rPr>
              <a:t>danışmanlık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50" spc="-5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1386586" y="6264273"/>
            <a:ext cx="4212597" cy="2964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69166"/>
              </a:lnSpc>
              <a:tabLst>
                <a:tab pos="3086989" algn="l"/>
              </a:tabLst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115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Apseleri	Beyin</a:t>
            </a:r>
            <a:r>
              <a:rPr lang="en-US" altLang="zh-CN" sz="115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5" dirty="0">
                <a:solidFill>
                  <a:srgbClr val="000000"/>
                </a:solidFill>
                <a:latin typeface="Comic Sans MS"/>
                <a:ea typeface="Comic Sans MS"/>
              </a:rPr>
              <a:t>Apseleri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705002" y="6669929"/>
            <a:ext cx="1168134" cy="1317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Apse,</a:t>
            </a:r>
            <a:r>
              <a:rPr lang="en-US" altLang="zh-CN" sz="70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içi</a:t>
            </a:r>
            <a:r>
              <a:rPr lang="en-US" altLang="zh-CN" sz="7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iltihap</a:t>
            </a:r>
            <a:r>
              <a:rPr lang="en-US" altLang="zh-CN" sz="7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dolu</a:t>
            </a:r>
          </a:p>
          <a:p>
            <a:pPr marL="0" indent="100583">
              <a:lnSpc>
                <a:spcPct val="94166"/>
              </a:lnSpc>
            </a:pP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şişliklere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denir.</a:t>
            </a:r>
          </a:p>
          <a:p>
            <a:pPr marL="100583" indent="-100583" hangingPunct="0">
              <a:lnSpc>
                <a:spcPct val="94166"/>
              </a:lnSpc>
            </a:pPr>
            <a:r>
              <a:rPr lang="en-US" altLang="zh-CN" sz="700" spc="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İntrakranial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apse;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ea typeface="Comic Sans MS"/>
              </a:rPr>
              <a:t>intrakranial</a:t>
            </a:r>
            <a:r>
              <a:rPr lang="en-US" altLang="zh-CN" sz="7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bölmelerden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birinde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(epidural</a:t>
            </a:r>
            <a:r>
              <a:rPr lang="en-US" altLang="zh-CN" sz="7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aralık,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subdural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aralık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beynin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ea typeface="Comic Sans MS"/>
              </a:rPr>
              <a:t>kendisi)</a:t>
            </a:r>
            <a:r>
              <a:rPr lang="en-US" altLang="zh-CN" sz="700" spc="-10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ea typeface="Comic Sans MS"/>
              </a:rPr>
              <a:t>çeşitli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ea typeface="Comic Sans MS"/>
              </a:rPr>
              <a:t>mikro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rganizmalar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tarafından</a:t>
            </a:r>
            <a:r>
              <a:rPr lang="en-US" altLang="zh-CN" sz="700" spc="-9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ea typeface="Comic Sans MS"/>
              </a:rPr>
              <a:t>oluşturulan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lokalize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infeksiyonlardır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ea typeface="Comic Sans MS"/>
              </a:rPr>
              <a:t>.</a:t>
            </a:r>
          </a:p>
          <a:p>
            <a:pPr marL="100583" indent="-100583" hangingPunct="0">
              <a:lnSpc>
                <a:spcPct val="95416"/>
              </a:lnSpc>
            </a:pPr>
            <a:r>
              <a:rPr lang="en-US" altLang="zh-CN" sz="700" spc="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apseleri,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intrakranial</a:t>
            </a:r>
            <a:r>
              <a:rPr lang="en-US" altLang="zh-CN" sz="700" spc="-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ea typeface="Comic Sans MS"/>
              </a:rPr>
              <a:t>apseler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içinde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en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sık</a:t>
            </a:r>
            <a:r>
              <a:rPr lang="en-US" altLang="zh-CN" sz="7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görülenidir.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1934210" y="6669097"/>
            <a:ext cx="1137822" cy="6324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ea typeface="Comic Sans MS"/>
              </a:rPr>
              <a:t>Etyoloji</a:t>
            </a:r>
            <a:r>
              <a:rPr lang="en-US" altLang="zh-CN" sz="700" spc="40" dirty="0">
                <a:solidFill>
                  <a:srgbClr val="000000"/>
                </a:solidFill>
                <a:latin typeface="Comic Sans MS"/>
                <a:ea typeface="Comic Sans MS"/>
              </a:rPr>
              <a:t>:</a:t>
            </a:r>
          </a:p>
          <a:p>
            <a:pPr marL="217932" indent="-83820" hangingPunct="0">
              <a:lnSpc>
                <a:spcPct val="95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spc="-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apseleri,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genellikle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vücudun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başka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yerindeki</a:t>
            </a:r>
            <a:r>
              <a:rPr lang="en-US" altLang="zh-CN" sz="600" spc="-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enfeksiyon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odağından</a:t>
            </a:r>
            <a:r>
              <a:rPr lang="en-US" altLang="zh-CN" sz="600" spc="-8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10" dirty="0">
                <a:solidFill>
                  <a:srgbClr val="000000"/>
                </a:solidFill>
                <a:latin typeface="Comic Sans MS"/>
                <a:ea typeface="Comic Sans MS"/>
              </a:rPr>
              <a:t>direkt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komşuluk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yoluyla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kan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yoluyla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yayılarak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gelişir.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791965" y="6664025"/>
            <a:ext cx="1141850" cy="10915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Direkt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komşuluk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yoluyla</a:t>
            </a:r>
          </a:p>
          <a:p>
            <a:pPr marL="0" indent="100584">
              <a:lnSpc>
                <a:spcPct val="91666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yayılım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genellikle;</a:t>
            </a:r>
          </a:p>
          <a:p>
            <a:pPr marL="134112" hangingPunct="0">
              <a:lnSpc>
                <a:spcPct val="91666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Paranasal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sinüs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enfeksiyonu,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Mastoidit,</a:t>
            </a:r>
          </a:p>
          <a:p>
            <a:pPr marL="0" indent="134112">
              <a:lnSpc>
                <a:spcPct val="92500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İltihaplı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kafa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kemiği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kırığı</a:t>
            </a:r>
          </a:p>
          <a:p>
            <a:pPr marL="0" indent="217932">
              <a:lnSpc>
                <a:spcPct val="91666"/>
              </a:lnSpc>
            </a:pP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travması,</a:t>
            </a:r>
          </a:p>
          <a:p>
            <a:pPr marL="0" indent="134112">
              <a:lnSpc>
                <a:spcPct val="92083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Orta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kulak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enfeksiyonlarından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kayna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klanır.</a:t>
            </a:r>
          </a:p>
          <a:p>
            <a:pPr>
              <a:lnSpc>
                <a:spcPts val="730"/>
              </a:lnSpc>
            </a:pPr>
            <a:endParaRPr lang="en-US" dirty="0" smtClean="0"/>
          </a:p>
          <a:p>
            <a:pPr marL="134112" indent="-134112" hangingPunct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Kan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yoluyla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yayılım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genellikle;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İdrar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yolları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enfeksiyonu,</a:t>
            </a:r>
          </a:p>
          <a:p>
            <a:pPr marL="0" indent="134112">
              <a:lnSpc>
                <a:spcPct val="100000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Diş</a:t>
            </a:r>
            <a:r>
              <a:rPr lang="en-US" altLang="zh-CN" sz="50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iltihabı,</a:t>
            </a:r>
          </a:p>
          <a:p>
            <a:pPr marL="0" indent="134112">
              <a:lnSpc>
                <a:spcPct val="100000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Akciğer</a:t>
            </a:r>
            <a:r>
              <a:rPr lang="en-US" altLang="zh-CN" sz="50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iltihabı,</a:t>
            </a:r>
          </a:p>
          <a:p>
            <a:pPr marL="0" indent="134112">
              <a:lnSpc>
                <a:spcPct val="100000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Kemik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iltihabından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kaynaklanır.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5020945" y="6651219"/>
            <a:ext cx="1162930" cy="12345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8833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Bağışıklık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sistemini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düşürecek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ilaçların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kullanımı,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kronik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akciğer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hastalığı,</a:t>
            </a:r>
          </a:p>
          <a:p>
            <a:pPr marL="100583" hangingPunct="0">
              <a:lnSpc>
                <a:spcPct val="81250"/>
              </a:lnSpc>
            </a:pP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diyabet,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lenfoma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lösemi,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ea typeface="Comic Sans MS"/>
              </a:rPr>
              <a:t>HIV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enfeksiyonu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</a:p>
          <a:p>
            <a:pPr marL="100583" hangingPunct="0">
              <a:lnSpc>
                <a:spcPct val="95416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hastalıklarda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zayıf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kişilerde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apsesi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olma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olasılığı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daha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yüksektir.</a:t>
            </a:r>
          </a:p>
          <a:p>
            <a:pPr>
              <a:lnSpc>
                <a:spcPts val="98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Bulgular:</a:t>
            </a:r>
          </a:p>
          <a:p>
            <a:pPr marL="217932" indent="-83820" hangingPunct="0">
              <a:lnSpc>
                <a:spcPct val="95416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apselerinde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klinik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tümörlerine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benzer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bulgular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verir.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Fakat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apsede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semptomlar</a:t>
            </a:r>
            <a:r>
              <a:rPr lang="en-US" altLang="zh-CN" sz="5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çok</a:t>
            </a:r>
            <a:r>
              <a:rPr lang="en-US" altLang="zh-CN" sz="5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daha</a:t>
            </a:r>
            <a:r>
              <a:rPr lang="en-US" altLang="zh-CN" sz="5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hızlı</a:t>
            </a:r>
            <a:r>
              <a:rPr lang="en-US" altLang="zh-CN" sz="5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şekilde</a:t>
            </a:r>
            <a:r>
              <a:rPr lang="en-US" altLang="zh-CN" sz="5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gelişir.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6687311" y="8930640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spc="-10" dirty="0">
                <a:solidFill>
                  <a:srgbClr val="000000"/>
                </a:solidFill>
                <a:latin typeface="Calibri"/>
                <a:ea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820" y="4198620"/>
            <a:ext cx="1021080" cy="998219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80" y="6903720"/>
            <a:ext cx="1203960" cy="899160"/>
          </a:xfrm>
          <a:prstGeom prst="rect">
            <a:avLst/>
          </a:prstGeom>
        </p:spPr>
      </p:pic>
      <p:sp>
        <p:nvSpPr>
          <p:cNvPr id="105" name="TextBox 105"/>
          <p:cNvSpPr txBox="1"/>
          <p:nvPr/>
        </p:nvSpPr>
        <p:spPr>
          <a:xfrm>
            <a:off x="1386586" y="960671"/>
            <a:ext cx="1125850" cy="208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8750"/>
              </a:lnSpc>
            </a:pP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1150" spc="2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Apseleri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4238497" y="992682"/>
            <a:ext cx="1488958" cy="3610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150" spc="20" dirty="0">
                <a:solidFill>
                  <a:srgbClr val="000000"/>
                </a:solidFill>
                <a:latin typeface="Comic Sans MS"/>
                <a:ea typeface="Comic Sans MS"/>
              </a:rPr>
              <a:t>SEREBROVASKÜ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LER</a:t>
            </a:r>
          </a:p>
          <a:p>
            <a:pPr marL="0" indent="196977">
              <a:lnSpc>
                <a:spcPct val="100000"/>
              </a:lnSpc>
            </a:pPr>
            <a:r>
              <a:rPr lang="en-US" altLang="zh-CN" sz="1150" spc="20" dirty="0">
                <a:solidFill>
                  <a:srgbClr val="000000"/>
                </a:solidFill>
                <a:latin typeface="Comic Sans MS"/>
                <a:ea typeface="Comic Sans MS"/>
              </a:rPr>
              <a:t>HASTALI</a:t>
            </a: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KLAR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705002" y="1388394"/>
            <a:ext cx="1114830" cy="13173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0416"/>
              </a:lnSpc>
              <a:tabLst>
                <a:tab pos="100583" algn="l"/>
              </a:tabLst>
            </a:pPr>
            <a:r>
              <a:rPr lang="en-US" altLang="zh-CN" sz="45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Belirtiler;</a:t>
            </a:r>
          </a:p>
          <a:p>
            <a:pPr marL="0" indent="134111">
              <a:lnSpc>
                <a:spcPct val="120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Ateş</a:t>
            </a:r>
            <a:r>
              <a:rPr lang="en-US" altLang="zh-CN" sz="4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titreme,</a:t>
            </a:r>
          </a:p>
          <a:p>
            <a:pPr marL="0" indent="134111">
              <a:lnSpc>
                <a:spcPct val="120416"/>
              </a:lnSpc>
            </a:pPr>
            <a:r>
              <a:rPr lang="en-US" altLang="zh-CN" sz="450" spc="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Kafatasında</a:t>
            </a:r>
            <a:r>
              <a:rPr lang="en-US" altLang="zh-CN" sz="4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hassasiyet,</a:t>
            </a:r>
          </a:p>
          <a:p>
            <a:pPr marL="0" indent="134111">
              <a:lnSpc>
                <a:spcPct val="100000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3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Fokal</a:t>
            </a:r>
            <a:r>
              <a:rPr lang="en-US" altLang="zh-CN" sz="4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ya</a:t>
            </a:r>
            <a:r>
              <a:rPr lang="en-US" altLang="zh-CN" sz="4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  <a:r>
              <a:rPr lang="en-US" altLang="zh-CN" sz="4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yaygın</a:t>
            </a:r>
            <a:r>
              <a:rPr lang="en-US" altLang="zh-CN" sz="4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epileptik</a:t>
            </a:r>
          </a:p>
          <a:p>
            <a:pPr marL="0" indent="217931">
              <a:lnSpc>
                <a:spcPct val="100000"/>
              </a:lnSpc>
            </a:pP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konvülziyonlar</a:t>
            </a:r>
            <a:r>
              <a:rPr lang="en-US" altLang="zh-CN" sz="450" spc="50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</a:p>
          <a:p>
            <a:pPr marL="0" indent="134111">
              <a:lnSpc>
                <a:spcPct val="121249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3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Güçsüzlük,</a:t>
            </a:r>
          </a:p>
          <a:p>
            <a:pPr marL="0" indent="134111">
              <a:lnSpc>
                <a:spcPct val="120416"/>
              </a:lnSpc>
            </a:pPr>
            <a:r>
              <a:rPr lang="en-US" altLang="zh-CN" sz="450" spc="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Fotofobi</a:t>
            </a:r>
            <a:r>
              <a:rPr lang="en-US" altLang="zh-CN" sz="450" spc="15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</a:p>
          <a:p>
            <a:pPr marL="0" indent="134111">
              <a:lnSpc>
                <a:spcPct val="120416"/>
              </a:lnSpc>
            </a:pPr>
            <a:r>
              <a:rPr lang="en-US" altLang="zh-CN" sz="450" spc="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Ağırlık</a:t>
            </a:r>
            <a:r>
              <a:rPr lang="en-US" altLang="zh-CN" sz="4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kaybıdır.</a:t>
            </a:r>
          </a:p>
          <a:p>
            <a:pPr>
              <a:lnSpc>
                <a:spcPts val="705"/>
              </a:lnSpc>
            </a:pPr>
            <a:endParaRPr lang="en-US" dirty="0" smtClean="0"/>
          </a:p>
          <a:p>
            <a:pPr marL="0">
              <a:lnSpc>
                <a:spcPct val="120416"/>
              </a:lnSpc>
              <a:tabLst>
                <a:tab pos="100583" algn="l"/>
              </a:tabLst>
            </a:pPr>
            <a:r>
              <a:rPr lang="en-US" altLang="zh-CN" sz="45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Kafa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içi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basıncı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artışına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olarak;</a:t>
            </a:r>
          </a:p>
          <a:p>
            <a:pPr marL="0" indent="134111">
              <a:lnSpc>
                <a:spcPct val="120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4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ağrısı,</a:t>
            </a:r>
          </a:p>
          <a:p>
            <a:pPr marL="0" indent="134111">
              <a:lnSpc>
                <a:spcPct val="120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3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Bulantı,</a:t>
            </a:r>
            <a:r>
              <a:rPr lang="en-US" altLang="zh-CN" sz="4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kusma,</a:t>
            </a:r>
          </a:p>
          <a:p>
            <a:pPr marL="0" indent="134111">
              <a:lnSpc>
                <a:spcPct val="120416"/>
              </a:lnSpc>
            </a:pPr>
            <a:r>
              <a:rPr lang="en-US" altLang="zh-CN" sz="450" spc="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Görme</a:t>
            </a:r>
            <a:r>
              <a:rPr lang="en-US" altLang="zh-CN" sz="4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bozuklukları,</a:t>
            </a:r>
          </a:p>
          <a:p>
            <a:pPr marL="217931" indent="-83819" hangingPunct="0">
              <a:lnSpc>
                <a:spcPct val="104583"/>
              </a:lnSpc>
            </a:pPr>
            <a:r>
              <a:rPr lang="en-US" altLang="zh-CN" sz="45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Bilinç</a:t>
            </a:r>
            <a:r>
              <a:rPr lang="en-US" altLang="zh-CN" sz="4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bozuklukları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(Fokal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odağa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göre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değişik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5" dirty="0">
                <a:solidFill>
                  <a:srgbClr val="000000"/>
                </a:solidFill>
                <a:latin typeface="Comic Sans MS"/>
                <a:ea typeface="Comic Sans MS"/>
              </a:rPr>
              <a:t>bulgular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10" dirty="0">
                <a:solidFill>
                  <a:srgbClr val="000000"/>
                </a:solidFill>
                <a:latin typeface="Comic Sans MS"/>
                <a:ea typeface="Comic Sans MS"/>
              </a:rPr>
              <a:t>oluşabilir.)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1934210" y="1388639"/>
            <a:ext cx="1146168" cy="11138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400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Komplikasyonlar</a:t>
            </a:r>
          </a:p>
          <a:p>
            <a:pPr marL="0" indent="134111">
              <a:lnSpc>
                <a:spcPct val="100000"/>
              </a:lnSpc>
            </a:pPr>
            <a:r>
              <a:rPr lang="en-US" altLang="zh-CN" sz="400" spc="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ea typeface="Comic Sans MS"/>
              </a:rPr>
              <a:t>Epilepsi,</a:t>
            </a:r>
          </a:p>
          <a:p>
            <a:pPr marL="134111" hangingPunct="0">
              <a:lnSpc>
                <a:spcPct val="98333"/>
              </a:lnSpc>
            </a:pPr>
            <a:r>
              <a:rPr lang="en-US" altLang="zh-CN" sz="40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Konvülziyonlar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3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İnme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(felç),</a:t>
            </a:r>
          </a:p>
          <a:p>
            <a:pPr marL="0" indent="134111">
              <a:lnSpc>
                <a:spcPct val="100000"/>
              </a:lnSpc>
            </a:pPr>
            <a:r>
              <a:rPr lang="en-US" altLang="zh-CN" sz="40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4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ağrısı,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solunum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düzensizlikleri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34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ö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lüm.</a:t>
            </a:r>
          </a:p>
          <a:p>
            <a:pPr marL="0">
              <a:lnSpc>
                <a:spcPct val="100000"/>
              </a:lnSpc>
              <a:spcBef>
                <a:spcPts val="370"/>
              </a:spcBef>
              <a:tabLst>
                <a:tab pos="100583" algn="l"/>
              </a:tabLst>
            </a:pPr>
            <a:r>
              <a:rPr lang="en-US" altLang="zh-CN" sz="400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4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Yöntemleri:</a:t>
            </a:r>
          </a:p>
          <a:p>
            <a:pPr marL="217932" indent="-83820" hangingPunct="0">
              <a:lnSpc>
                <a:spcPct val="92083"/>
              </a:lnSpc>
            </a:pPr>
            <a:r>
              <a:rPr lang="en-US" altLang="zh-CN" sz="40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Kan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kültürü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ea typeface="Comic Sans MS"/>
              </a:rPr>
              <a:t>yapılarak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enfeksiyon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tesbit</a:t>
            </a:r>
            <a:r>
              <a:rPr lang="en-US" altLang="zh-CN" sz="4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edilir.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Kan</a:t>
            </a:r>
            <a:r>
              <a:rPr lang="en-US" altLang="zh-CN" sz="4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sayımında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lökositoz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var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dır.</a:t>
            </a:r>
          </a:p>
          <a:p>
            <a:pPr marL="0" indent="134111">
              <a:lnSpc>
                <a:spcPct val="92083"/>
              </a:lnSpc>
            </a:pPr>
            <a:r>
              <a:rPr lang="en-US" altLang="zh-CN" sz="40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Apseler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tomografisi,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kontrastlı</a:t>
            </a:r>
          </a:p>
          <a:p>
            <a:pPr marL="134111" indent="83820" hangingPunct="0">
              <a:lnSpc>
                <a:spcPct val="92083"/>
              </a:lnSpc>
            </a:pP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manyetik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rezonansla</a:t>
            </a:r>
            <a:r>
              <a:rPr lang="en-US" altLang="zh-CN" sz="4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görüntülenebilir.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Kesin</a:t>
            </a:r>
            <a:r>
              <a:rPr lang="en-US" altLang="zh-CN" sz="4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cerrahi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ea typeface="Comic Sans MS"/>
              </a:rPr>
              <a:t>müdahele</a:t>
            </a:r>
          </a:p>
          <a:p>
            <a:pPr marL="0" indent="217932">
              <a:lnSpc>
                <a:spcPct val="92083"/>
              </a:lnSpc>
            </a:pP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sonrasında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ea typeface="Comic Sans MS"/>
              </a:rPr>
              <a:t>konur.</a:t>
            </a:r>
          </a:p>
          <a:p>
            <a:pPr marL="0" indent="134111">
              <a:lnSpc>
                <a:spcPct val="92083"/>
              </a:lnSpc>
            </a:pPr>
            <a:r>
              <a:rPr lang="en-US" altLang="zh-CN" sz="40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00" spc="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Materyalin</a:t>
            </a:r>
            <a:r>
              <a:rPr lang="en-US" altLang="zh-CN" sz="4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kültürü,</a:t>
            </a:r>
            <a:r>
              <a:rPr lang="en-US" altLang="zh-CN" sz="4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sitopatolojik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tetkikleri</a:t>
            </a:r>
            <a:r>
              <a:rPr lang="en-US" altLang="zh-CN" sz="4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spc="5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  <a:p>
            <a:pPr>
              <a:lnSpc>
                <a:spcPts val="475"/>
              </a:lnSpc>
            </a:pPr>
            <a:endParaRPr lang="en-US" dirty="0" smtClean="0"/>
          </a:p>
          <a:p>
            <a:pPr marL="0">
              <a:lnSpc>
                <a:spcPct val="118333"/>
              </a:lnSpc>
              <a:tabLst>
                <a:tab pos="100583" algn="l"/>
              </a:tabLst>
            </a:pPr>
            <a:r>
              <a:rPr lang="en-US" altLang="zh-CN" sz="400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Tedavi:</a:t>
            </a:r>
            <a:r>
              <a:rPr lang="en-US" altLang="zh-CN" sz="4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Tıbbi</a:t>
            </a:r>
            <a:r>
              <a:rPr lang="en-US" altLang="zh-CN" sz="4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cerrahi</a:t>
            </a:r>
            <a:r>
              <a:rPr lang="en-US" altLang="zh-CN" sz="4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  <a:r>
              <a:rPr lang="en-US" altLang="zh-CN" sz="4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00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3791965" y="1353706"/>
            <a:ext cx="1125499" cy="11228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4" indent="-100584" hangingPunct="0">
              <a:lnSpc>
                <a:spcPct val="8708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3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Serebrovasküler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hastalıklar;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merkezi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sinir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sistemini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besleyen</a:t>
            </a:r>
            <a:r>
              <a:rPr lang="en-US" altLang="zh-CN" sz="600" spc="-9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damarların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yapılarının</a:t>
            </a:r>
            <a:r>
              <a:rPr lang="en-US" altLang="zh-CN" sz="600" spc="-8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bozulmasıyla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oluş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ur.</a:t>
            </a:r>
          </a:p>
          <a:p>
            <a:pPr marL="100584" indent="-100584" hangingPunct="0">
              <a:lnSpc>
                <a:spcPct val="8416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bozukluklar,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arter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venlerde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tıkanma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şeklinde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görülebilir.</a:t>
            </a:r>
          </a:p>
          <a:p>
            <a:pPr marL="100584" indent="-100584" hangingPunct="0">
              <a:lnSpc>
                <a:spcPct val="8416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Her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iki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durumda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fonksiyonel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hasar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oluş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ur.</a:t>
            </a:r>
          </a:p>
          <a:p>
            <a:pPr marL="100584" indent="-100584" hangingPunct="0">
              <a:lnSpc>
                <a:spcPct val="95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Damar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tıkanmalarında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dokunun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oksijen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beslenme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ihtiyacı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karşılanamaz.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5020945" y="1355081"/>
            <a:ext cx="1157024" cy="861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9083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Kanamalarda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ise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dokusu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içine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çevresine</a:t>
            </a:r>
            <a:r>
              <a:rPr lang="en-US" altLang="zh-CN" sz="60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kan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sızması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söz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konusudur.</a:t>
            </a:r>
          </a:p>
          <a:p>
            <a:pPr marL="100583" indent="-100583" hangingPunct="0">
              <a:lnSpc>
                <a:spcPct val="8583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3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Serebrovasküler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hastalıklar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için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krizi,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strok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ya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inme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terimleri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kullanılır.</a:t>
            </a:r>
          </a:p>
          <a:p>
            <a:pPr marL="0">
              <a:lnSpc>
                <a:spcPct val="8666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Serebrovasküler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hastalıklar</a:t>
            </a:r>
          </a:p>
          <a:p>
            <a:pPr marL="0" indent="100583">
              <a:lnSpc>
                <a:spcPct val="85833"/>
              </a:lnSpc>
            </a:pP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klin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ikte</a:t>
            </a:r>
          </a:p>
          <a:p>
            <a:pPr marL="217932" indent="-83820" hangingPunct="0">
              <a:lnSpc>
                <a:spcPct val="95416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tromboz,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olmak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üzere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üç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şekilde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görü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lmektedir.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1546860" y="3690840"/>
            <a:ext cx="3891538" cy="228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416"/>
              </a:lnSpc>
              <a:tabLst>
                <a:tab pos="3086735" algn="l"/>
              </a:tabLst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Tromboz	</a:t>
            </a:r>
            <a:r>
              <a:rPr lang="en-US" altLang="zh-CN" sz="1300" spc="-10" dirty="0">
                <a:solidFill>
                  <a:srgbClr val="000000"/>
                </a:solidFill>
                <a:latin typeface="Comic Sans MS"/>
                <a:ea typeface="Comic Sans MS"/>
              </a:rPr>
              <a:t>Tromboz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705002" y="3985131"/>
            <a:ext cx="1154357" cy="1321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8916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Kanın,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damarların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(arter,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ven)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iç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duvarlarında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ya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organda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herhangi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sebeble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pıhtılaşmasına</a:t>
            </a:r>
            <a:r>
              <a:rPr lang="en-US" altLang="zh-CN" sz="600" spc="-9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10" dirty="0">
                <a:solidFill>
                  <a:srgbClr val="000000"/>
                </a:solidFill>
                <a:latin typeface="Comic Sans MS"/>
                <a:ea typeface="Comic Sans MS"/>
              </a:rPr>
              <a:t>tromboz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;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oluşan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pıhtıya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trombus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den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ir.</a:t>
            </a:r>
          </a:p>
          <a:p>
            <a:pPr marL="100583" indent="-100583" hangingPunct="0">
              <a:lnSpc>
                <a:spcPct val="95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Tromboz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beyni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besleyen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damarlarda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oluşursa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serebral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tromboz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adını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alır.</a:t>
            </a:r>
          </a:p>
          <a:p>
            <a:pPr marL="0">
              <a:lnSpc>
                <a:spcPct val="100000"/>
              </a:lnSpc>
              <a:spcBef>
                <a:spcPts val="320"/>
              </a:spcBef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Etyoloji</a:t>
            </a:r>
          </a:p>
          <a:p>
            <a:pPr marL="217931" indent="-83819" hangingPunct="0">
              <a:lnSpc>
                <a:spcPct val="95416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Genelde</a:t>
            </a:r>
            <a:r>
              <a:rPr lang="en-US" altLang="zh-CN" sz="5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kan</a:t>
            </a:r>
            <a:r>
              <a:rPr lang="en-US" altLang="zh-CN" sz="5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akımın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yavaşlaması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ile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birlikte</a:t>
            </a:r>
            <a:r>
              <a:rPr lang="en-US" altLang="zh-CN" sz="5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damar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duvarındaki</a:t>
            </a:r>
            <a:r>
              <a:rPr lang="en-US" altLang="zh-CN" sz="500" spc="-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aterosklerotik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enflamatuar</a:t>
            </a:r>
            <a:r>
              <a:rPr lang="en-US" altLang="zh-CN" sz="5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değişiklikler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araya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geldiğinde</a:t>
            </a:r>
            <a:r>
              <a:rPr lang="en-US" altLang="zh-CN" sz="5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tromboz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o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luşur.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3791965" y="3993788"/>
            <a:ext cx="1144273" cy="12472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4" indent="-100584" hangingPunct="0">
              <a:lnSpc>
                <a:spcPct val="90416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5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Tromboz</a:t>
            </a:r>
            <a:r>
              <a:rPr lang="en-US" altLang="zh-CN" sz="70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oluşumuna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neden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olan</a:t>
            </a:r>
            <a:r>
              <a:rPr lang="en-US" altLang="zh-CN" sz="70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diğer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ea typeface="Comic Sans MS"/>
              </a:rPr>
              <a:t>faktörler</a:t>
            </a:r>
            <a:r>
              <a:rPr lang="en-US" altLang="zh-CN" sz="700" spc="-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şunlardır: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spc="-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Hipertansiyon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(Kalp</a:t>
            </a:r>
          </a:p>
          <a:p>
            <a:pPr marL="217932" hangingPunct="0">
              <a:lnSpc>
                <a:spcPct val="85833"/>
              </a:lnSpc>
            </a:pP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üzerine</a:t>
            </a:r>
            <a:r>
              <a:rPr lang="en-US" altLang="zh-CN" sz="600" spc="-10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10" dirty="0">
                <a:solidFill>
                  <a:srgbClr val="000000"/>
                </a:solidFill>
                <a:latin typeface="Comic Sans MS"/>
                <a:ea typeface="Comic Sans MS"/>
              </a:rPr>
              <a:t>olumsuz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etkilerinin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yanı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sıra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serebral</a:t>
            </a:r>
            <a:r>
              <a:rPr lang="en-US" altLang="zh-CN" sz="600" spc="-8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damarların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ilerleyici</a:t>
            </a:r>
            <a:r>
              <a:rPr lang="en-US" altLang="zh-CN" sz="600" spc="-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şekilde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daralmasına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neden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olur.),</a:t>
            </a:r>
          </a:p>
          <a:p>
            <a:pPr marL="0" indent="134112">
              <a:lnSpc>
                <a:spcPct val="8583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spc="-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Diyabetes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mellitus</a:t>
            </a:r>
          </a:p>
          <a:p>
            <a:pPr marL="217932" hangingPunct="0">
              <a:lnSpc>
                <a:spcPct val="85416"/>
              </a:lnSpc>
            </a:pP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(Damar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endotelinde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hasar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ya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par.),</a:t>
            </a:r>
          </a:p>
          <a:p>
            <a:pPr marL="0" indent="134112">
              <a:lnSpc>
                <a:spcPct val="8583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spc="-4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Hiperlipidemi,</a:t>
            </a:r>
          </a:p>
          <a:p>
            <a:pPr marL="0" indent="134112">
              <a:lnSpc>
                <a:spcPct val="85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600" spc="-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Hematokrit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değerinin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%</a:t>
            </a:r>
          </a:p>
          <a:p>
            <a:pPr marL="0" indent="217932">
              <a:lnSpc>
                <a:spcPct val="10000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55’in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üzerinde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olması,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5020945" y="4009577"/>
            <a:ext cx="1108368" cy="11259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ea typeface="Comic Sans MS"/>
              </a:rPr>
              <a:t>Polisitemi</a:t>
            </a:r>
            <a:r>
              <a:rPr lang="en-US" altLang="zh-CN" sz="700" spc="25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</a:p>
          <a:p>
            <a:pPr marL="100583" indent="-100583" hangingPunct="0">
              <a:lnSpc>
                <a:spcPct val="94999"/>
              </a:lnSpc>
            </a:pPr>
            <a:r>
              <a:rPr lang="en-US" altLang="zh-CN" sz="700" spc="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ea typeface="Comic Sans MS"/>
              </a:rPr>
              <a:t>Trombosit</a:t>
            </a:r>
            <a:r>
              <a:rPr lang="en-US" altLang="zh-CN" sz="7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sayısının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500.000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/mm3</a:t>
            </a:r>
            <a:r>
              <a:rPr lang="en-US" altLang="zh-CN" sz="70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ün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üzerinde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olması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</a:p>
          <a:p>
            <a:pPr marL="0">
              <a:lnSpc>
                <a:spcPct val="94999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5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Kollajen</a:t>
            </a:r>
            <a:r>
              <a:rPr lang="en-US" altLang="zh-CN" sz="700" spc="6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doku</a:t>
            </a:r>
          </a:p>
          <a:p>
            <a:pPr marL="0" indent="100583">
              <a:lnSpc>
                <a:spcPct val="95416"/>
              </a:lnSpc>
            </a:pPr>
            <a:r>
              <a:rPr lang="en-US" altLang="zh-CN" sz="700" spc="5" dirty="0">
                <a:solidFill>
                  <a:srgbClr val="000000"/>
                </a:solidFill>
                <a:latin typeface="Comic Sans MS"/>
                <a:ea typeface="Comic Sans MS"/>
              </a:rPr>
              <a:t>ha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stalıkları,</a:t>
            </a:r>
          </a:p>
          <a:p>
            <a:pPr marL="0">
              <a:lnSpc>
                <a:spcPct val="94999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ea typeface="Comic Sans MS"/>
              </a:rPr>
              <a:t>Obezite</a:t>
            </a:r>
            <a:r>
              <a:rPr lang="en-US" altLang="zh-CN" sz="700" spc="34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</a:p>
          <a:p>
            <a:pPr marL="0">
              <a:lnSpc>
                <a:spcPct val="94999"/>
              </a:lnSpc>
            </a:pPr>
            <a:r>
              <a:rPr lang="en-US" altLang="zh-CN" sz="700" spc="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Egzersiz</a:t>
            </a:r>
            <a:r>
              <a:rPr lang="en-US" altLang="zh-CN" sz="7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10" dirty="0">
                <a:solidFill>
                  <a:srgbClr val="000000"/>
                </a:solidFill>
                <a:latin typeface="Comic Sans MS"/>
                <a:ea typeface="Comic Sans MS"/>
              </a:rPr>
              <a:t>yapmama,</a:t>
            </a:r>
          </a:p>
          <a:p>
            <a:pPr marL="0">
              <a:lnSpc>
                <a:spcPct val="94999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5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Sigara</a:t>
            </a:r>
            <a:r>
              <a:rPr lang="en-US" altLang="zh-CN" sz="70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içmek,</a:t>
            </a:r>
          </a:p>
          <a:p>
            <a:pPr marL="0">
              <a:lnSpc>
                <a:spcPct val="94999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4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Aşırı</a:t>
            </a:r>
            <a:r>
              <a:rPr lang="en-US" altLang="zh-CN" sz="70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alkol</a:t>
            </a:r>
            <a:r>
              <a:rPr lang="en-US" altLang="zh-CN" sz="700" spc="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dirty="0">
                <a:solidFill>
                  <a:srgbClr val="000000"/>
                </a:solidFill>
                <a:latin typeface="Comic Sans MS"/>
                <a:ea typeface="Comic Sans MS"/>
              </a:rPr>
              <a:t>tüketimi,</a:t>
            </a:r>
          </a:p>
          <a:p>
            <a:pPr marL="0">
              <a:lnSpc>
                <a:spcPct val="100000"/>
              </a:lnSpc>
            </a:pPr>
            <a:r>
              <a:rPr lang="en-US" altLang="zh-CN" sz="700" spc="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0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ea typeface="Comic Sans MS"/>
              </a:rPr>
              <a:t>Oral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00" spc="5" dirty="0">
                <a:solidFill>
                  <a:srgbClr val="000000"/>
                </a:solidFill>
                <a:latin typeface="Comic Sans MS"/>
                <a:ea typeface="Comic Sans MS"/>
              </a:rPr>
              <a:t>kontraseptiflerdir</a:t>
            </a:r>
            <a:r>
              <a:rPr lang="en-US" altLang="zh-CN" sz="700" spc="50" dirty="0">
                <a:solidFill>
                  <a:srgbClr val="000000"/>
                </a:solidFill>
                <a:latin typeface="Comic Sans MS"/>
                <a:ea typeface="Comic Sans MS"/>
              </a:rPr>
              <a:t>.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1546860" y="6341585"/>
            <a:ext cx="3782650" cy="228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416"/>
              </a:lnSpc>
              <a:tabLst>
                <a:tab pos="3196462" algn="l"/>
              </a:tabLst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Tromboz	</a:t>
            </a:r>
            <a:r>
              <a:rPr lang="en-US" altLang="zh-CN" sz="1150" spc="5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705002" y="6668028"/>
            <a:ext cx="1132897" cy="10903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Bulgular:</a:t>
            </a:r>
          </a:p>
          <a:p>
            <a:pPr marL="217931" indent="-83819" hangingPunct="0">
              <a:lnSpc>
                <a:spcPct val="90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Belirti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bulgular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tıkanan</a:t>
            </a:r>
            <a:r>
              <a:rPr lang="en-US" altLang="zh-CN" sz="4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arterin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beslediği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bölgesine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dokusunda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oluşan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hasara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göre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değişiklik</a:t>
            </a:r>
            <a:r>
              <a:rPr lang="en-US" altLang="zh-CN" sz="45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gösterir.</a:t>
            </a:r>
          </a:p>
          <a:p>
            <a:pPr marL="0">
              <a:lnSpc>
                <a:spcPct val="90416"/>
              </a:lnSpc>
              <a:tabLst>
                <a:tab pos="100583" algn="l"/>
              </a:tabLst>
            </a:pPr>
            <a:r>
              <a:rPr lang="en-US" altLang="zh-CN" sz="550" spc="-10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belirti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2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bulgular;</a:t>
            </a:r>
          </a:p>
          <a:p>
            <a:pPr marL="0" indent="134111">
              <a:lnSpc>
                <a:spcPct val="9083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ağrısı,</a:t>
            </a:r>
          </a:p>
          <a:p>
            <a:pPr marL="0" indent="134111">
              <a:lnSpc>
                <a:spcPct val="90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Görme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bozukluğu,</a:t>
            </a:r>
          </a:p>
          <a:p>
            <a:pPr marL="0" indent="134111">
              <a:lnSpc>
                <a:spcPct val="90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Göz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hareketlerinde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bozukluk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(göz</a:t>
            </a:r>
          </a:p>
          <a:p>
            <a:pPr marL="0" indent="217931">
              <a:lnSpc>
                <a:spcPct val="90833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kaslarında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paralizi),</a:t>
            </a:r>
          </a:p>
          <a:p>
            <a:pPr marL="134111" hangingPunct="0">
              <a:lnSpc>
                <a:spcPct val="90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Konuşma</a:t>
            </a:r>
            <a:r>
              <a:rPr lang="en-US" altLang="zh-CN" sz="4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bozuklukları,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Bilinç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bozuklukları,</a:t>
            </a:r>
          </a:p>
          <a:p>
            <a:pPr marL="0" indent="134111">
              <a:lnSpc>
                <a:spcPct val="90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Kol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bacaklarda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zaman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zaman</a:t>
            </a:r>
          </a:p>
          <a:p>
            <a:pPr marL="0" indent="217931">
              <a:lnSpc>
                <a:spcPct val="90416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gelip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geçici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uyuşma,</a:t>
            </a:r>
          </a:p>
          <a:p>
            <a:pPr marL="0" indent="134111">
              <a:lnSpc>
                <a:spcPct val="9083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Kaslarda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güç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kaybı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4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paralizidir.</a:t>
            </a:r>
          </a:p>
          <a:p>
            <a:pPr marL="217931" hangingPunct="0">
              <a:lnSpc>
                <a:spcPct val="95833"/>
              </a:lnSpc>
            </a:pP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(hastanın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kol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bacaklarını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hareket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ettirememesi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felç,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inme)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1934210" y="6666417"/>
            <a:ext cx="1100391" cy="921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Yöntemleri:</a:t>
            </a:r>
          </a:p>
          <a:p>
            <a:pPr marL="0" indent="134111">
              <a:lnSpc>
                <a:spcPct val="8833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Anamnez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alınır.</a:t>
            </a:r>
          </a:p>
          <a:p>
            <a:pPr marL="217932" indent="-83820" hangingPunct="0">
              <a:lnSpc>
                <a:spcPct val="8833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  <a:r>
              <a:rPr lang="en-US" altLang="zh-CN" sz="4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muayene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radyolojik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incelemeler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(beyin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tomografisi,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manyetik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rezonans)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  <a:p>
            <a:pPr marL="217932" indent="-83820" hangingPunct="0">
              <a:lnSpc>
                <a:spcPct val="8833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Laboratuvar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tetkiklerinde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BOS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proteinleri,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serum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kolesterolü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trigliseridler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yüksek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çıkar.</a:t>
            </a:r>
          </a:p>
          <a:p>
            <a:pPr marL="217932" indent="-83820" hangingPunct="0">
              <a:lnSpc>
                <a:spcPct val="95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Kesin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tanı,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serebral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anjiografi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damar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kan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akımının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ölçüleceği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dopler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anjiografi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ile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konur.</a:t>
            </a:r>
          </a:p>
          <a:p>
            <a:pPr>
              <a:lnSpc>
                <a:spcPts val="569"/>
              </a:lnSpc>
            </a:pPr>
            <a:endParaRPr lang="en-US" dirty="0" smtClean="0"/>
          </a:p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Tedavi: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Tıbbi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cerrahi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</a:p>
          <a:p>
            <a:pPr marL="0" indent="100583">
              <a:lnSpc>
                <a:spcPct val="100000"/>
              </a:lnSpc>
            </a:pP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uygul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anır.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3791965" y="6642721"/>
            <a:ext cx="1147109" cy="13148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4" indent="-100584" hangingPunct="0">
              <a:lnSpc>
                <a:spcPct val="8916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Dolaşım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sistemi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yoluyla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gelen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pıhtı,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yağ,</a:t>
            </a:r>
            <a:r>
              <a:rPr lang="en-US" altLang="zh-CN" sz="60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hava</a:t>
            </a:r>
            <a:r>
              <a:rPr lang="en-US" altLang="zh-CN" sz="60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oluşumların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periferik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ea typeface="Comic Sans MS"/>
              </a:rPr>
              <a:t>damarlarda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tıkanıklık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oluşturmasına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denir.</a:t>
            </a:r>
          </a:p>
          <a:p>
            <a:pPr marL="0">
              <a:lnSpc>
                <a:spcPct val="85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damarlarında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ise</a:t>
            </a:r>
          </a:p>
          <a:p>
            <a:pPr marL="0" indent="100584">
              <a:lnSpc>
                <a:spcPct val="83333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serebral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denir.</a:t>
            </a:r>
          </a:p>
          <a:p>
            <a:pPr marL="100584" indent="-100584" hangingPunct="0">
              <a:lnSpc>
                <a:spcPct val="829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Trombozun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embolinden</a:t>
            </a:r>
            <a:r>
              <a:rPr lang="en-US" altLang="zh-CN" sz="60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farkı,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damarda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oluşan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pıhtının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damarı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tıkamasıdır.</a:t>
            </a:r>
          </a:p>
          <a:p>
            <a:pPr marL="100584" indent="-100584" hangingPunct="0">
              <a:lnSpc>
                <a:spcPct val="95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ise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genellikle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kalp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kapaklarındaki</a:t>
            </a:r>
            <a:r>
              <a:rPr lang="en-US" altLang="zh-CN" sz="600" spc="-9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15" dirty="0">
                <a:solidFill>
                  <a:srgbClr val="000000"/>
                </a:solidFill>
                <a:latin typeface="Comic Sans MS"/>
                <a:ea typeface="Comic Sans MS"/>
              </a:rPr>
              <a:t>hasar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sonucunda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oluşan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pıhtının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dolaşım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sistemine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katılması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damarı</a:t>
            </a:r>
            <a:r>
              <a:rPr lang="en-US" altLang="zh-CN" sz="60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tıkamasıyla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meydana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gelir.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5357748" y="7818591"/>
            <a:ext cx="525319" cy="933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2500"/>
              </a:lnSpc>
            </a:pPr>
            <a:r>
              <a:rPr lang="en-US" altLang="zh-CN" sz="500" b="1" spc="10" dirty="0">
                <a:solidFill>
                  <a:srgbClr val="000000"/>
                </a:solidFill>
                <a:latin typeface="Comic Sans MS"/>
                <a:ea typeface="Comic Sans MS"/>
              </a:rPr>
              <a:t>Serebral</a:t>
            </a:r>
            <a:r>
              <a:rPr lang="en-US" altLang="zh-CN" sz="500" b="1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b="1" spc="15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6687311" y="8930640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spc="-10" dirty="0">
                <a:solidFill>
                  <a:srgbClr val="000000"/>
                </a:solidFill>
                <a:latin typeface="Calibri"/>
                <a:ea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480" y="4259579"/>
            <a:ext cx="1127760" cy="876300"/>
          </a:xfrm>
          <a:prstGeom prst="rect">
            <a:avLst/>
          </a:prstGeom>
        </p:spPr>
      </p:pic>
      <p:sp>
        <p:nvSpPr>
          <p:cNvPr id="123" name="TextBox 123"/>
          <p:cNvSpPr txBox="1"/>
          <p:nvPr/>
        </p:nvSpPr>
        <p:spPr>
          <a:xfrm>
            <a:off x="1632204" y="1038700"/>
            <a:ext cx="3719900" cy="228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416"/>
              </a:lnSpc>
              <a:tabLst>
                <a:tab pos="3086735" algn="l"/>
              </a:tabLst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Emboli	</a:t>
            </a:r>
            <a:r>
              <a:rPr lang="en-US" altLang="zh-CN" sz="1300" spc="-10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705002" y="1361090"/>
            <a:ext cx="1142436" cy="1295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929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aniden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başlar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genellikle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geçici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iskemik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atak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y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oktur.</a:t>
            </a:r>
          </a:p>
          <a:p>
            <a:pPr marL="100583" indent="-100583" hangingPunct="0">
              <a:lnSpc>
                <a:spcPct val="90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Tıkanan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damarın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gerisinde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dokusunda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beslenme,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oksijenlenme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bozulur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inme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geli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şir.</a:t>
            </a:r>
          </a:p>
          <a:p>
            <a:pPr marL="0">
              <a:lnSpc>
                <a:spcPct val="9083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Etyoloji:</a:t>
            </a:r>
          </a:p>
          <a:p>
            <a:pPr marL="134111" hangingPunct="0">
              <a:lnSpc>
                <a:spcPct val="90416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Embolinin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en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sık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nedenleri;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Konjestif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kalp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yetmezliği,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Atrial</a:t>
            </a:r>
            <a:r>
              <a:rPr lang="en-US" altLang="zh-CN" sz="500" spc="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fibrilasyon,</a:t>
            </a:r>
          </a:p>
          <a:p>
            <a:pPr marL="134111" hangingPunct="0">
              <a:lnSpc>
                <a:spcPct val="89999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Akut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miyokart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enfarktüsü,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500" spc="1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Endokardit</a:t>
            </a:r>
            <a:r>
              <a:rPr lang="en-US" altLang="zh-CN" sz="500" spc="50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</a:p>
          <a:p>
            <a:pPr marL="217931" indent="-83819" hangingPunct="0">
              <a:lnSpc>
                <a:spcPct val="90416"/>
              </a:lnSpc>
            </a:pPr>
            <a:r>
              <a:rPr lang="en-US" altLang="zh-CN" sz="5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Romatizmal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kalp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hastalıkları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(aort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mitral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kapak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has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ea typeface="Comic Sans MS"/>
              </a:rPr>
              <a:t>talıkları),</a:t>
            </a:r>
          </a:p>
          <a:p>
            <a:pPr marL="0" indent="134111">
              <a:lnSpc>
                <a:spcPct val="100000"/>
              </a:lnSpc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Ekstrasistollerdir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.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1934210" y="1343151"/>
            <a:ext cx="1154100" cy="7350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0583" indent="-100583" hangingPunct="0">
              <a:lnSpc>
                <a:spcPct val="88749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Bunların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dışında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çeşitli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cerrahi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girişimler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sonrasında,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kırıklara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bağlı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(yağ</a:t>
            </a:r>
            <a:r>
              <a:rPr lang="en-US" altLang="zh-CN" sz="60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hava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embolisi)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bazı</a:t>
            </a:r>
          </a:p>
          <a:p>
            <a:pPr marL="100583" hangingPunct="0">
              <a:lnSpc>
                <a:spcPct val="95416"/>
              </a:lnSpc>
            </a:pP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tümöral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durumlar,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nedeni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olabilir.</a:t>
            </a:r>
          </a:p>
          <a:p>
            <a:pPr>
              <a:lnSpc>
                <a:spcPts val="41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Bakteriyel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endokardit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de</a:t>
            </a:r>
          </a:p>
          <a:p>
            <a:pPr marL="0" indent="100583">
              <a:lnSpc>
                <a:spcPct val="100000"/>
              </a:lnSpc>
            </a:pP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septik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nedeni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olabilir.</a:t>
            </a:r>
          </a:p>
        </p:txBody>
      </p:sp>
      <p:sp>
        <p:nvSpPr>
          <p:cNvPr id="126" name="TextBox 126"/>
          <p:cNvSpPr txBox="1"/>
          <p:nvPr/>
        </p:nvSpPr>
        <p:spPr>
          <a:xfrm>
            <a:off x="3791965" y="1363323"/>
            <a:ext cx="1119459" cy="12464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Bulgular:</a:t>
            </a:r>
          </a:p>
          <a:p>
            <a:pPr marL="217932" indent="-83819" hangingPunct="0">
              <a:lnSpc>
                <a:spcPct val="879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dokusundaki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hasarın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derecesine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göre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değişik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belirti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bulgular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vardır.</a:t>
            </a:r>
          </a:p>
          <a:p>
            <a:pPr marL="0" indent="134112">
              <a:lnSpc>
                <a:spcPct val="8833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Genelde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tromboza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göre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daha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hızlı</a:t>
            </a:r>
          </a:p>
          <a:p>
            <a:pPr marL="134112" indent="83819" hangingPunct="0">
              <a:lnSpc>
                <a:spcPct val="87916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geniş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alanlı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doku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hasarı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vardır.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yüzden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daha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ağır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bir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klinik</a:t>
            </a:r>
          </a:p>
          <a:p>
            <a:pPr marL="0" indent="217932">
              <a:lnSpc>
                <a:spcPct val="88749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tablo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oluşabilir.</a:t>
            </a:r>
          </a:p>
          <a:p>
            <a:pPr marL="0">
              <a:lnSpc>
                <a:spcPct val="87916"/>
              </a:lnSpc>
              <a:tabLst>
                <a:tab pos="100584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tabloda;</a:t>
            </a:r>
          </a:p>
          <a:p>
            <a:pPr marL="217932" indent="-83819" hangingPunct="0">
              <a:lnSpc>
                <a:spcPct val="879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Hemipleji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(vücudun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sağ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sol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tarafında,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tek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taraflı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oluşan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paralizi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durumu),</a:t>
            </a:r>
          </a:p>
          <a:p>
            <a:pPr marL="217932" indent="-83819" hangingPunct="0">
              <a:lnSpc>
                <a:spcPct val="8833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Parapleji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(vücudun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her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iki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tarafında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ea typeface="Comic Sans MS"/>
              </a:rPr>
              <a:t>da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paralizi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oluşması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d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urumu),</a:t>
            </a:r>
          </a:p>
          <a:p>
            <a:pPr marL="217932" indent="-83819" hangingPunct="0">
              <a:lnSpc>
                <a:spcPct val="879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Görme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bozukluğu,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yarım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görme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(hemianopsi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ea typeface="Comic Sans MS"/>
              </a:rPr>
              <a:t>),</a:t>
            </a:r>
          </a:p>
          <a:p>
            <a:pPr marL="217932" indent="-83819" hangingPunct="0">
              <a:lnSpc>
                <a:spcPct val="95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Ani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bilinç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kaybı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değişik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derecelerde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gör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ülür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5020945" y="1364602"/>
            <a:ext cx="1145507" cy="11495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50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Yöntemleri:</a:t>
            </a:r>
          </a:p>
          <a:p>
            <a:pPr marL="217932" indent="-83820" hangingPunct="0">
              <a:lnSpc>
                <a:spcPct val="95416"/>
              </a:lnSpc>
            </a:pPr>
            <a:r>
              <a:rPr lang="en-US" altLang="zh-CN" sz="500" spc="1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koymada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anamnez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muayene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önemlidir;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ayrıca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radyolojik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incelemeler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(beyin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tomografisi,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manyetik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rezonans,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sintigrafi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)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10" dirty="0">
                <a:solidFill>
                  <a:srgbClr val="000000"/>
                </a:solidFill>
                <a:latin typeface="Comic Sans MS"/>
                <a:ea typeface="Comic Sans MS"/>
              </a:rPr>
              <a:t>anjiografi</a:t>
            </a:r>
            <a:r>
              <a:rPr lang="en-US" altLang="zh-CN" sz="5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50" spc="-5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  <a:p>
            <a:pPr marL="0">
              <a:lnSpc>
                <a:spcPct val="100000"/>
              </a:lnSpc>
              <a:spcBef>
                <a:spcPts val="329"/>
              </a:spcBef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Tedavi:</a:t>
            </a:r>
          </a:p>
          <a:p>
            <a:pPr marL="217932" indent="-83820" hangingPunct="0">
              <a:lnSpc>
                <a:spcPct val="95416"/>
              </a:lnSpc>
            </a:pPr>
            <a:r>
              <a:rPr lang="en-US" altLang="zh-CN" sz="500" spc="1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50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nedeni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araştırılıp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nedene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yönelik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Emboli</a:t>
            </a:r>
            <a:r>
              <a:rPr lang="en-US" altLang="zh-CN" sz="5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sonrası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sekel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gelişmişse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erken</a:t>
            </a:r>
            <a:r>
              <a:rPr lang="en-US" altLang="zh-CN" sz="50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30" dirty="0">
                <a:solidFill>
                  <a:srgbClr val="000000"/>
                </a:solidFill>
                <a:latin typeface="Comic Sans MS"/>
                <a:ea typeface="Comic Sans MS"/>
              </a:rPr>
              <a:t>dönemde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rehabilitasyo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na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başlanma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lıdır.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05002" y="3702429"/>
            <a:ext cx="1545435" cy="15817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29665">
              <a:lnSpc>
                <a:spcPct val="118750"/>
              </a:lnSpc>
            </a:pPr>
            <a:r>
              <a:rPr lang="en-US" altLang="zh-CN" sz="1150" spc="15" dirty="0">
                <a:solidFill>
                  <a:srgbClr val="000000"/>
                </a:solidFill>
                <a:latin typeface="Comic Sans MS"/>
                <a:ea typeface="Comic Sans MS"/>
              </a:rPr>
              <a:t>Kana</a:t>
            </a:r>
            <a:r>
              <a:rPr lang="en-US" altLang="zh-CN" sz="1150" spc="10" dirty="0">
                <a:solidFill>
                  <a:srgbClr val="000000"/>
                </a:solidFill>
                <a:latin typeface="Comic Sans MS"/>
                <a:ea typeface="Comic Sans MS"/>
              </a:rPr>
              <a:t>malar</a:t>
            </a:r>
          </a:p>
          <a:p>
            <a:pPr>
              <a:lnSpc>
                <a:spcPts val="684"/>
              </a:lnSpc>
            </a:pPr>
            <a:endParaRPr lang="en-US" dirty="0" smtClean="0"/>
          </a:p>
          <a:p>
            <a:pPr marL="100583" indent="-100583" hangingPunct="0">
              <a:lnSpc>
                <a:spcPct val="8916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Serebral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kanamalar;</a:t>
            </a:r>
            <a:r>
              <a:rPr lang="en-US" altLang="zh-CN" sz="60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beyni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besleyen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damarlardan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birinin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ani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olarak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yırtılması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ea typeface="Comic Sans MS"/>
              </a:rPr>
              <a:t>(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rüptür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ea typeface="Comic Sans MS"/>
              </a:rPr>
              <a:t>)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sonucu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meydana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gelir.</a:t>
            </a:r>
          </a:p>
          <a:p>
            <a:pPr marL="100583" indent="-100583" hangingPunct="0">
              <a:lnSpc>
                <a:spcPct val="8333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Travma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sonucunda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spontan</a:t>
            </a:r>
            <a:r>
              <a:rPr lang="en-US" altLang="zh-CN" sz="60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(kendiliğinden)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g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elişebilir.</a:t>
            </a:r>
          </a:p>
          <a:p>
            <a:pPr marL="100583" indent="-100583" hangingPunct="0">
              <a:lnSpc>
                <a:spcPct val="83333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Spontan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serebral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kanamalar,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içinde</a:t>
            </a:r>
            <a:r>
              <a:rPr lang="en-US" altLang="zh-CN" sz="60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(intra</a:t>
            </a:r>
            <a:r>
              <a:rPr lang="en-US" altLang="zh-CN" sz="6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serebral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parankimal</a:t>
            </a:r>
            <a:r>
              <a:rPr lang="en-US" altLang="zh-CN" sz="600" spc="-25" dirty="0">
                <a:solidFill>
                  <a:srgbClr val="000000"/>
                </a:solidFill>
                <a:latin typeface="Comic Sans MS"/>
                <a:ea typeface="Comic Sans MS"/>
              </a:rPr>
              <a:t>)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beynin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dış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yüzünde</a:t>
            </a:r>
            <a:r>
              <a:rPr lang="en-US" altLang="zh-CN" sz="60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(sub</a:t>
            </a:r>
            <a:r>
              <a:rPr lang="en-US" altLang="zh-CN" sz="60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araknoid)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g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elişebilir.</a:t>
            </a:r>
          </a:p>
          <a:p>
            <a:pPr marL="100583" indent="-100583" hangingPunct="0">
              <a:lnSpc>
                <a:spcPct val="95416"/>
              </a:lnSpc>
            </a:pPr>
            <a:r>
              <a:rPr lang="en-US" altLang="zh-CN" sz="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6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Travmatik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ea typeface="Comic Sans MS"/>
              </a:rPr>
              <a:t>serebral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kanamalar,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genellikle</a:t>
            </a:r>
            <a:r>
              <a:rPr lang="en-US" altLang="zh-CN" sz="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epidural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60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şeklinde</a:t>
            </a:r>
            <a:r>
              <a:rPr lang="en-US" altLang="zh-CN" sz="60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meydana</a:t>
            </a:r>
            <a:r>
              <a:rPr lang="en-US" altLang="zh-CN" sz="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600" spc="-10" dirty="0">
                <a:solidFill>
                  <a:srgbClr val="000000"/>
                </a:solidFill>
                <a:latin typeface="Comic Sans MS"/>
                <a:ea typeface="Comic Sans MS"/>
              </a:rPr>
              <a:t>g</a:t>
            </a:r>
            <a:r>
              <a:rPr lang="en-US" altLang="zh-CN" sz="600" spc="-5" dirty="0">
                <a:solidFill>
                  <a:srgbClr val="000000"/>
                </a:solidFill>
                <a:latin typeface="Comic Sans MS"/>
                <a:ea typeface="Comic Sans MS"/>
              </a:rPr>
              <a:t>elir.</a:t>
            </a:r>
          </a:p>
        </p:txBody>
      </p:sp>
      <p:sp>
        <p:nvSpPr>
          <p:cNvPr id="129" name="TextBox 129"/>
          <p:cNvSpPr txBox="1"/>
          <p:nvPr/>
        </p:nvSpPr>
        <p:spPr>
          <a:xfrm>
            <a:off x="3791965" y="3690840"/>
            <a:ext cx="1918494" cy="1250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792861">
              <a:lnSpc>
                <a:spcPct val="115416"/>
              </a:lnSpc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lar</a:t>
            </a:r>
          </a:p>
          <a:p>
            <a:pPr>
              <a:lnSpc>
                <a:spcPts val="96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9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9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Serebral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kanamalar,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olan</a:t>
            </a:r>
          </a:p>
          <a:p>
            <a:pPr marL="0" indent="100584">
              <a:lnSpc>
                <a:spcPct val="100000"/>
              </a:lnSpc>
            </a:pP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bölgeye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göre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dört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gruba</a:t>
            </a:r>
            <a:r>
              <a:rPr lang="en-US" altLang="zh-CN" sz="95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ayrılır.</a:t>
            </a:r>
          </a:p>
          <a:p>
            <a:pPr marL="0" indent="134112">
              <a:lnSpc>
                <a:spcPct val="118333"/>
              </a:lnSpc>
            </a:pPr>
            <a:r>
              <a:rPr lang="en-US" altLang="zh-CN" sz="800" spc="5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8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800" spc="5" dirty="0">
                <a:solidFill>
                  <a:srgbClr val="000000"/>
                </a:solidFill>
                <a:latin typeface="Comic Sans MS"/>
                <a:ea typeface="Comic Sans MS"/>
              </a:rPr>
              <a:t>İntraserebral</a:t>
            </a:r>
            <a:r>
              <a:rPr lang="en-US" altLang="zh-CN" sz="8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spc="15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</a:p>
          <a:p>
            <a:pPr marL="134112" hangingPunct="0">
              <a:lnSpc>
                <a:spcPct val="122500"/>
              </a:lnSpc>
            </a:pPr>
            <a:r>
              <a:rPr lang="en-US" altLang="zh-CN" sz="8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8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Subaraknoid</a:t>
            </a:r>
            <a:r>
              <a:rPr lang="en-US" altLang="zh-CN" sz="800" spc="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8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8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Epidural</a:t>
            </a:r>
            <a:r>
              <a:rPr lang="en-US" altLang="zh-CN" sz="800" spc="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</a:p>
          <a:p>
            <a:pPr marL="0" indent="134112">
              <a:lnSpc>
                <a:spcPct val="118333"/>
              </a:lnSpc>
            </a:pPr>
            <a:r>
              <a:rPr lang="en-US" altLang="zh-CN" sz="8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8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Subdural</a:t>
            </a:r>
            <a:r>
              <a:rPr lang="en-US" altLang="zh-CN" sz="800" spc="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Comic Sans MS"/>
                <a:ea typeface="Comic Sans MS"/>
              </a:rPr>
              <a:t>hematom</a:t>
            </a:r>
          </a:p>
        </p:txBody>
      </p:sp>
      <p:sp>
        <p:nvSpPr>
          <p:cNvPr id="130" name="TextBox 130"/>
          <p:cNvSpPr txBox="1"/>
          <p:nvPr/>
        </p:nvSpPr>
        <p:spPr>
          <a:xfrm>
            <a:off x="705002" y="6341585"/>
            <a:ext cx="2374417" cy="15079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793089">
              <a:lnSpc>
                <a:spcPct val="115416"/>
              </a:lnSpc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lar</a:t>
            </a:r>
          </a:p>
          <a:p>
            <a:pPr>
              <a:lnSpc>
                <a:spcPts val="1035"/>
              </a:lnSpc>
            </a:pPr>
            <a:endParaRPr lang="en-US" dirty="0" smtClean="0"/>
          </a:p>
          <a:p>
            <a:pPr marL="100583" indent="-100583" hangingPunct="0">
              <a:lnSpc>
                <a:spcPct val="98750"/>
              </a:lnSpc>
            </a:pPr>
            <a:r>
              <a:rPr lang="en-US" altLang="zh-CN" sz="9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9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İntraserebral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kanama: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Beynin</a:t>
            </a:r>
            <a:r>
              <a:rPr lang="en-US" altLang="zh-CN" sz="95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parankim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dokusu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içine</a:t>
            </a:r>
            <a:r>
              <a:rPr lang="en-US" altLang="zh-CN" sz="9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olan</a:t>
            </a:r>
            <a:r>
              <a:rPr lang="en-US" altLang="zh-CN" sz="9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kanamadır.</a:t>
            </a:r>
            <a:r>
              <a:rPr lang="en-US" altLang="zh-CN" sz="9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Genellikle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hipertansif</a:t>
            </a:r>
            <a:r>
              <a:rPr lang="en-US" altLang="zh-CN" sz="950" spc="-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950" spc="-7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arteriosklerotik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yaşlılarda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Ani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çok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şiddetli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ağrısı,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hırıltılı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solunum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  <a:r>
              <a:rPr lang="en-US" altLang="zh-CN" sz="95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gözler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olan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hemisfer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tarafına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doğru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çevrilir.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Hastanın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yüzü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kırmızıdır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hasta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koma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halindedir.</a:t>
            </a:r>
          </a:p>
        </p:txBody>
      </p:sp>
      <p:sp>
        <p:nvSpPr>
          <p:cNvPr id="131" name="TextBox 131"/>
          <p:cNvSpPr txBox="1"/>
          <p:nvPr/>
        </p:nvSpPr>
        <p:spPr>
          <a:xfrm>
            <a:off x="3791965" y="6341585"/>
            <a:ext cx="2355346" cy="1364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792861">
              <a:lnSpc>
                <a:spcPct val="115416"/>
              </a:lnSpc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lar</a:t>
            </a:r>
          </a:p>
          <a:p>
            <a:pPr>
              <a:lnSpc>
                <a:spcPts val="1030"/>
              </a:lnSpc>
            </a:pPr>
            <a:endParaRPr lang="en-US" dirty="0" smtClean="0"/>
          </a:p>
          <a:p>
            <a:pPr marL="100584" indent="-100584" hangingPunct="0">
              <a:lnSpc>
                <a:spcPct val="98750"/>
              </a:lnSpc>
            </a:pPr>
            <a:r>
              <a:rPr lang="en-US" altLang="zh-CN" sz="9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9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Subaraknoid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kanama: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Aracnoid</a:t>
            </a:r>
            <a:r>
              <a:rPr lang="en-US" altLang="zh-CN" sz="9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zarın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altına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olan</a:t>
            </a:r>
            <a:r>
              <a:rPr lang="en-US" altLang="zh-CN" sz="9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kanamadır.</a:t>
            </a:r>
            <a:r>
              <a:rPr lang="en-US" altLang="zh-CN" sz="9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Genellikle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genç</a:t>
            </a:r>
            <a:r>
              <a:rPr lang="en-US" altLang="zh-CN" sz="95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orta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yaşlılarda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En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sık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nedeni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anevrizmadır.</a:t>
            </a:r>
            <a:r>
              <a:rPr lang="en-US" altLang="zh-CN" sz="9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Şiddetli</a:t>
            </a:r>
            <a:r>
              <a:rPr lang="en-US" altLang="zh-CN" sz="9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95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ağrısı,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meningeal</a:t>
            </a:r>
            <a:r>
              <a:rPr lang="en-US" altLang="zh-CN" sz="9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irritasyon</a:t>
            </a:r>
            <a:r>
              <a:rPr lang="en-US" altLang="zh-CN" sz="95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bulguları,</a:t>
            </a:r>
            <a:r>
              <a:rPr lang="en-US" altLang="zh-CN" sz="95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tüfek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tetiği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manzarası,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kusma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çift</a:t>
            </a:r>
            <a:r>
              <a:rPr lang="en-US" altLang="zh-CN" sz="95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görme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spc="-10" dirty="0">
                <a:solidFill>
                  <a:srgbClr val="000000"/>
                </a:solidFill>
                <a:latin typeface="Comic Sans MS"/>
                <a:ea typeface="Comic Sans MS"/>
              </a:rPr>
              <a:t>v</a:t>
            </a:r>
            <a:r>
              <a:rPr lang="en-US" altLang="zh-CN" sz="950" spc="-5" dirty="0">
                <a:solidFill>
                  <a:srgbClr val="000000"/>
                </a:solidFill>
                <a:latin typeface="Comic Sans MS"/>
                <a:ea typeface="Comic Sans MS"/>
              </a:rPr>
              <a:t>ardır.</a:t>
            </a:r>
          </a:p>
        </p:txBody>
      </p:sp>
      <p:sp>
        <p:nvSpPr>
          <p:cNvPr id="132" name="TextBox 132"/>
          <p:cNvSpPr txBox="1"/>
          <p:nvPr/>
        </p:nvSpPr>
        <p:spPr>
          <a:xfrm>
            <a:off x="6687311" y="8930640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spc="-10" dirty="0">
                <a:solidFill>
                  <a:srgbClr val="000000"/>
                </a:solidFill>
                <a:latin typeface="Calibri"/>
                <a:ea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Box 134"/>
          <p:cNvSpPr txBox="1"/>
          <p:nvPr/>
        </p:nvSpPr>
        <p:spPr>
          <a:xfrm>
            <a:off x="705002" y="1038700"/>
            <a:ext cx="2390873" cy="1364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793089">
              <a:lnSpc>
                <a:spcPct val="115416"/>
              </a:lnSpc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lar</a:t>
            </a:r>
          </a:p>
          <a:p>
            <a:pPr>
              <a:lnSpc>
                <a:spcPts val="1030"/>
              </a:lnSpc>
            </a:pPr>
            <a:endParaRPr lang="en-US" dirty="0" smtClean="0"/>
          </a:p>
          <a:p>
            <a:pPr marL="100583" indent="-100583" hangingPunct="0">
              <a:lnSpc>
                <a:spcPct val="98750"/>
              </a:lnSpc>
            </a:pPr>
            <a:r>
              <a:rPr lang="en-US" altLang="zh-CN" sz="9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9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Epidural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kanama: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Beynin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en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dış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zarı</a:t>
            </a:r>
            <a:r>
              <a:rPr lang="en-US" altLang="zh-CN" sz="9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olan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duramater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ile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kemik</a:t>
            </a:r>
            <a:r>
              <a:rPr lang="en-US" altLang="zh-CN" sz="9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arasındaki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kanamadır.</a:t>
            </a:r>
            <a:r>
              <a:rPr lang="en-US" altLang="zh-CN" sz="9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En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sık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nedeni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kafa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travmalarıdır.</a:t>
            </a:r>
            <a:r>
              <a:rPr lang="en-US" altLang="zh-CN" sz="950" spc="-6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Göz</a:t>
            </a:r>
            <a:r>
              <a:rPr lang="en-US" altLang="zh-CN" sz="950" spc="-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dibinde</a:t>
            </a:r>
            <a:r>
              <a:rPr lang="en-US" altLang="zh-CN" sz="950" spc="-6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ödem,</a:t>
            </a:r>
            <a:r>
              <a:rPr lang="en-US" altLang="zh-CN" sz="950" spc="-7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görülür.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sapı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hematomla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bası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altında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kalırsa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koma</a:t>
            </a:r>
            <a:r>
              <a:rPr lang="en-US" altLang="zh-CN" sz="95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tablosu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spc="-10" dirty="0">
                <a:solidFill>
                  <a:srgbClr val="000000"/>
                </a:solidFill>
                <a:latin typeface="Comic Sans MS"/>
                <a:ea typeface="Comic Sans MS"/>
              </a:rPr>
              <a:t>geli</a:t>
            </a:r>
            <a:r>
              <a:rPr lang="en-US" altLang="zh-CN" sz="950" spc="-5" dirty="0">
                <a:solidFill>
                  <a:srgbClr val="000000"/>
                </a:solidFill>
                <a:latin typeface="Comic Sans MS"/>
                <a:ea typeface="Comic Sans MS"/>
              </a:rPr>
              <a:t>şebilir.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3791965" y="1038700"/>
            <a:ext cx="2332001" cy="15077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792861">
              <a:lnSpc>
                <a:spcPct val="115416"/>
              </a:lnSpc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1300" dirty="0">
                <a:solidFill>
                  <a:srgbClr val="000000"/>
                </a:solidFill>
                <a:latin typeface="Comic Sans MS"/>
                <a:ea typeface="Comic Sans MS"/>
              </a:rPr>
              <a:t>lar</a:t>
            </a:r>
          </a:p>
          <a:p>
            <a:pPr>
              <a:lnSpc>
                <a:spcPts val="1035"/>
              </a:lnSpc>
            </a:pPr>
            <a:endParaRPr lang="en-US" dirty="0" smtClean="0"/>
          </a:p>
          <a:p>
            <a:pPr marL="100584" indent="-100584" hangingPunct="0">
              <a:lnSpc>
                <a:spcPct val="98750"/>
              </a:lnSpc>
            </a:pPr>
            <a:r>
              <a:rPr lang="en-US" altLang="zh-CN" sz="9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9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Subdural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hematom: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Kanın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duramater</a:t>
            </a:r>
            <a:r>
              <a:rPr lang="en-US" altLang="zh-CN" sz="95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ile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araknoid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zar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arasına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toplanmasıdır.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En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sık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nedeni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kafa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travmalarıdır.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Epidural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klinik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bulgular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verir.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Ama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epidural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hızlı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ilerler.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Subdural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ise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daha</a:t>
            </a:r>
            <a:r>
              <a:rPr lang="en-US" altLang="zh-CN" sz="9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yavaş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ilerler.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Klinik,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travmadan</a:t>
            </a:r>
            <a:r>
              <a:rPr lang="en-US" altLang="zh-CN" sz="9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çok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sonra</a:t>
            </a:r>
            <a:r>
              <a:rPr lang="en-US" altLang="zh-CN" sz="950" spc="-4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(haftalar,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aylar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sonra)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yavaş</a:t>
            </a:r>
            <a:r>
              <a:rPr lang="en-US" altLang="zh-CN" sz="95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yavaş</a:t>
            </a:r>
            <a:r>
              <a:rPr lang="en-US" altLang="zh-CN" sz="95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ilerleyerek</a:t>
            </a:r>
            <a:r>
              <a:rPr lang="en-US" altLang="zh-CN" sz="950" spc="-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950" dirty="0">
                <a:solidFill>
                  <a:srgbClr val="000000"/>
                </a:solidFill>
                <a:latin typeface="Comic Sans MS"/>
                <a:ea typeface="Comic Sans MS"/>
              </a:rPr>
              <a:t>gelişir.</a:t>
            </a:r>
          </a:p>
        </p:txBody>
      </p:sp>
      <p:sp>
        <p:nvSpPr>
          <p:cNvPr id="136" name="TextBox 136"/>
          <p:cNvSpPr txBox="1"/>
          <p:nvPr/>
        </p:nvSpPr>
        <p:spPr>
          <a:xfrm>
            <a:off x="1498091" y="3690840"/>
            <a:ext cx="3989534" cy="228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416"/>
              </a:lnSpc>
              <a:tabLst>
                <a:tab pos="3086735" algn="l"/>
              </a:tabLst>
            </a:pPr>
            <a:r>
              <a:rPr lang="en-US" altLang="zh-CN" sz="1300" spc="-5" dirty="0">
                <a:solidFill>
                  <a:srgbClr val="000000"/>
                </a:solidFill>
                <a:latin typeface="Comic Sans MS"/>
                <a:ea typeface="Comic Sans MS"/>
              </a:rPr>
              <a:t>Kanamalar	</a:t>
            </a:r>
            <a:r>
              <a:rPr lang="en-US" altLang="zh-CN" sz="1300" spc="-10" dirty="0">
                <a:solidFill>
                  <a:srgbClr val="000000"/>
                </a:solidFill>
                <a:latin typeface="Comic Sans MS"/>
                <a:ea typeface="Comic Sans MS"/>
              </a:rPr>
              <a:t>Kanamalar</a:t>
            </a:r>
          </a:p>
        </p:txBody>
      </p:sp>
      <p:sp>
        <p:nvSpPr>
          <p:cNvPr id="137" name="TextBox 137"/>
          <p:cNvSpPr txBox="1"/>
          <p:nvPr/>
        </p:nvSpPr>
        <p:spPr>
          <a:xfrm>
            <a:off x="705002" y="4018496"/>
            <a:ext cx="1109496" cy="10327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ea typeface="Comic Sans MS"/>
              </a:rPr>
              <a:t>Etyoloji</a:t>
            </a:r>
            <a:r>
              <a:rPr lang="en-US" altLang="zh-CN" sz="500" spc="25" dirty="0">
                <a:solidFill>
                  <a:srgbClr val="000000"/>
                </a:solidFill>
                <a:latin typeface="Comic Sans MS"/>
                <a:ea typeface="Comic Sans MS"/>
              </a:rPr>
              <a:t>:</a:t>
            </a:r>
          </a:p>
          <a:p>
            <a:pPr marL="0" indent="134111">
              <a:lnSpc>
                <a:spcPct val="9166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En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önemli</a:t>
            </a:r>
            <a:r>
              <a:rPr lang="en-US" altLang="zh-CN" sz="45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risk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faktörü</a:t>
            </a:r>
          </a:p>
          <a:p>
            <a:pPr marL="0" indent="217931">
              <a:lnSpc>
                <a:spcPct val="91666"/>
              </a:lnSpc>
            </a:pP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hipertansiy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ondur.</a:t>
            </a:r>
          </a:p>
          <a:p>
            <a:pPr marL="0">
              <a:lnSpc>
                <a:spcPct val="91666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Bunun</a:t>
            </a:r>
            <a:r>
              <a:rPr lang="en-US" altLang="zh-CN" sz="50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dıında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ea typeface="Comic Sans MS"/>
              </a:rPr>
              <a:t>;</a:t>
            </a:r>
          </a:p>
          <a:p>
            <a:pPr marL="0" indent="134111">
              <a:lnSpc>
                <a:spcPct val="9166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Damarsal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anomaliler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(anevrizma</a:t>
            </a:r>
          </a:p>
          <a:p>
            <a:pPr marL="0" indent="217931">
              <a:lnSpc>
                <a:spcPct val="92083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rüptürü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ea typeface="Comic Sans MS"/>
              </a:rPr>
              <a:t>),</a:t>
            </a:r>
          </a:p>
          <a:p>
            <a:pPr marL="0" indent="134111">
              <a:lnSpc>
                <a:spcPct val="9166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45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tümörleri,</a:t>
            </a:r>
          </a:p>
          <a:p>
            <a:pPr marL="0" indent="134111">
              <a:lnSpc>
                <a:spcPct val="9166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Koagilasyon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bozuklukları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aşırı</a:t>
            </a:r>
          </a:p>
          <a:p>
            <a:pPr marL="0" indent="217931">
              <a:lnSpc>
                <a:spcPct val="91666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antikoagülan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alınması,</a:t>
            </a:r>
          </a:p>
          <a:p>
            <a:pPr marL="0" indent="134111">
              <a:lnSpc>
                <a:spcPct val="92083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Enfeksiyonlar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(herpes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simpleks</a:t>
            </a:r>
          </a:p>
          <a:p>
            <a:pPr marL="0" indent="217931">
              <a:lnSpc>
                <a:spcPct val="91666"/>
              </a:lnSpc>
            </a:pP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ansefaliti,</a:t>
            </a:r>
            <a:r>
              <a:rPr lang="en-US" altLang="zh-CN" sz="4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granülomlar</a:t>
            </a:r>
            <a:r>
              <a:rPr lang="en-US" altLang="zh-CN" sz="450" spc="-15" dirty="0">
                <a:solidFill>
                  <a:srgbClr val="000000"/>
                </a:solidFill>
                <a:latin typeface="Comic Sans MS"/>
                <a:ea typeface="Comic Sans MS"/>
              </a:rPr>
              <a:t>),</a:t>
            </a:r>
          </a:p>
          <a:p>
            <a:pPr marL="134111" hangingPunct="0">
              <a:lnSpc>
                <a:spcPct val="9166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Venöz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dural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sinüs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trombozu,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Kokain,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amfetamin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gibi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ilaç</a:t>
            </a:r>
          </a:p>
          <a:p>
            <a:pPr marL="0" indent="217931">
              <a:lnSpc>
                <a:spcPct val="92083"/>
              </a:lnSpc>
            </a:pP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kul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lanımı,</a:t>
            </a:r>
          </a:p>
          <a:p>
            <a:pPr marL="0" indent="134111">
              <a:lnSpc>
                <a:spcPct val="9166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Travmalar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serebral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kanama</a:t>
            </a:r>
          </a:p>
          <a:p>
            <a:pPr marL="0" indent="217931">
              <a:lnSpc>
                <a:spcPct val="100000"/>
              </a:lnSpc>
            </a:pPr>
            <a:r>
              <a:rPr lang="en-US" altLang="zh-CN" sz="450" spc="-10" dirty="0">
                <a:solidFill>
                  <a:srgbClr val="000000"/>
                </a:solidFill>
                <a:latin typeface="Comic Sans MS"/>
                <a:ea typeface="Comic Sans MS"/>
              </a:rPr>
              <a:t>nedenlerin</a:t>
            </a:r>
            <a:r>
              <a:rPr lang="en-US" altLang="zh-CN" sz="450" spc="-5" dirty="0">
                <a:solidFill>
                  <a:srgbClr val="000000"/>
                </a:solidFill>
                <a:latin typeface="Comic Sans MS"/>
                <a:ea typeface="Comic Sans MS"/>
              </a:rPr>
              <a:t>dendir.</a:t>
            </a:r>
          </a:p>
        </p:txBody>
      </p:sp>
      <p:sp>
        <p:nvSpPr>
          <p:cNvPr id="138" name="TextBox 138"/>
          <p:cNvSpPr txBox="1"/>
          <p:nvPr/>
        </p:nvSpPr>
        <p:spPr>
          <a:xfrm>
            <a:off x="1934210" y="4021446"/>
            <a:ext cx="1076389" cy="10115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Bulgular:</a:t>
            </a:r>
          </a:p>
          <a:p>
            <a:pPr marL="217932" indent="-83820" hangingPunct="0">
              <a:lnSpc>
                <a:spcPct val="95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Serebral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kanamalarda</a:t>
            </a:r>
            <a:r>
              <a:rPr lang="en-US" altLang="zh-CN" sz="4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genelde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efor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sırasında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gelişen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ani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çok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şiddetli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ağrısı</a:t>
            </a:r>
            <a:r>
              <a:rPr lang="en-US" altLang="zh-CN" sz="450" spc="-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ilk</a:t>
            </a:r>
            <a:r>
              <a:rPr lang="en-US" altLang="zh-CN" sz="45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bulgudur.</a:t>
            </a:r>
          </a:p>
          <a:p>
            <a:pPr marL="0">
              <a:lnSpc>
                <a:spcPct val="95833"/>
              </a:lnSpc>
              <a:tabLst>
                <a:tab pos="100583" algn="l"/>
              </a:tabLst>
            </a:pPr>
            <a:r>
              <a:rPr lang="en-US" altLang="zh-CN" sz="500" spc="5" dirty="0">
                <a:solidFill>
                  <a:srgbClr val="000000"/>
                </a:solidFill>
                <a:latin typeface="Arial"/>
                <a:ea typeface="Arial"/>
              </a:rPr>
              <a:t>•	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Bunu</a:t>
            </a:r>
            <a:r>
              <a:rPr lang="en-US" altLang="zh-CN" sz="50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diğer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nörolojik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belirtiler</a:t>
            </a:r>
          </a:p>
          <a:p>
            <a:pPr marL="134111" indent="-33527" hangingPunct="0">
              <a:lnSpc>
                <a:spcPct val="95416"/>
              </a:lnSpc>
            </a:pP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takip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eder.</a:t>
            </a:r>
            <a:r>
              <a:rPr lang="en-US" altLang="zh-CN" sz="50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500" spc="10" dirty="0">
                <a:solidFill>
                  <a:srgbClr val="000000"/>
                </a:solidFill>
                <a:latin typeface="Comic Sans MS"/>
                <a:ea typeface="Comic Sans MS"/>
              </a:rPr>
              <a:t>Bunlar;</a:t>
            </a:r>
            <a:r>
              <a:rPr lang="en-US" altLang="zh-CN" sz="5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Baş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ağrısı,</a:t>
            </a:r>
          </a:p>
          <a:p>
            <a:pPr marL="0" indent="134111">
              <a:lnSpc>
                <a:spcPct val="96249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Kusma,</a:t>
            </a:r>
          </a:p>
          <a:p>
            <a:pPr marL="134111" hangingPunct="0">
              <a:lnSpc>
                <a:spcPct val="95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Yürüme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45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oturma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güçlüğü,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Ense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sertliği,</a:t>
            </a:r>
          </a:p>
          <a:p>
            <a:pPr marL="134111" hangingPunct="0">
              <a:lnSpc>
                <a:spcPct val="95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3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Huzursuzluk,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Paralizi,</a:t>
            </a:r>
          </a:p>
          <a:p>
            <a:pPr marL="134111" hangingPunct="0">
              <a:lnSpc>
                <a:spcPct val="95416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Solunum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bozukluğu,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t/>
            </a:r>
            <a:br/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Bilinç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kaybı,</a:t>
            </a:r>
          </a:p>
          <a:p>
            <a:pPr marL="0" indent="134111">
              <a:lnSpc>
                <a:spcPct val="100000"/>
              </a:lnSpc>
            </a:pPr>
            <a:r>
              <a:rPr lang="en-US" altLang="zh-CN" sz="45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45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Koma</a:t>
            </a:r>
            <a:r>
              <a:rPr lang="en-US" altLang="zh-CN" sz="4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450" dirty="0">
                <a:solidFill>
                  <a:srgbClr val="000000"/>
                </a:solidFill>
                <a:latin typeface="Comic Sans MS"/>
                <a:ea typeface="Comic Sans MS"/>
              </a:rPr>
              <a:t>tablosudur.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3791965" y="4000020"/>
            <a:ext cx="1084679" cy="5524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50" spc="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2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75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Yöntemleri:</a:t>
            </a:r>
          </a:p>
          <a:p>
            <a:pPr marL="100584" indent="-100584" hangingPunct="0">
              <a:lnSpc>
                <a:spcPct val="95416"/>
              </a:lnSpc>
            </a:pPr>
            <a:r>
              <a:rPr lang="en-US" altLang="zh-CN" sz="750" spc="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Anjiografi</a:t>
            </a:r>
            <a:r>
              <a:rPr lang="en-US" altLang="zh-CN" sz="750" spc="50" dirty="0">
                <a:solidFill>
                  <a:srgbClr val="000000"/>
                </a:solidFill>
                <a:latin typeface="Comic Sans MS"/>
                <a:ea typeface="Comic Sans MS"/>
              </a:rPr>
              <a:t>,</a:t>
            </a:r>
            <a:r>
              <a:rPr lang="en-US" altLang="zh-CN" sz="75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sintigrafi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75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bilgisayarlı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beyin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tomografisi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ile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tanı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5" dirty="0">
                <a:solidFill>
                  <a:srgbClr val="000000"/>
                </a:solidFill>
                <a:latin typeface="Comic Sans MS"/>
                <a:ea typeface="Comic Sans MS"/>
              </a:rPr>
              <a:t>kon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ur.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5020945" y="3998235"/>
            <a:ext cx="1153517" cy="13620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50" spc="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spc="20" dirty="0">
                <a:solidFill>
                  <a:srgbClr val="000000"/>
                </a:solidFill>
                <a:latin typeface="Comic Sans MS"/>
                <a:ea typeface="Comic Sans MS"/>
              </a:rPr>
              <a:t>Tedavi:</a:t>
            </a:r>
          </a:p>
          <a:p>
            <a:pPr marL="100583" indent="-100583" hangingPunct="0">
              <a:lnSpc>
                <a:spcPct val="87500"/>
              </a:lnSpc>
            </a:pPr>
            <a:r>
              <a:rPr lang="en-US" altLang="zh-CN" sz="750" spc="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spc="20" dirty="0">
                <a:solidFill>
                  <a:srgbClr val="000000"/>
                </a:solidFill>
                <a:latin typeface="Comic Sans MS"/>
                <a:ea typeface="Comic Sans MS"/>
              </a:rPr>
              <a:t>Kanamanın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5" dirty="0">
                <a:solidFill>
                  <a:srgbClr val="000000"/>
                </a:solidFill>
                <a:latin typeface="Comic Sans MS"/>
                <a:ea typeface="Comic Sans MS"/>
              </a:rPr>
              <a:t>büyüklüğüne,</a:t>
            </a:r>
            <a:r>
              <a:rPr lang="en-US" altLang="zh-CN" sz="750" spc="-1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25" dirty="0">
                <a:solidFill>
                  <a:srgbClr val="000000"/>
                </a:solidFill>
                <a:latin typeface="Comic Sans MS"/>
                <a:ea typeface="Comic Sans MS"/>
              </a:rPr>
              <a:t>hastanın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yaş</a:t>
            </a:r>
            <a:r>
              <a:rPr lang="en-US" altLang="zh-CN" sz="7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ve</a:t>
            </a:r>
            <a:r>
              <a:rPr lang="en-US" altLang="zh-CN" sz="7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genel</a:t>
            </a:r>
            <a:r>
              <a:rPr lang="en-US" altLang="zh-CN" sz="7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durumuna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göre</a:t>
            </a:r>
            <a:r>
              <a:rPr lang="en-US" altLang="zh-CN" sz="750" spc="3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tıbbi</a:t>
            </a:r>
            <a:r>
              <a:rPr lang="en-US" altLang="zh-CN" sz="750" spc="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veya</a:t>
            </a:r>
          </a:p>
          <a:p>
            <a:pPr marL="0" indent="100583">
              <a:lnSpc>
                <a:spcPct val="87500"/>
              </a:lnSpc>
            </a:pP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cerrahi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tedavi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yapılır.</a:t>
            </a:r>
          </a:p>
          <a:p>
            <a:pPr marL="0">
              <a:lnSpc>
                <a:spcPct val="87500"/>
              </a:lnSpc>
            </a:pPr>
            <a:r>
              <a:rPr lang="en-US" altLang="zh-CN" sz="75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6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Tedavi,</a:t>
            </a:r>
            <a:r>
              <a:rPr lang="en-US" altLang="zh-CN" sz="750" spc="64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nedene</a:t>
            </a:r>
            <a:r>
              <a:rPr lang="en-US" altLang="zh-CN" sz="750" spc="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yönelik</a:t>
            </a:r>
          </a:p>
          <a:p>
            <a:pPr marL="0" indent="100583">
              <a:lnSpc>
                <a:spcPct val="87500"/>
              </a:lnSpc>
            </a:pP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yap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ılır.</a:t>
            </a:r>
          </a:p>
          <a:p>
            <a:pPr marL="100583" indent="-100583" hangingPunct="0">
              <a:lnSpc>
                <a:spcPct val="95416"/>
              </a:lnSpc>
            </a:pPr>
            <a:r>
              <a:rPr lang="en-US" altLang="zh-CN" sz="750" spc="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750" spc="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750" spc="15" dirty="0">
                <a:solidFill>
                  <a:srgbClr val="000000"/>
                </a:solidFill>
                <a:latin typeface="Comic Sans MS"/>
                <a:ea typeface="Comic Sans MS"/>
              </a:rPr>
              <a:t>Neden</a:t>
            </a:r>
            <a:r>
              <a:rPr lang="en-US" altLang="zh-CN" sz="750" spc="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hipertansiyon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ise</a:t>
            </a:r>
            <a:r>
              <a:rPr lang="en-US" altLang="zh-CN" sz="75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kan</a:t>
            </a:r>
            <a:r>
              <a:rPr lang="en-US" altLang="zh-CN" sz="750" spc="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ea typeface="Comic Sans MS"/>
              </a:rPr>
              <a:t>basıncı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5" dirty="0">
                <a:solidFill>
                  <a:srgbClr val="000000"/>
                </a:solidFill>
                <a:latin typeface="Comic Sans MS"/>
                <a:ea typeface="Comic Sans MS"/>
              </a:rPr>
              <a:t>düşürülüp</a:t>
            </a:r>
            <a:r>
              <a:rPr lang="en-US" altLang="zh-CN" sz="750" spc="-69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5" dirty="0">
                <a:solidFill>
                  <a:srgbClr val="000000"/>
                </a:solidFill>
                <a:latin typeface="Comic Sans MS"/>
                <a:ea typeface="Comic Sans MS"/>
              </a:rPr>
              <a:t>semptomları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20" dirty="0">
                <a:solidFill>
                  <a:srgbClr val="000000"/>
                </a:solidFill>
                <a:latin typeface="Comic Sans MS"/>
                <a:ea typeface="Comic Sans MS"/>
              </a:rPr>
              <a:t>hafifletecek</a:t>
            </a:r>
            <a:r>
              <a:rPr lang="en-US" altLang="zh-CN" sz="750" spc="-1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25" dirty="0">
                <a:solidFill>
                  <a:srgbClr val="000000"/>
                </a:solidFill>
                <a:latin typeface="Comic Sans MS"/>
                <a:ea typeface="Comic Sans MS"/>
              </a:rPr>
              <a:t>destek</a:t>
            </a:r>
            <a:r>
              <a:rPr lang="en-US" altLang="zh-CN" sz="7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5" dirty="0">
                <a:solidFill>
                  <a:srgbClr val="000000"/>
                </a:solidFill>
                <a:latin typeface="Comic Sans MS"/>
                <a:ea typeface="Comic Sans MS"/>
              </a:rPr>
              <a:t>tedavisi</a:t>
            </a:r>
            <a:r>
              <a:rPr lang="en-US" altLang="zh-CN" sz="75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altLang="zh-CN" sz="750" spc="10" dirty="0">
                <a:solidFill>
                  <a:srgbClr val="000000"/>
                </a:solidFill>
                <a:latin typeface="Comic Sans MS"/>
                <a:ea typeface="Comic Sans MS"/>
              </a:rPr>
              <a:t>uygulanır</a:t>
            </a:r>
          </a:p>
        </p:txBody>
      </p:sp>
      <p:sp>
        <p:nvSpPr>
          <p:cNvPr id="141" name="TextBox 141"/>
          <p:cNvSpPr txBox="1"/>
          <p:nvPr/>
        </p:nvSpPr>
        <p:spPr>
          <a:xfrm>
            <a:off x="6687311" y="8930640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spc="-10" dirty="0">
                <a:solidFill>
                  <a:srgbClr val="000000"/>
                </a:solidFill>
                <a:latin typeface="Calibri"/>
                <a:ea typeface="Calibri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1787</Words>
  <Application>Microsoft Office PowerPoint</Application>
  <PresentationFormat>Ekran Gösterisi (4:3)</PresentationFormat>
  <Paragraphs>610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4" baseType="lpstr">
      <vt:lpstr>宋体</vt:lpstr>
      <vt:lpstr>Arial</vt:lpstr>
      <vt:lpstr>Calibri</vt:lpstr>
      <vt:lpstr>Comic Sans MS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Pc</cp:lastModifiedBy>
  <cp:revision>2</cp:revision>
  <dcterms:created xsi:type="dcterms:W3CDTF">2011-01-21T15:00:27Z</dcterms:created>
  <dcterms:modified xsi:type="dcterms:W3CDTF">2020-01-15T13:33:11Z</dcterms:modified>
</cp:coreProperties>
</file>