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2" r:id="rId1"/>
  </p:sldMasterIdLst>
  <p:notesMasterIdLst>
    <p:notesMasterId r:id="rId34"/>
  </p:notesMasterIdLst>
  <p:sldIdLst>
    <p:sldId id="256" r:id="rId2"/>
    <p:sldId id="465" r:id="rId3"/>
    <p:sldId id="506" r:id="rId4"/>
    <p:sldId id="507" r:id="rId5"/>
    <p:sldId id="520" r:id="rId6"/>
    <p:sldId id="519" r:id="rId7"/>
    <p:sldId id="518" r:id="rId8"/>
    <p:sldId id="517" r:id="rId9"/>
    <p:sldId id="516" r:id="rId10"/>
    <p:sldId id="515" r:id="rId11"/>
    <p:sldId id="514" r:id="rId12"/>
    <p:sldId id="513" r:id="rId13"/>
    <p:sldId id="512" r:id="rId14"/>
    <p:sldId id="511" r:id="rId15"/>
    <p:sldId id="522" r:id="rId16"/>
    <p:sldId id="521" r:id="rId17"/>
    <p:sldId id="510" r:id="rId18"/>
    <p:sldId id="531" r:id="rId19"/>
    <p:sldId id="509" r:id="rId20"/>
    <p:sldId id="530" r:id="rId21"/>
    <p:sldId id="529" r:id="rId22"/>
    <p:sldId id="528" r:id="rId23"/>
    <p:sldId id="527" r:id="rId24"/>
    <p:sldId id="526" r:id="rId25"/>
    <p:sldId id="525" r:id="rId26"/>
    <p:sldId id="524" r:id="rId27"/>
    <p:sldId id="523" r:id="rId28"/>
    <p:sldId id="508" r:id="rId29"/>
    <p:sldId id="536" r:id="rId30"/>
    <p:sldId id="535" r:id="rId31"/>
    <p:sldId id="534" r:id="rId32"/>
    <p:sldId id="533" r:id="rId3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81818" autoAdjust="0"/>
  </p:normalViewPr>
  <p:slideViewPr>
    <p:cSldViewPr>
      <p:cViewPr>
        <p:scale>
          <a:sx n="66" d="100"/>
          <a:sy n="66" d="100"/>
        </p:scale>
        <p:origin x="-1404" y="-846"/>
      </p:cViewPr>
      <p:guideLst>
        <p:guide orient="horz" pos="2160"/>
        <p:guide pos="2880"/>
      </p:guideLst>
    </p:cSldViewPr>
  </p:slideViewPr>
  <p:outlineViewPr>
    <p:cViewPr>
      <p:scale>
        <a:sx n="33" d="100"/>
        <a:sy n="33" d="100"/>
      </p:scale>
      <p:origin x="54" y="8560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dirty="0"/>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41F11B-68D5-460C-9CF7-34C9F9A8CD2C}" type="datetimeFigureOut">
              <a:rPr lang="tr-TR" smtClean="0"/>
              <a:t>16.11.2020</a:t>
            </a:fld>
            <a:endParaRPr lang="tr-TR" dirty="0"/>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dirty="0"/>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dirty="0"/>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735E2C-136A-4917-9051-82AA36E4E51D}" type="slidenum">
              <a:rPr lang="tr-TR" smtClean="0"/>
              <a:t>‹#›</a:t>
            </a:fld>
            <a:endParaRPr lang="tr-TR" dirty="0"/>
          </a:p>
        </p:txBody>
      </p:sp>
    </p:spTree>
    <p:extLst>
      <p:ext uri="{BB962C8B-B14F-4D97-AF65-F5344CB8AC3E}">
        <p14:creationId xmlns:p14="http://schemas.microsoft.com/office/powerpoint/2010/main" val="3277279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C9F1750-C708-4CE9-9467-59DD85CB8616}" type="datetimeFigureOut">
              <a:rPr lang="tr-TR" smtClean="0"/>
              <a:t>16.11.2020</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1912927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C9F1750-C708-4CE9-9467-59DD85CB8616}" type="datetimeFigureOut">
              <a:rPr lang="tr-TR" smtClean="0"/>
              <a:t>16.11.2020</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3391092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C9F1750-C708-4CE9-9467-59DD85CB8616}" type="datetimeFigureOut">
              <a:rPr lang="tr-TR" smtClean="0"/>
              <a:t>16.11.2020</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3483046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C9F1750-C708-4CE9-9467-59DD85CB8616}" type="datetimeFigureOut">
              <a:rPr lang="tr-TR" smtClean="0"/>
              <a:t>16.11.2020</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472208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C9F1750-C708-4CE9-9467-59DD85CB8616}" type="datetimeFigureOut">
              <a:rPr lang="tr-TR" smtClean="0"/>
              <a:t>16.11.2020</a:t>
            </a:fld>
            <a:endParaRPr lang="tr-TR" dirty="0"/>
          </a:p>
        </p:txBody>
      </p:sp>
      <p:sp>
        <p:nvSpPr>
          <p:cNvPr id="8" name="Altbilgi Yer Tutucusu 7"/>
          <p:cNvSpPr>
            <a:spLocks noGrp="1"/>
          </p:cNvSpPr>
          <p:nvPr>
            <p:ph type="ftr" sz="quarter" idx="11"/>
          </p:nvPr>
        </p:nvSpPr>
        <p:spPr/>
        <p:txBody>
          <a:bodyPr/>
          <a:lstStyle/>
          <a:p>
            <a:endParaRPr lang="tr-TR" dirty="0"/>
          </a:p>
        </p:txBody>
      </p:sp>
      <p:sp>
        <p:nvSpPr>
          <p:cNvPr id="9" name="Slayt Numarası Yer Tutucusu 8"/>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2267035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C9F1750-C708-4CE9-9467-59DD85CB8616}" type="datetimeFigureOut">
              <a:rPr lang="tr-TR" smtClean="0"/>
              <a:t>16.11.2020</a:t>
            </a:fld>
            <a:endParaRPr lang="tr-TR" dirty="0"/>
          </a:p>
        </p:txBody>
      </p:sp>
      <p:sp>
        <p:nvSpPr>
          <p:cNvPr id="4" name="Altbilgi Yer Tutucusu 3"/>
          <p:cNvSpPr>
            <a:spLocks noGrp="1"/>
          </p:cNvSpPr>
          <p:nvPr>
            <p:ph type="ftr" sz="quarter" idx="11"/>
          </p:nvPr>
        </p:nvSpPr>
        <p:spPr/>
        <p:txBody>
          <a:bodyPr/>
          <a:lstStyle/>
          <a:p>
            <a:endParaRPr lang="tr-TR" dirty="0"/>
          </a:p>
        </p:txBody>
      </p:sp>
      <p:sp>
        <p:nvSpPr>
          <p:cNvPr id="5" name="Slayt Numarası Yer Tutucusu 4"/>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713846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C9F1750-C708-4CE9-9467-59DD85CB8616}" type="datetimeFigureOut">
              <a:rPr lang="tr-TR" smtClean="0"/>
              <a:t>16.11.2020</a:t>
            </a:fld>
            <a:endParaRPr lang="tr-TR" dirty="0"/>
          </a:p>
        </p:txBody>
      </p:sp>
      <p:sp>
        <p:nvSpPr>
          <p:cNvPr id="3" name="Altbilgi Yer Tutucusu 2"/>
          <p:cNvSpPr>
            <a:spLocks noGrp="1"/>
          </p:cNvSpPr>
          <p:nvPr>
            <p:ph type="ftr" sz="quarter" idx="11"/>
          </p:nvPr>
        </p:nvSpPr>
        <p:spPr/>
        <p:txBody>
          <a:bodyPr/>
          <a:lstStyle/>
          <a:p>
            <a:endParaRPr lang="tr-TR" dirty="0"/>
          </a:p>
        </p:txBody>
      </p:sp>
      <p:sp>
        <p:nvSpPr>
          <p:cNvPr id="4" name="Slayt Numarası Yer Tutucusu 3"/>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1470506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C9F1750-C708-4CE9-9467-59DD85CB8616}" type="datetimeFigureOut">
              <a:rPr lang="tr-TR" smtClean="0"/>
              <a:t>16.11.2020</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3790751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C9F1750-C708-4CE9-9467-59DD85CB8616}" type="datetimeFigureOut">
              <a:rPr lang="tr-TR" smtClean="0"/>
              <a:t>16.11.2020</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543261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C9F1750-C708-4CE9-9467-59DD85CB8616}" type="datetimeFigureOut">
              <a:rPr lang="tr-TR" smtClean="0"/>
              <a:t>16.11.2020</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4202929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C9F1750-C708-4CE9-9467-59DD85CB8616}" type="datetimeFigureOut">
              <a:rPr lang="tr-TR" smtClean="0"/>
              <a:t>16.11.2020</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064A9F46-ABE5-41BE-9080-923C8E3BD3D3}" type="slidenum">
              <a:rPr lang="tr-TR" smtClean="0"/>
              <a:t>‹#›</a:t>
            </a:fld>
            <a:endParaRPr lang="tr-TR" dirty="0"/>
          </a:p>
        </p:txBody>
      </p:sp>
    </p:spTree>
    <p:extLst>
      <p:ext uri="{BB962C8B-B14F-4D97-AF65-F5344CB8AC3E}">
        <p14:creationId xmlns:p14="http://schemas.microsoft.com/office/powerpoint/2010/main" val="94229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9F1750-C708-4CE9-9467-59DD85CB8616}" type="datetimeFigureOut">
              <a:rPr lang="tr-TR" smtClean="0"/>
              <a:t>16.11.2020</a:t>
            </a:fld>
            <a:endParaRPr lang="tr-TR" dirty="0"/>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4A9F46-ABE5-41BE-9080-923C8E3BD3D3}" type="slidenum">
              <a:rPr lang="tr-TR" smtClean="0"/>
              <a:t>‹#›</a:t>
            </a:fld>
            <a:endParaRPr lang="tr-TR" dirty="0"/>
          </a:p>
        </p:txBody>
      </p:sp>
    </p:spTree>
    <p:extLst>
      <p:ext uri="{BB962C8B-B14F-4D97-AF65-F5344CB8AC3E}">
        <p14:creationId xmlns:p14="http://schemas.microsoft.com/office/powerpoint/2010/main" val="3532214802"/>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08784" y="1744216"/>
            <a:ext cx="7851648" cy="1828800"/>
          </a:xfrm>
        </p:spPr>
        <p:txBody>
          <a:bodyPr>
            <a:normAutofit/>
          </a:bodyPr>
          <a:lstStyle/>
          <a:p>
            <a:pPr algn="ctr"/>
            <a:r>
              <a:rPr lang="tr-TR" b="1" dirty="0" smtClean="0">
                <a:latin typeface="Arial" panose="020B0604020202020204" pitchFamily="34" charset="0"/>
                <a:cs typeface="Arial" panose="020B0604020202020204" pitchFamily="34" charset="0"/>
              </a:rPr>
              <a:t>BÜRO YÖNETİMİ</a:t>
            </a:r>
            <a:endParaRPr lang="tr-TR" b="1" dirty="0">
              <a:latin typeface="Arial" panose="020B0604020202020204" pitchFamily="34" charset="0"/>
              <a:cs typeface="Arial" panose="020B0604020202020204" pitchFamily="34" charset="0"/>
            </a:endParaRPr>
          </a:p>
        </p:txBody>
      </p:sp>
      <p:sp>
        <p:nvSpPr>
          <p:cNvPr id="3" name="Alt Başlık 2"/>
          <p:cNvSpPr>
            <a:spLocks noGrp="1"/>
          </p:cNvSpPr>
          <p:nvPr>
            <p:ph type="subTitle" idx="1"/>
          </p:nvPr>
        </p:nvSpPr>
        <p:spPr>
          <a:xfrm>
            <a:off x="539552" y="3501008"/>
            <a:ext cx="8064896" cy="1752600"/>
          </a:xfrm>
        </p:spPr>
        <p:txBody>
          <a:bodyPr/>
          <a:lstStyle/>
          <a:p>
            <a:r>
              <a:rPr lang="tr-TR" dirty="0" smtClean="0">
                <a:solidFill>
                  <a:schemeClr val="tx1"/>
                </a:solidFill>
                <a:latin typeface="Arial" panose="020B0604020202020204" pitchFamily="34" charset="0"/>
                <a:cs typeface="Arial" panose="020B0604020202020204" pitchFamily="34" charset="0"/>
              </a:rPr>
              <a:t>Öğr. Gör. Cem DİNCEROL</a:t>
            </a:r>
            <a:endParaRPr lang="tr-TR"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38369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6632"/>
            <a:ext cx="8229600" cy="864096"/>
          </a:xfrm>
        </p:spPr>
        <p:txBody>
          <a:bodyPr vert="horz" lIns="0" rIns="0" bIns="0" anchor="b">
            <a:normAutofit/>
          </a:bodyPr>
          <a:lstStyle/>
          <a:p>
            <a:pPr algn="ctr"/>
            <a:r>
              <a:rPr lang="tr-TR" sz="4000" b="1" dirty="0" smtClean="0"/>
              <a:t>KONU BAŞLIKLARI</a:t>
            </a:r>
            <a:endParaRPr lang="tr-TR" sz="4000" b="1" dirty="0"/>
          </a:p>
        </p:txBody>
      </p:sp>
      <p:sp>
        <p:nvSpPr>
          <p:cNvPr id="3" name="İçerik Yer Tutucusu 2"/>
          <p:cNvSpPr>
            <a:spLocks noGrp="1"/>
          </p:cNvSpPr>
          <p:nvPr>
            <p:ph idx="1"/>
          </p:nvPr>
        </p:nvSpPr>
        <p:spPr>
          <a:xfrm>
            <a:off x="323528" y="1196752"/>
            <a:ext cx="8424936" cy="4752528"/>
          </a:xfrm>
        </p:spPr>
        <p:txBody>
          <a:bodyPr>
            <a:noAutofit/>
          </a:bodyPr>
          <a:lstStyle/>
          <a:p>
            <a:pPr marL="514350" indent="-514350">
              <a:buFont typeface="+mj-lt"/>
              <a:buAutoNum type="arabicPeriod"/>
            </a:pPr>
            <a:r>
              <a:rPr lang="tr-TR" sz="2800" dirty="0" smtClean="0"/>
              <a:t>FORM YÖNETİMİ İLKELERİ</a:t>
            </a:r>
          </a:p>
          <a:p>
            <a:pPr marL="514350" indent="-514350">
              <a:buFont typeface="+mj-lt"/>
              <a:buAutoNum type="arabicPeriod"/>
            </a:pPr>
            <a:endParaRPr lang="tr-TR" sz="2800" dirty="0" smtClean="0"/>
          </a:p>
          <a:p>
            <a:pPr marL="514350" indent="-514350">
              <a:buFont typeface="+mj-lt"/>
              <a:buAutoNum type="arabicPeriod"/>
            </a:pPr>
            <a:endParaRPr lang="tr-TR" sz="2800" dirty="0" smtClean="0"/>
          </a:p>
          <a:p>
            <a:pPr marL="514350" indent="-514350">
              <a:buFont typeface="+mj-lt"/>
              <a:buAutoNum type="arabicPeriod"/>
            </a:pPr>
            <a:endParaRPr lang="tr-TR" sz="2800" dirty="0" smtClean="0"/>
          </a:p>
          <a:p>
            <a:pPr marL="514350" indent="-514350">
              <a:buFont typeface="+mj-lt"/>
              <a:buAutoNum type="arabicPeriod"/>
            </a:pPr>
            <a:endParaRPr lang="tr-TR" sz="2800" dirty="0" smtClean="0"/>
          </a:p>
          <a:p>
            <a:pPr marL="514350" indent="-514350">
              <a:buFont typeface="+mj-lt"/>
              <a:buAutoNum type="arabicPeriod"/>
            </a:pPr>
            <a:endParaRPr lang="tr-TR" sz="2800" dirty="0"/>
          </a:p>
          <a:p>
            <a:pPr marL="514350" indent="-514350">
              <a:buFont typeface="+mj-lt"/>
              <a:buAutoNum type="arabicPeriod"/>
            </a:pPr>
            <a:endParaRPr lang="tr-TR" sz="2800" dirty="0" smtClean="0"/>
          </a:p>
          <a:p>
            <a:pPr marL="514350" indent="-514350">
              <a:buFont typeface="+mj-lt"/>
              <a:buAutoNum type="arabicPeriod"/>
            </a:pPr>
            <a:endParaRPr lang="tr-TR" sz="2800" dirty="0" smtClean="0"/>
          </a:p>
          <a:p>
            <a:pPr marL="514350" indent="-514350">
              <a:buFont typeface="+mj-lt"/>
              <a:buAutoNum type="arabicPeriod"/>
            </a:pPr>
            <a:endParaRPr lang="tr-TR" sz="2800" dirty="0" smtClean="0"/>
          </a:p>
          <a:p>
            <a:pPr marL="514350" indent="-514350">
              <a:buFont typeface="+mj-lt"/>
              <a:buAutoNum type="arabicPeriod"/>
            </a:pPr>
            <a:endParaRPr lang="tr-TR" sz="2800" dirty="0" smtClean="0"/>
          </a:p>
          <a:p>
            <a:pPr marL="514350" indent="-514350">
              <a:buFont typeface="+mj-lt"/>
              <a:buAutoNum type="arabicPeriod"/>
            </a:pPr>
            <a:endParaRPr lang="tr-TR" sz="2800" dirty="0" smtClean="0"/>
          </a:p>
          <a:p>
            <a:pPr marL="514350" indent="-514350">
              <a:buClrTx/>
              <a:buFont typeface="+mj-lt"/>
              <a:buAutoNum type="arabicPeriod"/>
            </a:pPr>
            <a:endParaRPr lang="tr-TR" sz="2800" dirty="0" smtClean="0"/>
          </a:p>
          <a:p>
            <a:pPr marL="514350" indent="-514350">
              <a:buClrTx/>
              <a:buFont typeface="+mj-lt"/>
              <a:buAutoNum type="arabicPeriod"/>
            </a:pPr>
            <a:endParaRPr lang="tr-TR" sz="2800" dirty="0"/>
          </a:p>
          <a:p>
            <a:pPr marL="514350" indent="-514350">
              <a:buClrTx/>
              <a:buFont typeface="+mj-lt"/>
              <a:buAutoNum type="arabicPeriod"/>
            </a:pPr>
            <a:endParaRPr lang="tr-TR" sz="2800" dirty="0"/>
          </a:p>
          <a:p>
            <a:pPr marL="514350" indent="-514350">
              <a:buClrTx/>
              <a:buFont typeface="+mj-lt"/>
              <a:buAutoNum type="arabicPeriod"/>
            </a:pPr>
            <a:endParaRPr lang="tr-TR" sz="2800" dirty="0" smtClean="0"/>
          </a:p>
          <a:p>
            <a:pPr marL="514350" indent="-514350">
              <a:buClrTx/>
              <a:buFont typeface="+mj-lt"/>
              <a:buAutoNum type="arabicPeriod"/>
            </a:pPr>
            <a:endParaRPr lang="tr-TR" sz="2800" dirty="0" smtClean="0"/>
          </a:p>
          <a:p>
            <a:pPr marL="514350" indent="-514350">
              <a:buClrTx/>
              <a:buFont typeface="+mj-lt"/>
              <a:buAutoNum type="arabicPeriod"/>
            </a:pPr>
            <a:endParaRPr lang="tr-TR" sz="2800" dirty="0" smtClean="0"/>
          </a:p>
          <a:p>
            <a:pPr marL="514350" indent="-514350">
              <a:buClrTx/>
              <a:buFont typeface="+mj-lt"/>
              <a:buAutoNum type="arabicPeriod"/>
            </a:pPr>
            <a:endParaRPr lang="tr-TR" sz="2800" dirty="0" smtClean="0"/>
          </a:p>
        </p:txBody>
      </p:sp>
    </p:spTree>
    <p:extLst>
      <p:ext uri="{BB962C8B-B14F-4D97-AF65-F5344CB8AC3E}">
        <p14:creationId xmlns:p14="http://schemas.microsoft.com/office/powerpoint/2010/main" val="39940321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r>
              <a:rPr lang="tr-TR" b="1" dirty="0"/>
              <a:t>Etken Form Dizaynı İlkesi</a:t>
            </a:r>
          </a:p>
          <a:p>
            <a:r>
              <a:rPr lang="tr-TR" dirty="0"/>
              <a:t>Tipik bir büroya bakıldığında çok sayıda form olduğu görülür. Neden böyle olmaktadır? Bunun nedeni formların, farklı türdeki işlerin basit, hızlı ve düşük maliyetle yapılmasını sağlamasıdır. Fakat büro yöneticilerinin bu noktada hataya düştükleri görülür. Genellikle yararlı araçlardır diye, formların gerekip gerekmediğini ve nasıl bir form dizayn edilmesi gerektiğini hiç araştırmadan her iş için form yaratırlar. Ortada dolaşan ya da bir kenarda uzun süre bekleyen formlara hiç ilgi göstermezler</a:t>
            </a:r>
            <a:r>
              <a:rPr lang="tr-TR" dirty="0" smtClean="0"/>
              <a:t>.</a:t>
            </a:r>
            <a:endParaRPr lang="tr-TR" dirty="0"/>
          </a:p>
        </p:txBody>
      </p:sp>
    </p:spTree>
    <p:extLst>
      <p:ext uri="{BB962C8B-B14F-4D97-AF65-F5344CB8AC3E}">
        <p14:creationId xmlns:p14="http://schemas.microsoft.com/office/powerpoint/2010/main" val="1475603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r>
              <a:rPr lang="tr-TR" dirty="0"/>
              <a:t>Bu formların çoğu, gereğinden fazla bilgi içerir. Çoğu da kullanıcının aklını karıştırmak, zamanını çalmak ya da hata yapma oranını arttırmak amacıyla dizayn edilmiş gibidir. Bütün bunlar, verimliliğin düşmesine ve </a:t>
            </a:r>
            <a:r>
              <a:rPr lang="tr-TR" dirty="0" smtClean="0"/>
              <a:t>etkisizliğe </a:t>
            </a:r>
            <a:r>
              <a:rPr lang="tr-TR" dirty="0"/>
              <a:t>neden olur. İşte bu ve benzeri koşullar büro formlarının ciddi bir şekilde incelenmesini; üzerinde çalışılmasını ve yeniden dizayn edilmesini gerektirir.</a:t>
            </a:r>
            <a:br>
              <a:rPr lang="tr-TR" dirty="0"/>
            </a:br>
            <a:r>
              <a:rPr lang="tr-TR" dirty="0"/>
              <a:t/>
            </a:r>
            <a:br>
              <a:rPr lang="tr-TR" dirty="0"/>
            </a:br>
            <a:endParaRPr lang="tr-TR" dirty="0"/>
          </a:p>
        </p:txBody>
      </p:sp>
    </p:spTree>
    <p:extLst>
      <p:ext uri="{BB962C8B-B14F-4D97-AF65-F5344CB8AC3E}">
        <p14:creationId xmlns:p14="http://schemas.microsoft.com/office/powerpoint/2010/main" val="1460116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lnSpcReduction="10000"/>
          </a:bodyPr>
          <a:lstStyle/>
          <a:p>
            <a:r>
              <a:rPr lang="tr-TR" dirty="0"/>
              <a:t>Tutarlı bir form dizaynı, “sistemde sadece etkenlik sağlayan formların onaylanması ve kullanılması” ilkesine dayandırılmalıdır. Ayrıca işletmede bilgi akışının hızlandırılması ve etken kayıt tutmanın sağlanması amaçlanmalıdır. Uygun büro formlarının dizaynı uzmanlaşmış bilgi ve beceri gerektirir. Böyle bir çalışmada genellikle farklı kişilerin katkısı sağlanır. Formların dizaynı, bu kişilerin çalışmalarını koordine eden ve sorumluluğu taşıyan bir kişinin başkanlığında yürütülür. </a:t>
            </a:r>
            <a:r>
              <a:rPr lang="tr-TR" dirty="0" smtClean="0"/>
              <a:t>Bu </a:t>
            </a:r>
            <a:r>
              <a:rPr lang="tr-TR" dirty="0"/>
              <a:t>kişiler:</a:t>
            </a:r>
            <a:br>
              <a:rPr lang="tr-TR" dirty="0"/>
            </a:br>
            <a:r>
              <a:rPr lang="tr-TR" dirty="0"/>
              <a:t/>
            </a:r>
            <a:br>
              <a:rPr lang="tr-TR" dirty="0"/>
            </a:br>
            <a:endParaRPr lang="tr-TR" dirty="0"/>
          </a:p>
        </p:txBody>
      </p:sp>
    </p:spTree>
    <p:extLst>
      <p:ext uri="{BB962C8B-B14F-4D97-AF65-F5344CB8AC3E}">
        <p14:creationId xmlns:p14="http://schemas.microsoft.com/office/powerpoint/2010/main" val="1951877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fontScale="92500" lnSpcReduction="20000"/>
          </a:bodyPr>
          <a:lstStyle/>
          <a:p>
            <a:pPr marL="0" indent="0">
              <a:buNone/>
            </a:pPr>
            <a:r>
              <a:rPr lang="tr-TR" dirty="0"/>
              <a:t>– Form dizaynı konusunda bilgi ve yeteneğe sahip dışarıdan sağlanan dizaynırlar,</a:t>
            </a:r>
            <a:br>
              <a:rPr lang="tr-TR" dirty="0"/>
            </a:br>
            <a:r>
              <a:rPr lang="tr-TR" dirty="0"/>
              <a:t>– İşletmenin sistem analistleri ve iş basitleştirme uzmanları,</a:t>
            </a:r>
            <a:br>
              <a:rPr lang="tr-TR" dirty="0"/>
            </a:br>
            <a:r>
              <a:rPr lang="tr-TR" dirty="0"/>
              <a:t>– Görüş ve önerileriyle katkıda bulunan büro çalışanlarıdır. Kendi formlarını kendileri basan büyük işletmelerde, formların dizayn edilmesi sorumluluğunu sadece işletme personeli üstlenir.</a:t>
            </a:r>
          </a:p>
          <a:p>
            <a:r>
              <a:rPr lang="tr-TR" dirty="0"/>
              <a:t>Genellikle en iyi form dizaynı, basit bir dizayndır. Dizayn, iyi tanımlanmış bir amaca hizmet etmelidir. Form, gerekli bilgi türünü ve miktarını içermelidir. Bilginin kaydedilmesi ve kullanılması kolay olmalıdır. Hata yapma olasılığını yok etmeli ya da en alt düzeyde tutmalıdır. Hem hazırlanması, hem kullanılması en düşük maliyetle sağlanmalıdır</a:t>
            </a:r>
            <a:r>
              <a:rPr lang="tr-TR" dirty="0" smtClean="0"/>
              <a:t>.</a:t>
            </a:r>
            <a:endParaRPr lang="tr-TR" dirty="0"/>
          </a:p>
        </p:txBody>
      </p:sp>
    </p:spTree>
    <p:extLst>
      <p:ext uri="{BB962C8B-B14F-4D97-AF65-F5344CB8AC3E}">
        <p14:creationId xmlns:p14="http://schemas.microsoft.com/office/powerpoint/2010/main" val="1820769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r>
              <a:rPr lang="tr-TR" b="1" dirty="0"/>
              <a:t>Bu hususlar çerçevesinde büro formlarının dizayn edilmesinde temel fonksiyonel unsurlar;</a:t>
            </a:r>
            <a:r>
              <a:rPr lang="tr-TR" dirty="0"/>
              <a:t/>
            </a:r>
            <a:br>
              <a:rPr lang="tr-TR" dirty="0"/>
            </a:br>
            <a:r>
              <a:rPr lang="tr-TR" dirty="0"/>
              <a:t>1) Formun amacı,</a:t>
            </a:r>
            <a:br>
              <a:rPr lang="tr-TR" dirty="0"/>
            </a:br>
            <a:r>
              <a:rPr lang="tr-TR" dirty="0"/>
              <a:t>2) İçermesi gereken bilgi,</a:t>
            </a:r>
            <a:br>
              <a:rPr lang="tr-TR" dirty="0"/>
            </a:br>
            <a:r>
              <a:rPr lang="tr-TR" dirty="0"/>
              <a:t>3) Formun yapısı,</a:t>
            </a:r>
            <a:br>
              <a:rPr lang="tr-TR" dirty="0"/>
            </a:br>
            <a:r>
              <a:rPr lang="tr-TR" dirty="0"/>
              <a:t>4) Kopya sayısı ve</a:t>
            </a:r>
            <a:br>
              <a:rPr lang="tr-TR" dirty="0"/>
            </a:br>
            <a:r>
              <a:rPr lang="tr-TR" dirty="0"/>
              <a:t>5) Formun türüdür.</a:t>
            </a:r>
            <a:br>
              <a:rPr lang="tr-TR" dirty="0"/>
            </a:br>
            <a:r>
              <a:rPr lang="tr-TR" dirty="0"/>
              <a:t/>
            </a:r>
            <a:br>
              <a:rPr lang="tr-TR" dirty="0"/>
            </a:br>
            <a:endParaRPr lang="tr-TR" dirty="0"/>
          </a:p>
        </p:txBody>
      </p:sp>
    </p:spTree>
    <p:extLst>
      <p:ext uri="{BB962C8B-B14F-4D97-AF65-F5344CB8AC3E}">
        <p14:creationId xmlns:p14="http://schemas.microsoft.com/office/powerpoint/2010/main" val="1428621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r>
              <a:rPr lang="tr-TR" b="1" dirty="0"/>
              <a:t>Formun Amacı</a:t>
            </a:r>
          </a:p>
          <a:p>
            <a:r>
              <a:rPr lang="tr-TR" dirty="0"/>
              <a:t>Form dizaynında dikkate alınması gereken ilk fonksiyonel unsur, formun hangi iş için kullanılacağı, yani formun hangi amaca hizmet edeceğidir. Bir büro formu gerçekte yapılan işin yol haritası gibidir. Bu harita, iş akışını ve izlenmesi gereken aşamaları gösterir. Formların işin başlangıç noktasından en son aşamasına kadar izlediği bu yollar, büro çalışanlarını yönlendirir. Çünkü form üzerinde kimin hangi aşamada, hangi işi yapacağı bellidir.</a:t>
            </a:r>
          </a:p>
          <a:p>
            <a:pPr marL="0" indent="0">
              <a:buNone/>
            </a:pPr>
            <a:endParaRPr lang="tr-TR" dirty="0"/>
          </a:p>
        </p:txBody>
      </p:sp>
    </p:spTree>
    <p:extLst>
      <p:ext uri="{BB962C8B-B14F-4D97-AF65-F5344CB8AC3E}">
        <p14:creationId xmlns:p14="http://schemas.microsoft.com/office/powerpoint/2010/main" val="3979682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r>
              <a:rPr lang="tr-TR" dirty="0"/>
              <a:t>Bir formun amacı, iş basitleştirme çalışması kapsamında olan form kullanım analizi ve form akış analizi yapılarak belirlenir. Bu çalışmalar sırasında uygun gözlem, iyi hazırlanmış sorular ve gerçeklerin doğru, tarafsız bir şekilde analizi, formun amacının belirlenmesine ve iyileştirme yapılmasına olanak sağlayacaktır. Form kullanım analizinde öncelikle işletmenin tüm bölümlerinde kullanılan formlar toplanır. Bu formlar, kullanım amaçlarına göre sınıflandırılarak örnek formlar şeması hazırlanır. </a:t>
            </a:r>
          </a:p>
        </p:txBody>
      </p:sp>
    </p:spTree>
    <p:extLst>
      <p:ext uri="{BB962C8B-B14F-4D97-AF65-F5344CB8AC3E}">
        <p14:creationId xmlns:p14="http://schemas.microsoft.com/office/powerpoint/2010/main" val="2943609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fontScale="92500" lnSpcReduction="10000"/>
          </a:bodyPr>
          <a:lstStyle/>
          <a:p>
            <a:r>
              <a:rPr lang="tr-TR" dirty="0"/>
              <a:t>Örnek formlar şeması, bir prosedürde kullanılan tüm formların bir karton üzerine ilk görünüşlerine ve kullanış sırasına göre yapıştırılmasıyla elde edilir. Bu şema, kenar notları koyarak, hareketi göstermek için renkli çizgiler çizerek ve formlara örnek kayıtlar yapılarak ayrıntılı şekilde geliştirilebilir. Bu analiz bilgisayar ortamında da yapılabilir.</a:t>
            </a:r>
          </a:p>
          <a:p>
            <a:r>
              <a:rPr lang="tr-TR" dirty="0"/>
              <a:t>Örnek formlar şemasının analizi sonucunda: – Hangi formun hangi bölüm tarafından kullanıldığı, – Çeşitli bölümler ya da çalışanlar tarafından yaklaşık olarak içeriği aynı olan farklı formların kullanıldığı, – Bir formda yapılacak bazı ilavelerden sonra, iki ya da daha fazla formun yerini alabileceği ve – Hiç yararı olmayan formların olduğu görülebilecektir</a:t>
            </a:r>
            <a:r>
              <a:rPr lang="tr-TR" dirty="0" smtClean="0"/>
              <a:t>.</a:t>
            </a:r>
            <a:endParaRPr lang="tr-TR" dirty="0"/>
          </a:p>
        </p:txBody>
      </p:sp>
    </p:spTree>
    <p:extLst>
      <p:ext uri="{BB962C8B-B14F-4D97-AF65-F5344CB8AC3E}">
        <p14:creationId xmlns:p14="http://schemas.microsoft.com/office/powerpoint/2010/main" val="3039953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r>
              <a:rPr lang="tr-TR" dirty="0"/>
              <a:t>Formların gördükleri işlevlerin, bölümler arasındaki akışlarının ve baştan sona izledikleri yolların incelenmesine form akış analizi denir. Bu amaçla Şekil 10.8 görülen bölümsel dağıtım şeması hazırlanır. Bu şema, bir prosedürde yer alan çeşitli formların dağılımını gösteren ve bir yön haritası da denilebilen resimsel bir araçtır</a:t>
            </a:r>
            <a:r>
              <a:rPr lang="tr-TR" dirty="0" smtClean="0"/>
              <a:t>.</a:t>
            </a:r>
            <a:endParaRPr lang="tr-TR" dirty="0"/>
          </a:p>
        </p:txBody>
      </p:sp>
    </p:spTree>
    <p:extLst>
      <p:ext uri="{BB962C8B-B14F-4D97-AF65-F5344CB8AC3E}">
        <p14:creationId xmlns:p14="http://schemas.microsoft.com/office/powerpoint/2010/main" val="1531304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endParaRPr lang="tr-T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8640"/>
            <a:ext cx="8640959" cy="6480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Metin kutusu 1"/>
          <p:cNvSpPr txBox="1"/>
          <p:nvPr/>
        </p:nvSpPr>
        <p:spPr>
          <a:xfrm>
            <a:off x="251520" y="188640"/>
            <a:ext cx="1800200" cy="369332"/>
          </a:xfrm>
          <a:prstGeom prst="rect">
            <a:avLst/>
          </a:prstGeom>
          <a:solidFill>
            <a:schemeClr val="accent2"/>
          </a:solidFill>
        </p:spPr>
        <p:txBody>
          <a:bodyPr wrap="square" rtlCol="0">
            <a:spAutoFit/>
          </a:bodyPr>
          <a:lstStyle/>
          <a:p>
            <a:endParaRPr lang="tr-TR" dirty="0"/>
          </a:p>
        </p:txBody>
      </p:sp>
    </p:spTree>
    <p:extLst>
      <p:ext uri="{BB962C8B-B14F-4D97-AF65-F5344CB8AC3E}">
        <p14:creationId xmlns:p14="http://schemas.microsoft.com/office/powerpoint/2010/main" val="1276297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fontScale="92500" lnSpcReduction="10000"/>
          </a:bodyPr>
          <a:lstStyle/>
          <a:p>
            <a:r>
              <a:rPr lang="tr-TR" b="1" dirty="0"/>
              <a:t>Formun İçermesi Gereken Bilgi</a:t>
            </a:r>
          </a:p>
          <a:p>
            <a:r>
              <a:rPr lang="tr-TR" dirty="0"/>
              <a:t>Bir form, daha çok ya da daha az değil, gereken bilgi türünü ve miktarını içermelidir. Formun amacının belirlenmesi ve eğer kullanılmakta olan bir form ise, uygulamanın gözlenmesi sonucunda elde edilen veriler formun hangi bilgileri içermesi gerektiğini gösterecektir.</a:t>
            </a:r>
          </a:p>
          <a:p>
            <a:r>
              <a:rPr lang="tr-TR" dirty="0"/>
              <a:t>Formun içermesi gereken bilginin neler olduğu araştırılırken sorulabilecek bazı soru örnekleri şunlardır:</a:t>
            </a:r>
            <a:br>
              <a:rPr lang="tr-TR" dirty="0"/>
            </a:br>
            <a:r>
              <a:rPr lang="tr-TR" dirty="0"/>
              <a:t>– Belirlenen amacı başarmak için gereksinim duyulan bilgiler nelerdir?</a:t>
            </a:r>
            <a:br>
              <a:rPr lang="tr-TR" dirty="0"/>
            </a:br>
            <a:r>
              <a:rPr lang="tr-TR" dirty="0"/>
              <a:t>– Form hangi aşamada, hangi amaçla ve kim tarafından kullanılıyor</a:t>
            </a:r>
            <a:r>
              <a:rPr lang="tr-TR" dirty="0" smtClean="0"/>
              <a:t>?</a:t>
            </a:r>
            <a:endParaRPr lang="tr-TR" dirty="0"/>
          </a:p>
        </p:txBody>
      </p:sp>
    </p:spTree>
    <p:extLst>
      <p:ext uri="{BB962C8B-B14F-4D97-AF65-F5344CB8AC3E}">
        <p14:creationId xmlns:p14="http://schemas.microsoft.com/office/powerpoint/2010/main" val="865770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r>
              <a:rPr lang="tr-TR" dirty="0"/>
              <a:t>– Form bir aşamadaki memurdan bir sonraki memura nasıl aktarılıyor?</a:t>
            </a:r>
            <a:br>
              <a:rPr lang="tr-TR" dirty="0"/>
            </a:br>
            <a:r>
              <a:rPr lang="tr-TR" dirty="0"/>
              <a:t>– Formu kullananların önerileri nelerdir?</a:t>
            </a:r>
            <a:br>
              <a:rPr lang="tr-TR" dirty="0"/>
            </a:br>
            <a:r>
              <a:rPr lang="tr-TR" dirty="0"/>
              <a:t>– Herhangi bir bilgi basitleştirilebilir ya da elenebilir mi?</a:t>
            </a:r>
            <a:br>
              <a:rPr lang="tr-TR" dirty="0"/>
            </a:br>
            <a:r>
              <a:rPr lang="tr-TR" dirty="0"/>
              <a:t>– Formun büyüklüğü, içerikteki bilgi için uygun mudur?</a:t>
            </a:r>
            <a:br>
              <a:rPr lang="tr-TR" dirty="0"/>
            </a:br>
            <a:r>
              <a:rPr lang="tr-TR" dirty="0"/>
              <a:t>– Form basitleştirilir ya da ortadan kaldırılırsa, hangi problemlerle karşılaşılabilir</a:t>
            </a:r>
            <a:r>
              <a:rPr lang="tr-TR" dirty="0" smtClean="0"/>
              <a:t>?</a:t>
            </a:r>
            <a:endParaRPr lang="tr-TR" dirty="0"/>
          </a:p>
        </p:txBody>
      </p:sp>
    </p:spTree>
    <p:extLst>
      <p:ext uri="{BB962C8B-B14F-4D97-AF65-F5344CB8AC3E}">
        <p14:creationId xmlns:p14="http://schemas.microsoft.com/office/powerpoint/2010/main" val="28991968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480720"/>
          </a:xfrm>
        </p:spPr>
        <p:txBody>
          <a:bodyPr>
            <a:normAutofit fontScale="85000" lnSpcReduction="10000"/>
          </a:bodyPr>
          <a:lstStyle/>
          <a:p>
            <a:r>
              <a:rPr lang="tr-TR" b="1" dirty="0"/>
              <a:t>Formun Yapısı</a:t>
            </a:r>
          </a:p>
          <a:p>
            <a:r>
              <a:rPr lang="tr-TR" dirty="0"/>
              <a:t>Bu faktör altında çeşitli gereklilikler sıralanabilir. Bu gereklilikler formun biçimsel, kullanım ve estetik özellikleriyle ilgilidir. Hangi tür form olursa olsun, formlar temel olarak üç bölümden oluşur. Bunlar; giriş bölümü (tanıtım), asıl bölüm ve sonuç bölümüdür.</a:t>
            </a:r>
          </a:p>
          <a:p>
            <a:r>
              <a:rPr lang="tr-TR" dirty="0"/>
              <a:t>Giriş bölümü, genellikle formun amacını, adını, numarasını ve doldurma talimatını içerir ve formun en üst kısmında yer alır. Formun adı, formun gerçek amacını vurgulamalıdır. Örneğin, formun adının “Satış Kayıtları” olarak belirlenmesi yerine “X Bölgesinin ya da Y Mamulünün Haftalık Satış Kayıtları” olması daha açıklayıcı ve doğru olur. Formun adı genellikle en üst kısımda yer alır. İşletmenin adı, adresi ve diğer ilgili bilgi de en üst ortada ya da üst sol köşededir</a:t>
            </a:r>
            <a:r>
              <a:rPr lang="tr-TR" dirty="0" smtClean="0"/>
              <a:t>.</a:t>
            </a:r>
            <a:endParaRPr lang="tr-TR" dirty="0"/>
          </a:p>
        </p:txBody>
      </p:sp>
    </p:spTree>
    <p:extLst>
      <p:ext uri="{BB962C8B-B14F-4D97-AF65-F5344CB8AC3E}">
        <p14:creationId xmlns:p14="http://schemas.microsoft.com/office/powerpoint/2010/main" val="2609531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fontScale="92500" lnSpcReduction="20000"/>
          </a:bodyPr>
          <a:lstStyle/>
          <a:p>
            <a:r>
              <a:rPr lang="tr-TR" dirty="0"/>
              <a:t>Giriş bölümünde yer alan form numarası, formun tanımlanmasına ve hızlı bir şekilde bulunmasına (dosyalardan) yardım eder. Tanımlayıcı sayı, tercihen form adının yanında yer alır. Çoklu kopyalar olduğunda, tanımlayıcı sayının her kopyada olması gerekir.</a:t>
            </a:r>
          </a:p>
          <a:p>
            <a:r>
              <a:rPr lang="tr-TR" dirty="0"/>
              <a:t>Genellikle giriş bölümde bulunan form doldurma talimatı, formun nasıl doldurulacağını ve uyulacak kuralları açıklar. Bazı dizaynırlar bu açıklamayı formun en altına ya da arka sayfasına yerleştirirler. Fakat bu durumda yapılan açıklamanın form doldurulup bitinceye kadar görülmeme tehlikesi vardır. Açıklamanın altta ya da arka sayfada olduğunu gösteren bir uyarının (örneğin, “DİKKAT Formu doldurmadan önce ………….deki açıklamayı okuyunuz” gibi) yapılması gerekir</a:t>
            </a:r>
            <a:r>
              <a:rPr lang="tr-TR" dirty="0" smtClean="0"/>
              <a:t>.</a:t>
            </a:r>
            <a:endParaRPr lang="tr-TR" dirty="0"/>
          </a:p>
        </p:txBody>
      </p:sp>
    </p:spTree>
    <p:extLst>
      <p:ext uri="{BB962C8B-B14F-4D97-AF65-F5344CB8AC3E}">
        <p14:creationId xmlns:p14="http://schemas.microsoft.com/office/powerpoint/2010/main" val="1070296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r>
              <a:rPr lang="tr-TR" dirty="0"/>
              <a:t>Tercih edilen uygulama, açıklamanın her doldurulacak kısmın yanında yapılmasıdır. Bu yöntem oldukça etkilidir; fakat çok yer gerektirir. Giriş bölümünde yapılan açıklamaların tek bir paragrafta değil, her ayrı açıklamanın ayrı paragrafta yazılması önerilmektedir. Çünkü tüm açıklamaların tek bir paragrafta yapılması okunmasını güçleştirir. Ayrıca form dikey satırlar şeklinde dizayn edilmiş ise, açıklamanın da dikey olarak yerleştirilmesi gerekir.</a:t>
            </a:r>
            <a:br>
              <a:rPr lang="tr-TR" dirty="0"/>
            </a:br>
            <a:r>
              <a:rPr lang="tr-TR" dirty="0"/>
              <a:t/>
            </a:r>
            <a:br>
              <a:rPr lang="tr-TR" dirty="0"/>
            </a:br>
            <a:endParaRPr lang="tr-TR" dirty="0"/>
          </a:p>
        </p:txBody>
      </p:sp>
    </p:spTree>
    <p:extLst>
      <p:ext uri="{BB962C8B-B14F-4D97-AF65-F5344CB8AC3E}">
        <p14:creationId xmlns:p14="http://schemas.microsoft.com/office/powerpoint/2010/main" val="26752347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r>
              <a:rPr lang="tr-TR" dirty="0"/>
              <a:t>Formun asıl bölümü, forma kaydedilmesi gereken bilgilerin yer aldığı bölümdür. Bu bölümde; maddelerin sırası, diziliş biçimleri, veri girişi sağlanan yer, sınırlar koyma ve renk tonlamaları yapma gibi biçimsel özellikler üzerinde durulmalıdır. Böylece formun doldurulması kolay olur; temiz ve düzenli bir görüntü verir ve sağlanan verinin değerlendirilmesi kolaylaşır.</a:t>
            </a:r>
            <a:br>
              <a:rPr lang="tr-TR" dirty="0"/>
            </a:br>
            <a:r>
              <a:rPr lang="tr-TR" dirty="0"/>
              <a:t/>
            </a:r>
            <a:br>
              <a:rPr lang="tr-TR" dirty="0"/>
            </a:br>
            <a:endParaRPr lang="tr-TR" dirty="0"/>
          </a:p>
        </p:txBody>
      </p:sp>
    </p:spTree>
    <p:extLst>
      <p:ext uri="{BB962C8B-B14F-4D97-AF65-F5344CB8AC3E}">
        <p14:creationId xmlns:p14="http://schemas.microsoft.com/office/powerpoint/2010/main" val="2316649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r>
              <a:rPr lang="tr-TR" dirty="0"/>
              <a:t>Normal iş akışında maddeleri izlemek ve ilgili maddeleri gruplandırmak gerekir. Maddelerin bir formdan diğerine aktarılırken, her iki formda da aynı sıra ve aşamalarla düzenlenmiş olması kolaylık sağlar. Bu durum kopyalamayı hızlandırdığı gibi, arama ve bulma işlemlerini en alt düzeye indirir. Hatta formda yer alan her maddenin numaralanması da başvuruyu kolaylaştırır. </a:t>
            </a:r>
          </a:p>
        </p:txBody>
      </p:sp>
    </p:spTree>
    <p:extLst>
      <p:ext uri="{BB962C8B-B14F-4D97-AF65-F5344CB8AC3E}">
        <p14:creationId xmlns:p14="http://schemas.microsoft.com/office/powerpoint/2010/main" val="42209755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r>
              <a:rPr lang="tr-TR" dirty="0"/>
              <a:t>Maddelerin sıralanışında diğer bir husus da sorulan soruların mantıklı bir sıra izlemesinin sağlanmasıdır. Örneğin, aşağıdaki örnekte adı soyadı, doğum tarihi, doğum yeri ve adresi gibi bir sıralama mantıklıdır. Bu sıralamanın doğum tarihi, ad </a:t>
            </a:r>
            <a:r>
              <a:rPr lang="tr-TR" dirty="0" err="1"/>
              <a:t>soyad</a:t>
            </a:r>
            <a:r>
              <a:rPr lang="tr-TR" dirty="0"/>
              <a:t>, adres ve doğum yeri olarak sıralanması doğru değildir. Gerekli bilgiyi sorgulayan maddelerde de genelden özele doğru bir mantık sırasının izlenmesi gerekir</a:t>
            </a:r>
            <a:r>
              <a:rPr lang="tr-TR" dirty="0" smtClean="0"/>
              <a:t>.</a:t>
            </a:r>
            <a:endParaRPr lang="tr-T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941168"/>
            <a:ext cx="8712968"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8346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r>
              <a:rPr lang="tr-TR" dirty="0"/>
              <a:t>Ayrıca maddelerin sıraya dizilmesinde, her maddenin sağa yanaşık olarak dizilmesi önerilmektedir. Yukarıdaki doğru uygulamada görüldüğü gibi maddeler, sağa yanaşık olarak yazılmıştır. Bu durumda daha rahat okunabilir, göze hoş gelen ve bilgisayarda yazma durumunda da </a:t>
            </a:r>
            <a:r>
              <a:rPr lang="tr-TR" dirty="0" err="1"/>
              <a:t>tab</a:t>
            </a:r>
            <a:r>
              <a:rPr lang="tr-TR" dirty="0"/>
              <a:t> ayarlarının kolay yapılmasını sağlayan bir form elde edilir. Sağa yanaşık sıralama ister elle ister makineyle doldurulsun, tercih edilen bir uygulamadır.</a:t>
            </a:r>
            <a:br>
              <a:rPr lang="tr-TR" dirty="0"/>
            </a:br>
            <a:r>
              <a:rPr lang="tr-TR" dirty="0"/>
              <a:t/>
            </a:r>
            <a:br>
              <a:rPr lang="tr-TR" dirty="0"/>
            </a:br>
            <a:endParaRPr lang="tr-TR" dirty="0"/>
          </a:p>
        </p:txBody>
      </p:sp>
    </p:spTree>
    <p:extLst>
      <p:ext uri="{BB962C8B-B14F-4D97-AF65-F5344CB8AC3E}">
        <p14:creationId xmlns:p14="http://schemas.microsoft.com/office/powerpoint/2010/main" val="4284173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r>
              <a:rPr lang="tr-TR" dirty="0"/>
              <a:t>Formun en alt bölümünde yer alan son bölümde; formun ilk kullanılmaya başlandığı tarih, formun stok numarası, son basım tarihi, kaç adet basıldığı, vb. gibi bilgiler bulunur. Bunların yanı sıra form birkaç sayfadan oluşuyorsa, formun devamının olduğunu ya da devamında neler bulunduğunu gösteren uyarılar yer alır. Örneğin, dikkat ederseniz çok sayfalı formlarda “Arka sayfaya geçiniz” “Devamı var” ya da sadece “_” şeklinde uyarıların olduğunu görürsünüz.</a:t>
            </a:r>
            <a:br>
              <a:rPr lang="tr-TR" dirty="0"/>
            </a:br>
            <a:r>
              <a:rPr lang="tr-TR" dirty="0"/>
              <a:t/>
            </a:r>
            <a:br>
              <a:rPr lang="tr-TR" dirty="0"/>
            </a:br>
            <a:endParaRPr lang="tr-TR" dirty="0"/>
          </a:p>
        </p:txBody>
      </p:sp>
    </p:spTree>
    <p:extLst>
      <p:ext uri="{BB962C8B-B14F-4D97-AF65-F5344CB8AC3E}">
        <p14:creationId xmlns:p14="http://schemas.microsoft.com/office/powerpoint/2010/main" val="15800463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r>
              <a:rPr lang="tr-TR" b="1" dirty="0"/>
              <a:t>Formun Kopya Sayısı</a:t>
            </a:r>
          </a:p>
          <a:p>
            <a:r>
              <a:rPr lang="tr-TR" dirty="0"/>
              <a:t>Bir formun sadece orijinali gerekiyorsa tek yapraklı olarak hazırlanır. Gerektiği zaman formun fotokopisi çekilebilir. Bazı durumlarda tek kopyalı form yetmez. Bir kez yazarak birden çok belgeyi ekonomik olarak elde etmek ve zaman tasarrufu sağlamak, ayrıca yapılması olası hataları en az düzeye indirmek amacıyla çok kopyalı form kullanılır. Set halinde formlarda genellikle kopya sayısı 5-6 civarındadır.</a:t>
            </a:r>
          </a:p>
          <a:p>
            <a:pPr marL="0" indent="0">
              <a:buNone/>
            </a:pPr>
            <a:endParaRPr lang="tr-TR" dirty="0"/>
          </a:p>
        </p:txBody>
      </p:sp>
    </p:spTree>
    <p:extLst>
      <p:ext uri="{BB962C8B-B14F-4D97-AF65-F5344CB8AC3E}">
        <p14:creationId xmlns:p14="http://schemas.microsoft.com/office/powerpoint/2010/main" val="2721051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r>
              <a:rPr lang="tr-TR" dirty="0"/>
              <a:t>Daktilo ile doldurulacak formlarda sınır 12 kopyadır. 12’inci kopyanın üzerindeki kopyalar oldukça silik ve okunamaz duruma gelir. Bununla beraber kopya sayısını en azda tutmak en iyisidir. Sağduyulu ve dikkatli davranılarak, sadece gerektiği sayıda kopya yapılmalıdır. Çünkü bürolarda kağıt yığılmaları olmaktadır. Bu da </a:t>
            </a:r>
            <a:r>
              <a:rPr lang="tr-TR" dirty="0" err="1"/>
              <a:t>etkensizliğin</a:t>
            </a:r>
            <a:r>
              <a:rPr lang="tr-TR" dirty="0"/>
              <a:t> ana sebeplerinden biridir.</a:t>
            </a:r>
            <a:br>
              <a:rPr lang="tr-TR" dirty="0"/>
            </a:br>
            <a:r>
              <a:rPr lang="tr-TR" dirty="0"/>
              <a:t/>
            </a:r>
            <a:br>
              <a:rPr lang="tr-TR" dirty="0"/>
            </a:br>
            <a:endParaRPr lang="tr-TR" dirty="0"/>
          </a:p>
        </p:txBody>
      </p:sp>
    </p:spTree>
    <p:extLst>
      <p:ext uri="{BB962C8B-B14F-4D97-AF65-F5344CB8AC3E}">
        <p14:creationId xmlns:p14="http://schemas.microsoft.com/office/powerpoint/2010/main" val="9007718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r>
              <a:rPr lang="tr-TR" b="1" dirty="0"/>
              <a:t>Merkezi Kontrol İlkesi</a:t>
            </a:r>
          </a:p>
          <a:p>
            <a:r>
              <a:rPr lang="tr-TR" dirty="0"/>
              <a:t>Formlar gerekli oldukları zaman yaratılırlar, onlara ihtiyaç kalmadığında da yok edilirler. Formun yaratılmasından yok edilmesine kadar olan süreç, formun yaşam çemberi olarak bilinir. Formun dizaynına izin verilmesini, kullanılmasını, dağıtılmasını, bir başka formun yerine geçmesini, içindeki bilgilerin değiştirilmesini, başka formla birleştirilmesini ve uygulamadan kaldırılmasını içeren formun yaşam çemberi, merkezi bir şekilde kontrol edilmelidir</a:t>
            </a:r>
            <a:r>
              <a:rPr lang="tr-TR" dirty="0" smtClean="0"/>
              <a:t>.</a:t>
            </a:r>
            <a:endParaRPr lang="tr-TR" dirty="0"/>
          </a:p>
        </p:txBody>
      </p:sp>
    </p:spTree>
    <p:extLst>
      <p:ext uri="{BB962C8B-B14F-4D97-AF65-F5344CB8AC3E}">
        <p14:creationId xmlns:p14="http://schemas.microsoft.com/office/powerpoint/2010/main" val="1634901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fontScale="92500" lnSpcReduction="20000"/>
          </a:bodyPr>
          <a:lstStyle/>
          <a:p>
            <a:pPr marL="0" indent="0">
              <a:buNone/>
            </a:pPr>
            <a:r>
              <a:rPr lang="tr-TR" dirty="0"/>
              <a:t>Büroların çoğunda, gereklilikleri ciddi bir şekilde sorgulanmadan eski formların tümünün kullanımına devam edilir ya da eskileri kullanılmaya devam edilirken ilave yepyeni formlar dizayn edilir. Bu tür olumsuzlukların önlenmesi için büro yöneticisinin başkanlığında kayıt yönetimi programı uygulanmalıdır. Formların sadece etken bir şekilde dizayn edilmeleri yetmez, aynı zamanda etken kullanımlarının da sağlanması gerekir. Çünkü etken form kullanımı, yararsız formların kullanım dışı bırakılmasını, işletmenin tüm formlarının sürekli gözden geçirilmesini ve kullanılmasını izlemek için sürekli gözden geçirilmesini sağlayacak bir grup oluşturmayı gerektirir.</a:t>
            </a:r>
            <a:br>
              <a:rPr lang="tr-TR" dirty="0"/>
            </a:br>
            <a:r>
              <a:rPr lang="tr-TR" dirty="0"/>
              <a:t/>
            </a:r>
            <a:br>
              <a:rPr lang="tr-TR" dirty="0"/>
            </a:br>
            <a:endParaRPr lang="tr-TR" dirty="0"/>
          </a:p>
        </p:txBody>
      </p:sp>
    </p:spTree>
    <p:extLst>
      <p:ext uri="{BB962C8B-B14F-4D97-AF65-F5344CB8AC3E}">
        <p14:creationId xmlns:p14="http://schemas.microsoft.com/office/powerpoint/2010/main" val="16666946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r>
              <a:rPr lang="tr-TR" dirty="0"/>
              <a:t>Form yönetimi için yetkin personel seçilmelidir. Bu konuda ideal olan, baskı teknikleri, form tasarımı, iş basitleştirme, bilgisayar kullanımı ve insan ilişkileri konularında bilgiye sahip bir grubun yetkili kılınması ve sorumlu tutulmasıdır. Bu idari grup ortaya çıkan çeşitli koşullarda form akışları ve form dizaynı üzerinde çalışır ve gerekeni yapar. Peki, bu koşullar nelerdir?</a:t>
            </a:r>
            <a:br>
              <a:rPr lang="tr-TR" dirty="0"/>
            </a:br>
            <a:r>
              <a:rPr lang="tr-TR" dirty="0"/>
              <a:t/>
            </a:r>
            <a:br>
              <a:rPr lang="tr-TR" dirty="0"/>
            </a:br>
            <a:endParaRPr lang="tr-TR" dirty="0"/>
          </a:p>
        </p:txBody>
      </p:sp>
    </p:spTree>
    <p:extLst>
      <p:ext uri="{BB962C8B-B14F-4D97-AF65-F5344CB8AC3E}">
        <p14:creationId xmlns:p14="http://schemas.microsoft.com/office/powerpoint/2010/main" val="41687892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r>
              <a:rPr lang="tr-TR" dirty="0"/>
              <a:t>Uygulamada olan ya da yeni kullanılmaya başlanacak bir form üzerinde çalışmayı gerektiren durumlar şu şekilde özetlenebilir:</a:t>
            </a:r>
            <a:br>
              <a:rPr lang="tr-TR" dirty="0"/>
            </a:br>
            <a:r>
              <a:rPr lang="tr-TR" dirty="0"/>
              <a:t>– İş akışında değişiklik olması ya da iş akışında bir aksaklık ortaya çıkması,</a:t>
            </a:r>
            <a:br>
              <a:rPr lang="tr-TR" dirty="0"/>
            </a:br>
            <a:r>
              <a:rPr lang="tr-TR" dirty="0"/>
              <a:t>– Formun kullanım amacından uzaklaşması,</a:t>
            </a:r>
            <a:br>
              <a:rPr lang="tr-TR" dirty="0"/>
            </a:br>
            <a:r>
              <a:rPr lang="tr-TR" dirty="0"/>
              <a:t>– Formun içerdiği bilgilerin eksikliğinin, fazlalığının ya da yanlışlığının ortaya çıkarılması,</a:t>
            </a:r>
            <a:br>
              <a:rPr lang="tr-TR" dirty="0"/>
            </a:br>
            <a:r>
              <a:rPr lang="tr-TR" dirty="0"/>
              <a:t>– Formun ilgili olduğu prosedürün ortadan kalkmasıyla, artık gereksiz hale gelmesi,</a:t>
            </a:r>
            <a:br>
              <a:rPr lang="tr-TR" dirty="0"/>
            </a:br>
            <a:endParaRPr lang="tr-TR" dirty="0"/>
          </a:p>
        </p:txBody>
      </p:sp>
    </p:spTree>
    <p:extLst>
      <p:ext uri="{BB962C8B-B14F-4D97-AF65-F5344CB8AC3E}">
        <p14:creationId xmlns:p14="http://schemas.microsoft.com/office/powerpoint/2010/main" val="10088097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r>
              <a:rPr lang="tr-TR" dirty="0"/>
              <a:t>– Tüm büro formlarının standartlaştırılması nedeniyle form hazırlama yöntemlerinin değiştirilmesi. Örneğin, büro otomasyonuna geçilmesi ya da formlar için optik okuyucuların kullanılacak olması ya da işlemlerin çoğunun bilgisayar ortamında yapılmaya başlanması gibi.</a:t>
            </a:r>
          </a:p>
          <a:p>
            <a:r>
              <a:rPr lang="tr-TR" dirty="0"/>
              <a:t>– Tasarruf nedeniyle formun fiziksel özelliklerinin değiştirilmesi gereğinin ortaya çıkması. Örneğin, kağıt maliyetinin ya da baskı maliyetinin azaltılması istenebilir.</a:t>
            </a:r>
          </a:p>
          <a:p>
            <a:pPr marL="0" indent="0">
              <a:buNone/>
            </a:pPr>
            <a:endParaRPr lang="tr-TR" dirty="0"/>
          </a:p>
        </p:txBody>
      </p:sp>
    </p:spTree>
    <p:extLst>
      <p:ext uri="{BB962C8B-B14F-4D97-AF65-F5344CB8AC3E}">
        <p14:creationId xmlns:p14="http://schemas.microsoft.com/office/powerpoint/2010/main" val="1264722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r>
              <a:rPr lang="tr-TR" dirty="0"/>
              <a:t>Bu durumlar, idari grup tarafından ortaya çıkarılabilir. İşletmenin herhangi bir bölümünün isteği olabilir ya da form kullanıcılarının şikayet ve önerileri olabilir. Bunun üzerine idari grup gereken çalışmaları yapar, yeni bir form gerekip gerekmediğine karar verir.</a:t>
            </a:r>
            <a:br>
              <a:rPr lang="tr-TR" dirty="0"/>
            </a:br>
            <a:r>
              <a:rPr lang="tr-TR" dirty="0"/>
              <a:t/>
            </a:r>
            <a:br>
              <a:rPr lang="tr-TR" dirty="0"/>
            </a:br>
            <a:endParaRPr lang="tr-TR" dirty="0"/>
          </a:p>
        </p:txBody>
      </p:sp>
    </p:spTree>
    <p:extLst>
      <p:ext uri="{BB962C8B-B14F-4D97-AF65-F5344CB8AC3E}">
        <p14:creationId xmlns:p14="http://schemas.microsoft.com/office/powerpoint/2010/main" val="24856384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lnSpcReduction="10000"/>
          </a:bodyPr>
          <a:lstStyle/>
          <a:p>
            <a:r>
              <a:rPr lang="tr-TR" dirty="0"/>
              <a:t>Merkezi kontrolün sağlanmasıyla şu yararlar elde edilebilir:</a:t>
            </a:r>
            <a:br>
              <a:rPr lang="tr-TR" dirty="0"/>
            </a:br>
            <a:r>
              <a:rPr lang="tr-TR" dirty="0"/>
              <a:t>– Daha düşük büro maliyetine karşılık daha iyi büro hizmeti sağlanır.</a:t>
            </a:r>
            <a:br>
              <a:rPr lang="tr-TR" dirty="0"/>
            </a:br>
            <a:r>
              <a:rPr lang="tr-TR" dirty="0"/>
              <a:t>– Elde sadece gerekli formların, kopyalarının ve bunlardan elde edilecek bilgilerin kalması nedeniyle yığılmalar önlenir.</a:t>
            </a:r>
            <a:br>
              <a:rPr lang="tr-TR" dirty="0"/>
            </a:br>
            <a:r>
              <a:rPr lang="tr-TR" dirty="0"/>
              <a:t>– Formlara veri girişinde, dosyalamada ve başvuruda iyileşmeler sağlanır.</a:t>
            </a:r>
            <a:br>
              <a:rPr lang="tr-TR" dirty="0"/>
            </a:br>
            <a:r>
              <a:rPr lang="tr-TR" dirty="0"/>
              <a:t>– Formlar sadece gereksinim duyan kişilere dağıtılır.</a:t>
            </a:r>
            <a:br>
              <a:rPr lang="tr-TR" dirty="0"/>
            </a:br>
            <a:r>
              <a:rPr lang="tr-TR" dirty="0"/>
              <a:t/>
            </a:r>
            <a:br>
              <a:rPr lang="tr-TR" dirty="0"/>
            </a:br>
            <a:endParaRPr lang="tr-TR" dirty="0"/>
          </a:p>
        </p:txBody>
      </p:sp>
    </p:spTree>
    <p:extLst>
      <p:ext uri="{BB962C8B-B14F-4D97-AF65-F5344CB8AC3E}">
        <p14:creationId xmlns:p14="http://schemas.microsoft.com/office/powerpoint/2010/main" val="28063872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251520" y="260648"/>
            <a:ext cx="8712968" cy="6264696"/>
          </a:xfrm>
        </p:spPr>
        <p:txBody>
          <a:bodyPr>
            <a:normAutofit/>
          </a:bodyPr>
          <a:lstStyle/>
          <a:p>
            <a:r>
              <a:rPr lang="tr-TR" dirty="0"/>
              <a:t>– En elverişli, en etkili ve etken formlar kullanılır.</a:t>
            </a:r>
            <a:br>
              <a:rPr lang="tr-TR" dirty="0"/>
            </a:br>
            <a:r>
              <a:rPr lang="tr-TR" dirty="0"/>
              <a:t>– Genel amaçlı formlarda artış, sınırlı kullanımlı formlarda azalış olur.</a:t>
            </a:r>
            <a:br>
              <a:rPr lang="tr-TR" dirty="0"/>
            </a:br>
            <a:r>
              <a:rPr lang="tr-TR" dirty="0"/>
              <a:t>– Sadece gereksinim duyulan formları sağlamak için periyodik gözden geçirme uygulaması yerleşir.</a:t>
            </a:r>
            <a:br>
              <a:rPr lang="tr-TR" dirty="0"/>
            </a:br>
            <a:r>
              <a:rPr lang="tr-TR" dirty="0"/>
              <a:t/>
            </a:r>
            <a:br>
              <a:rPr lang="tr-TR" dirty="0"/>
            </a:br>
            <a:endParaRPr lang="tr-TR" dirty="0"/>
          </a:p>
        </p:txBody>
      </p:sp>
    </p:spTree>
    <p:extLst>
      <p:ext uri="{BB962C8B-B14F-4D97-AF65-F5344CB8AC3E}">
        <p14:creationId xmlns:p14="http://schemas.microsoft.com/office/powerpoint/2010/main" val="154296793"/>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Klasik">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5808</TotalTime>
  <Words>1696</Words>
  <Application>Microsoft Office PowerPoint</Application>
  <PresentationFormat>Ekran Gösterisi (4:3)</PresentationFormat>
  <Paragraphs>60</Paragraphs>
  <Slides>32</Slides>
  <Notes>0</Notes>
  <HiddenSlides>0</HiddenSlides>
  <MMClips>0</MMClips>
  <ScaleCrop>false</ScaleCrop>
  <HeadingPairs>
    <vt:vector size="4" baseType="variant">
      <vt:variant>
        <vt:lpstr>Tema</vt:lpstr>
      </vt:variant>
      <vt:variant>
        <vt:i4>1</vt:i4>
      </vt:variant>
      <vt:variant>
        <vt:lpstr>Slayt Başlıkları</vt:lpstr>
      </vt:variant>
      <vt:variant>
        <vt:i4>32</vt:i4>
      </vt:variant>
    </vt:vector>
  </HeadingPairs>
  <TitlesOfParts>
    <vt:vector size="33" baseType="lpstr">
      <vt:lpstr>Ofis Teması</vt:lpstr>
      <vt:lpstr>BÜRO YÖNETİMİ</vt:lpstr>
      <vt:lpstr>KONU BAŞLIKLARI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Katilimsiz.Com @ necooy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ETKİLİ VE GÜZEL KONUŞMA</dc:title>
  <dc:creator>YUSUF</dc:creator>
  <cp:lastModifiedBy>fikret oğuz</cp:lastModifiedBy>
  <cp:revision>281</cp:revision>
  <dcterms:created xsi:type="dcterms:W3CDTF">2012-09-25T20:03:45Z</dcterms:created>
  <dcterms:modified xsi:type="dcterms:W3CDTF">2020-11-16T10:56:41Z</dcterms:modified>
</cp:coreProperties>
</file>