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61" r:id="rId5"/>
    <p:sldId id="262" r:id="rId6"/>
    <p:sldId id="263" r:id="rId7"/>
    <p:sldId id="264" r:id="rId8"/>
    <p:sldId id="265" r:id="rId9"/>
    <p:sldId id="266" r:id="rId10"/>
    <p:sldId id="268" r:id="rId11"/>
    <p:sldId id="269" r:id="rId12"/>
    <p:sldId id="267"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0"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257" r:id="rId92"/>
    <p:sldId id="258" r:id="rId93"/>
    <p:sldId id="259" r:id="rId94"/>
    <p:sldId id="260"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 id="407" r:id="rId155"/>
    <p:sldId id="408" r:id="rId156"/>
    <p:sldId id="409" r:id="rId157"/>
    <p:sldId id="410" r:id="rId158"/>
    <p:sldId id="411" r:id="rId159"/>
    <p:sldId id="412" r:id="rId160"/>
    <p:sldId id="413" r:id="rId161"/>
    <p:sldId id="414" r:id="rId162"/>
    <p:sldId id="415" r:id="rId163"/>
    <p:sldId id="416" r:id="rId164"/>
    <p:sldId id="417" r:id="rId165"/>
    <p:sldId id="418" r:id="rId166"/>
    <p:sldId id="419" r:id="rId16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18" autoAdjust="0"/>
  </p:normalViewPr>
  <p:slideViewPr>
    <p:cSldViewPr>
      <p:cViewPr varScale="1">
        <p:scale>
          <a:sx n="67" d="100"/>
          <a:sy n="67" d="100"/>
        </p:scale>
        <p:origin x="546" y="60"/>
      </p:cViewPr>
      <p:guideLst>
        <p:guide orient="horz" pos="2160"/>
        <p:guide pos="2880"/>
      </p:guideLst>
    </p:cSldViewPr>
  </p:slideViewPr>
  <p:outlineViewPr>
    <p:cViewPr>
      <p:scale>
        <a:sx n="33" d="100"/>
        <a:sy n="33" d="100"/>
      </p:scale>
      <p:origin x="0" y="375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theme" Target="theme/theme1.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tableStyles" Target="tableStyles.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slide" Target="slides/slide158.xml"/><Relationship Id="rId166" Type="http://schemas.openxmlformats.org/officeDocument/2006/relationships/slide" Target="slides/slide16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E1A9F0-AF01-4BC9-A47D-8F3338836A35}" type="doc">
      <dgm:prSet loTypeId="urn:microsoft.com/office/officeart/2005/8/layout/hierarchy3" loCatId="list" qsTypeId="urn:microsoft.com/office/officeart/2005/8/quickstyle/simple1" qsCatId="simple" csTypeId="urn:microsoft.com/office/officeart/2005/8/colors/colorful5" csCatId="colorful" phldr="1"/>
      <dgm:spPr/>
      <dgm:t>
        <a:bodyPr/>
        <a:lstStyle/>
        <a:p>
          <a:endParaRPr lang="tr-TR"/>
        </a:p>
      </dgm:t>
    </dgm:pt>
    <dgm:pt modelId="{B1A20FBD-40A1-4041-A8FC-6644704262DF}">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3100" dirty="0"/>
            <a:t>No</a:t>
          </a:r>
        </a:p>
        <a:p>
          <a:pPr marL="0" marR="0" indent="0" defTabSz="914400" eaLnBrk="1" fontAlgn="auto" latinLnBrk="0" hangingPunct="1">
            <a:lnSpc>
              <a:spcPct val="100000"/>
            </a:lnSpc>
            <a:spcBef>
              <a:spcPts val="0"/>
            </a:spcBef>
            <a:spcAft>
              <a:spcPts val="0"/>
            </a:spcAft>
            <a:buClrTx/>
            <a:buSzTx/>
            <a:buFontTx/>
            <a:buNone/>
            <a:tabLst/>
            <a:defRPr/>
          </a:pPr>
          <a:r>
            <a:rPr lang="tr-TR" sz="1800" dirty="0"/>
            <a:t>(Not </a:t>
          </a:r>
          <a:r>
            <a:rPr lang="tr-TR" sz="1800" dirty="0" err="1"/>
            <a:t>researchable</a:t>
          </a:r>
          <a:r>
            <a:rPr lang="tr-TR" sz="1800" dirty="0"/>
            <a:t>)</a:t>
          </a:r>
        </a:p>
        <a:p>
          <a:pPr defTabSz="1377950">
            <a:lnSpc>
              <a:spcPct val="90000"/>
            </a:lnSpc>
            <a:spcBef>
              <a:spcPct val="0"/>
            </a:spcBef>
            <a:spcAft>
              <a:spcPct val="35000"/>
            </a:spcAft>
          </a:pPr>
          <a:endParaRPr lang="tr-TR" sz="1800" dirty="0"/>
        </a:p>
      </dgm:t>
    </dgm:pt>
    <dgm:pt modelId="{8D4199AC-2E9A-4919-84DB-C67D7FBB4F1A}" type="parTrans" cxnId="{3C97D47A-24AB-4BC0-B7CF-2CAFD053390D}">
      <dgm:prSet/>
      <dgm:spPr/>
      <dgm:t>
        <a:bodyPr/>
        <a:lstStyle/>
        <a:p>
          <a:endParaRPr lang="tr-TR"/>
        </a:p>
      </dgm:t>
    </dgm:pt>
    <dgm:pt modelId="{1413C82B-F1F6-40F9-B9C3-6AD30AFA262E}" type="sibTrans" cxnId="{3C97D47A-24AB-4BC0-B7CF-2CAFD053390D}">
      <dgm:prSet/>
      <dgm:spPr/>
      <dgm:t>
        <a:bodyPr/>
        <a:lstStyle/>
        <a:p>
          <a:endParaRPr lang="tr-TR"/>
        </a:p>
      </dgm:t>
    </dgm:pt>
    <dgm:pt modelId="{CC489E04-44A0-4A94-9566-3E566AB2C721}">
      <dgm:prSet phldrT="[Metin]"/>
      <dgm:spPr/>
      <dgm:t>
        <a:bodyPr/>
        <a:lstStyle/>
        <a:p>
          <a:r>
            <a:rPr lang="tr-TR" dirty="0" err="1"/>
            <a:t>Should</a:t>
          </a:r>
          <a:r>
            <a:rPr lang="tr-TR" dirty="0"/>
            <a:t> I put </a:t>
          </a:r>
          <a:r>
            <a:rPr lang="tr-TR" dirty="0" err="1"/>
            <a:t>my</a:t>
          </a:r>
          <a:r>
            <a:rPr lang="tr-TR" dirty="0"/>
            <a:t> </a:t>
          </a:r>
          <a:r>
            <a:rPr lang="tr-TR" dirty="0" err="1"/>
            <a:t>youngster</a:t>
          </a:r>
          <a:r>
            <a:rPr lang="tr-TR" dirty="0"/>
            <a:t> in </a:t>
          </a:r>
          <a:r>
            <a:rPr lang="tr-TR" dirty="0" err="1"/>
            <a:t>preschool</a:t>
          </a:r>
          <a:r>
            <a:rPr lang="tr-TR" dirty="0"/>
            <a:t>?</a:t>
          </a:r>
        </a:p>
      </dgm:t>
    </dgm:pt>
    <dgm:pt modelId="{92C134CA-408B-49A2-9BC2-C88DCB12F3D7}" type="parTrans" cxnId="{3B3829D4-06B2-4E1F-85D8-19F5A29DE0DF}">
      <dgm:prSet/>
      <dgm:spPr/>
      <dgm:t>
        <a:bodyPr/>
        <a:lstStyle/>
        <a:p>
          <a:endParaRPr lang="tr-TR"/>
        </a:p>
      </dgm:t>
    </dgm:pt>
    <dgm:pt modelId="{C8667C1F-F083-4014-8F83-C153E217A7B2}" type="sibTrans" cxnId="{3B3829D4-06B2-4E1F-85D8-19F5A29DE0DF}">
      <dgm:prSet/>
      <dgm:spPr/>
      <dgm:t>
        <a:bodyPr/>
        <a:lstStyle/>
        <a:p>
          <a:endParaRPr lang="tr-TR"/>
        </a:p>
      </dgm:t>
    </dgm:pt>
    <dgm:pt modelId="{C8FD241B-A39D-441F-B2F9-F54539C51474}">
      <dgm:prSet phldrT="[Metin]"/>
      <dgm:spPr/>
      <dgm:t>
        <a:bodyPr/>
        <a:lstStyle/>
        <a:p>
          <a:r>
            <a:rPr lang="tr-TR" dirty="0" err="1"/>
            <a:t>What</a:t>
          </a:r>
          <a:r>
            <a:rPr lang="tr-TR" dirty="0"/>
            <a:t> is </a:t>
          </a:r>
          <a:r>
            <a:rPr lang="tr-TR" dirty="0" err="1"/>
            <a:t>the</a:t>
          </a:r>
          <a:r>
            <a:rPr lang="tr-TR" dirty="0"/>
            <a:t> </a:t>
          </a:r>
          <a:r>
            <a:rPr lang="tr-TR" dirty="0" err="1"/>
            <a:t>best</a:t>
          </a:r>
          <a:r>
            <a:rPr lang="tr-TR" dirty="0"/>
            <a:t> </a:t>
          </a:r>
          <a:r>
            <a:rPr lang="tr-TR" dirty="0" err="1"/>
            <a:t>way</a:t>
          </a:r>
          <a:r>
            <a:rPr lang="tr-TR" dirty="0"/>
            <a:t> </a:t>
          </a:r>
          <a:r>
            <a:rPr lang="tr-TR" dirty="0" err="1"/>
            <a:t>to</a:t>
          </a:r>
          <a:r>
            <a:rPr lang="tr-TR" dirty="0"/>
            <a:t> </a:t>
          </a:r>
          <a:r>
            <a:rPr lang="tr-TR" dirty="0" err="1"/>
            <a:t>learn</a:t>
          </a:r>
          <a:r>
            <a:rPr lang="tr-TR" dirty="0"/>
            <a:t> </a:t>
          </a:r>
          <a:r>
            <a:rPr lang="tr-TR" dirty="0" err="1"/>
            <a:t>to</a:t>
          </a:r>
          <a:r>
            <a:rPr lang="tr-TR" dirty="0"/>
            <a:t> </a:t>
          </a:r>
          <a:r>
            <a:rPr lang="tr-TR" dirty="0" err="1"/>
            <a:t>read</a:t>
          </a:r>
          <a:r>
            <a:rPr lang="tr-TR" dirty="0"/>
            <a:t>?</a:t>
          </a:r>
        </a:p>
      </dgm:t>
    </dgm:pt>
    <dgm:pt modelId="{13F8BC6D-E023-4F30-B701-3961FEB86FAA}" type="parTrans" cxnId="{9F3FC78D-E7F5-4E0F-820A-9A24A27FE7BE}">
      <dgm:prSet/>
      <dgm:spPr/>
      <dgm:t>
        <a:bodyPr/>
        <a:lstStyle/>
        <a:p>
          <a:endParaRPr lang="tr-TR"/>
        </a:p>
      </dgm:t>
    </dgm:pt>
    <dgm:pt modelId="{E21EDB23-AB9D-41C8-92AA-2D92E47E3D11}" type="sibTrans" cxnId="{9F3FC78D-E7F5-4E0F-820A-9A24A27FE7BE}">
      <dgm:prSet/>
      <dgm:spPr/>
      <dgm:t>
        <a:bodyPr/>
        <a:lstStyle/>
        <a:p>
          <a:endParaRPr lang="tr-TR"/>
        </a:p>
      </dgm:t>
    </dgm:pt>
    <dgm:pt modelId="{0846B5F4-6E05-486B-98DD-933BE3B5A23A}">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3100" dirty="0" err="1"/>
            <a:t>Yes</a:t>
          </a:r>
          <a:endParaRPr lang="tr-TR" sz="3100" dirty="0"/>
        </a:p>
        <a:p>
          <a:pPr marL="0" marR="0" indent="0" defTabSz="914400" eaLnBrk="1" fontAlgn="auto" latinLnBrk="0" hangingPunct="1">
            <a:lnSpc>
              <a:spcPct val="100000"/>
            </a:lnSpc>
            <a:spcBef>
              <a:spcPts val="0"/>
            </a:spcBef>
            <a:spcAft>
              <a:spcPts val="0"/>
            </a:spcAft>
            <a:buClrTx/>
            <a:buSzTx/>
            <a:buFontTx/>
            <a:buNone/>
            <a:tabLst/>
            <a:defRPr/>
          </a:pPr>
          <a:r>
            <a:rPr lang="tr-TR" sz="1800" dirty="0"/>
            <a:t>(</a:t>
          </a:r>
          <a:r>
            <a:rPr lang="tr-TR" sz="1800" dirty="0" err="1"/>
            <a:t>Researchable</a:t>
          </a:r>
          <a:r>
            <a:rPr lang="tr-TR" sz="1800" dirty="0"/>
            <a:t>)</a:t>
          </a:r>
        </a:p>
        <a:p>
          <a:pPr defTabSz="1377950">
            <a:lnSpc>
              <a:spcPct val="90000"/>
            </a:lnSpc>
            <a:spcBef>
              <a:spcPct val="0"/>
            </a:spcBef>
            <a:spcAft>
              <a:spcPct val="35000"/>
            </a:spcAft>
          </a:pPr>
          <a:endParaRPr lang="tr-TR" sz="1800" dirty="0"/>
        </a:p>
      </dgm:t>
    </dgm:pt>
    <dgm:pt modelId="{F8C5C7FF-C76E-452F-BC46-3165C98D86BF}" type="parTrans" cxnId="{903522C5-2DA1-44B7-8211-2827FE547A1B}">
      <dgm:prSet/>
      <dgm:spPr/>
      <dgm:t>
        <a:bodyPr/>
        <a:lstStyle/>
        <a:p>
          <a:endParaRPr lang="tr-TR"/>
        </a:p>
      </dgm:t>
    </dgm:pt>
    <dgm:pt modelId="{2C42FCFA-9EBB-4B5A-9A06-D2BF57CDFF01}" type="sibTrans" cxnId="{903522C5-2DA1-44B7-8211-2827FE547A1B}">
      <dgm:prSet/>
      <dgm:spPr/>
      <dgm:t>
        <a:bodyPr/>
        <a:lstStyle/>
        <a:p>
          <a:endParaRPr lang="tr-TR"/>
        </a:p>
      </dgm:t>
    </dgm:pt>
    <dgm:pt modelId="{720528F9-4256-4EDC-881D-76B43AC73954}">
      <dgm:prSet phldrT="[Metin]"/>
      <dgm:spPr/>
      <dgm:t>
        <a:bodyPr/>
        <a:lstStyle/>
        <a:p>
          <a:r>
            <a:rPr lang="tr-TR" dirty="0"/>
            <a:t>Do </a:t>
          </a:r>
          <a:r>
            <a:rPr lang="tr-TR" dirty="0" err="1"/>
            <a:t>children</a:t>
          </a:r>
          <a:r>
            <a:rPr lang="tr-TR" dirty="0"/>
            <a:t> </a:t>
          </a:r>
          <a:r>
            <a:rPr lang="tr-TR" dirty="0" err="1"/>
            <a:t>enrolled</a:t>
          </a:r>
          <a:r>
            <a:rPr lang="tr-TR" dirty="0"/>
            <a:t> in </a:t>
          </a:r>
          <a:r>
            <a:rPr lang="tr-TR" dirty="0" err="1"/>
            <a:t>preschool</a:t>
          </a:r>
          <a:r>
            <a:rPr lang="tr-TR" dirty="0"/>
            <a:t> </a:t>
          </a:r>
          <a:r>
            <a:rPr lang="tr-TR" dirty="0" err="1"/>
            <a:t>develop</a:t>
          </a:r>
          <a:r>
            <a:rPr lang="tr-TR" dirty="0"/>
            <a:t> </a:t>
          </a:r>
          <a:r>
            <a:rPr lang="tr-TR" dirty="0" err="1"/>
            <a:t>better</a:t>
          </a:r>
          <a:r>
            <a:rPr lang="tr-TR" dirty="0"/>
            <a:t> </a:t>
          </a:r>
          <a:r>
            <a:rPr lang="tr-TR" dirty="0" err="1"/>
            <a:t>social</a:t>
          </a:r>
          <a:r>
            <a:rPr lang="tr-TR" dirty="0"/>
            <a:t> </a:t>
          </a:r>
          <a:r>
            <a:rPr lang="tr-TR" dirty="0" err="1"/>
            <a:t>skills</a:t>
          </a:r>
          <a:r>
            <a:rPr lang="tr-TR" dirty="0"/>
            <a:t> </a:t>
          </a:r>
          <a:r>
            <a:rPr lang="tr-TR" dirty="0" err="1"/>
            <a:t>then</a:t>
          </a:r>
          <a:r>
            <a:rPr lang="tr-TR" dirty="0"/>
            <a:t> </a:t>
          </a:r>
          <a:r>
            <a:rPr lang="tr-TR" dirty="0" err="1"/>
            <a:t>children</a:t>
          </a:r>
          <a:r>
            <a:rPr lang="tr-TR" dirty="0"/>
            <a:t> not </a:t>
          </a:r>
          <a:r>
            <a:rPr lang="tr-TR" dirty="0" err="1"/>
            <a:t>enrolled</a:t>
          </a:r>
          <a:r>
            <a:rPr lang="tr-TR" dirty="0"/>
            <a:t>?</a:t>
          </a:r>
        </a:p>
      </dgm:t>
    </dgm:pt>
    <dgm:pt modelId="{A38904DE-B971-44C2-9384-D5DA7C31100B}" type="parTrans" cxnId="{9F2B5FCD-449E-453C-A5DC-EC1E7D3089D8}">
      <dgm:prSet/>
      <dgm:spPr/>
      <dgm:t>
        <a:bodyPr/>
        <a:lstStyle/>
        <a:p>
          <a:endParaRPr lang="tr-TR"/>
        </a:p>
      </dgm:t>
    </dgm:pt>
    <dgm:pt modelId="{8B8F41A5-2748-4B28-A888-156720793C57}" type="sibTrans" cxnId="{9F2B5FCD-449E-453C-A5DC-EC1E7D3089D8}">
      <dgm:prSet/>
      <dgm:spPr/>
      <dgm:t>
        <a:bodyPr/>
        <a:lstStyle/>
        <a:p>
          <a:endParaRPr lang="tr-TR"/>
        </a:p>
      </dgm:t>
    </dgm:pt>
    <dgm:pt modelId="{C51B6C12-BB16-40B1-A001-DBD1750E4D02}">
      <dgm:prSet phldrT="[Metin]"/>
      <dgm:spPr/>
      <dgm:t>
        <a:bodyPr/>
        <a:lstStyle/>
        <a:p>
          <a:r>
            <a:rPr lang="tr-TR" dirty="0"/>
            <a:t>At </a:t>
          </a:r>
          <a:r>
            <a:rPr lang="tr-TR" dirty="0" err="1"/>
            <a:t>which</a:t>
          </a:r>
          <a:r>
            <a:rPr lang="tr-TR" dirty="0"/>
            <a:t> </a:t>
          </a:r>
          <a:r>
            <a:rPr lang="tr-TR" dirty="0" err="1"/>
            <a:t>age</a:t>
          </a:r>
          <a:r>
            <a:rPr lang="tr-TR" dirty="0"/>
            <a:t> is it </a:t>
          </a:r>
          <a:r>
            <a:rPr lang="tr-TR" dirty="0" err="1"/>
            <a:t>better</a:t>
          </a:r>
          <a:r>
            <a:rPr lang="tr-TR" dirty="0"/>
            <a:t> </a:t>
          </a:r>
          <a:r>
            <a:rPr lang="tr-TR" dirty="0" err="1"/>
            <a:t>to</a:t>
          </a:r>
          <a:r>
            <a:rPr lang="tr-TR" dirty="0"/>
            <a:t> </a:t>
          </a:r>
          <a:r>
            <a:rPr lang="tr-TR" dirty="0" err="1"/>
            <a:t>introduce</a:t>
          </a:r>
          <a:r>
            <a:rPr lang="tr-TR" dirty="0"/>
            <a:t> </a:t>
          </a:r>
          <a:r>
            <a:rPr lang="tr-TR" dirty="0" err="1"/>
            <a:t>phonics</a:t>
          </a:r>
          <a:r>
            <a:rPr lang="tr-TR" dirty="0"/>
            <a:t> </a:t>
          </a:r>
          <a:r>
            <a:rPr lang="tr-TR" dirty="0" err="1"/>
            <a:t>to</a:t>
          </a:r>
          <a:r>
            <a:rPr lang="tr-TR" dirty="0"/>
            <a:t> </a:t>
          </a:r>
          <a:r>
            <a:rPr lang="tr-TR" dirty="0" err="1"/>
            <a:t>children</a:t>
          </a:r>
          <a:r>
            <a:rPr lang="tr-TR" dirty="0"/>
            <a:t> – </a:t>
          </a:r>
          <a:r>
            <a:rPr lang="tr-TR" dirty="0" err="1"/>
            <a:t>age</a:t>
          </a:r>
          <a:r>
            <a:rPr lang="tr-TR" dirty="0"/>
            <a:t> 5, </a:t>
          </a:r>
          <a:r>
            <a:rPr lang="tr-TR" dirty="0" err="1"/>
            <a:t>age</a:t>
          </a:r>
          <a:r>
            <a:rPr lang="tr-TR" dirty="0"/>
            <a:t> 6 </a:t>
          </a:r>
          <a:r>
            <a:rPr lang="tr-TR" dirty="0" err="1"/>
            <a:t>or</a:t>
          </a:r>
          <a:r>
            <a:rPr lang="tr-TR" dirty="0"/>
            <a:t> </a:t>
          </a:r>
          <a:r>
            <a:rPr lang="tr-TR" dirty="0" err="1"/>
            <a:t>age</a:t>
          </a:r>
          <a:r>
            <a:rPr lang="tr-TR" dirty="0"/>
            <a:t> 7?</a:t>
          </a:r>
        </a:p>
      </dgm:t>
    </dgm:pt>
    <dgm:pt modelId="{9707F87B-CEAE-4364-A715-00B7DCC74C2C}" type="parTrans" cxnId="{5017F631-24A3-4631-B314-69FA9CAF8FC3}">
      <dgm:prSet/>
      <dgm:spPr/>
      <dgm:t>
        <a:bodyPr/>
        <a:lstStyle/>
        <a:p>
          <a:endParaRPr lang="tr-TR"/>
        </a:p>
      </dgm:t>
    </dgm:pt>
    <dgm:pt modelId="{20A4AE91-433F-465F-8D5A-F7F6AB0F6425}" type="sibTrans" cxnId="{5017F631-24A3-4631-B314-69FA9CAF8FC3}">
      <dgm:prSet/>
      <dgm:spPr/>
      <dgm:t>
        <a:bodyPr/>
        <a:lstStyle/>
        <a:p>
          <a:endParaRPr lang="tr-TR"/>
        </a:p>
      </dgm:t>
    </dgm:pt>
    <dgm:pt modelId="{34F4C311-EBA4-4475-BBE7-059DACFC6481}">
      <dgm:prSet phldrT="[Metin]"/>
      <dgm:spPr/>
      <dgm:t>
        <a:bodyPr/>
        <a:lstStyle/>
        <a:p>
          <a:r>
            <a:rPr lang="tr-TR" dirty="0" err="1"/>
            <a:t>Are</a:t>
          </a:r>
          <a:r>
            <a:rPr lang="tr-TR" dirty="0"/>
            <a:t> </a:t>
          </a:r>
          <a:r>
            <a:rPr lang="tr-TR" dirty="0" err="1"/>
            <a:t>some</a:t>
          </a:r>
          <a:r>
            <a:rPr lang="tr-TR" dirty="0"/>
            <a:t> </a:t>
          </a:r>
          <a:r>
            <a:rPr lang="tr-TR" dirty="0" err="1"/>
            <a:t>peaple</a:t>
          </a:r>
          <a:r>
            <a:rPr lang="tr-TR" dirty="0"/>
            <a:t> </a:t>
          </a:r>
          <a:r>
            <a:rPr lang="tr-TR" dirty="0" err="1"/>
            <a:t>born</a:t>
          </a:r>
          <a:r>
            <a:rPr lang="tr-TR" dirty="0"/>
            <a:t> </a:t>
          </a:r>
          <a:r>
            <a:rPr lang="tr-TR" dirty="0" err="1"/>
            <a:t>bad</a:t>
          </a:r>
          <a:r>
            <a:rPr lang="tr-TR" dirty="0"/>
            <a:t>?</a:t>
          </a:r>
        </a:p>
      </dgm:t>
    </dgm:pt>
    <dgm:pt modelId="{B7D75352-5314-4228-AD83-85E98EB20F2C}" type="parTrans" cxnId="{99FAFD5E-C0F9-4F1C-B68B-34628234A3F6}">
      <dgm:prSet/>
      <dgm:spPr/>
      <dgm:t>
        <a:bodyPr/>
        <a:lstStyle/>
        <a:p>
          <a:endParaRPr lang="tr-TR"/>
        </a:p>
      </dgm:t>
    </dgm:pt>
    <dgm:pt modelId="{B97A6A05-BE5E-49D1-833E-32DA006B5DA7}" type="sibTrans" cxnId="{99FAFD5E-C0F9-4F1C-B68B-34628234A3F6}">
      <dgm:prSet/>
      <dgm:spPr/>
      <dgm:t>
        <a:bodyPr/>
        <a:lstStyle/>
        <a:p>
          <a:endParaRPr lang="tr-TR"/>
        </a:p>
      </dgm:t>
    </dgm:pt>
    <dgm:pt modelId="{59FA3237-7640-477A-AEF4-F819C8B4198B}">
      <dgm:prSet phldrT="[Metin]"/>
      <dgm:spPr/>
      <dgm:t>
        <a:bodyPr/>
        <a:lstStyle/>
        <a:p>
          <a:r>
            <a:rPr lang="tr-TR" dirty="0" err="1"/>
            <a:t>Who</a:t>
          </a:r>
          <a:r>
            <a:rPr lang="tr-TR" dirty="0"/>
            <a:t> </a:t>
          </a:r>
          <a:r>
            <a:rPr lang="tr-TR" dirty="0" err="1"/>
            <a:t>commits</a:t>
          </a:r>
          <a:r>
            <a:rPr lang="tr-TR" dirty="0"/>
            <a:t> </a:t>
          </a:r>
          <a:r>
            <a:rPr lang="tr-TR" dirty="0" err="1"/>
            <a:t>more</a:t>
          </a:r>
          <a:r>
            <a:rPr lang="tr-TR" dirty="0"/>
            <a:t> </a:t>
          </a:r>
          <a:r>
            <a:rPr lang="tr-TR" dirty="0" err="1"/>
            <a:t>crimes</a:t>
          </a:r>
          <a:r>
            <a:rPr lang="tr-TR" dirty="0"/>
            <a:t> – </a:t>
          </a:r>
          <a:r>
            <a:rPr lang="tr-TR" dirty="0" err="1"/>
            <a:t>poor</a:t>
          </a:r>
          <a:r>
            <a:rPr lang="tr-TR" dirty="0"/>
            <a:t> </a:t>
          </a:r>
          <a:r>
            <a:rPr lang="tr-TR" dirty="0" err="1"/>
            <a:t>people</a:t>
          </a:r>
          <a:r>
            <a:rPr lang="tr-TR" dirty="0"/>
            <a:t> </a:t>
          </a:r>
          <a:r>
            <a:rPr lang="tr-TR" dirty="0" err="1"/>
            <a:t>or</a:t>
          </a:r>
          <a:r>
            <a:rPr lang="tr-TR" dirty="0"/>
            <a:t> </a:t>
          </a:r>
          <a:r>
            <a:rPr lang="tr-TR" dirty="0" err="1"/>
            <a:t>rich</a:t>
          </a:r>
          <a:r>
            <a:rPr lang="tr-TR" dirty="0"/>
            <a:t> </a:t>
          </a:r>
          <a:r>
            <a:rPr lang="tr-TR" dirty="0" err="1"/>
            <a:t>people</a:t>
          </a:r>
          <a:r>
            <a:rPr lang="tr-TR" dirty="0"/>
            <a:t>?</a:t>
          </a:r>
        </a:p>
      </dgm:t>
    </dgm:pt>
    <dgm:pt modelId="{27E4F04C-B4EE-44CF-A370-5FF56C8C1B5F}" type="parTrans" cxnId="{0102D20B-DEBD-4044-B906-2D8CB4DDE7FB}">
      <dgm:prSet/>
      <dgm:spPr/>
      <dgm:t>
        <a:bodyPr/>
        <a:lstStyle/>
        <a:p>
          <a:endParaRPr lang="tr-TR"/>
        </a:p>
      </dgm:t>
    </dgm:pt>
    <dgm:pt modelId="{39BF810B-530D-4022-8FAD-13619F53677F}" type="sibTrans" cxnId="{0102D20B-DEBD-4044-B906-2D8CB4DDE7FB}">
      <dgm:prSet/>
      <dgm:spPr/>
      <dgm:t>
        <a:bodyPr/>
        <a:lstStyle/>
        <a:p>
          <a:endParaRPr lang="tr-TR"/>
        </a:p>
      </dgm:t>
    </dgm:pt>
    <dgm:pt modelId="{A1D625C2-9022-4316-A6F7-70C45566ADA1}" type="pres">
      <dgm:prSet presAssocID="{00E1A9F0-AF01-4BC9-A47D-8F3338836A35}" presName="diagram" presStyleCnt="0">
        <dgm:presLayoutVars>
          <dgm:chPref val="1"/>
          <dgm:dir/>
          <dgm:animOne val="branch"/>
          <dgm:animLvl val="lvl"/>
          <dgm:resizeHandles/>
        </dgm:presLayoutVars>
      </dgm:prSet>
      <dgm:spPr/>
    </dgm:pt>
    <dgm:pt modelId="{7AB9D981-C263-4517-A6DF-8E699C173BEC}" type="pres">
      <dgm:prSet presAssocID="{B1A20FBD-40A1-4041-A8FC-6644704262DF}" presName="root" presStyleCnt="0"/>
      <dgm:spPr/>
    </dgm:pt>
    <dgm:pt modelId="{EDCC5DCD-4E81-4CDB-8193-FE98C3F16120}" type="pres">
      <dgm:prSet presAssocID="{B1A20FBD-40A1-4041-A8FC-6644704262DF}" presName="rootComposite" presStyleCnt="0"/>
      <dgm:spPr/>
    </dgm:pt>
    <dgm:pt modelId="{356A7CD0-B4C8-4B38-A3BE-AC54A7CF3ED7}" type="pres">
      <dgm:prSet presAssocID="{B1A20FBD-40A1-4041-A8FC-6644704262DF}" presName="rootText" presStyleLbl="node1" presStyleIdx="0" presStyleCnt="2"/>
      <dgm:spPr/>
    </dgm:pt>
    <dgm:pt modelId="{A2A7BAF3-4D23-4369-BCA2-A7AB960A243F}" type="pres">
      <dgm:prSet presAssocID="{B1A20FBD-40A1-4041-A8FC-6644704262DF}" presName="rootConnector" presStyleLbl="node1" presStyleIdx="0" presStyleCnt="2"/>
      <dgm:spPr/>
    </dgm:pt>
    <dgm:pt modelId="{ED2DDC97-B158-4CC6-8CB7-767C07248687}" type="pres">
      <dgm:prSet presAssocID="{B1A20FBD-40A1-4041-A8FC-6644704262DF}" presName="childShape" presStyleCnt="0"/>
      <dgm:spPr/>
    </dgm:pt>
    <dgm:pt modelId="{EF64FA9C-01C9-4360-97B0-91B63C9E9A09}" type="pres">
      <dgm:prSet presAssocID="{92C134CA-408B-49A2-9BC2-C88DCB12F3D7}" presName="Name13" presStyleLbl="parChTrans1D2" presStyleIdx="0" presStyleCnt="6"/>
      <dgm:spPr/>
    </dgm:pt>
    <dgm:pt modelId="{E563D19D-1D3F-424D-AD3E-105295432DCF}" type="pres">
      <dgm:prSet presAssocID="{CC489E04-44A0-4A94-9566-3E566AB2C721}" presName="childText" presStyleLbl="bgAcc1" presStyleIdx="0" presStyleCnt="6" custScaleX="137554">
        <dgm:presLayoutVars>
          <dgm:bulletEnabled val="1"/>
        </dgm:presLayoutVars>
      </dgm:prSet>
      <dgm:spPr/>
    </dgm:pt>
    <dgm:pt modelId="{4975CD6B-9176-4EFC-9327-D6CC1375E6A2}" type="pres">
      <dgm:prSet presAssocID="{13F8BC6D-E023-4F30-B701-3961FEB86FAA}" presName="Name13" presStyleLbl="parChTrans1D2" presStyleIdx="1" presStyleCnt="6"/>
      <dgm:spPr/>
    </dgm:pt>
    <dgm:pt modelId="{BCD893B5-E07A-4F4D-92DC-1378A7F61265}" type="pres">
      <dgm:prSet presAssocID="{C8FD241B-A39D-441F-B2F9-F54539C51474}" presName="childText" presStyleLbl="bgAcc1" presStyleIdx="1" presStyleCnt="6" custScaleX="137554">
        <dgm:presLayoutVars>
          <dgm:bulletEnabled val="1"/>
        </dgm:presLayoutVars>
      </dgm:prSet>
      <dgm:spPr/>
    </dgm:pt>
    <dgm:pt modelId="{75A31565-8DB0-4D04-B7C4-98919816F1F9}" type="pres">
      <dgm:prSet presAssocID="{B7D75352-5314-4228-AD83-85E98EB20F2C}" presName="Name13" presStyleLbl="parChTrans1D2" presStyleIdx="2" presStyleCnt="6"/>
      <dgm:spPr/>
    </dgm:pt>
    <dgm:pt modelId="{5D68ADB9-84C3-43D7-90F1-35D0ADC90842}" type="pres">
      <dgm:prSet presAssocID="{34F4C311-EBA4-4475-BBE7-059DACFC6481}" presName="childText" presStyleLbl="bgAcc1" presStyleIdx="2" presStyleCnt="6" custScaleX="140380">
        <dgm:presLayoutVars>
          <dgm:bulletEnabled val="1"/>
        </dgm:presLayoutVars>
      </dgm:prSet>
      <dgm:spPr/>
    </dgm:pt>
    <dgm:pt modelId="{F0846EC5-AF1C-4B61-8B09-9DF7BF63CBDE}" type="pres">
      <dgm:prSet presAssocID="{0846B5F4-6E05-486B-98DD-933BE3B5A23A}" presName="root" presStyleCnt="0"/>
      <dgm:spPr/>
    </dgm:pt>
    <dgm:pt modelId="{ED19057C-4D13-40A3-91AE-2D83C314B3E2}" type="pres">
      <dgm:prSet presAssocID="{0846B5F4-6E05-486B-98DD-933BE3B5A23A}" presName="rootComposite" presStyleCnt="0"/>
      <dgm:spPr/>
    </dgm:pt>
    <dgm:pt modelId="{57B377C7-2A89-40CC-A7AA-315CA7B9ABE2}" type="pres">
      <dgm:prSet presAssocID="{0846B5F4-6E05-486B-98DD-933BE3B5A23A}" presName="rootText" presStyleLbl="node1" presStyleIdx="1" presStyleCnt="2"/>
      <dgm:spPr/>
    </dgm:pt>
    <dgm:pt modelId="{34B45491-18F6-459F-81CB-A44F0FA37B5D}" type="pres">
      <dgm:prSet presAssocID="{0846B5F4-6E05-486B-98DD-933BE3B5A23A}" presName="rootConnector" presStyleLbl="node1" presStyleIdx="1" presStyleCnt="2"/>
      <dgm:spPr/>
    </dgm:pt>
    <dgm:pt modelId="{512B1A34-F0BD-424E-8CFA-162A83B9B94A}" type="pres">
      <dgm:prSet presAssocID="{0846B5F4-6E05-486B-98DD-933BE3B5A23A}" presName="childShape" presStyleCnt="0"/>
      <dgm:spPr/>
    </dgm:pt>
    <dgm:pt modelId="{D713AC20-5DCA-40E5-BEB2-238D1E40B83B}" type="pres">
      <dgm:prSet presAssocID="{A38904DE-B971-44C2-9384-D5DA7C31100B}" presName="Name13" presStyleLbl="parChTrans1D2" presStyleIdx="3" presStyleCnt="6"/>
      <dgm:spPr/>
    </dgm:pt>
    <dgm:pt modelId="{086B2A6E-A558-4F07-9CA1-E880DADB1CF8}" type="pres">
      <dgm:prSet presAssocID="{720528F9-4256-4EDC-881D-76B43AC73954}" presName="childText" presStyleLbl="bgAcc1" presStyleIdx="3" presStyleCnt="6" custScaleX="148668">
        <dgm:presLayoutVars>
          <dgm:bulletEnabled val="1"/>
        </dgm:presLayoutVars>
      </dgm:prSet>
      <dgm:spPr/>
    </dgm:pt>
    <dgm:pt modelId="{8ECA30EB-252E-4211-A768-8A7310D1FD91}" type="pres">
      <dgm:prSet presAssocID="{9707F87B-CEAE-4364-A715-00B7DCC74C2C}" presName="Name13" presStyleLbl="parChTrans1D2" presStyleIdx="4" presStyleCnt="6"/>
      <dgm:spPr/>
    </dgm:pt>
    <dgm:pt modelId="{137C1886-283F-4926-B05E-F9D0ADF1C85E}" type="pres">
      <dgm:prSet presAssocID="{C51B6C12-BB16-40B1-A001-DBD1750E4D02}" presName="childText" presStyleLbl="bgAcc1" presStyleIdx="4" presStyleCnt="6" custScaleX="148668">
        <dgm:presLayoutVars>
          <dgm:bulletEnabled val="1"/>
        </dgm:presLayoutVars>
      </dgm:prSet>
      <dgm:spPr/>
    </dgm:pt>
    <dgm:pt modelId="{528A09EE-935F-42B3-95AB-CA440F5D8FFA}" type="pres">
      <dgm:prSet presAssocID="{27E4F04C-B4EE-44CF-A370-5FF56C8C1B5F}" presName="Name13" presStyleLbl="parChTrans1D2" presStyleIdx="5" presStyleCnt="6"/>
      <dgm:spPr/>
    </dgm:pt>
    <dgm:pt modelId="{D18240D9-8E55-4DBC-BB29-8BE39414E5B5}" type="pres">
      <dgm:prSet presAssocID="{59FA3237-7640-477A-AEF4-F819C8B4198B}" presName="childText" presStyleLbl="bgAcc1" presStyleIdx="5" presStyleCnt="6" custScaleX="144796">
        <dgm:presLayoutVars>
          <dgm:bulletEnabled val="1"/>
        </dgm:presLayoutVars>
      </dgm:prSet>
      <dgm:spPr/>
    </dgm:pt>
  </dgm:ptLst>
  <dgm:cxnLst>
    <dgm:cxn modelId="{0102D20B-DEBD-4044-B906-2D8CB4DDE7FB}" srcId="{0846B5F4-6E05-486B-98DD-933BE3B5A23A}" destId="{59FA3237-7640-477A-AEF4-F819C8B4198B}" srcOrd="2" destOrd="0" parTransId="{27E4F04C-B4EE-44CF-A370-5FF56C8C1B5F}" sibTransId="{39BF810B-530D-4022-8FAD-13619F53677F}"/>
    <dgm:cxn modelId="{4E84FF22-7F13-4CE9-B549-C8EB42FC49C5}" type="presOf" srcId="{B1A20FBD-40A1-4041-A8FC-6644704262DF}" destId="{A2A7BAF3-4D23-4369-BCA2-A7AB960A243F}" srcOrd="1" destOrd="0" presId="urn:microsoft.com/office/officeart/2005/8/layout/hierarchy3"/>
    <dgm:cxn modelId="{020EA02C-C67E-4435-B8FB-5DBA971AEAE3}" type="presOf" srcId="{720528F9-4256-4EDC-881D-76B43AC73954}" destId="{086B2A6E-A558-4F07-9CA1-E880DADB1CF8}" srcOrd="0" destOrd="0" presId="urn:microsoft.com/office/officeart/2005/8/layout/hierarchy3"/>
    <dgm:cxn modelId="{5017F631-24A3-4631-B314-69FA9CAF8FC3}" srcId="{0846B5F4-6E05-486B-98DD-933BE3B5A23A}" destId="{C51B6C12-BB16-40B1-A001-DBD1750E4D02}" srcOrd="1" destOrd="0" parTransId="{9707F87B-CEAE-4364-A715-00B7DCC74C2C}" sibTransId="{20A4AE91-433F-465F-8D5A-F7F6AB0F6425}"/>
    <dgm:cxn modelId="{99FAFD5E-C0F9-4F1C-B68B-34628234A3F6}" srcId="{B1A20FBD-40A1-4041-A8FC-6644704262DF}" destId="{34F4C311-EBA4-4475-BBE7-059DACFC6481}" srcOrd="2" destOrd="0" parTransId="{B7D75352-5314-4228-AD83-85E98EB20F2C}" sibTransId="{B97A6A05-BE5E-49D1-833E-32DA006B5DA7}"/>
    <dgm:cxn modelId="{75A9B468-CAE3-4229-9BA2-3E6ED0C0EC03}" type="presOf" srcId="{27E4F04C-B4EE-44CF-A370-5FF56C8C1B5F}" destId="{528A09EE-935F-42B3-95AB-CA440F5D8FFA}" srcOrd="0" destOrd="0" presId="urn:microsoft.com/office/officeart/2005/8/layout/hierarchy3"/>
    <dgm:cxn modelId="{B7E80750-C468-449A-AC8D-48E41CBC5A35}" type="presOf" srcId="{B7D75352-5314-4228-AD83-85E98EB20F2C}" destId="{75A31565-8DB0-4D04-B7C4-98919816F1F9}" srcOrd="0" destOrd="0" presId="urn:microsoft.com/office/officeart/2005/8/layout/hierarchy3"/>
    <dgm:cxn modelId="{2168C571-9E69-44D5-8236-3738F02FFA2C}" type="presOf" srcId="{C8FD241B-A39D-441F-B2F9-F54539C51474}" destId="{BCD893B5-E07A-4F4D-92DC-1378A7F61265}" srcOrd="0" destOrd="0" presId="urn:microsoft.com/office/officeart/2005/8/layout/hierarchy3"/>
    <dgm:cxn modelId="{61253275-12A0-4346-995D-11FFBAD5A0E4}" type="presOf" srcId="{B1A20FBD-40A1-4041-A8FC-6644704262DF}" destId="{356A7CD0-B4C8-4B38-A3BE-AC54A7CF3ED7}" srcOrd="0" destOrd="0" presId="urn:microsoft.com/office/officeart/2005/8/layout/hierarchy3"/>
    <dgm:cxn modelId="{685A9877-A128-460E-BD1C-89C186478AE8}" type="presOf" srcId="{A38904DE-B971-44C2-9384-D5DA7C31100B}" destId="{D713AC20-5DCA-40E5-BEB2-238D1E40B83B}" srcOrd="0" destOrd="0" presId="urn:microsoft.com/office/officeart/2005/8/layout/hierarchy3"/>
    <dgm:cxn modelId="{3C97D47A-24AB-4BC0-B7CF-2CAFD053390D}" srcId="{00E1A9F0-AF01-4BC9-A47D-8F3338836A35}" destId="{B1A20FBD-40A1-4041-A8FC-6644704262DF}" srcOrd="0" destOrd="0" parTransId="{8D4199AC-2E9A-4919-84DB-C67D7FBB4F1A}" sibTransId="{1413C82B-F1F6-40F9-B9C3-6AD30AFA262E}"/>
    <dgm:cxn modelId="{9F3FC78D-E7F5-4E0F-820A-9A24A27FE7BE}" srcId="{B1A20FBD-40A1-4041-A8FC-6644704262DF}" destId="{C8FD241B-A39D-441F-B2F9-F54539C51474}" srcOrd="1" destOrd="0" parTransId="{13F8BC6D-E023-4F30-B701-3961FEB86FAA}" sibTransId="{E21EDB23-AB9D-41C8-92AA-2D92E47E3D11}"/>
    <dgm:cxn modelId="{0720359D-6F3A-4385-ADCF-8DDCE3DCCD25}" type="presOf" srcId="{C51B6C12-BB16-40B1-A001-DBD1750E4D02}" destId="{137C1886-283F-4926-B05E-F9D0ADF1C85E}" srcOrd="0" destOrd="0" presId="urn:microsoft.com/office/officeart/2005/8/layout/hierarchy3"/>
    <dgm:cxn modelId="{BCF1F3A4-87E7-4C21-B487-1E227EFF5F45}" type="presOf" srcId="{59FA3237-7640-477A-AEF4-F819C8B4198B}" destId="{D18240D9-8E55-4DBC-BB29-8BE39414E5B5}" srcOrd="0" destOrd="0" presId="urn:microsoft.com/office/officeart/2005/8/layout/hierarchy3"/>
    <dgm:cxn modelId="{32854DBB-0ED3-4EC3-B188-86BC78B7EF34}" type="presOf" srcId="{0846B5F4-6E05-486B-98DD-933BE3B5A23A}" destId="{57B377C7-2A89-40CC-A7AA-315CA7B9ABE2}" srcOrd="0" destOrd="0" presId="urn:microsoft.com/office/officeart/2005/8/layout/hierarchy3"/>
    <dgm:cxn modelId="{5AB32CBD-348F-4B35-ADD4-58764E644106}" type="presOf" srcId="{34F4C311-EBA4-4475-BBE7-059DACFC6481}" destId="{5D68ADB9-84C3-43D7-90F1-35D0ADC90842}" srcOrd="0" destOrd="0" presId="urn:microsoft.com/office/officeart/2005/8/layout/hierarchy3"/>
    <dgm:cxn modelId="{72DDA4BF-E29C-4392-B707-B062BCE2F418}" type="presOf" srcId="{CC489E04-44A0-4A94-9566-3E566AB2C721}" destId="{E563D19D-1D3F-424D-AD3E-105295432DCF}" srcOrd="0" destOrd="0" presId="urn:microsoft.com/office/officeart/2005/8/layout/hierarchy3"/>
    <dgm:cxn modelId="{903522C5-2DA1-44B7-8211-2827FE547A1B}" srcId="{00E1A9F0-AF01-4BC9-A47D-8F3338836A35}" destId="{0846B5F4-6E05-486B-98DD-933BE3B5A23A}" srcOrd="1" destOrd="0" parTransId="{F8C5C7FF-C76E-452F-BC46-3165C98D86BF}" sibTransId="{2C42FCFA-9EBB-4B5A-9A06-D2BF57CDFF01}"/>
    <dgm:cxn modelId="{FA1290C6-D9CC-42AC-A73B-AC736E30F2CE}" type="presOf" srcId="{92C134CA-408B-49A2-9BC2-C88DCB12F3D7}" destId="{EF64FA9C-01C9-4360-97B0-91B63C9E9A09}" srcOrd="0" destOrd="0" presId="urn:microsoft.com/office/officeart/2005/8/layout/hierarchy3"/>
    <dgm:cxn modelId="{9A0BC5C7-F387-4B87-B3F5-E8DF29D8E91A}" type="presOf" srcId="{9707F87B-CEAE-4364-A715-00B7DCC74C2C}" destId="{8ECA30EB-252E-4211-A768-8A7310D1FD91}" srcOrd="0" destOrd="0" presId="urn:microsoft.com/office/officeart/2005/8/layout/hierarchy3"/>
    <dgm:cxn modelId="{9F2B5FCD-449E-453C-A5DC-EC1E7D3089D8}" srcId="{0846B5F4-6E05-486B-98DD-933BE3B5A23A}" destId="{720528F9-4256-4EDC-881D-76B43AC73954}" srcOrd="0" destOrd="0" parTransId="{A38904DE-B971-44C2-9384-D5DA7C31100B}" sibTransId="{8B8F41A5-2748-4B28-A888-156720793C57}"/>
    <dgm:cxn modelId="{3B3829D4-06B2-4E1F-85D8-19F5A29DE0DF}" srcId="{B1A20FBD-40A1-4041-A8FC-6644704262DF}" destId="{CC489E04-44A0-4A94-9566-3E566AB2C721}" srcOrd="0" destOrd="0" parTransId="{92C134CA-408B-49A2-9BC2-C88DCB12F3D7}" sibTransId="{C8667C1F-F083-4014-8F83-C153E217A7B2}"/>
    <dgm:cxn modelId="{E0E8BED7-A630-42AE-AEF1-D7BF91679161}" type="presOf" srcId="{13F8BC6D-E023-4F30-B701-3961FEB86FAA}" destId="{4975CD6B-9176-4EFC-9327-D6CC1375E6A2}" srcOrd="0" destOrd="0" presId="urn:microsoft.com/office/officeart/2005/8/layout/hierarchy3"/>
    <dgm:cxn modelId="{226779EC-B067-427E-B021-850B7DD4A82B}" type="presOf" srcId="{00E1A9F0-AF01-4BC9-A47D-8F3338836A35}" destId="{A1D625C2-9022-4316-A6F7-70C45566ADA1}" srcOrd="0" destOrd="0" presId="urn:microsoft.com/office/officeart/2005/8/layout/hierarchy3"/>
    <dgm:cxn modelId="{1D06ABEC-4893-4AE0-A31A-15414985D730}" type="presOf" srcId="{0846B5F4-6E05-486B-98DD-933BE3B5A23A}" destId="{34B45491-18F6-459F-81CB-A44F0FA37B5D}" srcOrd="1" destOrd="0" presId="urn:microsoft.com/office/officeart/2005/8/layout/hierarchy3"/>
    <dgm:cxn modelId="{32462D11-02EC-43E0-9A84-4FCC23D24470}" type="presParOf" srcId="{A1D625C2-9022-4316-A6F7-70C45566ADA1}" destId="{7AB9D981-C263-4517-A6DF-8E699C173BEC}" srcOrd="0" destOrd="0" presId="urn:microsoft.com/office/officeart/2005/8/layout/hierarchy3"/>
    <dgm:cxn modelId="{5C257666-ECAF-4CE5-B80C-0FF160FCD9E5}" type="presParOf" srcId="{7AB9D981-C263-4517-A6DF-8E699C173BEC}" destId="{EDCC5DCD-4E81-4CDB-8193-FE98C3F16120}" srcOrd="0" destOrd="0" presId="urn:microsoft.com/office/officeart/2005/8/layout/hierarchy3"/>
    <dgm:cxn modelId="{2DCD5C4C-12BA-4CE8-991B-0FE2791B42F8}" type="presParOf" srcId="{EDCC5DCD-4E81-4CDB-8193-FE98C3F16120}" destId="{356A7CD0-B4C8-4B38-A3BE-AC54A7CF3ED7}" srcOrd="0" destOrd="0" presId="urn:microsoft.com/office/officeart/2005/8/layout/hierarchy3"/>
    <dgm:cxn modelId="{5BDAE5C1-99D4-46C6-807A-9A9DFBD948F2}" type="presParOf" srcId="{EDCC5DCD-4E81-4CDB-8193-FE98C3F16120}" destId="{A2A7BAF3-4D23-4369-BCA2-A7AB960A243F}" srcOrd="1" destOrd="0" presId="urn:microsoft.com/office/officeart/2005/8/layout/hierarchy3"/>
    <dgm:cxn modelId="{25A4CA43-5A73-4B0A-BC33-7B13BF573E0F}" type="presParOf" srcId="{7AB9D981-C263-4517-A6DF-8E699C173BEC}" destId="{ED2DDC97-B158-4CC6-8CB7-767C07248687}" srcOrd="1" destOrd="0" presId="urn:microsoft.com/office/officeart/2005/8/layout/hierarchy3"/>
    <dgm:cxn modelId="{59037695-2B73-449A-8B61-1AE4F8EE028F}" type="presParOf" srcId="{ED2DDC97-B158-4CC6-8CB7-767C07248687}" destId="{EF64FA9C-01C9-4360-97B0-91B63C9E9A09}" srcOrd="0" destOrd="0" presId="urn:microsoft.com/office/officeart/2005/8/layout/hierarchy3"/>
    <dgm:cxn modelId="{A1CBF61B-EB0B-4C23-AD08-8A770AFD6F56}" type="presParOf" srcId="{ED2DDC97-B158-4CC6-8CB7-767C07248687}" destId="{E563D19D-1D3F-424D-AD3E-105295432DCF}" srcOrd="1" destOrd="0" presId="urn:microsoft.com/office/officeart/2005/8/layout/hierarchy3"/>
    <dgm:cxn modelId="{7D879E62-4231-4F17-A962-E9B2EAEE0788}" type="presParOf" srcId="{ED2DDC97-B158-4CC6-8CB7-767C07248687}" destId="{4975CD6B-9176-4EFC-9327-D6CC1375E6A2}" srcOrd="2" destOrd="0" presId="urn:microsoft.com/office/officeart/2005/8/layout/hierarchy3"/>
    <dgm:cxn modelId="{DDAA61A1-A22C-4150-A20E-ED724548EAC3}" type="presParOf" srcId="{ED2DDC97-B158-4CC6-8CB7-767C07248687}" destId="{BCD893B5-E07A-4F4D-92DC-1378A7F61265}" srcOrd="3" destOrd="0" presId="urn:microsoft.com/office/officeart/2005/8/layout/hierarchy3"/>
    <dgm:cxn modelId="{6BC138ED-A9BF-4725-9483-7CD46A83AE47}" type="presParOf" srcId="{ED2DDC97-B158-4CC6-8CB7-767C07248687}" destId="{75A31565-8DB0-4D04-B7C4-98919816F1F9}" srcOrd="4" destOrd="0" presId="urn:microsoft.com/office/officeart/2005/8/layout/hierarchy3"/>
    <dgm:cxn modelId="{C3AD1F4A-1A2D-445D-B2EA-62A6E77B650C}" type="presParOf" srcId="{ED2DDC97-B158-4CC6-8CB7-767C07248687}" destId="{5D68ADB9-84C3-43D7-90F1-35D0ADC90842}" srcOrd="5" destOrd="0" presId="urn:microsoft.com/office/officeart/2005/8/layout/hierarchy3"/>
    <dgm:cxn modelId="{29698E60-6B9F-495E-9359-3EA375174C22}" type="presParOf" srcId="{A1D625C2-9022-4316-A6F7-70C45566ADA1}" destId="{F0846EC5-AF1C-4B61-8B09-9DF7BF63CBDE}" srcOrd="1" destOrd="0" presId="urn:microsoft.com/office/officeart/2005/8/layout/hierarchy3"/>
    <dgm:cxn modelId="{B4C20198-B475-47AA-A0A7-73989EDE44AD}" type="presParOf" srcId="{F0846EC5-AF1C-4B61-8B09-9DF7BF63CBDE}" destId="{ED19057C-4D13-40A3-91AE-2D83C314B3E2}" srcOrd="0" destOrd="0" presId="urn:microsoft.com/office/officeart/2005/8/layout/hierarchy3"/>
    <dgm:cxn modelId="{F11628E0-19D9-46F0-940A-4232D21E60AF}" type="presParOf" srcId="{ED19057C-4D13-40A3-91AE-2D83C314B3E2}" destId="{57B377C7-2A89-40CC-A7AA-315CA7B9ABE2}" srcOrd="0" destOrd="0" presId="urn:microsoft.com/office/officeart/2005/8/layout/hierarchy3"/>
    <dgm:cxn modelId="{7B415D54-EBA0-4229-8C5F-59C449EEE912}" type="presParOf" srcId="{ED19057C-4D13-40A3-91AE-2D83C314B3E2}" destId="{34B45491-18F6-459F-81CB-A44F0FA37B5D}" srcOrd="1" destOrd="0" presId="urn:microsoft.com/office/officeart/2005/8/layout/hierarchy3"/>
    <dgm:cxn modelId="{4FAA5962-3AA7-40C2-A44E-C7B821963263}" type="presParOf" srcId="{F0846EC5-AF1C-4B61-8B09-9DF7BF63CBDE}" destId="{512B1A34-F0BD-424E-8CFA-162A83B9B94A}" srcOrd="1" destOrd="0" presId="urn:microsoft.com/office/officeart/2005/8/layout/hierarchy3"/>
    <dgm:cxn modelId="{ED9CA86E-3324-4B21-9C4E-63880CAE70CF}" type="presParOf" srcId="{512B1A34-F0BD-424E-8CFA-162A83B9B94A}" destId="{D713AC20-5DCA-40E5-BEB2-238D1E40B83B}" srcOrd="0" destOrd="0" presId="urn:microsoft.com/office/officeart/2005/8/layout/hierarchy3"/>
    <dgm:cxn modelId="{559774ED-9C9D-4658-9CD8-817CBC48B1A0}" type="presParOf" srcId="{512B1A34-F0BD-424E-8CFA-162A83B9B94A}" destId="{086B2A6E-A558-4F07-9CA1-E880DADB1CF8}" srcOrd="1" destOrd="0" presId="urn:microsoft.com/office/officeart/2005/8/layout/hierarchy3"/>
    <dgm:cxn modelId="{D91CD6E1-C406-4B4B-8372-E877FC202CF0}" type="presParOf" srcId="{512B1A34-F0BD-424E-8CFA-162A83B9B94A}" destId="{8ECA30EB-252E-4211-A768-8A7310D1FD91}" srcOrd="2" destOrd="0" presId="urn:microsoft.com/office/officeart/2005/8/layout/hierarchy3"/>
    <dgm:cxn modelId="{1A12634C-27C0-4546-A3B7-1D31DC652EC2}" type="presParOf" srcId="{512B1A34-F0BD-424E-8CFA-162A83B9B94A}" destId="{137C1886-283F-4926-B05E-F9D0ADF1C85E}" srcOrd="3" destOrd="0" presId="urn:microsoft.com/office/officeart/2005/8/layout/hierarchy3"/>
    <dgm:cxn modelId="{F2B8FBF0-1766-4271-A7E7-FA5FED7C345D}" type="presParOf" srcId="{512B1A34-F0BD-424E-8CFA-162A83B9B94A}" destId="{528A09EE-935F-42B3-95AB-CA440F5D8FFA}" srcOrd="4" destOrd="0" presId="urn:microsoft.com/office/officeart/2005/8/layout/hierarchy3"/>
    <dgm:cxn modelId="{97B55A76-50C7-4371-A063-99AD0E785536}" type="presParOf" srcId="{512B1A34-F0BD-424E-8CFA-162A83B9B94A}" destId="{D18240D9-8E55-4DBC-BB29-8BE39414E5B5}"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A7CD0-B4C8-4B38-A3BE-AC54A7CF3ED7}">
      <dsp:nvSpPr>
        <dsp:cNvPr id="0" name=""/>
        <dsp:cNvSpPr/>
      </dsp:nvSpPr>
      <dsp:spPr>
        <a:xfrm>
          <a:off x="1250935" y="322"/>
          <a:ext cx="2073473" cy="103673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3100" kern="1200" dirty="0"/>
            <a:t>No</a:t>
          </a:r>
        </a:p>
        <a:p>
          <a:pPr marL="0" marR="0" lvl="0" indent="0" algn="ctr" defTabSz="914400" eaLnBrk="1" fontAlgn="auto" latinLnBrk="0" hangingPunct="1">
            <a:lnSpc>
              <a:spcPct val="100000"/>
            </a:lnSpc>
            <a:spcBef>
              <a:spcPct val="0"/>
            </a:spcBef>
            <a:spcAft>
              <a:spcPts val="0"/>
            </a:spcAft>
            <a:buClrTx/>
            <a:buSzTx/>
            <a:buFontTx/>
            <a:buNone/>
            <a:tabLst/>
            <a:defRPr/>
          </a:pPr>
          <a:r>
            <a:rPr lang="tr-TR" sz="1800" kern="1200" dirty="0"/>
            <a:t>(Not </a:t>
          </a:r>
          <a:r>
            <a:rPr lang="tr-TR" sz="1800" kern="1200" dirty="0" err="1"/>
            <a:t>researchable</a:t>
          </a:r>
          <a:r>
            <a:rPr lang="tr-TR" sz="1800" kern="1200" dirty="0"/>
            <a:t>)</a:t>
          </a:r>
        </a:p>
        <a:p>
          <a:pPr lvl="0" algn="ctr" defTabSz="1377950">
            <a:lnSpc>
              <a:spcPct val="90000"/>
            </a:lnSpc>
            <a:spcBef>
              <a:spcPct val="0"/>
            </a:spcBef>
            <a:spcAft>
              <a:spcPct val="35000"/>
            </a:spcAft>
            <a:buNone/>
          </a:pPr>
          <a:endParaRPr lang="tr-TR" sz="1800" kern="1200" dirty="0"/>
        </a:p>
      </dsp:txBody>
      <dsp:txXfrm>
        <a:off x="1281300" y="30687"/>
        <a:ext cx="2012743" cy="976006"/>
      </dsp:txXfrm>
    </dsp:sp>
    <dsp:sp modelId="{EF64FA9C-01C9-4360-97B0-91B63C9E9A09}">
      <dsp:nvSpPr>
        <dsp:cNvPr id="0" name=""/>
        <dsp:cNvSpPr/>
      </dsp:nvSpPr>
      <dsp:spPr>
        <a:xfrm>
          <a:off x="1458282" y="1037059"/>
          <a:ext cx="207347" cy="777552"/>
        </a:xfrm>
        <a:custGeom>
          <a:avLst/>
          <a:gdLst/>
          <a:ahLst/>
          <a:cxnLst/>
          <a:rect l="0" t="0" r="0" b="0"/>
          <a:pathLst>
            <a:path>
              <a:moveTo>
                <a:pt x="0" y="0"/>
              </a:moveTo>
              <a:lnTo>
                <a:pt x="0" y="777552"/>
              </a:lnTo>
              <a:lnTo>
                <a:pt x="207347" y="77755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63D19D-1D3F-424D-AD3E-105295432DCF}">
      <dsp:nvSpPr>
        <dsp:cNvPr id="0" name=""/>
        <dsp:cNvSpPr/>
      </dsp:nvSpPr>
      <dsp:spPr>
        <a:xfrm>
          <a:off x="1665629" y="1296243"/>
          <a:ext cx="2281716" cy="103673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err="1"/>
            <a:t>Should</a:t>
          </a:r>
          <a:r>
            <a:rPr lang="tr-TR" sz="1600" kern="1200" dirty="0"/>
            <a:t> I put </a:t>
          </a:r>
          <a:r>
            <a:rPr lang="tr-TR" sz="1600" kern="1200" dirty="0" err="1"/>
            <a:t>my</a:t>
          </a:r>
          <a:r>
            <a:rPr lang="tr-TR" sz="1600" kern="1200" dirty="0"/>
            <a:t> </a:t>
          </a:r>
          <a:r>
            <a:rPr lang="tr-TR" sz="1600" kern="1200" dirty="0" err="1"/>
            <a:t>youngster</a:t>
          </a:r>
          <a:r>
            <a:rPr lang="tr-TR" sz="1600" kern="1200" dirty="0"/>
            <a:t> in </a:t>
          </a:r>
          <a:r>
            <a:rPr lang="tr-TR" sz="1600" kern="1200" dirty="0" err="1"/>
            <a:t>preschool</a:t>
          </a:r>
          <a:r>
            <a:rPr lang="tr-TR" sz="1600" kern="1200" dirty="0"/>
            <a:t>?</a:t>
          </a:r>
        </a:p>
      </dsp:txBody>
      <dsp:txXfrm>
        <a:off x="1695994" y="1326608"/>
        <a:ext cx="2220986" cy="976006"/>
      </dsp:txXfrm>
    </dsp:sp>
    <dsp:sp modelId="{4975CD6B-9176-4EFC-9327-D6CC1375E6A2}">
      <dsp:nvSpPr>
        <dsp:cNvPr id="0" name=""/>
        <dsp:cNvSpPr/>
      </dsp:nvSpPr>
      <dsp:spPr>
        <a:xfrm>
          <a:off x="1458282" y="1037059"/>
          <a:ext cx="207347" cy="2073473"/>
        </a:xfrm>
        <a:custGeom>
          <a:avLst/>
          <a:gdLst/>
          <a:ahLst/>
          <a:cxnLst/>
          <a:rect l="0" t="0" r="0" b="0"/>
          <a:pathLst>
            <a:path>
              <a:moveTo>
                <a:pt x="0" y="0"/>
              </a:moveTo>
              <a:lnTo>
                <a:pt x="0" y="2073473"/>
              </a:lnTo>
              <a:lnTo>
                <a:pt x="207347" y="20734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D893B5-E07A-4F4D-92DC-1378A7F61265}">
      <dsp:nvSpPr>
        <dsp:cNvPr id="0" name=""/>
        <dsp:cNvSpPr/>
      </dsp:nvSpPr>
      <dsp:spPr>
        <a:xfrm>
          <a:off x="1665629" y="2592164"/>
          <a:ext cx="2281716" cy="103673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err="1"/>
            <a:t>What</a:t>
          </a:r>
          <a:r>
            <a:rPr lang="tr-TR" sz="1600" kern="1200" dirty="0"/>
            <a:t> is </a:t>
          </a:r>
          <a:r>
            <a:rPr lang="tr-TR" sz="1600" kern="1200" dirty="0" err="1"/>
            <a:t>the</a:t>
          </a:r>
          <a:r>
            <a:rPr lang="tr-TR" sz="1600" kern="1200" dirty="0"/>
            <a:t> </a:t>
          </a:r>
          <a:r>
            <a:rPr lang="tr-TR" sz="1600" kern="1200" dirty="0" err="1"/>
            <a:t>best</a:t>
          </a:r>
          <a:r>
            <a:rPr lang="tr-TR" sz="1600" kern="1200" dirty="0"/>
            <a:t> </a:t>
          </a:r>
          <a:r>
            <a:rPr lang="tr-TR" sz="1600" kern="1200" dirty="0" err="1"/>
            <a:t>way</a:t>
          </a:r>
          <a:r>
            <a:rPr lang="tr-TR" sz="1600" kern="1200" dirty="0"/>
            <a:t> </a:t>
          </a:r>
          <a:r>
            <a:rPr lang="tr-TR" sz="1600" kern="1200" dirty="0" err="1"/>
            <a:t>to</a:t>
          </a:r>
          <a:r>
            <a:rPr lang="tr-TR" sz="1600" kern="1200" dirty="0"/>
            <a:t> </a:t>
          </a:r>
          <a:r>
            <a:rPr lang="tr-TR" sz="1600" kern="1200" dirty="0" err="1"/>
            <a:t>learn</a:t>
          </a:r>
          <a:r>
            <a:rPr lang="tr-TR" sz="1600" kern="1200" dirty="0"/>
            <a:t> </a:t>
          </a:r>
          <a:r>
            <a:rPr lang="tr-TR" sz="1600" kern="1200" dirty="0" err="1"/>
            <a:t>to</a:t>
          </a:r>
          <a:r>
            <a:rPr lang="tr-TR" sz="1600" kern="1200" dirty="0"/>
            <a:t> </a:t>
          </a:r>
          <a:r>
            <a:rPr lang="tr-TR" sz="1600" kern="1200" dirty="0" err="1"/>
            <a:t>read</a:t>
          </a:r>
          <a:r>
            <a:rPr lang="tr-TR" sz="1600" kern="1200" dirty="0"/>
            <a:t>?</a:t>
          </a:r>
        </a:p>
      </dsp:txBody>
      <dsp:txXfrm>
        <a:off x="1695994" y="2622529"/>
        <a:ext cx="2220986" cy="976006"/>
      </dsp:txXfrm>
    </dsp:sp>
    <dsp:sp modelId="{75A31565-8DB0-4D04-B7C4-98919816F1F9}">
      <dsp:nvSpPr>
        <dsp:cNvPr id="0" name=""/>
        <dsp:cNvSpPr/>
      </dsp:nvSpPr>
      <dsp:spPr>
        <a:xfrm>
          <a:off x="1458282" y="1037059"/>
          <a:ext cx="207347" cy="3369394"/>
        </a:xfrm>
        <a:custGeom>
          <a:avLst/>
          <a:gdLst/>
          <a:ahLst/>
          <a:cxnLst/>
          <a:rect l="0" t="0" r="0" b="0"/>
          <a:pathLst>
            <a:path>
              <a:moveTo>
                <a:pt x="0" y="0"/>
              </a:moveTo>
              <a:lnTo>
                <a:pt x="0" y="3369394"/>
              </a:lnTo>
              <a:lnTo>
                <a:pt x="207347" y="336939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68ADB9-84C3-43D7-90F1-35D0ADC90842}">
      <dsp:nvSpPr>
        <dsp:cNvPr id="0" name=""/>
        <dsp:cNvSpPr/>
      </dsp:nvSpPr>
      <dsp:spPr>
        <a:xfrm>
          <a:off x="1665629" y="3888084"/>
          <a:ext cx="2328593" cy="103673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err="1"/>
            <a:t>Are</a:t>
          </a:r>
          <a:r>
            <a:rPr lang="tr-TR" sz="1600" kern="1200" dirty="0"/>
            <a:t> </a:t>
          </a:r>
          <a:r>
            <a:rPr lang="tr-TR" sz="1600" kern="1200" dirty="0" err="1"/>
            <a:t>some</a:t>
          </a:r>
          <a:r>
            <a:rPr lang="tr-TR" sz="1600" kern="1200" dirty="0"/>
            <a:t> </a:t>
          </a:r>
          <a:r>
            <a:rPr lang="tr-TR" sz="1600" kern="1200" dirty="0" err="1"/>
            <a:t>peaple</a:t>
          </a:r>
          <a:r>
            <a:rPr lang="tr-TR" sz="1600" kern="1200" dirty="0"/>
            <a:t> </a:t>
          </a:r>
          <a:r>
            <a:rPr lang="tr-TR" sz="1600" kern="1200" dirty="0" err="1"/>
            <a:t>born</a:t>
          </a:r>
          <a:r>
            <a:rPr lang="tr-TR" sz="1600" kern="1200" dirty="0"/>
            <a:t> </a:t>
          </a:r>
          <a:r>
            <a:rPr lang="tr-TR" sz="1600" kern="1200" dirty="0" err="1"/>
            <a:t>bad</a:t>
          </a:r>
          <a:r>
            <a:rPr lang="tr-TR" sz="1600" kern="1200" dirty="0"/>
            <a:t>?</a:t>
          </a:r>
        </a:p>
      </dsp:txBody>
      <dsp:txXfrm>
        <a:off x="1695994" y="3918449"/>
        <a:ext cx="2267863" cy="976006"/>
      </dsp:txXfrm>
    </dsp:sp>
    <dsp:sp modelId="{57B377C7-2A89-40CC-A7AA-315CA7B9ABE2}">
      <dsp:nvSpPr>
        <dsp:cNvPr id="0" name=""/>
        <dsp:cNvSpPr/>
      </dsp:nvSpPr>
      <dsp:spPr>
        <a:xfrm>
          <a:off x="4097897" y="322"/>
          <a:ext cx="2073473" cy="1036736"/>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3100" kern="1200" dirty="0" err="1"/>
            <a:t>Yes</a:t>
          </a:r>
          <a:endParaRPr lang="tr-TR" sz="31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tr-TR" sz="1800" kern="1200" dirty="0"/>
            <a:t>(</a:t>
          </a:r>
          <a:r>
            <a:rPr lang="tr-TR" sz="1800" kern="1200" dirty="0" err="1"/>
            <a:t>Researchable</a:t>
          </a:r>
          <a:r>
            <a:rPr lang="tr-TR" sz="1800" kern="1200" dirty="0"/>
            <a:t>)</a:t>
          </a:r>
        </a:p>
        <a:p>
          <a:pPr lvl="0" algn="ctr" defTabSz="1377950">
            <a:lnSpc>
              <a:spcPct val="90000"/>
            </a:lnSpc>
            <a:spcBef>
              <a:spcPct val="0"/>
            </a:spcBef>
            <a:spcAft>
              <a:spcPct val="35000"/>
            </a:spcAft>
            <a:buNone/>
          </a:pPr>
          <a:endParaRPr lang="tr-TR" sz="1800" kern="1200" dirty="0"/>
        </a:p>
      </dsp:txBody>
      <dsp:txXfrm>
        <a:off x="4128262" y="30687"/>
        <a:ext cx="2012743" cy="976006"/>
      </dsp:txXfrm>
    </dsp:sp>
    <dsp:sp modelId="{D713AC20-5DCA-40E5-BEB2-238D1E40B83B}">
      <dsp:nvSpPr>
        <dsp:cNvPr id="0" name=""/>
        <dsp:cNvSpPr/>
      </dsp:nvSpPr>
      <dsp:spPr>
        <a:xfrm>
          <a:off x="4305244" y="1037059"/>
          <a:ext cx="207347" cy="777552"/>
        </a:xfrm>
        <a:custGeom>
          <a:avLst/>
          <a:gdLst/>
          <a:ahLst/>
          <a:cxnLst/>
          <a:rect l="0" t="0" r="0" b="0"/>
          <a:pathLst>
            <a:path>
              <a:moveTo>
                <a:pt x="0" y="0"/>
              </a:moveTo>
              <a:lnTo>
                <a:pt x="0" y="777552"/>
              </a:lnTo>
              <a:lnTo>
                <a:pt x="207347" y="77755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6B2A6E-A558-4F07-9CA1-E880DADB1CF8}">
      <dsp:nvSpPr>
        <dsp:cNvPr id="0" name=""/>
        <dsp:cNvSpPr/>
      </dsp:nvSpPr>
      <dsp:spPr>
        <a:xfrm>
          <a:off x="4512591" y="1296243"/>
          <a:ext cx="2466073" cy="103673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Do </a:t>
          </a:r>
          <a:r>
            <a:rPr lang="tr-TR" sz="1600" kern="1200" dirty="0" err="1"/>
            <a:t>children</a:t>
          </a:r>
          <a:r>
            <a:rPr lang="tr-TR" sz="1600" kern="1200" dirty="0"/>
            <a:t> </a:t>
          </a:r>
          <a:r>
            <a:rPr lang="tr-TR" sz="1600" kern="1200" dirty="0" err="1"/>
            <a:t>enrolled</a:t>
          </a:r>
          <a:r>
            <a:rPr lang="tr-TR" sz="1600" kern="1200" dirty="0"/>
            <a:t> in </a:t>
          </a:r>
          <a:r>
            <a:rPr lang="tr-TR" sz="1600" kern="1200" dirty="0" err="1"/>
            <a:t>preschool</a:t>
          </a:r>
          <a:r>
            <a:rPr lang="tr-TR" sz="1600" kern="1200" dirty="0"/>
            <a:t> </a:t>
          </a:r>
          <a:r>
            <a:rPr lang="tr-TR" sz="1600" kern="1200" dirty="0" err="1"/>
            <a:t>develop</a:t>
          </a:r>
          <a:r>
            <a:rPr lang="tr-TR" sz="1600" kern="1200" dirty="0"/>
            <a:t> </a:t>
          </a:r>
          <a:r>
            <a:rPr lang="tr-TR" sz="1600" kern="1200" dirty="0" err="1"/>
            <a:t>better</a:t>
          </a:r>
          <a:r>
            <a:rPr lang="tr-TR" sz="1600" kern="1200" dirty="0"/>
            <a:t> </a:t>
          </a:r>
          <a:r>
            <a:rPr lang="tr-TR" sz="1600" kern="1200" dirty="0" err="1"/>
            <a:t>social</a:t>
          </a:r>
          <a:r>
            <a:rPr lang="tr-TR" sz="1600" kern="1200" dirty="0"/>
            <a:t> </a:t>
          </a:r>
          <a:r>
            <a:rPr lang="tr-TR" sz="1600" kern="1200" dirty="0" err="1"/>
            <a:t>skills</a:t>
          </a:r>
          <a:r>
            <a:rPr lang="tr-TR" sz="1600" kern="1200" dirty="0"/>
            <a:t> </a:t>
          </a:r>
          <a:r>
            <a:rPr lang="tr-TR" sz="1600" kern="1200" dirty="0" err="1"/>
            <a:t>then</a:t>
          </a:r>
          <a:r>
            <a:rPr lang="tr-TR" sz="1600" kern="1200" dirty="0"/>
            <a:t> </a:t>
          </a:r>
          <a:r>
            <a:rPr lang="tr-TR" sz="1600" kern="1200" dirty="0" err="1"/>
            <a:t>children</a:t>
          </a:r>
          <a:r>
            <a:rPr lang="tr-TR" sz="1600" kern="1200" dirty="0"/>
            <a:t> not </a:t>
          </a:r>
          <a:r>
            <a:rPr lang="tr-TR" sz="1600" kern="1200" dirty="0" err="1"/>
            <a:t>enrolled</a:t>
          </a:r>
          <a:r>
            <a:rPr lang="tr-TR" sz="1600" kern="1200" dirty="0"/>
            <a:t>?</a:t>
          </a:r>
        </a:p>
      </dsp:txBody>
      <dsp:txXfrm>
        <a:off x="4542956" y="1326608"/>
        <a:ext cx="2405343" cy="976006"/>
      </dsp:txXfrm>
    </dsp:sp>
    <dsp:sp modelId="{8ECA30EB-252E-4211-A768-8A7310D1FD91}">
      <dsp:nvSpPr>
        <dsp:cNvPr id="0" name=""/>
        <dsp:cNvSpPr/>
      </dsp:nvSpPr>
      <dsp:spPr>
        <a:xfrm>
          <a:off x="4305244" y="1037059"/>
          <a:ext cx="207347" cy="2073473"/>
        </a:xfrm>
        <a:custGeom>
          <a:avLst/>
          <a:gdLst/>
          <a:ahLst/>
          <a:cxnLst/>
          <a:rect l="0" t="0" r="0" b="0"/>
          <a:pathLst>
            <a:path>
              <a:moveTo>
                <a:pt x="0" y="0"/>
              </a:moveTo>
              <a:lnTo>
                <a:pt x="0" y="2073473"/>
              </a:lnTo>
              <a:lnTo>
                <a:pt x="207347" y="20734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7C1886-283F-4926-B05E-F9D0ADF1C85E}">
      <dsp:nvSpPr>
        <dsp:cNvPr id="0" name=""/>
        <dsp:cNvSpPr/>
      </dsp:nvSpPr>
      <dsp:spPr>
        <a:xfrm>
          <a:off x="4512591" y="2592164"/>
          <a:ext cx="2466073" cy="103673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a:t>At </a:t>
          </a:r>
          <a:r>
            <a:rPr lang="tr-TR" sz="1600" kern="1200" dirty="0" err="1"/>
            <a:t>which</a:t>
          </a:r>
          <a:r>
            <a:rPr lang="tr-TR" sz="1600" kern="1200" dirty="0"/>
            <a:t> </a:t>
          </a:r>
          <a:r>
            <a:rPr lang="tr-TR" sz="1600" kern="1200" dirty="0" err="1"/>
            <a:t>age</a:t>
          </a:r>
          <a:r>
            <a:rPr lang="tr-TR" sz="1600" kern="1200" dirty="0"/>
            <a:t> is it </a:t>
          </a:r>
          <a:r>
            <a:rPr lang="tr-TR" sz="1600" kern="1200" dirty="0" err="1"/>
            <a:t>better</a:t>
          </a:r>
          <a:r>
            <a:rPr lang="tr-TR" sz="1600" kern="1200" dirty="0"/>
            <a:t> </a:t>
          </a:r>
          <a:r>
            <a:rPr lang="tr-TR" sz="1600" kern="1200" dirty="0" err="1"/>
            <a:t>to</a:t>
          </a:r>
          <a:r>
            <a:rPr lang="tr-TR" sz="1600" kern="1200" dirty="0"/>
            <a:t> </a:t>
          </a:r>
          <a:r>
            <a:rPr lang="tr-TR" sz="1600" kern="1200" dirty="0" err="1"/>
            <a:t>introduce</a:t>
          </a:r>
          <a:r>
            <a:rPr lang="tr-TR" sz="1600" kern="1200" dirty="0"/>
            <a:t> </a:t>
          </a:r>
          <a:r>
            <a:rPr lang="tr-TR" sz="1600" kern="1200" dirty="0" err="1"/>
            <a:t>phonics</a:t>
          </a:r>
          <a:r>
            <a:rPr lang="tr-TR" sz="1600" kern="1200" dirty="0"/>
            <a:t> </a:t>
          </a:r>
          <a:r>
            <a:rPr lang="tr-TR" sz="1600" kern="1200" dirty="0" err="1"/>
            <a:t>to</a:t>
          </a:r>
          <a:r>
            <a:rPr lang="tr-TR" sz="1600" kern="1200" dirty="0"/>
            <a:t> </a:t>
          </a:r>
          <a:r>
            <a:rPr lang="tr-TR" sz="1600" kern="1200" dirty="0" err="1"/>
            <a:t>children</a:t>
          </a:r>
          <a:r>
            <a:rPr lang="tr-TR" sz="1600" kern="1200" dirty="0"/>
            <a:t> – </a:t>
          </a:r>
          <a:r>
            <a:rPr lang="tr-TR" sz="1600" kern="1200" dirty="0" err="1"/>
            <a:t>age</a:t>
          </a:r>
          <a:r>
            <a:rPr lang="tr-TR" sz="1600" kern="1200" dirty="0"/>
            <a:t> 5, </a:t>
          </a:r>
          <a:r>
            <a:rPr lang="tr-TR" sz="1600" kern="1200" dirty="0" err="1"/>
            <a:t>age</a:t>
          </a:r>
          <a:r>
            <a:rPr lang="tr-TR" sz="1600" kern="1200" dirty="0"/>
            <a:t> 6 </a:t>
          </a:r>
          <a:r>
            <a:rPr lang="tr-TR" sz="1600" kern="1200" dirty="0" err="1"/>
            <a:t>or</a:t>
          </a:r>
          <a:r>
            <a:rPr lang="tr-TR" sz="1600" kern="1200" dirty="0"/>
            <a:t> </a:t>
          </a:r>
          <a:r>
            <a:rPr lang="tr-TR" sz="1600" kern="1200" dirty="0" err="1"/>
            <a:t>age</a:t>
          </a:r>
          <a:r>
            <a:rPr lang="tr-TR" sz="1600" kern="1200" dirty="0"/>
            <a:t> 7?</a:t>
          </a:r>
        </a:p>
      </dsp:txBody>
      <dsp:txXfrm>
        <a:off x="4542956" y="2622529"/>
        <a:ext cx="2405343" cy="976006"/>
      </dsp:txXfrm>
    </dsp:sp>
    <dsp:sp modelId="{528A09EE-935F-42B3-95AB-CA440F5D8FFA}">
      <dsp:nvSpPr>
        <dsp:cNvPr id="0" name=""/>
        <dsp:cNvSpPr/>
      </dsp:nvSpPr>
      <dsp:spPr>
        <a:xfrm>
          <a:off x="4305244" y="1037059"/>
          <a:ext cx="207347" cy="3369394"/>
        </a:xfrm>
        <a:custGeom>
          <a:avLst/>
          <a:gdLst/>
          <a:ahLst/>
          <a:cxnLst/>
          <a:rect l="0" t="0" r="0" b="0"/>
          <a:pathLst>
            <a:path>
              <a:moveTo>
                <a:pt x="0" y="0"/>
              </a:moveTo>
              <a:lnTo>
                <a:pt x="0" y="3369394"/>
              </a:lnTo>
              <a:lnTo>
                <a:pt x="207347" y="336939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8240D9-8E55-4DBC-BB29-8BE39414E5B5}">
      <dsp:nvSpPr>
        <dsp:cNvPr id="0" name=""/>
        <dsp:cNvSpPr/>
      </dsp:nvSpPr>
      <dsp:spPr>
        <a:xfrm>
          <a:off x="4512591" y="3888084"/>
          <a:ext cx="2401845" cy="1036736"/>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kern="1200" dirty="0" err="1"/>
            <a:t>Who</a:t>
          </a:r>
          <a:r>
            <a:rPr lang="tr-TR" sz="1600" kern="1200" dirty="0"/>
            <a:t> </a:t>
          </a:r>
          <a:r>
            <a:rPr lang="tr-TR" sz="1600" kern="1200" dirty="0" err="1"/>
            <a:t>commits</a:t>
          </a:r>
          <a:r>
            <a:rPr lang="tr-TR" sz="1600" kern="1200" dirty="0"/>
            <a:t> </a:t>
          </a:r>
          <a:r>
            <a:rPr lang="tr-TR" sz="1600" kern="1200" dirty="0" err="1"/>
            <a:t>more</a:t>
          </a:r>
          <a:r>
            <a:rPr lang="tr-TR" sz="1600" kern="1200" dirty="0"/>
            <a:t> </a:t>
          </a:r>
          <a:r>
            <a:rPr lang="tr-TR" sz="1600" kern="1200" dirty="0" err="1"/>
            <a:t>crimes</a:t>
          </a:r>
          <a:r>
            <a:rPr lang="tr-TR" sz="1600" kern="1200" dirty="0"/>
            <a:t> – </a:t>
          </a:r>
          <a:r>
            <a:rPr lang="tr-TR" sz="1600" kern="1200" dirty="0" err="1"/>
            <a:t>poor</a:t>
          </a:r>
          <a:r>
            <a:rPr lang="tr-TR" sz="1600" kern="1200" dirty="0"/>
            <a:t> </a:t>
          </a:r>
          <a:r>
            <a:rPr lang="tr-TR" sz="1600" kern="1200" dirty="0" err="1"/>
            <a:t>people</a:t>
          </a:r>
          <a:r>
            <a:rPr lang="tr-TR" sz="1600" kern="1200" dirty="0"/>
            <a:t> </a:t>
          </a:r>
          <a:r>
            <a:rPr lang="tr-TR" sz="1600" kern="1200" dirty="0" err="1"/>
            <a:t>or</a:t>
          </a:r>
          <a:r>
            <a:rPr lang="tr-TR" sz="1600" kern="1200" dirty="0"/>
            <a:t> </a:t>
          </a:r>
          <a:r>
            <a:rPr lang="tr-TR" sz="1600" kern="1200" dirty="0" err="1"/>
            <a:t>rich</a:t>
          </a:r>
          <a:r>
            <a:rPr lang="tr-TR" sz="1600" kern="1200" dirty="0"/>
            <a:t> </a:t>
          </a:r>
          <a:r>
            <a:rPr lang="tr-TR" sz="1600" kern="1200" dirty="0" err="1"/>
            <a:t>people</a:t>
          </a:r>
          <a:r>
            <a:rPr lang="tr-TR" sz="1600" kern="1200" dirty="0"/>
            <a:t>?</a:t>
          </a:r>
        </a:p>
      </dsp:txBody>
      <dsp:txXfrm>
        <a:off x="4542956" y="3918449"/>
        <a:ext cx="2341115" cy="9760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19.10.2020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a:extLst>
              <a:ext uri="{FF2B5EF4-FFF2-40B4-BE49-F238E27FC236}">
                <a16:creationId xmlns:a16="http://schemas.microsoft.com/office/drawing/2014/main" id="{A20B6C81-45F3-4A1E-9C15-40E05F6D5B4D}"/>
              </a:ext>
            </a:extLst>
          </p:cNvPr>
          <p:cNvSpPr>
            <a:spLocks noGrp="1"/>
          </p:cNvSpPr>
          <p:nvPr>
            <p:ph type="dt" sz="half" idx="10"/>
          </p:nvPr>
        </p:nvSpPr>
        <p:spPr/>
        <p:txBody>
          <a:bodyPr/>
          <a:lstStyle>
            <a:lvl1pPr>
              <a:defRPr/>
            </a:lvl1pPr>
          </a:lstStyle>
          <a:p>
            <a:pPr>
              <a:defRPr/>
            </a:pPr>
            <a:fld id="{1FA7FC89-5DAB-4FA7-80E7-C0617DCFD37A}" type="datetimeFigureOut">
              <a:rPr lang="tr-TR"/>
              <a:pPr>
                <a:defRPr/>
              </a:pPr>
              <a:t>19.10.2020</a:t>
            </a:fld>
            <a:endParaRPr lang="tr-TR"/>
          </a:p>
        </p:txBody>
      </p:sp>
      <p:sp>
        <p:nvSpPr>
          <p:cNvPr id="5" name="4 Altbilgi Yer Tutucusu">
            <a:extLst>
              <a:ext uri="{FF2B5EF4-FFF2-40B4-BE49-F238E27FC236}">
                <a16:creationId xmlns:a16="http://schemas.microsoft.com/office/drawing/2014/main" id="{F36570F9-2209-45F4-A682-FA49EEE7DC6F}"/>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FDF2E18B-CFF9-450C-B316-9E5F73445842}"/>
              </a:ext>
            </a:extLst>
          </p:cNvPr>
          <p:cNvSpPr>
            <a:spLocks noGrp="1"/>
          </p:cNvSpPr>
          <p:nvPr>
            <p:ph type="sldNum" sz="quarter" idx="12"/>
          </p:nvPr>
        </p:nvSpPr>
        <p:spPr/>
        <p:txBody>
          <a:bodyPr/>
          <a:lstStyle>
            <a:lvl1pPr>
              <a:defRPr/>
            </a:lvl1pPr>
          </a:lstStyle>
          <a:p>
            <a:fld id="{79C1E06F-D542-47AA-A938-1D602463D474}" type="slidenum">
              <a:rPr lang="tr-TR" altLang="tr-TR"/>
              <a:pPr/>
              <a:t>‹#›</a:t>
            </a:fld>
            <a:endParaRPr lang="tr-TR" altLang="tr-TR"/>
          </a:p>
        </p:txBody>
      </p:sp>
    </p:spTree>
    <p:extLst>
      <p:ext uri="{BB962C8B-B14F-4D97-AF65-F5344CB8AC3E}">
        <p14:creationId xmlns:p14="http://schemas.microsoft.com/office/powerpoint/2010/main" val="148942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7C158B23-F9F7-4522-B491-8FE3D840623C}"/>
              </a:ext>
            </a:extLst>
          </p:cNvPr>
          <p:cNvSpPr>
            <a:spLocks noGrp="1"/>
          </p:cNvSpPr>
          <p:nvPr>
            <p:ph type="dt" sz="half" idx="10"/>
          </p:nvPr>
        </p:nvSpPr>
        <p:spPr/>
        <p:txBody>
          <a:bodyPr/>
          <a:lstStyle>
            <a:lvl1pPr>
              <a:defRPr/>
            </a:lvl1pPr>
          </a:lstStyle>
          <a:p>
            <a:pPr>
              <a:defRPr/>
            </a:pPr>
            <a:fld id="{D81D41EA-B3B5-4483-8E35-A38AD425E4D4}" type="datetimeFigureOut">
              <a:rPr lang="tr-TR"/>
              <a:pPr>
                <a:defRPr/>
              </a:pPr>
              <a:t>19.10.2020</a:t>
            </a:fld>
            <a:endParaRPr lang="tr-TR"/>
          </a:p>
        </p:txBody>
      </p:sp>
      <p:sp>
        <p:nvSpPr>
          <p:cNvPr id="5" name="4 Altbilgi Yer Tutucusu">
            <a:extLst>
              <a:ext uri="{FF2B5EF4-FFF2-40B4-BE49-F238E27FC236}">
                <a16:creationId xmlns:a16="http://schemas.microsoft.com/office/drawing/2014/main" id="{54AB692B-62D2-4F69-95E5-1EA0FB85848E}"/>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50523176-9196-4034-AC8C-60F772B305BF}"/>
              </a:ext>
            </a:extLst>
          </p:cNvPr>
          <p:cNvSpPr>
            <a:spLocks noGrp="1"/>
          </p:cNvSpPr>
          <p:nvPr>
            <p:ph type="sldNum" sz="quarter" idx="12"/>
          </p:nvPr>
        </p:nvSpPr>
        <p:spPr/>
        <p:txBody>
          <a:bodyPr/>
          <a:lstStyle>
            <a:lvl1pPr>
              <a:defRPr/>
            </a:lvl1pPr>
          </a:lstStyle>
          <a:p>
            <a:fld id="{1564A1C5-294A-429E-86AC-39FDBCA72C3B}" type="slidenum">
              <a:rPr lang="tr-TR" altLang="tr-TR"/>
              <a:pPr/>
              <a:t>‹#›</a:t>
            </a:fld>
            <a:endParaRPr lang="tr-TR" altLang="tr-TR"/>
          </a:p>
        </p:txBody>
      </p:sp>
    </p:spTree>
    <p:extLst>
      <p:ext uri="{BB962C8B-B14F-4D97-AF65-F5344CB8AC3E}">
        <p14:creationId xmlns:p14="http://schemas.microsoft.com/office/powerpoint/2010/main" val="106411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42123647-2221-4003-9FC9-47DF0DD4567F}"/>
              </a:ext>
            </a:extLst>
          </p:cNvPr>
          <p:cNvSpPr>
            <a:spLocks noGrp="1"/>
          </p:cNvSpPr>
          <p:nvPr>
            <p:ph type="dt" sz="half" idx="10"/>
          </p:nvPr>
        </p:nvSpPr>
        <p:spPr/>
        <p:txBody>
          <a:bodyPr/>
          <a:lstStyle>
            <a:lvl1pPr>
              <a:defRPr/>
            </a:lvl1pPr>
          </a:lstStyle>
          <a:p>
            <a:pPr>
              <a:defRPr/>
            </a:pPr>
            <a:fld id="{8C16BE7B-EBD6-4595-9493-A64DD682DE7B}" type="datetimeFigureOut">
              <a:rPr lang="tr-TR"/>
              <a:pPr>
                <a:defRPr/>
              </a:pPr>
              <a:t>19.10.2020</a:t>
            </a:fld>
            <a:endParaRPr lang="tr-TR"/>
          </a:p>
        </p:txBody>
      </p:sp>
      <p:sp>
        <p:nvSpPr>
          <p:cNvPr id="5" name="4 Altbilgi Yer Tutucusu">
            <a:extLst>
              <a:ext uri="{FF2B5EF4-FFF2-40B4-BE49-F238E27FC236}">
                <a16:creationId xmlns:a16="http://schemas.microsoft.com/office/drawing/2014/main" id="{ABD8CD81-F546-4241-AE09-F732C9C5B806}"/>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8A1542D0-4D0E-4B5A-8CE5-B0AA2ED2103E}"/>
              </a:ext>
            </a:extLst>
          </p:cNvPr>
          <p:cNvSpPr>
            <a:spLocks noGrp="1"/>
          </p:cNvSpPr>
          <p:nvPr>
            <p:ph type="sldNum" sz="quarter" idx="12"/>
          </p:nvPr>
        </p:nvSpPr>
        <p:spPr/>
        <p:txBody>
          <a:bodyPr/>
          <a:lstStyle>
            <a:lvl1pPr>
              <a:defRPr/>
            </a:lvl1pPr>
          </a:lstStyle>
          <a:p>
            <a:fld id="{F421F981-EC11-4E94-83C3-0DCA5CDF8DA9}" type="slidenum">
              <a:rPr lang="tr-TR" altLang="tr-TR"/>
              <a:pPr/>
              <a:t>‹#›</a:t>
            </a:fld>
            <a:endParaRPr lang="tr-TR" altLang="tr-TR"/>
          </a:p>
        </p:txBody>
      </p:sp>
    </p:spTree>
    <p:extLst>
      <p:ext uri="{BB962C8B-B14F-4D97-AF65-F5344CB8AC3E}">
        <p14:creationId xmlns:p14="http://schemas.microsoft.com/office/powerpoint/2010/main" val="42908755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3 Veri Yer Tutucusu">
            <a:extLst>
              <a:ext uri="{FF2B5EF4-FFF2-40B4-BE49-F238E27FC236}">
                <a16:creationId xmlns:a16="http://schemas.microsoft.com/office/drawing/2014/main" id="{2CDEEDBB-5DAB-4AAD-A984-B8063B2F2839}"/>
              </a:ext>
            </a:extLst>
          </p:cNvPr>
          <p:cNvSpPr>
            <a:spLocks noGrp="1"/>
          </p:cNvSpPr>
          <p:nvPr>
            <p:ph type="dt" sz="half" idx="10"/>
          </p:nvPr>
        </p:nvSpPr>
        <p:spPr/>
        <p:txBody>
          <a:bodyPr/>
          <a:lstStyle>
            <a:lvl1pPr>
              <a:defRPr/>
            </a:lvl1pPr>
          </a:lstStyle>
          <a:p>
            <a:pPr>
              <a:defRPr/>
            </a:pPr>
            <a:fld id="{EAE290C5-4673-4FDC-8284-35A3C046ED06}" type="datetimeFigureOut">
              <a:rPr lang="tr-TR"/>
              <a:pPr>
                <a:defRPr/>
              </a:pPr>
              <a:t>19.10.2020</a:t>
            </a:fld>
            <a:endParaRPr lang="tr-TR"/>
          </a:p>
        </p:txBody>
      </p:sp>
      <p:sp>
        <p:nvSpPr>
          <p:cNvPr id="6" name="4 Altbilgi Yer Tutucusu">
            <a:extLst>
              <a:ext uri="{FF2B5EF4-FFF2-40B4-BE49-F238E27FC236}">
                <a16:creationId xmlns:a16="http://schemas.microsoft.com/office/drawing/2014/main" id="{A1F7F91A-227A-4C5E-B685-EC70D18D17F8}"/>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FC428859-0F05-493B-851C-2975A86A69FD}"/>
              </a:ext>
            </a:extLst>
          </p:cNvPr>
          <p:cNvSpPr>
            <a:spLocks noGrp="1"/>
          </p:cNvSpPr>
          <p:nvPr>
            <p:ph type="sldNum" sz="quarter" idx="12"/>
          </p:nvPr>
        </p:nvSpPr>
        <p:spPr/>
        <p:txBody>
          <a:bodyPr/>
          <a:lstStyle>
            <a:lvl1pPr>
              <a:defRPr/>
            </a:lvl1pPr>
          </a:lstStyle>
          <a:p>
            <a:fld id="{11AAA4B7-DC21-4711-88A9-54F5EF2D2C06}" type="slidenum">
              <a:rPr lang="tr-TR" altLang="tr-TR"/>
              <a:pPr/>
              <a:t>‹#›</a:t>
            </a:fld>
            <a:endParaRPr lang="tr-TR" altLang="tr-TR"/>
          </a:p>
        </p:txBody>
      </p:sp>
    </p:spTree>
    <p:extLst>
      <p:ext uri="{BB962C8B-B14F-4D97-AF65-F5344CB8AC3E}">
        <p14:creationId xmlns:p14="http://schemas.microsoft.com/office/powerpoint/2010/main" val="1240560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3 Veri Yer Tutucusu">
            <a:extLst>
              <a:ext uri="{FF2B5EF4-FFF2-40B4-BE49-F238E27FC236}">
                <a16:creationId xmlns:a16="http://schemas.microsoft.com/office/drawing/2014/main" id="{AE977D11-5CDC-4944-BB26-431B6DE833B8}"/>
              </a:ext>
            </a:extLst>
          </p:cNvPr>
          <p:cNvSpPr>
            <a:spLocks noGrp="1"/>
          </p:cNvSpPr>
          <p:nvPr>
            <p:ph type="dt" sz="half" idx="10"/>
          </p:nvPr>
        </p:nvSpPr>
        <p:spPr/>
        <p:txBody>
          <a:bodyPr/>
          <a:lstStyle>
            <a:lvl1pPr>
              <a:defRPr/>
            </a:lvl1pPr>
          </a:lstStyle>
          <a:p>
            <a:pPr>
              <a:defRPr/>
            </a:pPr>
            <a:fld id="{F91B029B-EF44-4E43-8D64-43C625B65574}" type="datetimeFigureOut">
              <a:rPr lang="tr-TR"/>
              <a:pPr>
                <a:defRPr/>
              </a:pPr>
              <a:t>19.10.2020</a:t>
            </a:fld>
            <a:endParaRPr lang="tr-TR"/>
          </a:p>
        </p:txBody>
      </p:sp>
      <p:sp>
        <p:nvSpPr>
          <p:cNvPr id="8" name="4 Altbilgi Yer Tutucusu">
            <a:extLst>
              <a:ext uri="{FF2B5EF4-FFF2-40B4-BE49-F238E27FC236}">
                <a16:creationId xmlns:a16="http://schemas.microsoft.com/office/drawing/2014/main" id="{59E5BA65-6D43-48AE-A50C-8AB132C90C13}"/>
              </a:ext>
            </a:extLst>
          </p:cNvPr>
          <p:cNvSpPr>
            <a:spLocks noGrp="1"/>
          </p:cNvSpPr>
          <p:nvPr>
            <p:ph type="ftr" sz="quarter" idx="11"/>
          </p:nvPr>
        </p:nvSpPr>
        <p:spPr/>
        <p:txBody>
          <a:bodyPr/>
          <a:lstStyle>
            <a:lvl1pPr>
              <a:defRPr/>
            </a:lvl1pPr>
          </a:lstStyle>
          <a:p>
            <a:pPr>
              <a:defRPr/>
            </a:pPr>
            <a:endParaRPr lang="tr-TR"/>
          </a:p>
        </p:txBody>
      </p:sp>
      <p:sp>
        <p:nvSpPr>
          <p:cNvPr id="9" name="5 Slayt Numarası Yer Tutucusu">
            <a:extLst>
              <a:ext uri="{FF2B5EF4-FFF2-40B4-BE49-F238E27FC236}">
                <a16:creationId xmlns:a16="http://schemas.microsoft.com/office/drawing/2014/main" id="{A6932D0B-97D6-45A8-8569-58ECF470B89F}"/>
              </a:ext>
            </a:extLst>
          </p:cNvPr>
          <p:cNvSpPr>
            <a:spLocks noGrp="1"/>
          </p:cNvSpPr>
          <p:nvPr>
            <p:ph type="sldNum" sz="quarter" idx="12"/>
          </p:nvPr>
        </p:nvSpPr>
        <p:spPr/>
        <p:txBody>
          <a:bodyPr/>
          <a:lstStyle>
            <a:lvl1pPr>
              <a:defRPr/>
            </a:lvl1pPr>
          </a:lstStyle>
          <a:p>
            <a:fld id="{DADAD50D-22F6-4B9A-8AFE-9E6286DCE596}" type="slidenum">
              <a:rPr lang="tr-TR" altLang="tr-TR"/>
              <a:pPr/>
              <a:t>‹#›</a:t>
            </a:fld>
            <a:endParaRPr lang="tr-TR" altLang="tr-TR"/>
          </a:p>
        </p:txBody>
      </p:sp>
    </p:spTree>
    <p:extLst>
      <p:ext uri="{BB962C8B-B14F-4D97-AF65-F5344CB8AC3E}">
        <p14:creationId xmlns:p14="http://schemas.microsoft.com/office/powerpoint/2010/main" val="689940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3 Veri Yer Tutucusu">
            <a:extLst>
              <a:ext uri="{FF2B5EF4-FFF2-40B4-BE49-F238E27FC236}">
                <a16:creationId xmlns:a16="http://schemas.microsoft.com/office/drawing/2014/main" id="{4AE8FED0-2729-4E77-87D0-81EB1FA1A1A4}"/>
              </a:ext>
            </a:extLst>
          </p:cNvPr>
          <p:cNvSpPr>
            <a:spLocks noGrp="1"/>
          </p:cNvSpPr>
          <p:nvPr>
            <p:ph type="dt" sz="half" idx="10"/>
          </p:nvPr>
        </p:nvSpPr>
        <p:spPr/>
        <p:txBody>
          <a:bodyPr/>
          <a:lstStyle>
            <a:lvl1pPr>
              <a:defRPr/>
            </a:lvl1pPr>
          </a:lstStyle>
          <a:p>
            <a:pPr>
              <a:defRPr/>
            </a:pPr>
            <a:fld id="{B7CC811A-A3C0-4CBA-B5F3-A3DBEC9928BC}" type="datetimeFigureOut">
              <a:rPr lang="tr-TR"/>
              <a:pPr>
                <a:defRPr/>
              </a:pPr>
              <a:t>19.10.2020</a:t>
            </a:fld>
            <a:endParaRPr lang="tr-TR"/>
          </a:p>
        </p:txBody>
      </p:sp>
      <p:sp>
        <p:nvSpPr>
          <p:cNvPr id="4" name="4 Altbilgi Yer Tutucusu">
            <a:extLst>
              <a:ext uri="{FF2B5EF4-FFF2-40B4-BE49-F238E27FC236}">
                <a16:creationId xmlns:a16="http://schemas.microsoft.com/office/drawing/2014/main" id="{7D7272CA-4E72-4AC4-902E-016FE459A82A}"/>
              </a:ext>
            </a:extLst>
          </p:cNvPr>
          <p:cNvSpPr>
            <a:spLocks noGrp="1"/>
          </p:cNvSpPr>
          <p:nvPr>
            <p:ph type="ftr" sz="quarter" idx="11"/>
          </p:nvPr>
        </p:nvSpPr>
        <p:spPr/>
        <p:txBody>
          <a:bodyPr/>
          <a:lstStyle>
            <a:lvl1pPr>
              <a:defRPr/>
            </a:lvl1pPr>
          </a:lstStyle>
          <a:p>
            <a:pPr>
              <a:defRPr/>
            </a:pPr>
            <a:endParaRPr lang="tr-TR"/>
          </a:p>
        </p:txBody>
      </p:sp>
      <p:sp>
        <p:nvSpPr>
          <p:cNvPr id="5" name="5 Slayt Numarası Yer Tutucusu">
            <a:extLst>
              <a:ext uri="{FF2B5EF4-FFF2-40B4-BE49-F238E27FC236}">
                <a16:creationId xmlns:a16="http://schemas.microsoft.com/office/drawing/2014/main" id="{1F73B295-44BB-40E2-B758-525E74EBFBDD}"/>
              </a:ext>
            </a:extLst>
          </p:cNvPr>
          <p:cNvSpPr>
            <a:spLocks noGrp="1"/>
          </p:cNvSpPr>
          <p:nvPr>
            <p:ph type="sldNum" sz="quarter" idx="12"/>
          </p:nvPr>
        </p:nvSpPr>
        <p:spPr/>
        <p:txBody>
          <a:bodyPr/>
          <a:lstStyle>
            <a:lvl1pPr>
              <a:defRPr/>
            </a:lvl1pPr>
          </a:lstStyle>
          <a:p>
            <a:fld id="{4C692295-BDDA-46E9-BB8F-FAEF12E3F6BB}" type="slidenum">
              <a:rPr lang="tr-TR" altLang="tr-TR"/>
              <a:pPr/>
              <a:t>‹#›</a:t>
            </a:fld>
            <a:endParaRPr lang="tr-TR" altLang="tr-TR"/>
          </a:p>
        </p:txBody>
      </p:sp>
    </p:spTree>
    <p:extLst>
      <p:ext uri="{BB962C8B-B14F-4D97-AF65-F5344CB8AC3E}">
        <p14:creationId xmlns:p14="http://schemas.microsoft.com/office/powerpoint/2010/main" val="3285499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a:extLst>
              <a:ext uri="{FF2B5EF4-FFF2-40B4-BE49-F238E27FC236}">
                <a16:creationId xmlns:a16="http://schemas.microsoft.com/office/drawing/2014/main" id="{B316CB09-AA8D-4F17-A205-3A2B5CAF3F2A}"/>
              </a:ext>
            </a:extLst>
          </p:cNvPr>
          <p:cNvSpPr>
            <a:spLocks noGrp="1"/>
          </p:cNvSpPr>
          <p:nvPr>
            <p:ph type="dt" sz="half" idx="10"/>
          </p:nvPr>
        </p:nvSpPr>
        <p:spPr/>
        <p:txBody>
          <a:bodyPr/>
          <a:lstStyle>
            <a:lvl1pPr>
              <a:defRPr/>
            </a:lvl1pPr>
          </a:lstStyle>
          <a:p>
            <a:pPr>
              <a:defRPr/>
            </a:pPr>
            <a:fld id="{F4E3F3FE-E78F-4D3B-ABD7-854E31D167A9}" type="datetimeFigureOut">
              <a:rPr lang="tr-TR"/>
              <a:pPr>
                <a:defRPr/>
              </a:pPr>
              <a:t>19.10.2020</a:t>
            </a:fld>
            <a:endParaRPr lang="tr-TR"/>
          </a:p>
        </p:txBody>
      </p:sp>
      <p:sp>
        <p:nvSpPr>
          <p:cNvPr id="3" name="4 Altbilgi Yer Tutucusu">
            <a:extLst>
              <a:ext uri="{FF2B5EF4-FFF2-40B4-BE49-F238E27FC236}">
                <a16:creationId xmlns:a16="http://schemas.microsoft.com/office/drawing/2014/main" id="{A5EE7899-E6C1-435B-A1F6-414F35DF1483}"/>
              </a:ext>
            </a:extLst>
          </p:cNvPr>
          <p:cNvSpPr>
            <a:spLocks noGrp="1"/>
          </p:cNvSpPr>
          <p:nvPr>
            <p:ph type="ftr" sz="quarter" idx="11"/>
          </p:nvPr>
        </p:nvSpPr>
        <p:spPr/>
        <p:txBody>
          <a:bodyPr/>
          <a:lstStyle>
            <a:lvl1pPr>
              <a:defRPr/>
            </a:lvl1pPr>
          </a:lstStyle>
          <a:p>
            <a:pPr>
              <a:defRPr/>
            </a:pPr>
            <a:endParaRPr lang="tr-TR"/>
          </a:p>
        </p:txBody>
      </p:sp>
      <p:sp>
        <p:nvSpPr>
          <p:cNvPr id="4" name="5 Slayt Numarası Yer Tutucusu">
            <a:extLst>
              <a:ext uri="{FF2B5EF4-FFF2-40B4-BE49-F238E27FC236}">
                <a16:creationId xmlns:a16="http://schemas.microsoft.com/office/drawing/2014/main" id="{A6023C93-17D8-4423-B798-705D133BA1F5}"/>
              </a:ext>
            </a:extLst>
          </p:cNvPr>
          <p:cNvSpPr>
            <a:spLocks noGrp="1"/>
          </p:cNvSpPr>
          <p:nvPr>
            <p:ph type="sldNum" sz="quarter" idx="12"/>
          </p:nvPr>
        </p:nvSpPr>
        <p:spPr/>
        <p:txBody>
          <a:bodyPr/>
          <a:lstStyle>
            <a:lvl1pPr>
              <a:defRPr/>
            </a:lvl1pPr>
          </a:lstStyle>
          <a:p>
            <a:fld id="{9E4DA854-9604-4E41-B647-3C6743A6B561}" type="slidenum">
              <a:rPr lang="tr-TR" altLang="tr-TR"/>
              <a:pPr/>
              <a:t>‹#›</a:t>
            </a:fld>
            <a:endParaRPr lang="tr-TR" altLang="tr-TR"/>
          </a:p>
        </p:txBody>
      </p:sp>
    </p:spTree>
    <p:extLst>
      <p:ext uri="{BB962C8B-B14F-4D97-AF65-F5344CB8AC3E}">
        <p14:creationId xmlns:p14="http://schemas.microsoft.com/office/powerpoint/2010/main" val="35307329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3 Veri Yer Tutucusu">
            <a:extLst>
              <a:ext uri="{FF2B5EF4-FFF2-40B4-BE49-F238E27FC236}">
                <a16:creationId xmlns:a16="http://schemas.microsoft.com/office/drawing/2014/main" id="{1565FCFE-923F-4058-BAE9-699C26FBE070}"/>
              </a:ext>
            </a:extLst>
          </p:cNvPr>
          <p:cNvSpPr>
            <a:spLocks noGrp="1"/>
          </p:cNvSpPr>
          <p:nvPr>
            <p:ph type="dt" sz="half" idx="10"/>
          </p:nvPr>
        </p:nvSpPr>
        <p:spPr/>
        <p:txBody>
          <a:bodyPr/>
          <a:lstStyle>
            <a:lvl1pPr>
              <a:defRPr/>
            </a:lvl1pPr>
          </a:lstStyle>
          <a:p>
            <a:pPr>
              <a:defRPr/>
            </a:pPr>
            <a:fld id="{1BCA2890-8115-4B77-AB91-41D974589578}" type="datetimeFigureOut">
              <a:rPr lang="tr-TR"/>
              <a:pPr>
                <a:defRPr/>
              </a:pPr>
              <a:t>19.10.2020</a:t>
            </a:fld>
            <a:endParaRPr lang="tr-TR"/>
          </a:p>
        </p:txBody>
      </p:sp>
      <p:sp>
        <p:nvSpPr>
          <p:cNvPr id="6" name="4 Altbilgi Yer Tutucusu">
            <a:extLst>
              <a:ext uri="{FF2B5EF4-FFF2-40B4-BE49-F238E27FC236}">
                <a16:creationId xmlns:a16="http://schemas.microsoft.com/office/drawing/2014/main" id="{A1363130-62D8-4BA6-AFD7-06D255444BC5}"/>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1880FB9F-EC68-43D3-94EB-F4614394F79E}"/>
              </a:ext>
            </a:extLst>
          </p:cNvPr>
          <p:cNvSpPr>
            <a:spLocks noGrp="1"/>
          </p:cNvSpPr>
          <p:nvPr>
            <p:ph type="sldNum" sz="quarter" idx="12"/>
          </p:nvPr>
        </p:nvSpPr>
        <p:spPr/>
        <p:txBody>
          <a:bodyPr/>
          <a:lstStyle>
            <a:lvl1pPr>
              <a:defRPr/>
            </a:lvl1pPr>
          </a:lstStyle>
          <a:p>
            <a:fld id="{9B3EDC6F-D069-494F-9A99-F54542D782DA}" type="slidenum">
              <a:rPr lang="tr-TR" altLang="tr-TR"/>
              <a:pPr/>
              <a:t>‹#›</a:t>
            </a:fld>
            <a:endParaRPr lang="tr-TR" altLang="tr-TR"/>
          </a:p>
        </p:txBody>
      </p:sp>
    </p:spTree>
    <p:extLst>
      <p:ext uri="{BB962C8B-B14F-4D97-AF65-F5344CB8AC3E}">
        <p14:creationId xmlns:p14="http://schemas.microsoft.com/office/powerpoint/2010/main" val="1659611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3 Veri Yer Tutucusu">
            <a:extLst>
              <a:ext uri="{FF2B5EF4-FFF2-40B4-BE49-F238E27FC236}">
                <a16:creationId xmlns:a16="http://schemas.microsoft.com/office/drawing/2014/main" id="{B1FAD6A8-8008-4AC5-8C40-ADC7B83A1191}"/>
              </a:ext>
            </a:extLst>
          </p:cNvPr>
          <p:cNvSpPr>
            <a:spLocks noGrp="1"/>
          </p:cNvSpPr>
          <p:nvPr>
            <p:ph type="dt" sz="half" idx="10"/>
          </p:nvPr>
        </p:nvSpPr>
        <p:spPr/>
        <p:txBody>
          <a:bodyPr/>
          <a:lstStyle>
            <a:lvl1pPr>
              <a:defRPr/>
            </a:lvl1pPr>
          </a:lstStyle>
          <a:p>
            <a:pPr>
              <a:defRPr/>
            </a:pPr>
            <a:fld id="{23CDE3FE-E39D-4CD1-9406-ECEC378FD3FF}" type="datetimeFigureOut">
              <a:rPr lang="tr-TR"/>
              <a:pPr>
                <a:defRPr/>
              </a:pPr>
              <a:t>19.10.2020</a:t>
            </a:fld>
            <a:endParaRPr lang="tr-TR"/>
          </a:p>
        </p:txBody>
      </p:sp>
      <p:sp>
        <p:nvSpPr>
          <p:cNvPr id="6" name="4 Altbilgi Yer Tutucusu">
            <a:extLst>
              <a:ext uri="{FF2B5EF4-FFF2-40B4-BE49-F238E27FC236}">
                <a16:creationId xmlns:a16="http://schemas.microsoft.com/office/drawing/2014/main" id="{061F9614-1C83-40C6-A9E4-DB3F5BA5392A}"/>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A420A400-0AB5-4764-BFA2-0F9007B48B04}"/>
              </a:ext>
            </a:extLst>
          </p:cNvPr>
          <p:cNvSpPr>
            <a:spLocks noGrp="1"/>
          </p:cNvSpPr>
          <p:nvPr>
            <p:ph type="sldNum" sz="quarter" idx="12"/>
          </p:nvPr>
        </p:nvSpPr>
        <p:spPr/>
        <p:txBody>
          <a:bodyPr/>
          <a:lstStyle>
            <a:lvl1pPr>
              <a:defRPr/>
            </a:lvl1pPr>
          </a:lstStyle>
          <a:p>
            <a:fld id="{B5D5BB71-DCBD-463D-A2D5-0251471F00A9}" type="slidenum">
              <a:rPr lang="tr-TR" altLang="tr-TR"/>
              <a:pPr/>
              <a:t>‹#›</a:t>
            </a:fld>
            <a:endParaRPr lang="tr-TR" altLang="tr-TR"/>
          </a:p>
        </p:txBody>
      </p:sp>
    </p:spTree>
    <p:extLst>
      <p:ext uri="{BB962C8B-B14F-4D97-AF65-F5344CB8AC3E}">
        <p14:creationId xmlns:p14="http://schemas.microsoft.com/office/powerpoint/2010/main" val="2909126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9C7058D9-8DAE-4325-AAA9-26EDF6311D82}"/>
              </a:ext>
            </a:extLst>
          </p:cNvPr>
          <p:cNvSpPr>
            <a:spLocks noGrp="1"/>
          </p:cNvSpPr>
          <p:nvPr>
            <p:ph type="dt" sz="half" idx="10"/>
          </p:nvPr>
        </p:nvSpPr>
        <p:spPr/>
        <p:txBody>
          <a:bodyPr/>
          <a:lstStyle>
            <a:lvl1pPr>
              <a:defRPr/>
            </a:lvl1pPr>
          </a:lstStyle>
          <a:p>
            <a:pPr>
              <a:defRPr/>
            </a:pPr>
            <a:fld id="{C7A00D51-C3D3-4201-BAAC-3CD53CFD7D56}" type="datetimeFigureOut">
              <a:rPr lang="tr-TR"/>
              <a:pPr>
                <a:defRPr/>
              </a:pPr>
              <a:t>19.10.2020</a:t>
            </a:fld>
            <a:endParaRPr lang="tr-TR"/>
          </a:p>
        </p:txBody>
      </p:sp>
      <p:sp>
        <p:nvSpPr>
          <p:cNvPr id="5" name="4 Altbilgi Yer Tutucusu">
            <a:extLst>
              <a:ext uri="{FF2B5EF4-FFF2-40B4-BE49-F238E27FC236}">
                <a16:creationId xmlns:a16="http://schemas.microsoft.com/office/drawing/2014/main" id="{E639BAF6-B4B0-490E-A23E-F6EFC6723D68}"/>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454D67E8-C1A0-444D-B7C4-32DDBFB84F82}"/>
              </a:ext>
            </a:extLst>
          </p:cNvPr>
          <p:cNvSpPr>
            <a:spLocks noGrp="1"/>
          </p:cNvSpPr>
          <p:nvPr>
            <p:ph type="sldNum" sz="quarter" idx="12"/>
          </p:nvPr>
        </p:nvSpPr>
        <p:spPr/>
        <p:txBody>
          <a:bodyPr/>
          <a:lstStyle>
            <a:lvl1pPr>
              <a:defRPr/>
            </a:lvl1pPr>
          </a:lstStyle>
          <a:p>
            <a:fld id="{FB964B89-6C03-443B-9C4C-F435F1FEB78E}" type="slidenum">
              <a:rPr lang="tr-TR" altLang="tr-TR"/>
              <a:pPr/>
              <a:t>‹#›</a:t>
            </a:fld>
            <a:endParaRPr lang="tr-TR" altLang="tr-TR"/>
          </a:p>
        </p:txBody>
      </p:sp>
    </p:spTree>
    <p:extLst>
      <p:ext uri="{BB962C8B-B14F-4D97-AF65-F5344CB8AC3E}">
        <p14:creationId xmlns:p14="http://schemas.microsoft.com/office/powerpoint/2010/main" val="30091785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A048DC3A-FBAB-44A9-AD94-9D7AD7998E9A}"/>
              </a:ext>
            </a:extLst>
          </p:cNvPr>
          <p:cNvSpPr>
            <a:spLocks noGrp="1"/>
          </p:cNvSpPr>
          <p:nvPr>
            <p:ph type="dt" sz="half" idx="10"/>
          </p:nvPr>
        </p:nvSpPr>
        <p:spPr/>
        <p:txBody>
          <a:bodyPr/>
          <a:lstStyle>
            <a:lvl1pPr>
              <a:defRPr/>
            </a:lvl1pPr>
          </a:lstStyle>
          <a:p>
            <a:pPr>
              <a:defRPr/>
            </a:pPr>
            <a:fld id="{50E4D48B-FF72-4130-93D2-DF83145F860F}" type="datetimeFigureOut">
              <a:rPr lang="tr-TR"/>
              <a:pPr>
                <a:defRPr/>
              </a:pPr>
              <a:t>19.10.2020</a:t>
            </a:fld>
            <a:endParaRPr lang="tr-TR"/>
          </a:p>
        </p:txBody>
      </p:sp>
      <p:sp>
        <p:nvSpPr>
          <p:cNvPr id="5" name="4 Altbilgi Yer Tutucusu">
            <a:extLst>
              <a:ext uri="{FF2B5EF4-FFF2-40B4-BE49-F238E27FC236}">
                <a16:creationId xmlns:a16="http://schemas.microsoft.com/office/drawing/2014/main" id="{971DDB18-FB1E-4E81-99C3-A311F2D1F281}"/>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4683261D-6954-406C-A5C5-7FC62AACDC49}"/>
              </a:ext>
            </a:extLst>
          </p:cNvPr>
          <p:cNvSpPr>
            <a:spLocks noGrp="1"/>
          </p:cNvSpPr>
          <p:nvPr>
            <p:ph type="sldNum" sz="quarter" idx="12"/>
          </p:nvPr>
        </p:nvSpPr>
        <p:spPr/>
        <p:txBody>
          <a:bodyPr/>
          <a:lstStyle>
            <a:lvl1pPr>
              <a:defRPr/>
            </a:lvl1pPr>
          </a:lstStyle>
          <a:p>
            <a:fld id="{AFE5AE3D-9D31-4A9E-BD36-CD0708346DD8}" type="slidenum">
              <a:rPr lang="tr-TR" altLang="tr-TR"/>
              <a:pPr/>
              <a:t>‹#›</a:t>
            </a:fld>
            <a:endParaRPr lang="tr-TR" altLang="tr-TR"/>
          </a:p>
        </p:txBody>
      </p:sp>
    </p:spTree>
    <p:extLst>
      <p:ext uri="{BB962C8B-B14F-4D97-AF65-F5344CB8AC3E}">
        <p14:creationId xmlns:p14="http://schemas.microsoft.com/office/powerpoint/2010/main" val="1619789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a:extLst>
              <a:ext uri="{FF2B5EF4-FFF2-40B4-BE49-F238E27FC236}">
                <a16:creationId xmlns:a16="http://schemas.microsoft.com/office/drawing/2014/main" id="{6AB5A127-DC10-4D09-A879-71E9183CF6CB}"/>
              </a:ext>
            </a:extLst>
          </p:cNvPr>
          <p:cNvSpPr>
            <a:spLocks noGrp="1"/>
          </p:cNvSpPr>
          <p:nvPr>
            <p:ph type="dt" sz="half" idx="10"/>
          </p:nvPr>
        </p:nvSpPr>
        <p:spPr/>
        <p:txBody>
          <a:bodyPr/>
          <a:lstStyle>
            <a:lvl1pPr>
              <a:defRPr/>
            </a:lvl1pPr>
          </a:lstStyle>
          <a:p>
            <a:pPr>
              <a:defRPr/>
            </a:pPr>
            <a:fld id="{CFE5A31A-42C6-4993-80C1-DC6DE9D72BC8}" type="datetimeFigureOut">
              <a:rPr lang="tr-TR"/>
              <a:pPr>
                <a:defRPr/>
              </a:pPr>
              <a:t>19.10.2020</a:t>
            </a:fld>
            <a:endParaRPr lang="tr-TR"/>
          </a:p>
        </p:txBody>
      </p:sp>
      <p:sp>
        <p:nvSpPr>
          <p:cNvPr id="5" name="4 Altbilgi Yer Tutucusu">
            <a:extLst>
              <a:ext uri="{FF2B5EF4-FFF2-40B4-BE49-F238E27FC236}">
                <a16:creationId xmlns:a16="http://schemas.microsoft.com/office/drawing/2014/main" id="{0234636B-D0D4-4C86-9AF8-33D4E24E02B1}"/>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EE046D5E-F08A-495F-A4C4-CDA2FAF3A51D}"/>
              </a:ext>
            </a:extLst>
          </p:cNvPr>
          <p:cNvSpPr>
            <a:spLocks noGrp="1"/>
          </p:cNvSpPr>
          <p:nvPr>
            <p:ph type="sldNum" sz="quarter" idx="12"/>
          </p:nvPr>
        </p:nvSpPr>
        <p:spPr/>
        <p:txBody>
          <a:bodyPr/>
          <a:lstStyle>
            <a:lvl1pPr>
              <a:defRPr/>
            </a:lvl1pPr>
          </a:lstStyle>
          <a:p>
            <a:fld id="{588BC34E-45F5-458A-8F58-45AF9FC3B25D}" type="slidenum">
              <a:rPr lang="tr-TR" altLang="tr-TR"/>
              <a:pPr/>
              <a:t>‹#›</a:t>
            </a:fld>
            <a:endParaRPr lang="tr-TR" altLang="tr-TR"/>
          </a:p>
        </p:txBody>
      </p:sp>
    </p:spTree>
    <p:extLst>
      <p:ext uri="{BB962C8B-B14F-4D97-AF65-F5344CB8AC3E}">
        <p14:creationId xmlns:p14="http://schemas.microsoft.com/office/powerpoint/2010/main" val="951914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643AB8EF-1384-4F0B-AB7D-965C3A4B2B42}"/>
              </a:ext>
            </a:extLst>
          </p:cNvPr>
          <p:cNvSpPr>
            <a:spLocks noGrp="1"/>
          </p:cNvSpPr>
          <p:nvPr>
            <p:ph type="dt" sz="half" idx="10"/>
          </p:nvPr>
        </p:nvSpPr>
        <p:spPr/>
        <p:txBody>
          <a:bodyPr/>
          <a:lstStyle>
            <a:lvl1pPr>
              <a:defRPr/>
            </a:lvl1pPr>
          </a:lstStyle>
          <a:p>
            <a:pPr>
              <a:defRPr/>
            </a:pPr>
            <a:fld id="{B262CDC8-7A98-4698-B3EC-676A8D004097}" type="datetimeFigureOut">
              <a:rPr lang="tr-TR"/>
              <a:pPr>
                <a:defRPr/>
              </a:pPr>
              <a:t>19.10.2020</a:t>
            </a:fld>
            <a:endParaRPr lang="tr-TR"/>
          </a:p>
        </p:txBody>
      </p:sp>
      <p:sp>
        <p:nvSpPr>
          <p:cNvPr id="5" name="4 Altbilgi Yer Tutucusu">
            <a:extLst>
              <a:ext uri="{FF2B5EF4-FFF2-40B4-BE49-F238E27FC236}">
                <a16:creationId xmlns:a16="http://schemas.microsoft.com/office/drawing/2014/main" id="{339D9734-7101-428F-84EE-34C1EC47F028}"/>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F1534635-97CB-4179-9B04-A746556D99CD}"/>
              </a:ext>
            </a:extLst>
          </p:cNvPr>
          <p:cNvSpPr>
            <a:spLocks noGrp="1"/>
          </p:cNvSpPr>
          <p:nvPr>
            <p:ph type="sldNum" sz="quarter" idx="12"/>
          </p:nvPr>
        </p:nvSpPr>
        <p:spPr/>
        <p:txBody>
          <a:bodyPr/>
          <a:lstStyle>
            <a:lvl1pPr>
              <a:defRPr/>
            </a:lvl1pPr>
          </a:lstStyle>
          <a:p>
            <a:fld id="{8912A9E8-00A0-4A25-BDCE-36486070BD78}" type="slidenum">
              <a:rPr lang="tr-TR" altLang="tr-TR"/>
              <a:pPr/>
              <a:t>‹#›</a:t>
            </a:fld>
            <a:endParaRPr lang="tr-TR" altLang="tr-TR"/>
          </a:p>
        </p:txBody>
      </p:sp>
    </p:spTree>
    <p:extLst>
      <p:ext uri="{BB962C8B-B14F-4D97-AF65-F5344CB8AC3E}">
        <p14:creationId xmlns:p14="http://schemas.microsoft.com/office/powerpoint/2010/main" val="3136885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011579F7-C4CE-45EF-8D59-58DD12F75DDE}"/>
              </a:ext>
            </a:extLst>
          </p:cNvPr>
          <p:cNvSpPr>
            <a:spLocks noGrp="1"/>
          </p:cNvSpPr>
          <p:nvPr>
            <p:ph type="dt" sz="half" idx="10"/>
          </p:nvPr>
        </p:nvSpPr>
        <p:spPr/>
        <p:txBody>
          <a:bodyPr/>
          <a:lstStyle>
            <a:lvl1pPr>
              <a:defRPr/>
            </a:lvl1pPr>
          </a:lstStyle>
          <a:p>
            <a:pPr>
              <a:defRPr/>
            </a:pPr>
            <a:fld id="{48FBC329-36D7-43BB-9053-7BAD25268013}" type="datetimeFigureOut">
              <a:rPr lang="tr-TR"/>
              <a:pPr>
                <a:defRPr/>
              </a:pPr>
              <a:t>19.10.2020</a:t>
            </a:fld>
            <a:endParaRPr lang="tr-TR"/>
          </a:p>
        </p:txBody>
      </p:sp>
      <p:sp>
        <p:nvSpPr>
          <p:cNvPr id="5" name="4 Altbilgi Yer Tutucusu">
            <a:extLst>
              <a:ext uri="{FF2B5EF4-FFF2-40B4-BE49-F238E27FC236}">
                <a16:creationId xmlns:a16="http://schemas.microsoft.com/office/drawing/2014/main" id="{3D8E0F9D-26D9-4A08-9097-228D2E55AF2D}"/>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0C5A8E44-B732-4723-98AA-700BA7BE4C1C}"/>
              </a:ext>
            </a:extLst>
          </p:cNvPr>
          <p:cNvSpPr>
            <a:spLocks noGrp="1"/>
          </p:cNvSpPr>
          <p:nvPr>
            <p:ph type="sldNum" sz="quarter" idx="12"/>
          </p:nvPr>
        </p:nvSpPr>
        <p:spPr/>
        <p:txBody>
          <a:bodyPr/>
          <a:lstStyle>
            <a:lvl1pPr>
              <a:defRPr/>
            </a:lvl1pPr>
          </a:lstStyle>
          <a:p>
            <a:fld id="{879EFEF8-7D2F-4491-AB3E-C37E352E5DEC}" type="slidenum">
              <a:rPr lang="tr-TR" altLang="tr-TR"/>
              <a:pPr/>
              <a:t>‹#›</a:t>
            </a:fld>
            <a:endParaRPr lang="tr-TR" altLang="tr-TR"/>
          </a:p>
        </p:txBody>
      </p:sp>
    </p:spTree>
    <p:extLst>
      <p:ext uri="{BB962C8B-B14F-4D97-AF65-F5344CB8AC3E}">
        <p14:creationId xmlns:p14="http://schemas.microsoft.com/office/powerpoint/2010/main" val="1419396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3 Veri Yer Tutucusu">
            <a:extLst>
              <a:ext uri="{FF2B5EF4-FFF2-40B4-BE49-F238E27FC236}">
                <a16:creationId xmlns:a16="http://schemas.microsoft.com/office/drawing/2014/main" id="{F9065E93-7B8B-4329-BA23-CF235CEAF2D1}"/>
              </a:ext>
            </a:extLst>
          </p:cNvPr>
          <p:cNvSpPr>
            <a:spLocks noGrp="1"/>
          </p:cNvSpPr>
          <p:nvPr>
            <p:ph type="dt" sz="half" idx="10"/>
          </p:nvPr>
        </p:nvSpPr>
        <p:spPr/>
        <p:txBody>
          <a:bodyPr/>
          <a:lstStyle>
            <a:lvl1pPr>
              <a:defRPr/>
            </a:lvl1pPr>
          </a:lstStyle>
          <a:p>
            <a:pPr>
              <a:defRPr/>
            </a:pPr>
            <a:fld id="{7F788757-AE19-4F8D-ADBC-80A87BDCF13C}" type="datetimeFigureOut">
              <a:rPr lang="tr-TR"/>
              <a:pPr>
                <a:defRPr/>
              </a:pPr>
              <a:t>19.10.2020</a:t>
            </a:fld>
            <a:endParaRPr lang="tr-TR"/>
          </a:p>
        </p:txBody>
      </p:sp>
      <p:sp>
        <p:nvSpPr>
          <p:cNvPr id="6" name="4 Altbilgi Yer Tutucusu">
            <a:extLst>
              <a:ext uri="{FF2B5EF4-FFF2-40B4-BE49-F238E27FC236}">
                <a16:creationId xmlns:a16="http://schemas.microsoft.com/office/drawing/2014/main" id="{53DD0C29-DC18-4746-9711-4B5DC0911A53}"/>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C666CEDE-CEB8-4E04-ACA1-6E7A8CED1523}"/>
              </a:ext>
            </a:extLst>
          </p:cNvPr>
          <p:cNvSpPr>
            <a:spLocks noGrp="1"/>
          </p:cNvSpPr>
          <p:nvPr>
            <p:ph type="sldNum" sz="quarter" idx="12"/>
          </p:nvPr>
        </p:nvSpPr>
        <p:spPr/>
        <p:txBody>
          <a:bodyPr/>
          <a:lstStyle>
            <a:lvl1pPr>
              <a:defRPr/>
            </a:lvl1pPr>
          </a:lstStyle>
          <a:p>
            <a:fld id="{A871F953-F5B2-4E11-BE41-E02FE5B7B35D}" type="slidenum">
              <a:rPr lang="tr-TR" altLang="tr-TR"/>
              <a:pPr/>
              <a:t>‹#›</a:t>
            </a:fld>
            <a:endParaRPr lang="tr-TR" altLang="tr-TR"/>
          </a:p>
        </p:txBody>
      </p:sp>
    </p:spTree>
    <p:extLst>
      <p:ext uri="{BB962C8B-B14F-4D97-AF65-F5344CB8AC3E}">
        <p14:creationId xmlns:p14="http://schemas.microsoft.com/office/powerpoint/2010/main" val="6482966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3 Veri Yer Tutucusu">
            <a:extLst>
              <a:ext uri="{FF2B5EF4-FFF2-40B4-BE49-F238E27FC236}">
                <a16:creationId xmlns:a16="http://schemas.microsoft.com/office/drawing/2014/main" id="{6A871B93-3240-4658-95C9-AAFA542B7E2B}"/>
              </a:ext>
            </a:extLst>
          </p:cNvPr>
          <p:cNvSpPr>
            <a:spLocks noGrp="1"/>
          </p:cNvSpPr>
          <p:nvPr>
            <p:ph type="dt" sz="half" idx="10"/>
          </p:nvPr>
        </p:nvSpPr>
        <p:spPr/>
        <p:txBody>
          <a:bodyPr/>
          <a:lstStyle>
            <a:lvl1pPr>
              <a:defRPr/>
            </a:lvl1pPr>
          </a:lstStyle>
          <a:p>
            <a:pPr>
              <a:defRPr/>
            </a:pPr>
            <a:fld id="{5F821113-384E-4368-9E09-56738D8F11F9}" type="datetimeFigureOut">
              <a:rPr lang="tr-TR"/>
              <a:pPr>
                <a:defRPr/>
              </a:pPr>
              <a:t>19.10.2020</a:t>
            </a:fld>
            <a:endParaRPr lang="tr-TR"/>
          </a:p>
        </p:txBody>
      </p:sp>
      <p:sp>
        <p:nvSpPr>
          <p:cNvPr id="8" name="4 Altbilgi Yer Tutucusu">
            <a:extLst>
              <a:ext uri="{FF2B5EF4-FFF2-40B4-BE49-F238E27FC236}">
                <a16:creationId xmlns:a16="http://schemas.microsoft.com/office/drawing/2014/main" id="{8A0BB159-DE23-4E11-9ED3-4DE60FD24682}"/>
              </a:ext>
            </a:extLst>
          </p:cNvPr>
          <p:cNvSpPr>
            <a:spLocks noGrp="1"/>
          </p:cNvSpPr>
          <p:nvPr>
            <p:ph type="ftr" sz="quarter" idx="11"/>
          </p:nvPr>
        </p:nvSpPr>
        <p:spPr/>
        <p:txBody>
          <a:bodyPr/>
          <a:lstStyle>
            <a:lvl1pPr>
              <a:defRPr/>
            </a:lvl1pPr>
          </a:lstStyle>
          <a:p>
            <a:pPr>
              <a:defRPr/>
            </a:pPr>
            <a:endParaRPr lang="tr-TR"/>
          </a:p>
        </p:txBody>
      </p:sp>
      <p:sp>
        <p:nvSpPr>
          <p:cNvPr id="9" name="5 Slayt Numarası Yer Tutucusu">
            <a:extLst>
              <a:ext uri="{FF2B5EF4-FFF2-40B4-BE49-F238E27FC236}">
                <a16:creationId xmlns:a16="http://schemas.microsoft.com/office/drawing/2014/main" id="{9972702C-CEB7-420A-9862-1A7DE6C95EFB}"/>
              </a:ext>
            </a:extLst>
          </p:cNvPr>
          <p:cNvSpPr>
            <a:spLocks noGrp="1"/>
          </p:cNvSpPr>
          <p:nvPr>
            <p:ph type="sldNum" sz="quarter" idx="12"/>
          </p:nvPr>
        </p:nvSpPr>
        <p:spPr/>
        <p:txBody>
          <a:bodyPr/>
          <a:lstStyle>
            <a:lvl1pPr>
              <a:defRPr/>
            </a:lvl1pPr>
          </a:lstStyle>
          <a:p>
            <a:fld id="{C1BA2A72-7196-4F66-85FF-CCA1A3566A28}" type="slidenum">
              <a:rPr lang="tr-TR" altLang="tr-TR"/>
              <a:pPr/>
              <a:t>‹#›</a:t>
            </a:fld>
            <a:endParaRPr lang="tr-TR" altLang="tr-TR"/>
          </a:p>
        </p:txBody>
      </p:sp>
    </p:spTree>
    <p:extLst>
      <p:ext uri="{BB962C8B-B14F-4D97-AF65-F5344CB8AC3E}">
        <p14:creationId xmlns:p14="http://schemas.microsoft.com/office/powerpoint/2010/main" val="371184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3 Veri Yer Tutucusu">
            <a:extLst>
              <a:ext uri="{FF2B5EF4-FFF2-40B4-BE49-F238E27FC236}">
                <a16:creationId xmlns:a16="http://schemas.microsoft.com/office/drawing/2014/main" id="{1D3EB157-00ED-4E6E-BFBA-50B6F0381BEE}"/>
              </a:ext>
            </a:extLst>
          </p:cNvPr>
          <p:cNvSpPr>
            <a:spLocks noGrp="1"/>
          </p:cNvSpPr>
          <p:nvPr>
            <p:ph type="dt" sz="half" idx="10"/>
          </p:nvPr>
        </p:nvSpPr>
        <p:spPr/>
        <p:txBody>
          <a:bodyPr/>
          <a:lstStyle>
            <a:lvl1pPr>
              <a:defRPr/>
            </a:lvl1pPr>
          </a:lstStyle>
          <a:p>
            <a:pPr>
              <a:defRPr/>
            </a:pPr>
            <a:fld id="{C3F33C95-170B-4407-A567-B611C8DB0F2D}" type="datetimeFigureOut">
              <a:rPr lang="tr-TR"/>
              <a:pPr>
                <a:defRPr/>
              </a:pPr>
              <a:t>19.10.2020</a:t>
            </a:fld>
            <a:endParaRPr lang="tr-TR"/>
          </a:p>
        </p:txBody>
      </p:sp>
      <p:sp>
        <p:nvSpPr>
          <p:cNvPr id="4" name="4 Altbilgi Yer Tutucusu">
            <a:extLst>
              <a:ext uri="{FF2B5EF4-FFF2-40B4-BE49-F238E27FC236}">
                <a16:creationId xmlns:a16="http://schemas.microsoft.com/office/drawing/2014/main" id="{1325C44C-89A7-4F02-BFA7-998D62E04FFD}"/>
              </a:ext>
            </a:extLst>
          </p:cNvPr>
          <p:cNvSpPr>
            <a:spLocks noGrp="1"/>
          </p:cNvSpPr>
          <p:nvPr>
            <p:ph type="ftr" sz="quarter" idx="11"/>
          </p:nvPr>
        </p:nvSpPr>
        <p:spPr/>
        <p:txBody>
          <a:bodyPr/>
          <a:lstStyle>
            <a:lvl1pPr>
              <a:defRPr/>
            </a:lvl1pPr>
          </a:lstStyle>
          <a:p>
            <a:pPr>
              <a:defRPr/>
            </a:pPr>
            <a:endParaRPr lang="tr-TR"/>
          </a:p>
        </p:txBody>
      </p:sp>
      <p:sp>
        <p:nvSpPr>
          <p:cNvPr id="5" name="5 Slayt Numarası Yer Tutucusu">
            <a:extLst>
              <a:ext uri="{FF2B5EF4-FFF2-40B4-BE49-F238E27FC236}">
                <a16:creationId xmlns:a16="http://schemas.microsoft.com/office/drawing/2014/main" id="{4975538C-5D52-4BEF-B953-46AD9CE355E8}"/>
              </a:ext>
            </a:extLst>
          </p:cNvPr>
          <p:cNvSpPr>
            <a:spLocks noGrp="1"/>
          </p:cNvSpPr>
          <p:nvPr>
            <p:ph type="sldNum" sz="quarter" idx="12"/>
          </p:nvPr>
        </p:nvSpPr>
        <p:spPr/>
        <p:txBody>
          <a:bodyPr/>
          <a:lstStyle>
            <a:lvl1pPr>
              <a:defRPr/>
            </a:lvl1pPr>
          </a:lstStyle>
          <a:p>
            <a:fld id="{492BE64C-7B45-42AD-8B6C-3E53AE57597D}" type="slidenum">
              <a:rPr lang="tr-TR" altLang="tr-TR"/>
              <a:pPr/>
              <a:t>‹#›</a:t>
            </a:fld>
            <a:endParaRPr lang="tr-TR" altLang="tr-TR"/>
          </a:p>
        </p:txBody>
      </p:sp>
    </p:spTree>
    <p:extLst>
      <p:ext uri="{BB962C8B-B14F-4D97-AF65-F5344CB8AC3E}">
        <p14:creationId xmlns:p14="http://schemas.microsoft.com/office/powerpoint/2010/main" val="2373967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a:extLst>
              <a:ext uri="{FF2B5EF4-FFF2-40B4-BE49-F238E27FC236}">
                <a16:creationId xmlns:a16="http://schemas.microsoft.com/office/drawing/2014/main" id="{A45952B7-0160-4DBB-B1D6-5D04C6BE8AF5}"/>
              </a:ext>
            </a:extLst>
          </p:cNvPr>
          <p:cNvSpPr>
            <a:spLocks noGrp="1"/>
          </p:cNvSpPr>
          <p:nvPr>
            <p:ph type="dt" sz="half" idx="10"/>
          </p:nvPr>
        </p:nvSpPr>
        <p:spPr/>
        <p:txBody>
          <a:bodyPr/>
          <a:lstStyle>
            <a:lvl1pPr>
              <a:defRPr/>
            </a:lvl1pPr>
          </a:lstStyle>
          <a:p>
            <a:pPr>
              <a:defRPr/>
            </a:pPr>
            <a:fld id="{669F1B85-018D-4629-94F1-1C991451D918}" type="datetimeFigureOut">
              <a:rPr lang="tr-TR"/>
              <a:pPr>
                <a:defRPr/>
              </a:pPr>
              <a:t>19.10.2020</a:t>
            </a:fld>
            <a:endParaRPr lang="tr-TR"/>
          </a:p>
        </p:txBody>
      </p:sp>
      <p:sp>
        <p:nvSpPr>
          <p:cNvPr id="3" name="4 Altbilgi Yer Tutucusu">
            <a:extLst>
              <a:ext uri="{FF2B5EF4-FFF2-40B4-BE49-F238E27FC236}">
                <a16:creationId xmlns:a16="http://schemas.microsoft.com/office/drawing/2014/main" id="{104F872F-750E-4EFD-A854-0A1BDC093C09}"/>
              </a:ext>
            </a:extLst>
          </p:cNvPr>
          <p:cNvSpPr>
            <a:spLocks noGrp="1"/>
          </p:cNvSpPr>
          <p:nvPr>
            <p:ph type="ftr" sz="quarter" idx="11"/>
          </p:nvPr>
        </p:nvSpPr>
        <p:spPr/>
        <p:txBody>
          <a:bodyPr/>
          <a:lstStyle>
            <a:lvl1pPr>
              <a:defRPr/>
            </a:lvl1pPr>
          </a:lstStyle>
          <a:p>
            <a:pPr>
              <a:defRPr/>
            </a:pPr>
            <a:endParaRPr lang="tr-TR"/>
          </a:p>
        </p:txBody>
      </p:sp>
      <p:sp>
        <p:nvSpPr>
          <p:cNvPr id="4" name="5 Slayt Numarası Yer Tutucusu">
            <a:extLst>
              <a:ext uri="{FF2B5EF4-FFF2-40B4-BE49-F238E27FC236}">
                <a16:creationId xmlns:a16="http://schemas.microsoft.com/office/drawing/2014/main" id="{086C1EDD-E2C4-4B29-A2F2-A0F7E2F20348}"/>
              </a:ext>
            </a:extLst>
          </p:cNvPr>
          <p:cNvSpPr>
            <a:spLocks noGrp="1"/>
          </p:cNvSpPr>
          <p:nvPr>
            <p:ph type="sldNum" sz="quarter" idx="12"/>
          </p:nvPr>
        </p:nvSpPr>
        <p:spPr/>
        <p:txBody>
          <a:bodyPr/>
          <a:lstStyle>
            <a:lvl1pPr>
              <a:defRPr/>
            </a:lvl1pPr>
          </a:lstStyle>
          <a:p>
            <a:fld id="{7186F5DE-6D9B-46E4-9666-CDCA7493067E}" type="slidenum">
              <a:rPr lang="tr-TR" altLang="tr-TR"/>
              <a:pPr/>
              <a:t>‹#›</a:t>
            </a:fld>
            <a:endParaRPr lang="tr-TR" altLang="tr-TR"/>
          </a:p>
        </p:txBody>
      </p:sp>
    </p:spTree>
    <p:extLst>
      <p:ext uri="{BB962C8B-B14F-4D97-AF65-F5344CB8AC3E}">
        <p14:creationId xmlns:p14="http://schemas.microsoft.com/office/powerpoint/2010/main" val="20390806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3 Veri Yer Tutucusu">
            <a:extLst>
              <a:ext uri="{FF2B5EF4-FFF2-40B4-BE49-F238E27FC236}">
                <a16:creationId xmlns:a16="http://schemas.microsoft.com/office/drawing/2014/main" id="{F684DB63-6259-410F-A456-82976E9B5698}"/>
              </a:ext>
            </a:extLst>
          </p:cNvPr>
          <p:cNvSpPr>
            <a:spLocks noGrp="1"/>
          </p:cNvSpPr>
          <p:nvPr>
            <p:ph type="dt" sz="half" idx="10"/>
          </p:nvPr>
        </p:nvSpPr>
        <p:spPr/>
        <p:txBody>
          <a:bodyPr/>
          <a:lstStyle>
            <a:lvl1pPr>
              <a:defRPr/>
            </a:lvl1pPr>
          </a:lstStyle>
          <a:p>
            <a:pPr>
              <a:defRPr/>
            </a:pPr>
            <a:fld id="{1C98305C-D905-468D-AB58-CC678FC4B322}" type="datetimeFigureOut">
              <a:rPr lang="tr-TR"/>
              <a:pPr>
                <a:defRPr/>
              </a:pPr>
              <a:t>19.10.2020</a:t>
            </a:fld>
            <a:endParaRPr lang="tr-TR"/>
          </a:p>
        </p:txBody>
      </p:sp>
      <p:sp>
        <p:nvSpPr>
          <p:cNvPr id="6" name="4 Altbilgi Yer Tutucusu">
            <a:extLst>
              <a:ext uri="{FF2B5EF4-FFF2-40B4-BE49-F238E27FC236}">
                <a16:creationId xmlns:a16="http://schemas.microsoft.com/office/drawing/2014/main" id="{63049A3D-8C52-41C6-B1D5-718F18FE995E}"/>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06BA041C-B6BB-4CE1-AF14-45E5A7AC1C58}"/>
              </a:ext>
            </a:extLst>
          </p:cNvPr>
          <p:cNvSpPr>
            <a:spLocks noGrp="1"/>
          </p:cNvSpPr>
          <p:nvPr>
            <p:ph type="sldNum" sz="quarter" idx="12"/>
          </p:nvPr>
        </p:nvSpPr>
        <p:spPr/>
        <p:txBody>
          <a:bodyPr/>
          <a:lstStyle>
            <a:lvl1pPr>
              <a:defRPr/>
            </a:lvl1pPr>
          </a:lstStyle>
          <a:p>
            <a:fld id="{B7F3B965-789F-495B-9920-3112C9CF120E}" type="slidenum">
              <a:rPr lang="tr-TR" altLang="tr-TR"/>
              <a:pPr/>
              <a:t>‹#›</a:t>
            </a:fld>
            <a:endParaRPr lang="tr-TR" altLang="tr-TR"/>
          </a:p>
        </p:txBody>
      </p:sp>
    </p:spTree>
    <p:extLst>
      <p:ext uri="{BB962C8B-B14F-4D97-AF65-F5344CB8AC3E}">
        <p14:creationId xmlns:p14="http://schemas.microsoft.com/office/powerpoint/2010/main" val="21857552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3 Veri Yer Tutucusu">
            <a:extLst>
              <a:ext uri="{FF2B5EF4-FFF2-40B4-BE49-F238E27FC236}">
                <a16:creationId xmlns:a16="http://schemas.microsoft.com/office/drawing/2014/main" id="{F7FDC900-5C42-49BB-854F-F5D8A4942A3C}"/>
              </a:ext>
            </a:extLst>
          </p:cNvPr>
          <p:cNvSpPr>
            <a:spLocks noGrp="1"/>
          </p:cNvSpPr>
          <p:nvPr>
            <p:ph type="dt" sz="half" idx="10"/>
          </p:nvPr>
        </p:nvSpPr>
        <p:spPr/>
        <p:txBody>
          <a:bodyPr/>
          <a:lstStyle>
            <a:lvl1pPr>
              <a:defRPr/>
            </a:lvl1pPr>
          </a:lstStyle>
          <a:p>
            <a:pPr>
              <a:defRPr/>
            </a:pPr>
            <a:fld id="{3CF6581F-A123-4BAF-8BDB-223F7DF4B1C2}" type="datetimeFigureOut">
              <a:rPr lang="tr-TR"/>
              <a:pPr>
                <a:defRPr/>
              </a:pPr>
              <a:t>19.10.2020</a:t>
            </a:fld>
            <a:endParaRPr lang="tr-TR"/>
          </a:p>
        </p:txBody>
      </p:sp>
      <p:sp>
        <p:nvSpPr>
          <p:cNvPr id="6" name="4 Altbilgi Yer Tutucusu">
            <a:extLst>
              <a:ext uri="{FF2B5EF4-FFF2-40B4-BE49-F238E27FC236}">
                <a16:creationId xmlns:a16="http://schemas.microsoft.com/office/drawing/2014/main" id="{BA4CD49C-D361-41AC-B3EE-EE0ABC3BAFE5}"/>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FFD836F0-748F-4210-8728-9F0B0A281C48}"/>
              </a:ext>
            </a:extLst>
          </p:cNvPr>
          <p:cNvSpPr>
            <a:spLocks noGrp="1"/>
          </p:cNvSpPr>
          <p:nvPr>
            <p:ph type="sldNum" sz="quarter" idx="12"/>
          </p:nvPr>
        </p:nvSpPr>
        <p:spPr/>
        <p:txBody>
          <a:bodyPr/>
          <a:lstStyle>
            <a:lvl1pPr>
              <a:defRPr/>
            </a:lvl1pPr>
          </a:lstStyle>
          <a:p>
            <a:fld id="{1EA8E57A-A80A-4D5E-AEF6-4014B3702FD7}" type="slidenum">
              <a:rPr lang="tr-TR" altLang="tr-TR"/>
              <a:pPr/>
              <a:t>‹#›</a:t>
            </a:fld>
            <a:endParaRPr lang="tr-TR" altLang="tr-TR"/>
          </a:p>
        </p:txBody>
      </p:sp>
    </p:spTree>
    <p:extLst>
      <p:ext uri="{BB962C8B-B14F-4D97-AF65-F5344CB8AC3E}">
        <p14:creationId xmlns:p14="http://schemas.microsoft.com/office/powerpoint/2010/main" val="33095194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7C93AB16-2A3D-41FD-A8A1-1243D5BE55CF}"/>
              </a:ext>
            </a:extLst>
          </p:cNvPr>
          <p:cNvSpPr>
            <a:spLocks noGrp="1"/>
          </p:cNvSpPr>
          <p:nvPr>
            <p:ph type="dt" sz="half" idx="10"/>
          </p:nvPr>
        </p:nvSpPr>
        <p:spPr/>
        <p:txBody>
          <a:bodyPr/>
          <a:lstStyle>
            <a:lvl1pPr>
              <a:defRPr/>
            </a:lvl1pPr>
          </a:lstStyle>
          <a:p>
            <a:pPr>
              <a:defRPr/>
            </a:pPr>
            <a:fld id="{6844F501-CB93-4986-9CE5-924942E04E89}" type="datetimeFigureOut">
              <a:rPr lang="tr-TR"/>
              <a:pPr>
                <a:defRPr/>
              </a:pPr>
              <a:t>19.10.2020</a:t>
            </a:fld>
            <a:endParaRPr lang="tr-TR"/>
          </a:p>
        </p:txBody>
      </p:sp>
      <p:sp>
        <p:nvSpPr>
          <p:cNvPr id="5" name="4 Altbilgi Yer Tutucusu">
            <a:extLst>
              <a:ext uri="{FF2B5EF4-FFF2-40B4-BE49-F238E27FC236}">
                <a16:creationId xmlns:a16="http://schemas.microsoft.com/office/drawing/2014/main" id="{F107524C-CCD4-4C5C-B170-956B968EF70F}"/>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F64D212B-B3DB-4E00-B9DD-AE6B4D3BACC9}"/>
              </a:ext>
            </a:extLst>
          </p:cNvPr>
          <p:cNvSpPr>
            <a:spLocks noGrp="1"/>
          </p:cNvSpPr>
          <p:nvPr>
            <p:ph type="sldNum" sz="quarter" idx="12"/>
          </p:nvPr>
        </p:nvSpPr>
        <p:spPr/>
        <p:txBody>
          <a:bodyPr/>
          <a:lstStyle>
            <a:lvl1pPr>
              <a:defRPr/>
            </a:lvl1pPr>
          </a:lstStyle>
          <a:p>
            <a:fld id="{9CB5BED4-8DF2-4550-BABA-4DCCD34C2C4E}" type="slidenum">
              <a:rPr lang="tr-TR" altLang="tr-TR"/>
              <a:pPr/>
              <a:t>‹#›</a:t>
            </a:fld>
            <a:endParaRPr lang="tr-TR" altLang="tr-TR"/>
          </a:p>
        </p:txBody>
      </p:sp>
    </p:spTree>
    <p:extLst>
      <p:ext uri="{BB962C8B-B14F-4D97-AF65-F5344CB8AC3E}">
        <p14:creationId xmlns:p14="http://schemas.microsoft.com/office/powerpoint/2010/main" val="42893775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9E92F105-0848-4737-8F7B-F5B110DED7C0}"/>
              </a:ext>
            </a:extLst>
          </p:cNvPr>
          <p:cNvSpPr>
            <a:spLocks noGrp="1"/>
          </p:cNvSpPr>
          <p:nvPr>
            <p:ph type="dt" sz="half" idx="10"/>
          </p:nvPr>
        </p:nvSpPr>
        <p:spPr/>
        <p:txBody>
          <a:bodyPr/>
          <a:lstStyle>
            <a:lvl1pPr>
              <a:defRPr/>
            </a:lvl1pPr>
          </a:lstStyle>
          <a:p>
            <a:pPr>
              <a:defRPr/>
            </a:pPr>
            <a:fld id="{5C9048EA-7673-40D7-B2BE-DC393490371E}" type="datetimeFigureOut">
              <a:rPr lang="tr-TR"/>
              <a:pPr>
                <a:defRPr/>
              </a:pPr>
              <a:t>19.10.2020</a:t>
            </a:fld>
            <a:endParaRPr lang="tr-TR"/>
          </a:p>
        </p:txBody>
      </p:sp>
      <p:sp>
        <p:nvSpPr>
          <p:cNvPr id="5" name="4 Altbilgi Yer Tutucusu">
            <a:extLst>
              <a:ext uri="{FF2B5EF4-FFF2-40B4-BE49-F238E27FC236}">
                <a16:creationId xmlns:a16="http://schemas.microsoft.com/office/drawing/2014/main" id="{35836EA2-7CFA-410E-907B-267D0F31677D}"/>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FFFE49D9-20DE-43F6-AB86-9B0F201B906E}"/>
              </a:ext>
            </a:extLst>
          </p:cNvPr>
          <p:cNvSpPr>
            <a:spLocks noGrp="1"/>
          </p:cNvSpPr>
          <p:nvPr>
            <p:ph type="sldNum" sz="quarter" idx="12"/>
          </p:nvPr>
        </p:nvSpPr>
        <p:spPr/>
        <p:txBody>
          <a:bodyPr/>
          <a:lstStyle>
            <a:lvl1pPr>
              <a:defRPr/>
            </a:lvl1pPr>
          </a:lstStyle>
          <a:p>
            <a:fld id="{94B5537F-B923-449B-8584-3635D7A64412}" type="slidenum">
              <a:rPr lang="tr-TR" altLang="tr-TR"/>
              <a:pPr/>
              <a:t>‹#›</a:t>
            </a:fld>
            <a:endParaRPr lang="tr-TR" altLang="tr-TR"/>
          </a:p>
        </p:txBody>
      </p:sp>
    </p:spTree>
    <p:extLst>
      <p:ext uri="{BB962C8B-B14F-4D97-AF65-F5344CB8AC3E}">
        <p14:creationId xmlns:p14="http://schemas.microsoft.com/office/powerpoint/2010/main" val="1039005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19.10.2020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a:extLst>
              <a:ext uri="{FF2B5EF4-FFF2-40B4-BE49-F238E27FC236}">
                <a16:creationId xmlns:a16="http://schemas.microsoft.com/office/drawing/2014/main" id="{67D2600B-79F1-4036-8413-8C6F48A6F1D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2 Metin Yer Tutucusu">
            <a:extLst>
              <a:ext uri="{FF2B5EF4-FFF2-40B4-BE49-F238E27FC236}">
                <a16:creationId xmlns:a16="http://schemas.microsoft.com/office/drawing/2014/main" id="{A19BCC84-D995-4FB9-B89A-A509E5E0879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3 Veri Yer Tutucusu">
            <a:extLst>
              <a:ext uri="{FF2B5EF4-FFF2-40B4-BE49-F238E27FC236}">
                <a16:creationId xmlns:a16="http://schemas.microsoft.com/office/drawing/2014/main" id="{B3A3F8C6-F97A-4746-9F85-464ACB31078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2FD7D86-DD84-4677-B3ED-EB89DB1B9368}" type="datetimeFigureOut">
              <a:rPr lang="tr-TR"/>
              <a:pPr>
                <a:defRPr/>
              </a:pPr>
              <a:t>19.10.2020</a:t>
            </a:fld>
            <a:endParaRPr lang="tr-TR"/>
          </a:p>
        </p:txBody>
      </p:sp>
      <p:sp>
        <p:nvSpPr>
          <p:cNvPr id="5" name="4 Altbilgi Yer Tutucusu">
            <a:extLst>
              <a:ext uri="{FF2B5EF4-FFF2-40B4-BE49-F238E27FC236}">
                <a16:creationId xmlns:a16="http://schemas.microsoft.com/office/drawing/2014/main" id="{E593473A-34D1-4DC5-9153-A5642D8A157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tr-TR"/>
          </a:p>
        </p:txBody>
      </p:sp>
      <p:sp>
        <p:nvSpPr>
          <p:cNvPr id="6" name="5 Slayt Numarası Yer Tutucusu">
            <a:extLst>
              <a:ext uri="{FF2B5EF4-FFF2-40B4-BE49-F238E27FC236}">
                <a16:creationId xmlns:a16="http://schemas.microsoft.com/office/drawing/2014/main" id="{0F39708E-DDF0-429F-9315-A8A5FDAFCD1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51EE524-0EE4-4539-AFC3-C979C46546A9}" type="slidenum">
              <a:rPr lang="tr-TR" altLang="tr-TR"/>
              <a:pPr/>
              <a:t>‹#›</a:t>
            </a:fld>
            <a:endParaRPr lang="tr-TR" altLang="tr-TR"/>
          </a:p>
        </p:txBody>
      </p:sp>
    </p:spTree>
    <p:extLst>
      <p:ext uri="{BB962C8B-B14F-4D97-AF65-F5344CB8AC3E}">
        <p14:creationId xmlns:p14="http://schemas.microsoft.com/office/powerpoint/2010/main" val="19589302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a:extLst>
              <a:ext uri="{FF2B5EF4-FFF2-40B4-BE49-F238E27FC236}">
                <a16:creationId xmlns:a16="http://schemas.microsoft.com/office/drawing/2014/main" id="{7BF8FA6B-60C9-4123-B1D6-45B5008E6BD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2 Metin Yer Tutucusu">
            <a:extLst>
              <a:ext uri="{FF2B5EF4-FFF2-40B4-BE49-F238E27FC236}">
                <a16:creationId xmlns:a16="http://schemas.microsoft.com/office/drawing/2014/main" id="{2C0A44C9-C5A9-4C51-8DD7-46FA360BA4A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3 Veri Yer Tutucusu">
            <a:extLst>
              <a:ext uri="{FF2B5EF4-FFF2-40B4-BE49-F238E27FC236}">
                <a16:creationId xmlns:a16="http://schemas.microsoft.com/office/drawing/2014/main" id="{432649CB-55FD-49C2-B0A9-6785C48B3F1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3246C63-CF46-4C9F-8179-388978DA2B1F}" type="datetimeFigureOut">
              <a:rPr lang="tr-TR"/>
              <a:pPr>
                <a:defRPr/>
              </a:pPr>
              <a:t>19.10.2020</a:t>
            </a:fld>
            <a:endParaRPr lang="tr-TR"/>
          </a:p>
        </p:txBody>
      </p:sp>
      <p:sp>
        <p:nvSpPr>
          <p:cNvPr id="5" name="4 Altbilgi Yer Tutucusu">
            <a:extLst>
              <a:ext uri="{FF2B5EF4-FFF2-40B4-BE49-F238E27FC236}">
                <a16:creationId xmlns:a16="http://schemas.microsoft.com/office/drawing/2014/main" id="{F59A23A1-00EA-40DD-939E-D8C5092B3AC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a:extLst>
              <a:ext uri="{FF2B5EF4-FFF2-40B4-BE49-F238E27FC236}">
                <a16:creationId xmlns:a16="http://schemas.microsoft.com/office/drawing/2014/main" id="{0468051A-8564-4B93-A68D-BA3A4FD78FA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6D175E3-F240-4D25-A266-242D74060F1A}" type="slidenum">
              <a:rPr lang="tr-TR" altLang="tr-TR"/>
              <a:pPr/>
              <a:t>‹#›</a:t>
            </a:fld>
            <a:endParaRPr lang="tr-TR" altLang="tr-TR"/>
          </a:p>
        </p:txBody>
      </p:sp>
    </p:spTree>
    <p:extLst>
      <p:ext uri="{BB962C8B-B14F-4D97-AF65-F5344CB8AC3E}">
        <p14:creationId xmlns:p14="http://schemas.microsoft.com/office/powerpoint/2010/main" val="5479061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t>BİLİMSEL BİLGİYE ERİŞİM</a:t>
            </a:r>
          </a:p>
        </p:txBody>
      </p:sp>
      <p:sp>
        <p:nvSpPr>
          <p:cNvPr id="3" name="2 Alt Başlık"/>
          <p:cNvSpPr>
            <a:spLocks noGrp="1"/>
          </p:cNvSpPr>
          <p:nvPr>
            <p:ph type="subTitle" idx="1"/>
          </p:nvPr>
        </p:nvSpPr>
        <p:spPr/>
        <p:txBody>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Bilgi Kaynağı Türleri: Birincil Kaynaklar</a:t>
            </a:r>
          </a:p>
        </p:txBody>
      </p:sp>
      <p:pic>
        <p:nvPicPr>
          <p:cNvPr id="4" name="Picture 2"/>
          <p:cNvPicPr>
            <a:picLocks noChangeAspect="1" noChangeArrowheads="1"/>
          </p:cNvPicPr>
          <p:nvPr/>
        </p:nvPicPr>
        <p:blipFill>
          <a:blip r:embed="rId2" cstate="print"/>
          <a:srcRect/>
          <a:stretch>
            <a:fillRect/>
          </a:stretch>
        </p:blipFill>
        <p:spPr bwMode="auto">
          <a:xfrm>
            <a:off x="807422" y="1628800"/>
            <a:ext cx="7797026" cy="475428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Bilgi Kaynağı Türleri: İkincil Kaynaklar-1</a:t>
            </a:r>
          </a:p>
        </p:txBody>
      </p:sp>
      <p:pic>
        <p:nvPicPr>
          <p:cNvPr id="2050" name="Picture 2"/>
          <p:cNvPicPr>
            <a:picLocks noChangeAspect="1" noChangeArrowheads="1"/>
          </p:cNvPicPr>
          <p:nvPr/>
        </p:nvPicPr>
        <p:blipFill>
          <a:blip r:embed="rId2" cstate="print"/>
          <a:srcRect/>
          <a:stretch>
            <a:fillRect/>
          </a:stretch>
        </p:blipFill>
        <p:spPr bwMode="auto">
          <a:xfrm>
            <a:off x="539552" y="1487877"/>
            <a:ext cx="7992888" cy="482188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Bilgi Kaynağı Türleri: İkincil Kaynaklar-2</a:t>
            </a:r>
          </a:p>
        </p:txBody>
      </p:sp>
      <p:pic>
        <p:nvPicPr>
          <p:cNvPr id="3074" name="Picture 2"/>
          <p:cNvPicPr>
            <a:picLocks noChangeAspect="1" noChangeArrowheads="1"/>
          </p:cNvPicPr>
          <p:nvPr/>
        </p:nvPicPr>
        <p:blipFill>
          <a:blip r:embed="rId2" cstate="print"/>
          <a:srcRect/>
          <a:stretch>
            <a:fillRect/>
          </a:stretch>
        </p:blipFill>
        <p:spPr bwMode="auto">
          <a:xfrm>
            <a:off x="421829" y="1556792"/>
            <a:ext cx="8300341" cy="432048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Alan Yazın (Literatür) Tarama Süreci</a:t>
            </a:r>
          </a:p>
        </p:txBody>
      </p:sp>
      <p:pic>
        <p:nvPicPr>
          <p:cNvPr id="4098" name="Picture 2"/>
          <p:cNvPicPr>
            <a:picLocks noChangeAspect="1" noChangeArrowheads="1"/>
          </p:cNvPicPr>
          <p:nvPr/>
        </p:nvPicPr>
        <p:blipFill>
          <a:blip r:embed="rId2" cstate="print"/>
          <a:srcRect/>
          <a:stretch>
            <a:fillRect/>
          </a:stretch>
        </p:blipFill>
        <p:spPr bwMode="auto">
          <a:xfrm>
            <a:off x="785719" y="1340768"/>
            <a:ext cx="7602705" cy="504056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Online Tarama Ortamları</a:t>
            </a:r>
          </a:p>
        </p:txBody>
      </p:sp>
      <p:pic>
        <p:nvPicPr>
          <p:cNvPr id="5122" name="Picture 2"/>
          <p:cNvPicPr>
            <a:picLocks noChangeAspect="1" noChangeArrowheads="1"/>
          </p:cNvPicPr>
          <p:nvPr/>
        </p:nvPicPr>
        <p:blipFill>
          <a:blip r:embed="rId2" cstate="print"/>
          <a:srcRect/>
          <a:stretch>
            <a:fillRect/>
          </a:stretch>
        </p:blipFill>
        <p:spPr bwMode="auto">
          <a:xfrm>
            <a:off x="899592" y="1254790"/>
            <a:ext cx="7419065" cy="512653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Kütüphane </a:t>
            </a:r>
            <a:r>
              <a:rPr lang="tr-TR" dirty="0" err="1"/>
              <a:t>Kataloğu</a:t>
            </a:r>
            <a:endParaRPr lang="tr-TR" dirty="0"/>
          </a:p>
        </p:txBody>
      </p:sp>
      <p:sp>
        <p:nvSpPr>
          <p:cNvPr id="3" name="2 İçerik Yer Tutucusu"/>
          <p:cNvSpPr>
            <a:spLocks noGrp="1"/>
          </p:cNvSpPr>
          <p:nvPr>
            <p:ph idx="1"/>
          </p:nvPr>
        </p:nvSpPr>
        <p:spPr>
          <a:xfrm>
            <a:off x="457200" y="2608312"/>
            <a:ext cx="8229600" cy="1900808"/>
          </a:xfrm>
        </p:spPr>
        <p:txBody>
          <a:bodyPr>
            <a:normAutofit fontScale="92500"/>
          </a:bodyPr>
          <a:lstStyle/>
          <a:p>
            <a:pPr algn="ctr">
              <a:buNone/>
            </a:pPr>
            <a:r>
              <a:rPr lang="tr-TR" dirty="0" err="1"/>
              <a:t>Ondokuz</a:t>
            </a:r>
            <a:r>
              <a:rPr lang="tr-TR" dirty="0"/>
              <a:t> Mayıs Üniversitesi Kütüphanesi Kataloğu</a:t>
            </a:r>
          </a:p>
          <a:p>
            <a:pPr algn="ctr">
              <a:buNone/>
            </a:pPr>
            <a:r>
              <a:rPr lang="tr-TR" dirty="0"/>
              <a:t>&amp; </a:t>
            </a:r>
          </a:p>
          <a:p>
            <a:pPr algn="ctr">
              <a:buNone/>
            </a:pPr>
            <a:r>
              <a:rPr lang="tr-TR" dirty="0"/>
              <a:t>Ulusal Toplu Katalog (</a:t>
            </a:r>
            <a:r>
              <a:rPr lang="tr-TR" dirty="0" err="1"/>
              <a:t>To</a:t>
            </a:r>
            <a:r>
              <a:rPr lang="tr-TR" dirty="0"/>
              <a:t>-Kat)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Online Katalog Tarama</a:t>
            </a:r>
          </a:p>
        </p:txBody>
      </p:sp>
      <p:pic>
        <p:nvPicPr>
          <p:cNvPr id="7" name="Resim 6">
            <a:extLst>
              <a:ext uri="{FF2B5EF4-FFF2-40B4-BE49-F238E27FC236}">
                <a16:creationId xmlns:a16="http://schemas.microsoft.com/office/drawing/2014/main" id="{A1DAA757-977D-4C34-B6A1-B5AF9EA523B1}"/>
              </a:ext>
            </a:extLst>
          </p:cNvPr>
          <p:cNvPicPr>
            <a:picLocks noChangeAspect="1"/>
          </p:cNvPicPr>
          <p:nvPr/>
        </p:nvPicPr>
        <p:blipFill>
          <a:blip r:embed="rId2"/>
          <a:stretch>
            <a:fillRect/>
          </a:stretch>
        </p:blipFill>
        <p:spPr>
          <a:xfrm>
            <a:off x="457200" y="1360453"/>
            <a:ext cx="8329489" cy="4458726"/>
          </a:xfrm>
          <a:prstGeom prst="rect">
            <a:avLst/>
          </a:prstGeom>
        </p:spPr>
      </p:pic>
      <p:sp>
        <p:nvSpPr>
          <p:cNvPr id="5" name="4 Dikdörtgen"/>
          <p:cNvSpPr/>
          <p:nvPr/>
        </p:nvSpPr>
        <p:spPr>
          <a:xfrm>
            <a:off x="1979712" y="1916832"/>
            <a:ext cx="72008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w="57150">
                <a:solidFill>
                  <a:schemeClr val="tx1"/>
                </a:solidFill>
              </a:ln>
            </a:endParaRPr>
          </a:p>
        </p:txBody>
      </p:sp>
      <p:sp>
        <p:nvSpPr>
          <p:cNvPr id="6" name="5 Yukarı Ok"/>
          <p:cNvSpPr/>
          <p:nvPr/>
        </p:nvSpPr>
        <p:spPr>
          <a:xfrm>
            <a:off x="2267744" y="2284012"/>
            <a:ext cx="144016" cy="432048"/>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Online Katalog Tarama</a:t>
            </a:r>
          </a:p>
        </p:txBody>
      </p:sp>
      <p:sp>
        <p:nvSpPr>
          <p:cNvPr id="5" name="4 Dikdörtgen"/>
          <p:cNvSpPr/>
          <p:nvPr/>
        </p:nvSpPr>
        <p:spPr>
          <a:xfrm>
            <a:off x="1259632" y="3068960"/>
            <a:ext cx="165618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Dikdörtgen"/>
          <p:cNvSpPr/>
          <p:nvPr/>
        </p:nvSpPr>
        <p:spPr>
          <a:xfrm>
            <a:off x="1187624" y="2708920"/>
            <a:ext cx="1728192"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1259632" y="4365104"/>
            <a:ext cx="1656184"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1259632" y="5013176"/>
            <a:ext cx="165618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Sağ Ok"/>
          <p:cNvSpPr/>
          <p:nvPr/>
        </p:nvSpPr>
        <p:spPr>
          <a:xfrm>
            <a:off x="539552" y="3212976"/>
            <a:ext cx="576064" cy="7200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9093788D-CC70-4AB5-883C-5B7611AB80E6}"/>
              </a:ext>
            </a:extLst>
          </p:cNvPr>
          <p:cNvPicPr>
            <a:picLocks noChangeAspect="1"/>
          </p:cNvPicPr>
          <p:nvPr/>
        </p:nvPicPr>
        <p:blipFill rotWithShape="1">
          <a:blip r:embed="rId2"/>
          <a:srcRect t="13007" r="4714" b="1667"/>
          <a:stretch/>
        </p:blipFill>
        <p:spPr>
          <a:xfrm>
            <a:off x="179512" y="1916833"/>
            <a:ext cx="8712968" cy="4176464"/>
          </a:xfrm>
          <a:prstGeom prst="rect">
            <a:avLst/>
          </a:prstGeom>
        </p:spPr>
      </p:pic>
      <p:sp>
        <p:nvSpPr>
          <p:cNvPr id="9" name="8 Yukarı Ok"/>
          <p:cNvSpPr/>
          <p:nvPr/>
        </p:nvSpPr>
        <p:spPr>
          <a:xfrm>
            <a:off x="4932040" y="2942884"/>
            <a:ext cx="216024" cy="57606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Online Katalog Tarama</a:t>
            </a:r>
          </a:p>
        </p:txBody>
      </p:sp>
      <p:pic>
        <p:nvPicPr>
          <p:cNvPr id="3" name="Resim 2">
            <a:extLst>
              <a:ext uri="{FF2B5EF4-FFF2-40B4-BE49-F238E27FC236}">
                <a16:creationId xmlns:a16="http://schemas.microsoft.com/office/drawing/2014/main" id="{037D357D-8DF2-4DEA-AADB-7E90865245FE}"/>
              </a:ext>
            </a:extLst>
          </p:cNvPr>
          <p:cNvPicPr>
            <a:picLocks noChangeAspect="1"/>
          </p:cNvPicPr>
          <p:nvPr/>
        </p:nvPicPr>
        <p:blipFill rotWithShape="1">
          <a:blip r:embed="rId2"/>
          <a:srcRect l="-362" t="11145" r="362" b="-54"/>
          <a:stretch/>
        </p:blipFill>
        <p:spPr>
          <a:xfrm>
            <a:off x="0" y="1772816"/>
            <a:ext cx="9144000" cy="43518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Online Katalog Tarama</a:t>
            </a:r>
          </a:p>
        </p:txBody>
      </p:sp>
      <p:sp>
        <p:nvSpPr>
          <p:cNvPr id="5" name="4 Dikdörtgen"/>
          <p:cNvSpPr/>
          <p:nvPr/>
        </p:nvSpPr>
        <p:spPr>
          <a:xfrm>
            <a:off x="1331640" y="4869160"/>
            <a:ext cx="6768752" cy="576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A60A7821-9072-4370-8D84-53FC41AAD4F3}"/>
              </a:ext>
            </a:extLst>
          </p:cNvPr>
          <p:cNvPicPr>
            <a:picLocks noChangeAspect="1"/>
          </p:cNvPicPr>
          <p:nvPr/>
        </p:nvPicPr>
        <p:blipFill rotWithShape="1">
          <a:blip r:embed="rId2"/>
          <a:srcRect t="11769"/>
          <a:stretch/>
        </p:blipFill>
        <p:spPr>
          <a:xfrm>
            <a:off x="0" y="1628800"/>
            <a:ext cx="9144000" cy="43186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Online Katalog Tarama</a:t>
            </a:r>
          </a:p>
        </p:txBody>
      </p:sp>
      <p:pic>
        <p:nvPicPr>
          <p:cNvPr id="3" name="Resim 2">
            <a:extLst>
              <a:ext uri="{FF2B5EF4-FFF2-40B4-BE49-F238E27FC236}">
                <a16:creationId xmlns:a16="http://schemas.microsoft.com/office/drawing/2014/main" id="{48697942-65BA-4BF4-9E62-C67935BAF4FA}"/>
              </a:ext>
            </a:extLst>
          </p:cNvPr>
          <p:cNvPicPr>
            <a:picLocks noChangeAspect="1"/>
          </p:cNvPicPr>
          <p:nvPr/>
        </p:nvPicPr>
        <p:blipFill rotWithShape="1">
          <a:blip r:embed="rId2"/>
          <a:srcRect t="11769"/>
          <a:stretch/>
        </p:blipFill>
        <p:spPr>
          <a:xfrm>
            <a:off x="-19788" y="1700808"/>
            <a:ext cx="9144000" cy="4318665"/>
          </a:xfrm>
          <a:prstGeom prst="rect">
            <a:avLst/>
          </a:prstGeom>
        </p:spPr>
      </p:pic>
      <p:sp>
        <p:nvSpPr>
          <p:cNvPr id="5" name="4 Dikdörtgen"/>
          <p:cNvSpPr/>
          <p:nvPr/>
        </p:nvSpPr>
        <p:spPr>
          <a:xfrm>
            <a:off x="951812" y="3284984"/>
            <a:ext cx="7200800" cy="25922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Ulusal Toplu Katalog Tarama</a:t>
            </a:r>
          </a:p>
        </p:txBody>
      </p:sp>
      <p:pic>
        <p:nvPicPr>
          <p:cNvPr id="11266" name="Picture 2"/>
          <p:cNvPicPr>
            <a:picLocks noChangeAspect="1" noChangeArrowheads="1"/>
          </p:cNvPicPr>
          <p:nvPr/>
        </p:nvPicPr>
        <p:blipFill>
          <a:blip r:embed="rId2" cstate="print"/>
          <a:srcRect/>
          <a:stretch>
            <a:fillRect/>
          </a:stretch>
        </p:blipFill>
        <p:spPr bwMode="auto">
          <a:xfrm>
            <a:off x="427513" y="1388256"/>
            <a:ext cx="8392959" cy="499307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Ulusal Toplu Katalog Tarama</a:t>
            </a:r>
          </a:p>
        </p:txBody>
      </p:sp>
      <p:pic>
        <p:nvPicPr>
          <p:cNvPr id="12290" name="Picture 2"/>
          <p:cNvPicPr>
            <a:picLocks noChangeAspect="1" noChangeArrowheads="1"/>
          </p:cNvPicPr>
          <p:nvPr/>
        </p:nvPicPr>
        <p:blipFill>
          <a:blip r:embed="rId2" cstate="print"/>
          <a:srcRect/>
          <a:stretch>
            <a:fillRect/>
          </a:stretch>
        </p:blipFill>
        <p:spPr bwMode="auto">
          <a:xfrm>
            <a:off x="421892" y="1275989"/>
            <a:ext cx="8398580" cy="496132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de Tarama</a:t>
            </a:r>
          </a:p>
        </p:txBody>
      </p:sp>
      <p:sp>
        <p:nvSpPr>
          <p:cNvPr id="3" name="2 İçerik Yer Tutucusu"/>
          <p:cNvSpPr>
            <a:spLocks noGrp="1"/>
          </p:cNvSpPr>
          <p:nvPr>
            <p:ph idx="1"/>
          </p:nvPr>
        </p:nvSpPr>
        <p:spPr>
          <a:xfrm>
            <a:off x="395536" y="2996952"/>
            <a:ext cx="8229600" cy="748680"/>
          </a:xfrm>
        </p:spPr>
        <p:txBody>
          <a:bodyPr/>
          <a:lstStyle/>
          <a:p>
            <a:pPr algn="ctr"/>
            <a:r>
              <a:rPr lang="tr-TR" dirty="0" err="1"/>
              <a:t>Google</a:t>
            </a:r>
            <a:r>
              <a:rPr lang="tr-TR" dirty="0"/>
              <a:t> &amp; Akademik </a:t>
            </a:r>
            <a:r>
              <a:rPr lang="tr-TR" dirty="0" err="1"/>
              <a:t>Google</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Tarama Operatörleri</a:t>
            </a:r>
          </a:p>
        </p:txBody>
      </p:sp>
      <p:pic>
        <p:nvPicPr>
          <p:cNvPr id="13314" name="Picture 2"/>
          <p:cNvPicPr>
            <a:picLocks noChangeAspect="1" noChangeArrowheads="1"/>
          </p:cNvPicPr>
          <p:nvPr/>
        </p:nvPicPr>
        <p:blipFill>
          <a:blip r:embed="rId2" cstate="print"/>
          <a:srcRect/>
          <a:stretch>
            <a:fillRect/>
          </a:stretch>
        </p:blipFill>
        <p:spPr bwMode="auto">
          <a:xfrm>
            <a:off x="251520" y="1340768"/>
            <a:ext cx="8652038" cy="511256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Google</a:t>
            </a:r>
            <a:endParaRPr lang="tr-TR" dirty="0"/>
          </a:p>
        </p:txBody>
      </p:sp>
      <p:pic>
        <p:nvPicPr>
          <p:cNvPr id="14338" name="Picture 2"/>
          <p:cNvPicPr>
            <a:picLocks noChangeAspect="1" noChangeArrowheads="1"/>
          </p:cNvPicPr>
          <p:nvPr/>
        </p:nvPicPr>
        <p:blipFill>
          <a:blip r:embed="rId2" cstate="print"/>
          <a:srcRect/>
          <a:stretch>
            <a:fillRect/>
          </a:stretch>
        </p:blipFill>
        <p:spPr bwMode="auto">
          <a:xfrm>
            <a:off x="323528" y="1314078"/>
            <a:ext cx="8429110" cy="4491186"/>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Google</a:t>
            </a:r>
            <a:endParaRPr lang="tr-TR" dirty="0"/>
          </a:p>
        </p:txBody>
      </p:sp>
      <p:pic>
        <p:nvPicPr>
          <p:cNvPr id="15362" name="Picture 2"/>
          <p:cNvPicPr>
            <a:picLocks noChangeAspect="1" noChangeArrowheads="1"/>
          </p:cNvPicPr>
          <p:nvPr/>
        </p:nvPicPr>
        <p:blipFill>
          <a:blip r:embed="rId2" cstate="print"/>
          <a:srcRect/>
          <a:stretch>
            <a:fillRect/>
          </a:stretch>
        </p:blipFill>
        <p:spPr bwMode="auto">
          <a:xfrm>
            <a:off x="611560" y="1700808"/>
            <a:ext cx="8071222" cy="4712192"/>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Google</a:t>
            </a:r>
            <a:r>
              <a:rPr lang="tr-TR" dirty="0"/>
              <a:t> Gelişmiş Tarama</a:t>
            </a:r>
          </a:p>
        </p:txBody>
      </p:sp>
      <p:pic>
        <p:nvPicPr>
          <p:cNvPr id="16386" name="Picture 2"/>
          <p:cNvPicPr>
            <a:picLocks noChangeAspect="1" noChangeArrowheads="1"/>
          </p:cNvPicPr>
          <p:nvPr/>
        </p:nvPicPr>
        <p:blipFill>
          <a:blip r:embed="rId2" cstate="print"/>
          <a:srcRect/>
          <a:stretch>
            <a:fillRect/>
          </a:stretch>
        </p:blipFill>
        <p:spPr bwMode="auto">
          <a:xfrm>
            <a:off x="371373" y="1362829"/>
            <a:ext cx="8449099" cy="48024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Taramalarda dikkat edilecek hususlar</a:t>
            </a:r>
          </a:p>
        </p:txBody>
      </p:sp>
      <p:sp>
        <p:nvSpPr>
          <p:cNvPr id="3" name="2 İçerik Yer Tutucusu"/>
          <p:cNvSpPr>
            <a:spLocks noGrp="1"/>
          </p:cNvSpPr>
          <p:nvPr>
            <p:ph idx="1"/>
          </p:nvPr>
        </p:nvSpPr>
        <p:spPr/>
        <p:txBody>
          <a:bodyPr/>
          <a:lstStyle/>
          <a:p>
            <a:r>
              <a:rPr lang="tr-TR" b="1" u="sng" dirty="0">
                <a:solidFill>
                  <a:srgbClr val="FF0000"/>
                </a:solidFill>
                <a:effectLst>
                  <a:outerShdw blurRad="38100" dist="38100" dir="2700000" algn="tl">
                    <a:srgbClr val="000000">
                      <a:alpha val="43137"/>
                    </a:srgbClr>
                  </a:outerShdw>
                </a:effectLst>
              </a:rPr>
              <a:t>Anahtar kelime çok iyi seçilmelidir!</a:t>
            </a:r>
          </a:p>
          <a:p>
            <a:endParaRPr lang="tr-TR" dirty="0"/>
          </a:p>
          <a:p>
            <a:r>
              <a:rPr lang="tr-TR" dirty="0"/>
              <a:t>Örneğin Zonguldak hakkında bilgi edinmek için Karadeniz kelimesini kullanarak tarama yapmak gereksizdir.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Taramalarda dikkat edilecek hususlar</a:t>
            </a:r>
          </a:p>
        </p:txBody>
      </p:sp>
      <p:sp>
        <p:nvSpPr>
          <p:cNvPr id="3" name="2 İçerik Yer Tutucusu"/>
          <p:cNvSpPr>
            <a:spLocks noGrp="1"/>
          </p:cNvSpPr>
          <p:nvPr>
            <p:ph idx="1"/>
          </p:nvPr>
        </p:nvSpPr>
        <p:spPr/>
        <p:txBody>
          <a:bodyPr/>
          <a:lstStyle/>
          <a:p>
            <a:r>
              <a:rPr lang="tr-TR" b="1" dirty="0">
                <a:solidFill>
                  <a:srgbClr val="FF0000"/>
                </a:solidFill>
              </a:rPr>
              <a:t>Taramalarda kullanılacak anahtar kelimeler seçilirken mümkün olduğunca yalın kelimeler kullanılmalı, eklerden ve tam cümle ibarelerinden kaçınılmalıdır!!!</a:t>
            </a:r>
          </a:p>
          <a:p>
            <a:endParaRPr lang="tr-TR" dirty="0"/>
          </a:p>
          <a:p>
            <a:r>
              <a:rPr lang="tr-TR" dirty="0"/>
              <a:t>Kek nasıl yapılır? şeklindeki bir bilgiye erişmek için, Kek Tarif kelimeleri çok daha faydalıdır.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Taramalarda dikkat edilecek hususlar</a:t>
            </a:r>
          </a:p>
        </p:txBody>
      </p:sp>
      <p:sp>
        <p:nvSpPr>
          <p:cNvPr id="3" name="2 İçerik Yer Tutucusu"/>
          <p:cNvSpPr>
            <a:spLocks noGrp="1"/>
          </p:cNvSpPr>
          <p:nvPr>
            <p:ph idx="1"/>
          </p:nvPr>
        </p:nvSpPr>
        <p:spPr>
          <a:xfrm>
            <a:off x="395536" y="1700808"/>
            <a:ext cx="8229600" cy="4525963"/>
          </a:xfrm>
        </p:spPr>
        <p:txBody>
          <a:bodyPr/>
          <a:lstStyle/>
          <a:p>
            <a:r>
              <a:rPr lang="tr-TR" b="1" dirty="0">
                <a:solidFill>
                  <a:srgbClr val="FF0000"/>
                </a:solidFill>
              </a:rPr>
              <a:t>Hedeflenen bilgiye en kestirme yoldan ulaşmak için spesifik anahtar kelimeler ilave edin.</a:t>
            </a:r>
          </a:p>
          <a:p>
            <a:endParaRPr lang="tr-TR" dirty="0"/>
          </a:p>
          <a:p>
            <a:r>
              <a:rPr lang="tr-TR" dirty="0" err="1"/>
              <a:t>Power</a:t>
            </a:r>
            <a:r>
              <a:rPr lang="tr-TR" dirty="0"/>
              <a:t> </a:t>
            </a:r>
            <a:r>
              <a:rPr lang="tr-TR" dirty="0" err="1"/>
              <a:t>point</a:t>
            </a:r>
            <a:r>
              <a:rPr lang="tr-TR" dirty="0"/>
              <a:t> sunusu için </a:t>
            </a:r>
            <a:r>
              <a:rPr lang="tr-TR" dirty="0" err="1"/>
              <a:t>filetype</a:t>
            </a:r>
            <a:r>
              <a:rPr lang="tr-TR" dirty="0"/>
              <a:t>: </a:t>
            </a:r>
            <a:r>
              <a:rPr lang="tr-TR" dirty="0" err="1"/>
              <a:t>ppt</a:t>
            </a:r>
            <a:r>
              <a:rPr lang="tr-TR" dirty="0"/>
              <a:t>, Word dosyası için, </a:t>
            </a:r>
            <a:r>
              <a:rPr lang="tr-TR" dirty="0" err="1"/>
              <a:t>filetype</a:t>
            </a:r>
            <a:r>
              <a:rPr lang="tr-TR" dirty="0"/>
              <a:t>: </a:t>
            </a:r>
            <a:r>
              <a:rPr lang="tr-TR" dirty="0" err="1"/>
              <a:t>doc</a:t>
            </a:r>
            <a:r>
              <a:rPr lang="tr-TR" dirty="0"/>
              <a:t>, </a:t>
            </a:r>
            <a:r>
              <a:rPr lang="tr-TR" dirty="0" err="1"/>
              <a:t>Acrobat</a:t>
            </a:r>
            <a:r>
              <a:rPr lang="tr-TR" dirty="0"/>
              <a:t> dosyası için </a:t>
            </a:r>
            <a:r>
              <a:rPr lang="tr-TR" dirty="0" err="1"/>
              <a:t>filetype</a:t>
            </a:r>
            <a:r>
              <a:rPr lang="tr-TR" dirty="0"/>
              <a:t>: </a:t>
            </a:r>
            <a:r>
              <a:rPr lang="tr-TR" dirty="0" err="1"/>
              <a:t>pdf</a:t>
            </a:r>
            <a:r>
              <a:rPr lang="tr-TR" dirty="0"/>
              <a:t>, Excel için </a:t>
            </a:r>
            <a:r>
              <a:rPr lang="tr-TR" dirty="0" err="1"/>
              <a:t>filetype</a:t>
            </a:r>
            <a:r>
              <a:rPr lang="tr-TR" dirty="0"/>
              <a:t>: XLS ekleri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Taramalarda dikkat edilecek hususlar</a:t>
            </a:r>
          </a:p>
        </p:txBody>
      </p:sp>
      <p:sp>
        <p:nvSpPr>
          <p:cNvPr id="3" name="2 İçerik Yer Tutucusu"/>
          <p:cNvSpPr>
            <a:spLocks noGrp="1"/>
          </p:cNvSpPr>
          <p:nvPr>
            <p:ph idx="1"/>
          </p:nvPr>
        </p:nvSpPr>
        <p:spPr/>
        <p:txBody>
          <a:bodyPr/>
          <a:lstStyle/>
          <a:p>
            <a:r>
              <a:rPr lang="tr-TR" b="1" dirty="0">
                <a:solidFill>
                  <a:srgbClr val="FF0000"/>
                </a:solidFill>
              </a:rPr>
              <a:t>Alternatif anahtar kelimeler de aranmalıdır.</a:t>
            </a:r>
          </a:p>
          <a:p>
            <a:endParaRPr lang="tr-TR" dirty="0"/>
          </a:p>
          <a:p>
            <a:r>
              <a:rPr lang="tr-TR" dirty="0"/>
              <a:t>Web kelimesi için web kelimesinin yanında internet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Taramalarda dikkat edilecek hususlar</a:t>
            </a:r>
          </a:p>
        </p:txBody>
      </p:sp>
      <p:sp>
        <p:nvSpPr>
          <p:cNvPr id="3" name="2 İçerik Yer Tutucusu"/>
          <p:cNvSpPr>
            <a:spLocks noGrp="1"/>
          </p:cNvSpPr>
          <p:nvPr>
            <p:ph idx="1"/>
          </p:nvPr>
        </p:nvSpPr>
        <p:spPr/>
        <p:txBody>
          <a:bodyPr/>
          <a:lstStyle/>
          <a:p>
            <a:r>
              <a:rPr lang="tr-TR" b="1" dirty="0">
                <a:solidFill>
                  <a:srgbClr val="FF0000"/>
                </a:solidFill>
              </a:rPr>
              <a:t>İstenmeyen bilgileri arındırmak için tarama motorunun özelliğine göre NOT veya (-) terimleri kullanılır.</a:t>
            </a:r>
          </a:p>
          <a:p>
            <a:endParaRPr lang="tr-TR" dirty="0"/>
          </a:p>
          <a:p>
            <a:r>
              <a:rPr lang="tr-TR" dirty="0"/>
              <a:t>Örneğin; Elma içeren fakat üzüm içermeyen kurabiye tariflerini bulmak için,</a:t>
            </a:r>
          </a:p>
          <a:p>
            <a:pPr>
              <a:buNone/>
            </a:pPr>
            <a:r>
              <a:rPr lang="tr-TR" dirty="0"/>
              <a:t>	tarif kurabiye elma – üzüm </a:t>
            </a:r>
          </a:p>
          <a:p>
            <a:pPr>
              <a:buNone/>
            </a:pPr>
            <a:r>
              <a:rPr lang="tr-TR" dirty="0"/>
              <a:t>	anahtar kelimeleri ile tarama yapılır.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Taramalarda dikkat edilecek hususlar</a:t>
            </a:r>
          </a:p>
        </p:txBody>
      </p:sp>
      <p:sp>
        <p:nvSpPr>
          <p:cNvPr id="3" name="2 İçerik Yer Tutucusu"/>
          <p:cNvSpPr>
            <a:spLocks noGrp="1"/>
          </p:cNvSpPr>
          <p:nvPr>
            <p:ph idx="1"/>
          </p:nvPr>
        </p:nvSpPr>
        <p:spPr/>
        <p:txBody>
          <a:bodyPr>
            <a:normAutofit fontScale="92500" lnSpcReduction="10000"/>
          </a:bodyPr>
          <a:lstStyle/>
          <a:p>
            <a:r>
              <a:rPr lang="tr-TR" b="1" dirty="0">
                <a:solidFill>
                  <a:srgbClr val="FF0000"/>
                </a:solidFill>
              </a:rPr>
              <a:t>Birden fazla kelimeyi yazıldığı biçiminde taramak için (</a:t>
            </a:r>
            <a:r>
              <a:rPr lang="tr-TR" b="1" dirty="0" err="1">
                <a:solidFill>
                  <a:srgbClr val="FF0000"/>
                </a:solidFill>
              </a:rPr>
              <a:t>exact</a:t>
            </a:r>
            <a:r>
              <a:rPr lang="tr-TR" b="1" dirty="0">
                <a:solidFill>
                  <a:srgbClr val="FF0000"/>
                </a:solidFill>
              </a:rPr>
              <a:t> </a:t>
            </a:r>
            <a:r>
              <a:rPr lang="tr-TR" b="1" dirty="0" err="1">
                <a:solidFill>
                  <a:srgbClr val="FF0000"/>
                </a:solidFill>
              </a:rPr>
              <a:t>phrase</a:t>
            </a:r>
            <a:r>
              <a:rPr lang="tr-TR" b="1" dirty="0">
                <a:solidFill>
                  <a:srgbClr val="FF0000"/>
                </a:solidFill>
              </a:rPr>
              <a:t>=tam ibare) kelimeler tırnak içinde yazılmalıdır.</a:t>
            </a:r>
          </a:p>
          <a:p>
            <a:endParaRPr lang="tr-TR" b="1" dirty="0">
              <a:solidFill>
                <a:srgbClr val="FF0000"/>
              </a:solidFill>
            </a:endParaRPr>
          </a:p>
          <a:p>
            <a:r>
              <a:rPr lang="tr-TR" b="1" dirty="0"/>
              <a:t>Örneğin; </a:t>
            </a:r>
            <a:r>
              <a:rPr lang="tr-TR" dirty="0"/>
              <a:t>Örneğin </a:t>
            </a:r>
            <a:r>
              <a:rPr lang="tr-TR" dirty="0" err="1"/>
              <a:t>İlber</a:t>
            </a:r>
            <a:r>
              <a:rPr lang="tr-TR" dirty="0"/>
              <a:t> Ortaylı diye arama yapılırsa, aynı zamanda </a:t>
            </a:r>
            <a:r>
              <a:rPr lang="tr-TR" dirty="0" err="1"/>
              <a:t>İlber</a:t>
            </a:r>
            <a:r>
              <a:rPr lang="tr-TR" dirty="0"/>
              <a:t> Akın……….Filiz Akın gibi alakasız bir ibarenin olduğu belge de tarama sonuçlarında görüntülenir.</a:t>
            </a:r>
          </a:p>
          <a:p>
            <a:r>
              <a:rPr lang="tr-TR" b="1" dirty="0"/>
              <a:t>“</a:t>
            </a:r>
            <a:r>
              <a:rPr lang="tr-TR" b="1" dirty="0" err="1"/>
              <a:t>İlber</a:t>
            </a:r>
            <a:r>
              <a:rPr lang="tr-TR" b="1" dirty="0"/>
              <a:t> ORTAYLI” </a:t>
            </a:r>
            <a:r>
              <a:rPr lang="tr-TR" dirty="0"/>
              <a:t>şeklinde bir ibare ise kesin sonuca götürecektir.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Google</a:t>
            </a:r>
            <a:r>
              <a:rPr lang="tr-TR" dirty="0"/>
              <a:t> Gelişmiş Arama</a:t>
            </a:r>
          </a:p>
        </p:txBody>
      </p:sp>
      <p:pic>
        <p:nvPicPr>
          <p:cNvPr id="19458" name="Picture 2"/>
          <p:cNvPicPr>
            <a:picLocks noChangeAspect="1" noChangeArrowheads="1"/>
          </p:cNvPicPr>
          <p:nvPr/>
        </p:nvPicPr>
        <p:blipFill>
          <a:blip r:embed="rId2" cstate="print"/>
          <a:srcRect/>
          <a:stretch>
            <a:fillRect/>
          </a:stretch>
        </p:blipFill>
        <p:spPr bwMode="auto">
          <a:xfrm>
            <a:off x="683568" y="1213543"/>
            <a:ext cx="7848872" cy="5304969"/>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a:t>Google</a:t>
            </a:r>
            <a:r>
              <a:rPr lang="tr-TR" dirty="0"/>
              <a:t> </a:t>
            </a:r>
            <a:r>
              <a:rPr lang="tr-TR" dirty="0" err="1"/>
              <a:t>Books</a:t>
            </a:r>
            <a:br>
              <a:rPr lang="tr-TR" dirty="0"/>
            </a:br>
            <a:r>
              <a:rPr lang="tr-TR" dirty="0"/>
              <a:t>http://books.google.com</a:t>
            </a:r>
          </a:p>
        </p:txBody>
      </p:sp>
      <p:pic>
        <p:nvPicPr>
          <p:cNvPr id="20482" name="Picture 2"/>
          <p:cNvPicPr>
            <a:picLocks noChangeAspect="1" noChangeArrowheads="1"/>
          </p:cNvPicPr>
          <p:nvPr/>
        </p:nvPicPr>
        <p:blipFill>
          <a:blip r:embed="rId2" cstate="print"/>
          <a:srcRect/>
          <a:stretch>
            <a:fillRect/>
          </a:stretch>
        </p:blipFill>
        <p:spPr bwMode="auto">
          <a:xfrm>
            <a:off x="673967" y="1556792"/>
            <a:ext cx="7858473" cy="5016046"/>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a:t>Google</a:t>
            </a:r>
            <a:r>
              <a:rPr lang="tr-TR" dirty="0"/>
              <a:t> </a:t>
            </a:r>
            <a:r>
              <a:rPr lang="tr-TR" dirty="0" err="1"/>
              <a:t>Books</a:t>
            </a:r>
            <a:br>
              <a:rPr lang="tr-TR" dirty="0"/>
            </a:br>
            <a:r>
              <a:rPr lang="tr-TR" dirty="0"/>
              <a:t>http://books.google.com</a:t>
            </a:r>
          </a:p>
        </p:txBody>
      </p:sp>
      <p:pic>
        <p:nvPicPr>
          <p:cNvPr id="21506" name="Picture 2"/>
          <p:cNvPicPr>
            <a:picLocks noChangeAspect="1" noChangeArrowheads="1"/>
          </p:cNvPicPr>
          <p:nvPr/>
        </p:nvPicPr>
        <p:blipFill>
          <a:blip r:embed="rId2" cstate="print"/>
          <a:srcRect t="2927" b="4862"/>
          <a:stretch>
            <a:fillRect/>
          </a:stretch>
        </p:blipFill>
        <p:spPr bwMode="auto">
          <a:xfrm>
            <a:off x="755576" y="1772816"/>
            <a:ext cx="7871520" cy="4536504"/>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t="4671" r="8789" b="4254"/>
          <a:stretch>
            <a:fillRect/>
          </a:stretch>
        </p:blipFill>
        <p:spPr bwMode="auto">
          <a:xfrm>
            <a:off x="4644008" y="3717032"/>
            <a:ext cx="4499992" cy="2808312"/>
          </a:xfrm>
          <a:prstGeom prst="rect">
            <a:avLst/>
          </a:prstGeom>
          <a:noFill/>
          <a:ln w="9525">
            <a:noFill/>
            <a:miter lim="800000"/>
            <a:headEnd/>
            <a:tailEnd/>
          </a:ln>
        </p:spPr>
      </p:pic>
      <p:cxnSp>
        <p:nvCxnSpPr>
          <p:cNvPr id="7" name="6 Dirsek Bağlayıcısı"/>
          <p:cNvCxnSpPr>
            <a:endCxn id="21507" idx="1"/>
          </p:cNvCxnSpPr>
          <p:nvPr/>
        </p:nvCxnSpPr>
        <p:spPr>
          <a:xfrm>
            <a:off x="4139952" y="4653136"/>
            <a:ext cx="504056" cy="468052"/>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Wos</a:t>
            </a:r>
            <a:r>
              <a:rPr lang="tr-TR" dirty="0"/>
              <a:t>: Web of </a:t>
            </a:r>
            <a:r>
              <a:rPr lang="tr-TR" dirty="0" err="1"/>
              <a:t>Science</a:t>
            </a:r>
            <a:endParaRPr lang="tr-TR" dirty="0"/>
          </a:p>
        </p:txBody>
      </p:sp>
      <p:sp>
        <p:nvSpPr>
          <p:cNvPr id="3" name="2 İçerik Yer Tutucusu"/>
          <p:cNvSpPr>
            <a:spLocks noGrp="1"/>
          </p:cNvSpPr>
          <p:nvPr>
            <p:ph idx="1"/>
          </p:nvPr>
        </p:nvSpPr>
        <p:spPr/>
        <p:txBody>
          <a:bodyPr/>
          <a:lstStyle/>
          <a:p>
            <a:r>
              <a:rPr lang="tr-TR" b="1" dirty="0">
                <a:solidFill>
                  <a:srgbClr val="FF0000"/>
                </a:solidFill>
              </a:rPr>
              <a:t>Erişim Abonelik Gerektirir!!!</a:t>
            </a:r>
          </a:p>
          <a:p>
            <a:endParaRPr lang="tr-TR" dirty="0"/>
          </a:p>
          <a:p>
            <a:r>
              <a:rPr lang="tr-TR" dirty="0"/>
              <a:t>Erişim Adresi: http://apps.isiknowledge.com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a:t>
            </a:r>
            <a:endParaRPr lang="tr-TR" dirty="0"/>
          </a:p>
        </p:txBody>
      </p:sp>
      <p:pic>
        <p:nvPicPr>
          <p:cNvPr id="1026" name="Picture 2"/>
          <p:cNvPicPr>
            <a:picLocks noChangeAspect="1" noChangeArrowheads="1"/>
          </p:cNvPicPr>
          <p:nvPr/>
        </p:nvPicPr>
        <p:blipFill>
          <a:blip r:embed="rId2" cstate="print"/>
          <a:srcRect/>
          <a:stretch>
            <a:fillRect/>
          </a:stretch>
        </p:blipFill>
        <p:spPr bwMode="auto">
          <a:xfrm>
            <a:off x="179512" y="1196752"/>
            <a:ext cx="8625183" cy="496855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a:t>
            </a:r>
            <a:endParaRPr lang="tr-TR" dirty="0"/>
          </a:p>
        </p:txBody>
      </p:sp>
      <p:pic>
        <p:nvPicPr>
          <p:cNvPr id="2050" name="Picture 2"/>
          <p:cNvPicPr>
            <a:picLocks noChangeAspect="1" noChangeArrowheads="1"/>
          </p:cNvPicPr>
          <p:nvPr/>
        </p:nvPicPr>
        <p:blipFill>
          <a:blip r:embed="rId2" cstate="print"/>
          <a:srcRect/>
          <a:stretch>
            <a:fillRect/>
          </a:stretch>
        </p:blipFill>
        <p:spPr bwMode="auto">
          <a:xfrm>
            <a:off x="827584" y="1180940"/>
            <a:ext cx="7488832" cy="556042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lstStyle/>
          <a:p>
            <a:r>
              <a:rPr lang="tr-TR" b="1" dirty="0">
                <a:solidFill>
                  <a:srgbClr val="FF0000"/>
                </a:solidFill>
              </a:rPr>
              <a:t>Kurallar ve Tarama İpuçları</a:t>
            </a:r>
          </a:p>
          <a:p>
            <a:endParaRPr lang="tr-TR" b="1" dirty="0">
              <a:solidFill>
                <a:srgbClr val="FF0000"/>
              </a:solidFill>
            </a:endParaRPr>
          </a:p>
          <a:p>
            <a:r>
              <a:rPr lang="tr-TR" dirty="0" err="1"/>
              <a:t>Türkçe’ye</a:t>
            </a:r>
            <a:r>
              <a:rPr lang="tr-TR" dirty="0"/>
              <a:t> özgü karakterler</a:t>
            </a:r>
          </a:p>
          <a:p>
            <a:r>
              <a:rPr lang="tr-TR" dirty="0"/>
              <a:t>(ğ, ş, ç , ı, İ, ö, ü) yerine,</a:t>
            </a:r>
          </a:p>
          <a:p>
            <a:r>
              <a:rPr lang="tr-TR" dirty="0"/>
              <a:t>Bunlara en yakın harf karakterleri</a:t>
            </a:r>
          </a:p>
          <a:p>
            <a:r>
              <a:rPr lang="tr-TR" dirty="0"/>
              <a:t>(g, s, c, i, I, o, u) kullanılmalıdır.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lstStyle/>
          <a:p>
            <a:r>
              <a:rPr lang="tr-TR" b="1" dirty="0">
                <a:solidFill>
                  <a:srgbClr val="FF0000"/>
                </a:solidFill>
              </a:rPr>
              <a:t>Taramada büyük-küçük harf duyarlılığı yoktur.</a:t>
            </a:r>
          </a:p>
          <a:p>
            <a:endParaRPr lang="tr-TR" dirty="0"/>
          </a:p>
          <a:p>
            <a:r>
              <a:rPr lang="tr-TR" dirty="0"/>
              <a:t>Yani </a:t>
            </a:r>
            <a:r>
              <a:rPr lang="tr-TR" dirty="0">
                <a:solidFill>
                  <a:schemeClr val="tx2"/>
                </a:solidFill>
              </a:rPr>
              <a:t>DNA</a:t>
            </a:r>
            <a:r>
              <a:rPr lang="tr-TR" dirty="0"/>
              <a:t> kelimesi,</a:t>
            </a:r>
          </a:p>
          <a:p>
            <a:r>
              <a:rPr lang="tr-TR" b="1" dirty="0"/>
              <a:t>DNA, </a:t>
            </a:r>
            <a:r>
              <a:rPr lang="tr-TR" b="1" dirty="0" err="1"/>
              <a:t>dna</a:t>
            </a:r>
            <a:r>
              <a:rPr lang="tr-TR" b="1" dirty="0"/>
              <a:t>, </a:t>
            </a:r>
            <a:r>
              <a:rPr lang="tr-TR" b="1" dirty="0" err="1"/>
              <a:t>Dna</a:t>
            </a:r>
            <a:r>
              <a:rPr lang="tr-TR" b="1" dirty="0"/>
              <a:t>, </a:t>
            </a:r>
            <a:r>
              <a:rPr lang="tr-TR" b="1" dirty="0" err="1"/>
              <a:t>dNa</a:t>
            </a:r>
            <a:r>
              <a:rPr lang="tr-TR" b="1" dirty="0"/>
              <a:t> </a:t>
            </a:r>
            <a:r>
              <a:rPr lang="tr-TR" dirty="0"/>
              <a:t>şeklinde de yazılarak taranabilir.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fontScale="92500"/>
          </a:bodyPr>
          <a:lstStyle/>
          <a:p>
            <a:r>
              <a:rPr lang="tr-TR" b="1" dirty="0">
                <a:solidFill>
                  <a:srgbClr val="FF0000"/>
                </a:solidFill>
              </a:rPr>
              <a:t>Kelime ve kelime gruplarının çeşitli varyasyonlarını kullanmak için </a:t>
            </a:r>
            <a:r>
              <a:rPr lang="tr-TR" b="1" dirty="0" err="1">
                <a:solidFill>
                  <a:srgbClr val="0070C0"/>
                </a:solidFill>
              </a:rPr>
              <a:t>wildcards</a:t>
            </a:r>
            <a:r>
              <a:rPr lang="tr-TR" b="1" dirty="0">
                <a:solidFill>
                  <a:srgbClr val="0070C0"/>
                </a:solidFill>
              </a:rPr>
              <a:t> (belirsiz karakter, belirsiz harf)</a:t>
            </a:r>
            <a:r>
              <a:rPr lang="tr-TR" b="1" dirty="0">
                <a:solidFill>
                  <a:srgbClr val="FF0000"/>
                </a:solidFill>
              </a:rPr>
              <a:t> fonksiyonu kullanılabilir.</a:t>
            </a:r>
          </a:p>
          <a:p>
            <a:endParaRPr lang="tr-TR" dirty="0"/>
          </a:p>
          <a:p>
            <a:r>
              <a:rPr lang="tr-TR" dirty="0" err="1"/>
              <a:t>WOS’ta</a:t>
            </a:r>
            <a:r>
              <a:rPr lang="tr-TR" dirty="0"/>
              <a:t> kullanılan </a:t>
            </a:r>
            <a:r>
              <a:rPr lang="tr-TR" dirty="0" err="1"/>
              <a:t>wildcard</a:t>
            </a:r>
            <a:r>
              <a:rPr lang="tr-TR" dirty="0"/>
              <a:t> karakterleri şunlardır:</a:t>
            </a:r>
          </a:p>
          <a:p>
            <a:r>
              <a:rPr lang="tr-TR" dirty="0"/>
              <a:t>Asteriks (*) Karakteri</a:t>
            </a:r>
          </a:p>
          <a:p>
            <a:r>
              <a:rPr lang="tr-TR" dirty="0"/>
              <a:t>Soru işareti (?) Karakteri</a:t>
            </a:r>
          </a:p>
          <a:p>
            <a:r>
              <a:rPr lang="tr-TR" dirty="0"/>
              <a:t>Dolar ($) Karakteri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fontScale="92500"/>
          </a:bodyPr>
          <a:lstStyle/>
          <a:p>
            <a:r>
              <a:rPr lang="tr-TR" b="1" dirty="0">
                <a:solidFill>
                  <a:srgbClr val="0070C0"/>
                </a:solidFill>
              </a:rPr>
              <a:t>Asteriks (*) Karakteri: </a:t>
            </a:r>
            <a:r>
              <a:rPr lang="tr-TR" b="1" dirty="0">
                <a:solidFill>
                  <a:srgbClr val="FF0000"/>
                </a:solidFill>
              </a:rPr>
              <a:t>Sıfırdan başlamak üzere bir ya da birden fazla karakteri temsil eder.</a:t>
            </a:r>
          </a:p>
          <a:p>
            <a:endParaRPr lang="tr-TR" dirty="0"/>
          </a:p>
          <a:p>
            <a:r>
              <a:rPr lang="tr-TR" dirty="0"/>
              <a:t>Örneğin, </a:t>
            </a:r>
            <a:r>
              <a:rPr lang="tr-TR" dirty="0" err="1"/>
              <a:t>enzym</a:t>
            </a:r>
            <a:r>
              <a:rPr lang="tr-TR" dirty="0"/>
              <a:t>*: </a:t>
            </a:r>
            <a:r>
              <a:rPr lang="tr-TR" dirty="0" err="1"/>
              <a:t>enzym</a:t>
            </a:r>
            <a:r>
              <a:rPr lang="tr-TR" dirty="0"/>
              <a:t>, </a:t>
            </a:r>
            <a:r>
              <a:rPr lang="tr-TR" dirty="0" err="1"/>
              <a:t>enzyme</a:t>
            </a:r>
            <a:r>
              <a:rPr lang="tr-TR" dirty="0"/>
              <a:t>, </a:t>
            </a:r>
            <a:r>
              <a:rPr lang="tr-TR" dirty="0" err="1"/>
              <a:t>enzymes</a:t>
            </a:r>
            <a:r>
              <a:rPr lang="tr-TR" dirty="0"/>
              <a:t>, </a:t>
            </a:r>
            <a:r>
              <a:rPr lang="tr-TR" dirty="0" err="1"/>
              <a:t>enzymatic</a:t>
            </a:r>
            <a:r>
              <a:rPr lang="tr-TR" dirty="0"/>
              <a:t>, </a:t>
            </a:r>
            <a:r>
              <a:rPr lang="tr-TR" dirty="0" err="1"/>
              <a:t>enzymology</a:t>
            </a:r>
            <a:r>
              <a:rPr lang="tr-TR" dirty="0"/>
              <a:t> vb kelimeleri de kapsar.</a:t>
            </a:r>
          </a:p>
          <a:p>
            <a:endParaRPr lang="tr-TR" dirty="0"/>
          </a:p>
          <a:p>
            <a:r>
              <a:rPr lang="tr-TR" dirty="0" err="1"/>
              <a:t>Sul</a:t>
            </a:r>
            <a:r>
              <a:rPr lang="tr-TR" dirty="0"/>
              <a:t>*ur; </a:t>
            </a:r>
            <a:r>
              <a:rPr lang="tr-TR" dirty="0" err="1"/>
              <a:t>sulfur</a:t>
            </a:r>
            <a:r>
              <a:rPr lang="tr-TR" dirty="0"/>
              <a:t> ve </a:t>
            </a:r>
            <a:r>
              <a:rPr lang="tr-TR" dirty="0" err="1"/>
              <a:t>sulphur</a:t>
            </a:r>
            <a:r>
              <a:rPr lang="tr-TR" dirty="0"/>
              <a:t> vb kelimeleri de kapsar.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lstStyle/>
          <a:p>
            <a:r>
              <a:rPr lang="tr-TR" b="1" dirty="0">
                <a:solidFill>
                  <a:srgbClr val="0070C0"/>
                </a:solidFill>
              </a:rPr>
              <a:t>Soru İşareti Karakteri (?): </a:t>
            </a:r>
            <a:r>
              <a:rPr lang="tr-TR" b="1" dirty="0">
                <a:solidFill>
                  <a:srgbClr val="FF0000"/>
                </a:solidFill>
              </a:rPr>
              <a:t>Tek bir harf </a:t>
            </a:r>
            <a:r>
              <a:rPr lang="tr-TR" dirty="0">
                <a:solidFill>
                  <a:srgbClr val="FF0000"/>
                </a:solidFill>
              </a:rPr>
              <a:t>karakterini temsil eder. ?? iki karakter, vb.</a:t>
            </a:r>
          </a:p>
          <a:p>
            <a:endParaRPr lang="tr-TR" dirty="0">
              <a:solidFill>
                <a:srgbClr val="FF0000"/>
              </a:solidFill>
            </a:endParaRPr>
          </a:p>
          <a:p>
            <a:r>
              <a:rPr lang="tr-TR" dirty="0"/>
              <a:t>Örneğin, volkan? </a:t>
            </a:r>
            <a:r>
              <a:rPr lang="tr-TR" dirty="0" err="1"/>
              <a:t>Volcany</a:t>
            </a:r>
            <a:r>
              <a:rPr lang="tr-TR" dirty="0"/>
              <a:t>, </a:t>
            </a:r>
            <a:r>
              <a:rPr lang="tr-TR" dirty="0" err="1"/>
              <a:t>volcane</a:t>
            </a:r>
            <a:r>
              <a:rPr lang="tr-TR" dirty="0"/>
              <a:t>, </a:t>
            </a:r>
            <a:r>
              <a:rPr lang="tr-TR" dirty="0" err="1"/>
              <a:t>volcano</a:t>
            </a:r>
            <a:r>
              <a:rPr lang="tr-TR" dirty="0"/>
              <a:t> vb kelimeleri kapsar.</a:t>
            </a:r>
          </a:p>
          <a:p>
            <a:endParaRPr lang="tr-TR" dirty="0"/>
          </a:p>
          <a:p>
            <a:r>
              <a:rPr lang="tr-TR" dirty="0" err="1"/>
              <a:t>wom</a:t>
            </a:r>
            <a:r>
              <a:rPr lang="tr-TR" dirty="0"/>
              <a:t>*n: </a:t>
            </a:r>
            <a:r>
              <a:rPr lang="tr-TR" dirty="0" err="1"/>
              <a:t>woman</a:t>
            </a:r>
            <a:r>
              <a:rPr lang="tr-TR" dirty="0"/>
              <a:t>, </a:t>
            </a:r>
            <a:r>
              <a:rPr lang="tr-TR" dirty="0" err="1"/>
              <a:t>women</a:t>
            </a:r>
            <a:r>
              <a:rPr lang="tr-TR" dirty="0"/>
              <a:t>, </a:t>
            </a:r>
            <a:r>
              <a:rPr lang="tr-TR" dirty="0" err="1"/>
              <a:t>womyn</a:t>
            </a:r>
            <a:r>
              <a:rPr lang="tr-TR" dirty="0"/>
              <a:t> vb kelimeleri kapsar.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lstStyle/>
          <a:p>
            <a:r>
              <a:rPr lang="tr-TR" b="1" dirty="0">
                <a:solidFill>
                  <a:srgbClr val="0070C0"/>
                </a:solidFill>
              </a:rPr>
              <a:t>Dolar Karakteri ($): </a:t>
            </a:r>
            <a:r>
              <a:rPr lang="tr-TR" b="1" dirty="0">
                <a:solidFill>
                  <a:srgbClr val="FF0000"/>
                </a:solidFill>
              </a:rPr>
              <a:t>Sıfır karakteri </a:t>
            </a:r>
            <a:r>
              <a:rPr lang="tr-TR" dirty="0">
                <a:solidFill>
                  <a:srgbClr val="FF0000"/>
                </a:solidFill>
              </a:rPr>
              <a:t>veya </a:t>
            </a:r>
            <a:r>
              <a:rPr lang="tr-TR" b="1" dirty="0">
                <a:solidFill>
                  <a:srgbClr val="FF0000"/>
                </a:solidFill>
              </a:rPr>
              <a:t>tek bir harf karakterini</a:t>
            </a:r>
            <a:r>
              <a:rPr lang="tr-TR" dirty="0">
                <a:solidFill>
                  <a:srgbClr val="FF0000"/>
                </a:solidFill>
              </a:rPr>
              <a:t> temsil eder.</a:t>
            </a:r>
          </a:p>
          <a:p>
            <a:endParaRPr lang="tr-TR" dirty="0"/>
          </a:p>
          <a:p>
            <a:r>
              <a:rPr lang="tr-TR" dirty="0"/>
              <a:t>Örneğin, </a:t>
            </a:r>
            <a:r>
              <a:rPr lang="tr-TR" dirty="0" err="1"/>
              <a:t>vapo</a:t>
            </a:r>
            <a:r>
              <a:rPr lang="tr-TR" dirty="0"/>
              <a:t>$r: </a:t>
            </a:r>
            <a:r>
              <a:rPr lang="tr-TR" dirty="0" err="1"/>
              <a:t>vapor</a:t>
            </a:r>
            <a:r>
              <a:rPr lang="tr-TR" dirty="0"/>
              <a:t> ve </a:t>
            </a:r>
            <a:r>
              <a:rPr lang="tr-TR" dirty="0" err="1"/>
              <a:t>vapour</a:t>
            </a:r>
            <a:r>
              <a:rPr lang="tr-TR" dirty="0"/>
              <a:t> kelimelerini kapsar.</a:t>
            </a:r>
          </a:p>
          <a:p>
            <a:endParaRPr lang="tr-TR" dirty="0"/>
          </a:p>
          <a:p>
            <a:r>
              <a:rPr lang="tr-TR" dirty="0" err="1"/>
              <a:t>colo</a:t>
            </a:r>
            <a:r>
              <a:rPr lang="tr-TR" dirty="0"/>
              <a:t>$r: </a:t>
            </a:r>
            <a:r>
              <a:rPr lang="tr-TR" dirty="0" err="1"/>
              <a:t>color</a:t>
            </a:r>
            <a:r>
              <a:rPr lang="tr-TR" dirty="0"/>
              <a:t> ve </a:t>
            </a:r>
            <a:r>
              <a:rPr lang="tr-TR" dirty="0" err="1"/>
              <a:t>colour</a:t>
            </a:r>
            <a:r>
              <a:rPr lang="tr-TR" dirty="0"/>
              <a:t> kelimelerini kapsar.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pic>
        <p:nvPicPr>
          <p:cNvPr id="3074" name="Picture 2"/>
          <p:cNvPicPr>
            <a:picLocks noChangeAspect="1" noChangeArrowheads="1"/>
          </p:cNvPicPr>
          <p:nvPr/>
        </p:nvPicPr>
        <p:blipFill>
          <a:blip r:embed="rId2" cstate="print"/>
          <a:srcRect/>
          <a:stretch>
            <a:fillRect/>
          </a:stretch>
        </p:blipFill>
        <p:spPr bwMode="auto">
          <a:xfrm>
            <a:off x="107504" y="1556793"/>
            <a:ext cx="8850779" cy="4392487"/>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Tarama Operatörleri</a:t>
            </a:r>
          </a:p>
        </p:txBody>
      </p:sp>
      <p:sp>
        <p:nvSpPr>
          <p:cNvPr id="3" name="2 İçerik Yer Tutucusu"/>
          <p:cNvSpPr>
            <a:spLocks noGrp="1"/>
          </p:cNvSpPr>
          <p:nvPr>
            <p:ph idx="1"/>
          </p:nvPr>
        </p:nvSpPr>
        <p:spPr/>
        <p:txBody>
          <a:bodyPr>
            <a:normAutofit fontScale="92500" lnSpcReduction="10000"/>
          </a:bodyPr>
          <a:lstStyle/>
          <a:p>
            <a:r>
              <a:rPr lang="tr-TR" b="1" dirty="0">
                <a:solidFill>
                  <a:srgbClr val="0070C0"/>
                </a:solidFill>
              </a:rPr>
              <a:t>AND (ve) Fonksiyonu: </a:t>
            </a:r>
            <a:r>
              <a:rPr lang="tr-TR" b="1" dirty="0">
                <a:solidFill>
                  <a:srgbClr val="FF0000"/>
                </a:solidFill>
              </a:rPr>
              <a:t>Taranacak kelimeler arasına AND (ve) yazılarak her iki kelimeyi beraber ihtiva eden materyaller bulunabilir. Taranacak iki kelime arasında bırakılan </a:t>
            </a:r>
            <a:r>
              <a:rPr lang="tr-TR" b="1" u="sng" dirty="0">
                <a:solidFill>
                  <a:srgbClr val="FF0000"/>
                </a:solidFill>
              </a:rPr>
              <a:t>bir boşluk</a:t>
            </a:r>
            <a:r>
              <a:rPr lang="tr-TR" b="1" dirty="0">
                <a:solidFill>
                  <a:srgbClr val="FF0000"/>
                </a:solidFill>
              </a:rPr>
              <a:t> da aynı anlama gelir.</a:t>
            </a:r>
          </a:p>
          <a:p>
            <a:endParaRPr lang="tr-TR" dirty="0"/>
          </a:p>
          <a:p>
            <a:r>
              <a:rPr lang="tr-TR" dirty="0">
                <a:solidFill>
                  <a:srgbClr val="0070C0"/>
                </a:solidFill>
              </a:rPr>
              <a:t>Örnek</a:t>
            </a:r>
          </a:p>
          <a:p>
            <a:r>
              <a:rPr lang="tr-TR" dirty="0" err="1"/>
              <a:t>Mathematic</a:t>
            </a:r>
            <a:r>
              <a:rPr lang="tr-TR" dirty="0"/>
              <a:t> AND </a:t>
            </a:r>
            <a:r>
              <a:rPr lang="tr-TR" dirty="0" err="1"/>
              <a:t>Education</a:t>
            </a:r>
            <a:r>
              <a:rPr lang="tr-TR" dirty="0"/>
              <a:t> (=</a:t>
            </a:r>
            <a:r>
              <a:rPr lang="tr-TR" dirty="0" err="1"/>
              <a:t>Mathematic</a:t>
            </a:r>
            <a:r>
              <a:rPr lang="tr-TR" dirty="0"/>
              <a:t> </a:t>
            </a:r>
            <a:r>
              <a:rPr lang="tr-TR" dirty="0" err="1"/>
              <a:t>Education</a:t>
            </a:r>
            <a:r>
              <a:rPr lang="tr-TR" dirty="0"/>
              <a:t>) (Bu kelimelerin </a:t>
            </a:r>
            <a:r>
              <a:rPr lang="tr-TR" u="sng" dirty="0"/>
              <a:t>her ikisinin </a:t>
            </a:r>
            <a:r>
              <a:rPr lang="tr-TR" dirty="0"/>
              <a:t>de geçtiği kaynakları gösterir).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Tarama Operatörleri</a:t>
            </a:r>
          </a:p>
        </p:txBody>
      </p:sp>
      <p:sp>
        <p:nvSpPr>
          <p:cNvPr id="3" name="2 İçerik Yer Tutucusu"/>
          <p:cNvSpPr>
            <a:spLocks noGrp="1"/>
          </p:cNvSpPr>
          <p:nvPr>
            <p:ph idx="1"/>
          </p:nvPr>
        </p:nvSpPr>
        <p:spPr/>
        <p:txBody>
          <a:bodyPr/>
          <a:lstStyle/>
          <a:p>
            <a:r>
              <a:rPr lang="tr-TR" b="1" dirty="0">
                <a:solidFill>
                  <a:srgbClr val="0070C0"/>
                </a:solidFill>
              </a:rPr>
              <a:t>OR (veya) Fonksiyonu: </a:t>
            </a:r>
            <a:r>
              <a:rPr lang="tr-TR" dirty="0">
                <a:solidFill>
                  <a:srgbClr val="FF0000"/>
                </a:solidFill>
              </a:rPr>
              <a:t>Kelimeler arasına OR (veya) yazılarak anahtar kelimelerden birinin ya da her ikisinin geçtiği kaynaklar bulunur.</a:t>
            </a:r>
          </a:p>
          <a:p>
            <a:endParaRPr lang="tr-TR" dirty="0"/>
          </a:p>
          <a:p>
            <a:r>
              <a:rPr lang="tr-TR" b="1" dirty="0">
                <a:solidFill>
                  <a:srgbClr val="0070C0"/>
                </a:solidFill>
              </a:rPr>
              <a:t>Örnek</a:t>
            </a:r>
          </a:p>
          <a:p>
            <a:r>
              <a:rPr lang="tr-TR" dirty="0" err="1"/>
              <a:t>Primary</a:t>
            </a:r>
            <a:r>
              <a:rPr lang="tr-TR" dirty="0"/>
              <a:t> OR </a:t>
            </a:r>
            <a:r>
              <a:rPr lang="tr-TR" dirty="0" err="1"/>
              <a:t>Education</a:t>
            </a:r>
            <a:r>
              <a:rPr lang="tr-TR" dirty="0"/>
              <a:t> (Anahtar kelimelerden </a:t>
            </a:r>
            <a:r>
              <a:rPr lang="tr-TR" u="sng" dirty="0"/>
              <a:t>herhangi birinin </a:t>
            </a:r>
            <a:r>
              <a:rPr lang="tr-TR" dirty="0"/>
              <a:t>ya da </a:t>
            </a:r>
            <a:r>
              <a:rPr lang="tr-TR" u="sng" dirty="0"/>
              <a:t>her ikisinin </a:t>
            </a:r>
            <a:r>
              <a:rPr lang="tr-TR" dirty="0"/>
              <a:t>geçtiği kaynakları gösterir.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fontScale="85000" lnSpcReduction="20000"/>
          </a:bodyPr>
          <a:lstStyle/>
          <a:p>
            <a:r>
              <a:rPr lang="tr-TR" b="1" dirty="0">
                <a:solidFill>
                  <a:srgbClr val="0070C0"/>
                </a:solidFill>
              </a:rPr>
              <a:t>Tırnak (“  “) Fonksiyonu: </a:t>
            </a:r>
            <a:r>
              <a:rPr lang="tr-TR" b="1" dirty="0">
                <a:solidFill>
                  <a:srgbClr val="FF0000"/>
                </a:solidFill>
              </a:rPr>
              <a:t>Taranan kelimeler tırnak (“ “) içine yazılarak </a:t>
            </a:r>
            <a:r>
              <a:rPr lang="tr-TR" b="1" i="1" dirty="0" err="1">
                <a:solidFill>
                  <a:srgbClr val="FF0000"/>
                </a:solidFill>
              </a:rPr>
              <a:t>exact</a:t>
            </a:r>
            <a:r>
              <a:rPr lang="tr-TR" b="1" i="1" dirty="0">
                <a:solidFill>
                  <a:srgbClr val="FF0000"/>
                </a:solidFill>
              </a:rPr>
              <a:t> </a:t>
            </a:r>
            <a:r>
              <a:rPr lang="tr-TR" b="1" i="1" dirty="0" err="1">
                <a:solidFill>
                  <a:srgbClr val="FF0000"/>
                </a:solidFill>
              </a:rPr>
              <a:t>phrase</a:t>
            </a:r>
            <a:r>
              <a:rPr lang="tr-TR" b="1" i="1" dirty="0">
                <a:solidFill>
                  <a:srgbClr val="FF0000"/>
                </a:solidFill>
              </a:rPr>
              <a:t> </a:t>
            </a:r>
            <a:r>
              <a:rPr lang="tr-TR" b="1" dirty="0">
                <a:solidFill>
                  <a:srgbClr val="FF0000"/>
                </a:solidFill>
              </a:rPr>
              <a:t>(tam ibare ya da deyim) taraması yapılabilir.</a:t>
            </a:r>
          </a:p>
          <a:p>
            <a:endParaRPr lang="tr-TR" dirty="0"/>
          </a:p>
          <a:p>
            <a:r>
              <a:rPr lang="tr-TR" dirty="0"/>
              <a:t>Bu işlevin </a:t>
            </a:r>
            <a:r>
              <a:rPr lang="tr-TR" dirty="0">
                <a:solidFill>
                  <a:srgbClr val="0070C0"/>
                </a:solidFill>
              </a:rPr>
              <a:t>AND</a:t>
            </a:r>
            <a:r>
              <a:rPr lang="tr-TR" dirty="0"/>
              <a:t> fonksiyonu ile yapılan taramadan şöyle bir farkı vardır. </a:t>
            </a:r>
            <a:r>
              <a:rPr lang="tr-TR" dirty="0">
                <a:solidFill>
                  <a:srgbClr val="0070C0"/>
                </a:solidFill>
              </a:rPr>
              <a:t>AND</a:t>
            </a:r>
            <a:r>
              <a:rPr lang="tr-TR" dirty="0"/>
              <a:t> ile yapılan taramada kelimelerin yazıldığı sırada bulunması veya ardı ardına yer alması gerekmez. Taranan kelimelerin ilgili </a:t>
            </a:r>
            <a:r>
              <a:rPr lang="tr-TR" dirty="0" err="1"/>
              <a:t>dökümanın</a:t>
            </a:r>
            <a:r>
              <a:rPr lang="tr-TR" dirty="0"/>
              <a:t> herhangi bir yerinde olması yeterlidir. </a:t>
            </a:r>
          </a:p>
          <a:p>
            <a:r>
              <a:rPr lang="tr-TR" dirty="0"/>
              <a:t>Oysa </a:t>
            </a:r>
            <a:r>
              <a:rPr lang="tr-TR" dirty="0">
                <a:solidFill>
                  <a:srgbClr val="0070C0"/>
                </a:solidFill>
              </a:rPr>
              <a:t>“tırnak içinde”</a:t>
            </a:r>
            <a:r>
              <a:rPr lang="tr-TR" dirty="0"/>
              <a:t> yapılan bir taramada, taranan kelime grubunun yazıldığı biçimde bilgi kaynağında olması gerekir.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lstStyle/>
          <a:p>
            <a:r>
              <a:rPr lang="tr-TR" b="1" dirty="0">
                <a:solidFill>
                  <a:srgbClr val="0070C0"/>
                </a:solidFill>
              </a:rPr>
              <a:t>NOT (Hariç) Fonksiyonu: </a:t>
            </a:r>
            <a:r>
              <a:rPr lang="tr-TR" dirty="0">
                <a:solidFill>
                  <a:srgbClr val="FF0000"/>
                </a:solidFill>
              </a:rPr>
              <a:t>Web of </a:t>
            </a:r>
            <a:r>
              <a:rPr lang="tr-TR" dirty="0" err="1">
                <a:solidFill>
                  <a:srgbClr val="FF0000"/>
                </a:solidFill>
              </a:rPr>
              <a:t>Science’ta</a:t>
            </a:r>
            <a:r>
              <a:rPr lang="tr-TR" dirty="0">
                <a:solidFill>
                  <a:srgbClr val="FF0000"/>
                </a:solidFill>
              </a:rPr>
              <a:t> tarama yapılırken, taramada hariç tutulacak kelimeler </a:t>
            </a:r>
            <a:r>
              <a:rPr lang="tr-TR" b="1" dirty="0">
                <a:solidFill>
                  <a:srgbClr val="0070C0"/>
                </a:solidFill>
              </a:rPr>
              <a:t>NOT</a:t>
            </a:r>
            <a:r>
              <a:rPr lang="tr-TR" dirty="0">
                <a:solidFill>
                  <a:srgbClr val="FF0000"/>
                </a:solidFill>
              </a:rPr>
              <a:t> ile elimine edilir.</a:t>
            </a:r>
          </a:p>
          <a:p>
            <a:endParaRPr lang="tr-TR" dirty="0"/>
          </a:p>
          <a:p>
            <a:r>
              <a:rPr lang="tr-TR" b="1" dirty="0">
                <a:solidFill>
                  <a:srgbClr val="0070C0"/>
                </a:solidFill>
              </a:rPr>
              <a:t>Örnek:</a:t>
            </a:r>
            <a:r>
              <a:rPr lang="tr-TR" b="1" dirty="0"/>
              <a:t> </a:t>
            </a:r>
            <a:r>
              <a:rPr lang="tr-TR" dirty="0" err="1"/>
              <a:t>Citizenship</a:t>
            </a:r>
            <a:r>
              <a:rPr lang="tr-TR" dirty="0"/>
              <a:t> </a:t>
            </a:r>
            <a:r>
              <a:rPr lang="tr-TR" dirty="0">
                <a:solidFill>
                  <a:srgbClr val="0070C0"/>
                </a:solidFill>
              </a:rPr>
              <a:t>NOT</a:t>
            </a:r>
            <a:r>
              <a:rPr lang="tr-TR" dirty="0"/>
              <a:t> </a:t>
            </a:r>
            <a:r>
              <a:rPr lang="tr-TR" dirty="0" err="1"/>
              <a:t>education</a:t>
            </a:r>
            <a:r>
              <a:rPr lang="tr-TR" dirty="0"/>
              <a:t> (</a:t>
            </a:r>
            <a:r>
              <a:rPr lang="tr-TR" dirty="0" err="1"/>
              <a:t>education</a:t>
            </a:r>
            <a:r>
              <a:rPr lang="tr-TR" dirty="0"/>
              <a:t> kelimesinin geçmediği, </a:t>
            </a:r>
            <a:r>
              <a:rPr lang="tr-TR" dirty="0" err="1"/>
              <a:t>citizenship</a:t>
            </a:r>
            <a:r>
              <a:rPr lang="tr-TR" dirty="0"/>
              <a:t> terimini ihtiva eden kaynaklar bulunur).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fontScale="77500" lnSpcReduction="20000"/>
          </a:bodyPr>
          <a:lstStyle/>
          <a:p>
            <a:r>
              <a:rPr lang="tr-TR" b="1" dirty="0">
                <a:solidFill>
                  <a:srgbClr val="0070C0"/>
                </a:solidFill>
              </a:rPr>
              <a:t>SAME (Aynı) Fonksiyonu: </a:t>
            </a:r>
            <a:r>
              <a:rPr lang="tr-TR" i="1" dirty="0" err="1">
                <a:solidFill>
                  <a:srgbClr val="FF0000"/>
                </a:solidFill>
              </a:rPr>
              <a:t>Same</a:t>
            </a:r>
            <a:r>
              <a:rPr lang="tr-TR" dirty="0">
                <a:solidFill>
                  <a:srgbClr val="FF0000"/>
                </a:solidFill>
              </a:rPr>
              <a:t> fonksiyonu aynı birim içindeki ilgili kelime gruplarını tarar.</a:t>
            </a:r>
          </a:p>
          <a:p>
            <a:endParaRPr lang="tr-TR" dirty="0">
              <a:solidFill>
                <a:srgbClr val="FF0000"/>
              </a:solidFill>
            </a:endParaRPr>
          </a:p>
          <a:p>
            <a:r>
              <a:rPr lang="tr-TR" dirty="0"/>
              <a:t>Mesela </a:t>
            </a:r>
            <a:r>
              <a:rPr lang="tr-TR" b="1" dirty="0" err="1"/>
              <a:t>citizenship</a:t>
            </a:r>
            <a:r>
              <a:rPr lang="tr-TR" dirty="0"/>
              <a:t> AND </a:t>
            </a:r>
            <a:r>
              <a:rPr lang="tr-TR" b="1" dirty="0" err="1"/>
              <a:t>education</a:t>
            </a:r>
            <a:r>
              <a:rPr lang="tr-TR" dirty="0"/>
              <a:t> diye tarama yapılınca, aynı makalenin özet kısmında </a:t>
            </a:r>
            <a:r>
              <a:rPr lang="tr-TR" b="1" dirty="0" err="1"/>
              <a:t>citizenship</a:t>
            </a:r>
            <a:r>
              <a:rPr lang="tr-TR" dirty="0"/>
              <a:t>, anahtar kelimeler veya makale başlığında </a:t>
            </a:r>
            <a:r>
              <a:rPr lang="tr-TR" b="1" dirty="0" err="1"/>
              <a:t>education</a:t>
            </a:r>
            <a:r>
              <a:rPr lang="tr-TR" dirty="0"/>
              <a:t> geçiyorsa, bu kaynak tarama sonuçlarında listelenir.</a:t>
            </a:r>
          </a:p>
          <a:p>
            <a:endParaRPr lang="tr-TR" dirty="0"/>
          </a:p>
          <a:p>
            <a:r>
              <a:rPr lang="tr-TR" dirty="0"/>
              <a:t>Eğer </a:t>
            </a:r>
            <a:r>
              <a:rPr lang="tr-TR" b="1" dirty="0" err="1"/>
              <a:t>citizenship</a:t>
            </a:r>
            <a:r>
              <a:rPr lang="tr-TR" dirty="0"/>
              <a:t> SAME </a:t>
            </a:r>
            <a:r>
              <a:rPr lang="tr-TR" b="1" dirty="0" err="1"/>
              <a:t>education</a:t>
            </a:r>
            <a:r>
              <a:rPr lang="tr-TR" dirty="0"/>
              <a:t> diye tarama yapılırsa her iki kelime aynı birimde ise (örneğin başlıkta (TITLE), veya özette (ABSTRACT, SYNOPSIS, SUMMARY) veya anahtar kelimelerde (KEY WORDS) tarama sonucu olarak listelenir.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lstStyle/>
          <a:p>
            <a:r>
              <a:rPr lang="tr-TR" b="1" dirty="0">
                <a:solidFill>
                  <a:srgbClr val="0070C0"/>
                </a:solidFill>
              </a:rPr>
              <a:t>Parantez (  ) Fonksiyonu: </a:t>
            </a:r>
            <a:r>
              <a:rPr lang="tr-TR" dirty="0">
                <a:solidFill>
                  <a:srgbClr val="FF0000"/>
                </a:solidFill>
              </a:rPr>
              <a:t>Bir kelime ya da kelime grubunu diğer bir kelime grubu ile kombinasyonunu sağlamak için kullanılan bir araçtır.</a:t>
            </a:r>
          </a:p>
          <a:p>
            <a:pPr>
              <a:buNone/>
            </a:pPr>
            <a:endParaRPr lang="tr-TR" dirty="0"/>
          </a:p>
        </p:txBody>
      </p:sp>
      <p:pic>
        <p:nvPicPr>
          <p:cNvPr id="4098" name="Picture 2"/>
          <p:cNvPicPr>
            <a:picLocks noChangeAspect="1" noChangeArrowheads="1"/>
          </p:cNvPicPr>
          <p:nvPr/>
        </p:nvPicPr>
        <p:blipFill>
          <a:blip r:embed="rId2" cstate="print"/>
          <a:srcRect/>
          <a:stretch>
            <a:fillRect/>
          </a:stretch>
        </p:blipFill>
        <p:spPr bwMode="auto">
          <a:xfrm>
            <a:off x="827584" y="3717032"/>
            <a:ext cx="7586853" cy="2808312"/>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lnSpcReduction="10000"/>
          </a:bodyPr>
          <a:lstStyle/>
          <a:p>
            <a:r>
              <a:rPr lang="tr-TR" b="1" dirty="0">
                <a:solidFill>
                  <a:srgbClr val="0070C0"/>
                </a:solidFill>
              </a:rPr>
              <a:t>Eşanlamlılar veya Farklı Yazım Stilleri: </a:t>
            </a:r>
            <a:r>
              <a:rPr lang="tr-TR" b="1" dirty="0">
                <a:solidFill>
                  <a:srgbClr val="FF0000"/>
                </a:solidFill>
              </a:rPr>
              <a:t>Eş anlamlı olabilecek kelimeler, bunların alabilecekleri muhtemel ekler, kelimelerin bitişik ya da ayrık yazılabilmeleri vb durumlar asteriks ve OR operatörleri ile kolaylıkla taranabilir.</a:t>
            </a:r>
          </a:p>
          <a:p>
            <a:endParaRPr lang="tr-TR" dirty="0"/>
          </a:p>
          <a:p>
            <a:r>
              <a:rPr lang="tr-TR" dirty="0">
                <a:solidFill>
                  <a:srgbClr val="0070C0"/>
                </a:solidFill>
              </a:rPr>
              <a:t>Örnek:  </a:t>
            </a:r>
            <a:r>
              <a:rPr lang="tr-TR" dirty="0" err="1"/>
              <a:t>honey</a:t>
            </a:r>
            <a:r>
              <a:rPr lang="tr-TR" dirty="0"/>
              <a:t> </a:t>
            </a:r>
            <a:r>
              <a:rPr lang="tr-TR" dirty="0" err="1"/>
              <a:t>bee</a:t>
            </a:r>
            <a:r>
              <a:rPr lang="tr-TR" dirty="0"/>
              <a:t>* OR </a:t>
            </a:r>
            <a:r>
              <a:rPr lang="tr-TR" dirty="0" err="1"/>
              <a:t>honeybee</a:t>
            </a:r>
            <a:r>
              <a:rPr lang="tr-TR" dirty="0"/>
              <a:t>* OR </a:t>
            </a:r>
            <a:r>
              <a:rPr lang="tr-TR" dirty="0" err="1"/>
              <a:t>apis</a:t>
            </a:r>
            <a:r>
              <a:rPr lang="tr-TR" dirty="0"/>
              <a:t> </a:t>
            </a:r>
            <a:r>
              <a:rPr lang="tr-TR" dirty="0" err="1"/>
              <a:t>mellif</a:t>
            </a:r>
            <a:r>
              <a:rPr lang="tr-TR" dirty="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fontScale="92500" lnSpcReduction="20000"/>
          </a:bodyPr>
          <a:lstStyle/>
          <a:p>
            <a:r>
              <a:rPr lang="tr-TR" b="1" dirty="0">
                <a:solidFill>
                  <a:srgbClr val="0070C0"/>
                </a:solidFill>
              </a:rPr>
              <a:t>Noktalama İşareti Taşıyan Terimleri Tarama: </a:t>
            </a:r>
            <a:r>
              <a:rPr lang="tr-TR" dirty="0">
                <a:solidFill>
                  <a:srgbClr val="FF0000"/>
                </a:solidFill>
              </a:rPr>
              <a:t>Her ne kadar tarama sonuçlarında gösterilseler de, noktalama işaretleri bazen </a:t>
            </a:r>
            <a:r>
              <a:rPr lang="tr-TR" dirty="0" err="1">
                <a:solidFill>
                  <a:srgbClr val="FF0000"/>
                </a:solidFill>
              </a:rPr>
              <a:t>WOS’ta</a:t>
            </a:r>
            <a:r>
              <a:rPr lang="tr-TR" dirty="0">
                <a:solidFill>
                  <a:srgbClr val="FF0000"/>
                </a:solidFill>
              </a:rPr>
              <a:t> boşluk olarak bazen de bitişik olarak değerlendirilir. Bu durumda alternatif olarak hem noktalama işaretini taşıyan hem de taşımayan anahtar kelime ile tarama yapmada fayda vardır.</a:t>
            </a:r>
          </a:p>
          <a:p>
            <a:endParaRPr lang="tr-TR" dirty="0"/>
          </a:p>
          <a:p>
            <a:r>
              <a:rPr lang="tr-TR" dirty="0">
                <a:solidFill>
                  <a:srgbClr val="0070C0"/>
                </a:solidFill>
              </a:rPr>
              <a:t>Örneğin</a:t>
            </a:r>
            <a:r>
              <a:rPr lang="tr-TR" dirty="0"/>
              <a:t> X-Ray kelimesini taramak için</a:t>
            </a:r>
          </a:p>
          <a:p>
            <a:endParaRPr lang="tr-TR" dirty="0"/>
          </a:p>
          <a:p>
            <a:r>
              <a:rPr lang="tr-TR" dirty="0" err="1"/>
              <a:t>Xray</a:t>
            </a:r>
            <a:r>
              <a:rPr lang="tr-TR" dirty="0"/>
              <a:t> OR x ray OR x-ray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lnSpcReduction="10000"/>
          </a:bodyPr>
          <a:lstStyle/>
          <a:p>
            <a:r>
              <a:rPr lang="tr-TR" b="1" dirty="0">
                <a:solidFill>
                  <a:srgbClr val="0070C0"/>
                </a:solidFill>
              </a:rPr>
              <a:t>Eski Yunan Harflerini İçeren Terimleri Tarama: </a:t>
            </a:r>
            <a:r>
              <a:rPr lang="tr-TR" dirty="0">
                <a:solidFill>
                  <a:srgbClr val="FF0000"/>
                </a:solidFill>
              </a:rPr>
              <a:t>Taramalarda Yunan harflerinin İngilizce okunuşları kullanılır.</a:t>
            </a:r>
          </a:p>
          <a:p>
            <a:endParaRPr lang="tr-TR" dirty="0"/>
          </a:p>
          <a:p>
            <a:r>
              <a:rPr lang="tr-TR" dirty="0">
                <a:solidFill>
                  <a:srgbClr val="0070C0"/>
                </a:solidFill>
              </a:rPr>
              <a:t>Örnek: </a:t>
            </a:r>
            <a:r>
              <a:rPr lang="el-GR" b="1" dirty="0"/>
              <a:t>β</a:t>
            </a:r>
            <a:r>
              <a:rPr lang="tr-TR" b="1" dirty="0"/>
              <a:t>-</a:t>
            </a:r>
            <a:r>
              <a:rPr lang="tr-TR" b="1" dirty="0" err="1"/>
              <a:t>carotene</a:t>
            </a:r>
            <a:r>
              <a:rPr lang="tr-TR" b="1" dirty="0"/>
              <a:t> </a:t>
            </a:r>
            <a:r>
              <a:rPr lang="tr-TR" dirty="0"/>
              <a:t>kelimesi,</a:t>
            </a:r>
          </a:p>
          <a:p>
            <a:pPr>
              <a:buNone/>
            </a:pPr>
            <a:r>
              <a:rPr lang="tr-TR" b="1" dirty="0"/>
              <a:t>	beta </a:t>
            </a:r>
            <a:r>
              <a:rPr lang="tr-TR" b="1" dirty="0" err="1"/>
              <a:t>carotene</a:t>
            </a:r>
            <a:r>
              <a:rPr lang="tr-TR" b="1" dirty="0"/>
              <a:t> </a:t>
            </a:r>
            <a:r>
              <a:rPr lang="tr-TR" dirty="0"/>
              <a:t>yazılarak taranırken</a:t>
            </a:r>
          </a:p>
          <a:p>
            <a:r>
              <a:rPr lang="tr-TR" b="1" dirty="0"/>
              <a:t>α, </a:t>
            </a:r>
            <a:r>
              <a:rPr lang="el-GR" b="1" dirty="0"/>
              <a:t>ω</a:t>
            </a:r>
            <a:r>
              <a:rPr lang="tr-TR" b="1" dirty="0"/>
              <a:t>-</a:t>
            </a:r>
            <a:r>
              <a:rPr lang="tr-TR" b="1" dirty="0" err="1"/>
              <a:t>bis</a:t>
            </a:r>
            <a:r>
              <a:rPr lang="tr-TR" b="1" dirty="0"/>
              <a:t>(1,1-</a:t>
            </a:r>
            <a:r>
              <a:rPr lang="tr-TR" b="1" dirty="0" err="1"/>
              <a:t>dimethylheptyl</a:t>
            </a:r>
            <a:r>
              <a:rPr lang="tr-TR" b="1" dirty="0"/>
              <a:t>) </a:t>
            </a:r>
            <a:r>
              <a:rPr lang="tr-TR" dirty="0"/>
              <a:t>kelime grubu taranırken </a:t>
            </a:r>
            <a:r>
              <a:rPr lang="tr-TR" b="1" dirty="0" err="1"/>
              <a:t>alpha</a:t>
            </a:r>
            <a:r>
              <a:rPr lang="tr-TR" b="1" dirty="0"/>
              <a:t> </a:t>
            </a:r>
            <a:r>
              <a:rPr lang="tr-TR" b="1" dirty="0" err="1"/>
              <a:t>omega</a:t>
            </a:r>
            <a:r>
              <a:rPr lang="tr-TR" b="1" dirty="0"/>
              <a:t> </a:t>
            </a:r>
            <a:r>
              <a:rPr lang="tr-TR" b="1" dirty="0" err="1"/>
              <a:t>bis</a:t>
            </a:r>
            <a:r>
              <a:rPr lang="tr-TR" b="1" dirty="0"/>
              <a:t> 1 1 </a:t>
            </a:r>
            <a:r>
              <a:rPr lang="tr-TR" b="1" dirty="0" err="1"/>
              <a:t>dimethylheptyl</a:t>
            </a:r>
            <a:r>
              <a:rPr lang="tr-TR" b="1" dirty="0"/>
              <a:t> </a:t>
            </a:r>
            <a:r>
              <a:rPr lang="tr-TR" dirty="0"/>
              <a:t>anahtar kelimesi girilir.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Web of </a:t>
            </a:r>
            <a:r>
              <a:rPr lang="tr-TR" dirty="0" err="1"/>
              <a:t>Science’ta</a:t>
            </a:r>
            <a:r>
              <a:rPr lang="tr-TR" dirty="0"/>
              <a:t> Tarama</a:t>
            </a:r>
          </a:p>
        </p:txBody>
      </p:sp>
      <p:sp>
        <p:nvSpPr>
          <p:cNvPr id="3" name="2 İçerik Yer Tutucusu"/>
          <p:cNvSpPr>
            <a:spLocks noGrp="1"/>
          </p:cNvSpPr>
          <p:nvPr>
            <p:ph idx="1"/>
          </p:nvPr>
        </p:nvSpPr>
        <p:spPr/>
        <p:txBody>
          <a:bodyPr>
            <a:normAutofit fontScale="77500" lnSpcReduction="20000"/>
          </a:bodyPr>
          <a:lstStyle/>
          <a:p>
            <a:r>
              <a:rPr lang="tr-TR" b="1" dirty="0" err="1">
                <a:solidFill>
                  <a:srgbClr val="0070C0"/>
                </a:solidFill>
              </a:rPr>
              <a:t>Author</a:t>
            </a:r>
            <a:r>
              <a:rPr lang="tr-TR" b="1" dirty="0">
                <a:solidFill>
                  <a:srgbClr val="0070C0"/>
                </a:solidFill>
              </a:rPr>
              <a:t> </a:t>
            </a:r>
            <a:r>
              <a:rPr lang="tr-TR" b="1" dirty="0" err="1">
                <a:solidFill>
                  <a:srgbClr val="0070C0"/>
                </a:solidFill>
              </a:rPr>
              <a:t>Search</a:t>
            </a:r>
            <a:r>
              <a:rPr lang="tr-TR" b="1" dirty="0">
                <a:solidFill>
                  <a:srgbClr val="0070C0"/>
                </a:solidFill>
              </a:rPr>
              <a:t> (Yazar Taraması): </a:t>
            </a:r>
            <a:r>
              <a:rPr lang="tr-TR" dirty="0">
                <a:solidFill>
                  <a:srgbClr val="FF0000"/>
                </a:solidFill>
              </a:rPr>
              <a:t>General </a:t>
            </a:r>
            <a:r>
              <a:rPr lang="tr-TR" dirty="0" err="1">
                <a:solidFill>
                  <a:srgbClr val="FF0000"/>
                </a:solidFill>
              </a:rPr>
              <a:t>Search</a:t>
            </a:r>
            <a:r>
              <a:rPr lang="tr-TR" dirty="0">
                <a:solidFill>
                  <a:srgbClr val="FF0000"/>
                </a:solidFill>
              </a:rPr>
              <a:t> bölümünde yapılan tarama fonksiyonlarından biri de yazar taramasıdır. TOPİC </a:t>
            </a:r>
            <a:r>
              <a:rPr lang="tr-TR" dirty="0" err="1">
                <a:solidFill>
                  <a:srgbClr val="FF0000"/>
                </a:solidFill>
              </a:rPr>
              <a:t>Search</a:t>
            </a:r>
            <a:r>
              <a:rPr lang="tr-TR" dirty="0">
                <a:solidFill>
                  <a:srgbClr val="FF0000"/>
                </a:solidFill>
              </a:rPr>
              <a:t> bölümünde anlatılan bütün temel özellikler bu bölüm için de geçerlidir. SAME hariç diğer arama operatörleri ve </a:t>
            </a:r>
            <a:r>
              <a:rPr lang="tr-TR" dirty="0" err="1">
                <a:solidFill>
                  <a:srgbClr val="FF0000"/>
                </a:solidFill>
              </a:rPr>
              <a:t>Wildcard’lar</a:t>
            </a:r>
            <a:r>
              <a:rPr lang="tr-TR" dirty="0">
                <a:solidFill>
                  <a:srgbClr val="FF0000"/>
                </a:solidFill>
              </a:rPr>
              <a:t> kullanılabilir. Yazarın adından yazarın atıf indeksine giren makaleleri bulunur.</a:t>
            </a:r>
          </a:p>
          <a:p>
            <a:endParaRPr lang="tr-TR" dirty="0">
              <a:solidFill>
                <a:srgbClr val="FF0000"/>
              </a:solidFill>
            </a:endParaRPr>
          </a:p>
          <a:p>
            <a:r>
              <a:rPr lang="tr-TR" dirty="0">
                <a:solidFill>
                  <a:schemeClr val="accent4">
                    <a:lumMod val="75000"/>
                  </a:schemeClr>
                </a:solidFill>
              </a:rPr>
              <a:t>Yazarın soyadı ve adının ilk harfi ile anahtar kelime girilir.</a:t>
            </a:r>
          </a:p>
          <a:p>
            <a:r>
              <a:rPr lang="tr-TR" dirty="0"/>
              <a:t>Örneğin </a:t>
            </a:r>
            <a:r>
              <a:rPr lang="tr-TR" b="1" dirty="0"/>
              <a:t>Adnan ERKUŞ </a:t>
            </a:r>
            <a:r>
              <a:rPr lang="tr-TR" dirty="0"/>
              <a:t>için, </a:t>
            </a:r>
            <a:r>
              <a:rPr lang="tr-TR" b="1" dirty="0"/>
              <a:t>ERKUS A</a:t>
            </a:r>
          </a:p>
          <a:p>
            <a:r>
              <a:rPr lang="tr-TR" dirty="0">
                <a:solidFill>
                  <a:schemeClr val="accent4">
                    <a:lumMod val="75000"/>
                  </a:schemeClr>
                </a:solidFill>
              </a:rPr>
              <a:t>Eğer yazar iki isimli ise, ilk harfler bitişik girilerek tarama yapılır.</a:t>
            </a:r>
          </a:p>
          <a:p>
            <a:r>
              <a:rPr lang="tr-TR" dirty="0"/>
              <a:t>Örneğin; Mehmet Emin Şengül için, </a:t>
            </a:r>
            <a:r>
              <a:rPr lang="tr-TR" b="1" dirty="0" err="1"/>
              <a:t>Sengul</a:t>
            </a:r>
            <a:r>
              <a:rPr lang="tr-TR" b="1" dirty="0"/>
              <a:t>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0"/>
            <a:ext cx="8229600" cy="1143000"/>
          </a:xfrm>
        </p:spPr>
        <p:txBody>
          <a:bodyPr/>
          <a:lstStyle/>
          <a:p>
            <a:r>
              <a:rPr lang="tr-TR" dirty="0"/>
              <a:t>SCOPUS</a:t>
            </a:r>
          </a:p>
        </p:txBody>
      </p:sp>
      <p:sp>
        <p:nvSpPr>
          <p:cNvPr id="3" name="2 İçerik Yer Tutucusu"/>
          <p:cNvSpPr>
            <a:spLocks noGrp="1"/>
          </p:cNvSpPr>
          <p:nvPr>
            <p:ph idx="1"/>
          </p:nvPr>
        </p:nvSpPr>
        <p:spPr>
          <a:xfrm>
            <a:off x="467544" y="908720"/>
            <a:ext cx="8229600" cy="532656"/>
          </a:xfrm>
        </p:spPr>
        <p:txBody>
          <a:bodyPr>
            <a:normAutofit lnSpcReduction="10000"/>
          </a:bodyPr>
          <a:lstStyle/>
          <a:p>
            <a:r>
              <a:rPr lang="tr-TR" dirty="0" err="1"/>
              <a:t>Elsevier</a:t>
            </a:r>
            <a:r>
              <a:rPr lang="tr-TR" dirty="0"/>
              <a:t> </a:t>
            </a:r>
          </a:p>
        </p:txBody>
      </p:sp>
      <p:pic>
        <p:nvPicPr>
          <p:cNvPr id="6146" name="Picture 2"/>
          <p:cNvPicPr>
            <a:picLocks noChangeAspect="1" noChangeArrowheads="1"/>
          </p:cNvPicPr>
          <p:nvPr/>
        </p:nvPicPr>
        <p:blipFill>
          <a:blip r:embed="rId2" cstate="print"/>
          <a:srcRect/>
          <a:stretch>
            <a:fillRect/>
          </a:stretch>
        </p:blipFill>
        <p:spPr bwMode="auto">
          <a:xfrm>
            <a:off x="323528" y="1484783"/>
            <a:ext cx="8352928" cy="4836637"/>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Scopus</a:t>
            </a:r>
            <a:r>
              <a:rPr lang="tr-TR" dirty="0"/>
              <a:t> Tarama Ayarları</a:t>
            </a:r>
          </a:p>
        </p:txBody>
      </p:sp>
      <p:pic>
        <p:nvPicPr>
          <p:cNvPr id="7170" name="Picture 2"/>
          <p:cNvPicPr>
            <a:picLocks noChangeAspect="1" noChangeArrowheads="1"/>
          </p:cNvPicPr>
          <p:nvPr/>
        </p:nvPicPr>
        <p:blipFill>
          <a:blip r:embed="rId2" cstate="print"/>
          <a:srcRect/>
          <a:stretch>
            <a:fillRect/>
          </a:stretch>
        </p:blipFill>
        <p:spPr bwMode="auto">
          <a:xfrm>
            <a:off x="539552" y="1196752"/>
            <a:ext cx="8299451" cy="5116852"/>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Scopus</a:t>
            </a:r>
            <a:r>
              <a:rPr lang="tr-TR" dirty="0"/>
              <a:t> Sonuç</a:t>
            </a:r>
          </a:p>
        </p:txBody>
      </p:sp>
      <p:pic>
        <p:nvPicPr>
          <p:cNvPr id="8194" name="Picture 2"/>
          <p:cNvPicPr>
            <a:picLocks noChangeAspect="1" noChangeArrowheads="1"/>
          </p:cNvPicPr>
          <p:nvPr/>
        </p:nvPicPr>
        <p:blipFill>
          <a:blip r:embed="rId2" cstate="print"/>
          <a:srcRect/>
          <a:stretch>
            <a:fillRect/>
          </a:stretch>
        </p:blipFill>
        <p:spPr bwMode="auto">
          <a:xfrm>
            <a:off x="251520" y="1340768"/>
            <a:ext cx="8707154" cy="4464496"/>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Scopus</a:t>
            </a:r>
            <a:r>
              <a:rPr lang="tr-TR" dirty="0"/>
              <a:t> Tarama Sonuç ve Makale</a:t>
            </a:r>
          </a:p>
        </p:txBody>
      </p:sp>
      <p:pic>
        <p:nvPicPr>
          <p:cNvPr id="9218" name="Picture 2"/>
          <p:cNvPicPr>
            <a:picLocks noChangeAspect="1" noChangeArrowheads="1"/>
          </p:cNvPicPr>
          <p:nvPr/>
        </p:nvPicPr>
        <p:blipFill>
          <a:blip r:embed="rId2" cstate="print"/>
          <a:srcRect/>
          <a:stretch>
            <a:fillRect/>
          </a:stretch>
        </p:blipFill>
        <p:spPr bwMode="auto">
          <a:xfrm>
            <a:off x="395536" y="1276407"/>
            <a:ext cx="8363518" cy="5032913"/>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8229600" cy="1143000"/>
          </a:xfrm>
        </p:spPr>
        <p:txBody>
          <a:bodyPr/>
          <a:lstStyle/>
          <a:p>
            <a:r>
              <a:rPr lang="tr-TR" dirty="0"/>
              <a:t>ERIC</a:t>
            </a:r>
          </a:p>
        </p:txBody>
      </p:sp>
      <p:sp>
        <p:nvSpPr>
          <p:cNvPr id="3" name="2 İçerik Yer Tutucusu"/>
          <p:cNvSpPr>
            <a:spLocks noGrp="1"/>
          </p:cNvSpPr>
          <p:nvPr>
            <p:ph idx="1"/>
          </p:nvPr>
        </p:nvSpPr>
        <p:spPr>
          <a:xfrm>
            <a:off x="395536" y="836712"/>
            <a:ext cx="8229600" cy="748680"/>
          </a:xfrm>
        </p:spPr>
        <p:txBody>
          <a:bodyPr>
            <a:normAutofit fontScale="70000" lnSpcReduction="20000"/>
          </a:bodyPr>
          <a:lstStyle/>
          <a:p>
            <a:pPr algn="ctr"/>
            <a:r>
              <a:rPr lang="tr-TR" dirty="0" err="1"/>
              <a:t>Education</a:t>
            </a:r>
            <a:r>
              <a:rPr lang="tr-TR" dirty="0"/>
              <a:t> </a:t>
            </a:r>
            <a:r>
              <a:rPr lang="tr-TR" dirty="0" err="1"/>
              <a:t>Resources</a:t>
            </a:r>
            <a:r>
              <a:rPr lang="tr-TR" dirty="0"/>
              <a:t> </a:t>
            </a:r>
            <a:r>
              <a:rPr lang="tr-TR" dirty="0" err="1"/>
              <a:t>Information</a:t>
            </a:r>
            <a:r>
              <a:rPr lang="tr-TR" dirty="0"/>
              <a:t> </a:t>
            </a:r>
            <a:r>
              <a:rPr lang="tr-TR" dirty="0" err="1"/>
              <a:t>Center</a:t>
            </a:r>
            <a:r>
              <a:rPr lang="tr-TR" dirty="0"/>
              <a:t> </a:t>
            </a:r>
          </a:p>
          <a:p>
            <a:pPr algn="ctr"/>
            <a:r>
              <a:rPr lang="tr-TR" dirty="0"/>
              <a:t>http://www.</a:t>
            </a:r>
            <a:r>
              <a:rPr lang="tr-TR" dirty="0" err="1"/>
              <a:t>eric</a:t>
            </a:r>
            <a:r>
              <a:rPr lang="tr-TR" dirty="0"/>
              <a:t>.</a:t>
            </a:r>
            <a:r>
              <a:rPr lang="tr-TR" dirty="0" err="1"/>
              <a:t>ed.gov</a:t>
            </a:r>
            <a:endParaRPr lang="tr-TR" dirty="0"/>
          </a:p>
        </p:txBody>
      </p:sp>
      <p:pic>
        <p:nvPicPr>
          <p:cNvPr id="10242" name="Picture 2"/>
          <p:cNvPicPr>
            <a:picLocks noChangeAspect="1" noChangeArrowheads="1"/>
          </p:cNvPicPr>
          <p:nvPr/>
        </p:nvPicPr>
        <p:blipFill>
          <a:blip r:embed="rId2" cstate="print"/>
          <a:srcRect/>
          <a:stretch>
            <a:fillRect/>
          </a:stretch>
        </p:blipFill>
        <p:spPr bwMode="auto">
          <a:xfrm>
            <a:off x="774424" y="1700808"/>
            <a:ext cx="7469983" cy="4729598"/>
          </a:xfrm>
          <a:prstGeom prst="rect">
            <a:avLst/>
          </a:prstGeom>
          <a:noFill/>
          <a:ln w="9525">
            <a:noFill/>
            <a:miter lim="800000"/>
            <a:headEnd/>
            <a:tailEnd/>
          </a:ln>
        </p:spPr>
      </p:pic>
      <p:sp>
        <p:nvSpPr>
          <p:cNvPr id="5" name="4 Oval"/>
          <p:cNvSpPr/>
          <p:nvPr/>
        </p:nvSpPr>
        <p:spPr>
          <a:xfrm>
            <a:off x="3059832" y="4293096"/>
            <a:ext cx="5256584" cy="13681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a Bükülü Ok"/>
          <p:cNvSpPr/>
          <p:nvPr/>
        </p:nvSpPr>
        <p:spPr>
          <a:xfrm>
            <a:off x="1979712" y="3573016"/>
            <a:ext cx="1008112" cy="1224136"/>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ERIC </a:t>
            </a:r>
            <a:r>
              <a:rPr lang="tr-TR" dirty="0" err="1"/>
              <a:t>Collection</a:t>
            </a:r>
            <a:r>
              <a:rPr lang="tr-TR" dirty="0"/>
              <a:t> </a:t>
            </a:r>
            <a:r>
              <a:rPr lang="tr-TR" dirty="0" err="1"/>
              <a:t>Search</a:t>
            </a:r>
            <a:endParaRPr lang="tr-TR" dirty="0"/>
          </a:p>
        </p:txBody>
      </p:sp>
      <p:pic>
        <p:nvPicPr>
          <p:cNvPr id="11266" name="Picture 2"/>
          <p:cNvPicPr>
            <a:picLocks noChangeAspect="1" noChangeArrowheads="1"/>
          </p:cNvPicPr>
          <p:nvPr/>
        </p:nvPicPr>
        <p:blipFill>
          <a:blip r:embed="rId2" cstate="print"/>
          <a:srcRect/>
          <a:stretch>
            <a:fillRect/>
          </a:stretch>
        </p:blipFill>
        <p:spPr bwMode="auto">
          <a:xfrm>
            <a:off x="251520" y="1484784"/>
            <a:ext cx="8674103" cy="4608512"/>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ERIC </a:t>
            </a:r>
            <a:r>
              <a:rPr lang="tr-TR" dirty="0" err="1"/>
              <a:t>Thesaurus</a:t>
            </a:r>
            <a:r>
              <a:rPr lang="tr-TR" dirty="0"/>
              <a:t> </a:t>
            </a:r>
            <a:r>
              <a:rPr lang="tr-TR" dirty="0" err="1"/>
              <a:t>Search</a:t>
            </a:r>
            <a:endParaRPr lang="tr-TR" dirty="0"/>
          </a:p>
        </p:txBody>
      </p:sp>
      <p:pic>
        <p:nvPicPr>
          <p:cNvPr id="12290" name="Picture 2"/>
          <p:cNvPicPr>
            <a:picLocks noChangeAspect="1" noChangeArrowheads="1"/>
          </p:cNvPicPr>
          <p:nvPr/>
        </p:nvPicPr>
        <p:blipFill>
          <a:blip r:embed="rId2" cstate="print"/>
          <a:srcRect/>
          <a:stretch>
            <a:fillRect/>
          </a:stretch>
        </p:blipFill>
        <p:spPr bwMode="auto">
          <a:xfrm>
            <a:off x="611560" y="1412776"/>
            <a:ext cx="7776864" cy="5079607"/>
          </a:xfrm>
          <a:prstGeom prst="rect">
            <a:avLst/>
          </a:prstGeom>
          <a:noFill/>
          <a:ln w="9525">
            <a:noFill/>
            <a:miter lim="800000"/>
            <a:headEnd/>
            <a:tailEnd/>
          </a:ln>
        </p:spPr>
      </p:pic>
      <p:sp>
        <p:nvSpPr>
          <p:cNvPr id="5" name="4 Yuvarlatılmış Dikdörtgen"/>
          <p:cNvSpPr/>
          <p:nvPr/>
        </p:nvSpPr>
        <p:spPr>
          <a:xfrm>
            <a:off x="899592" y="3501008"/>
            <a:ext cx="3096344"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Yuvarlatılmış Dikdörtgen"/>
          <p:cNvSpPr/>
          <p:nvPr/>
        </p:nvSpPr>
        <p:spPr>
          <a:xfrm>
            <a:off x="1043608" y="4941168"/>
            <a:ext cx="1872208"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ERIC </a:t>
            </a:r>
            <a:r>
              <a:rPr lang="tr-TR" dirty="0" err="1"/>
              <a:t>Thesaurus</a:t>
            </a:r>
            <a:r>
              <a:rPr lang="tr-TR" dirty="0"/>
              <a:t> </a:t>
            </a:r>
            <a:r>
              <a:rPr lang="tr-TR" dirty="0" err="1"/>
              <a:t>Search</a:t>
            </a:r>
            <a:endParaRPr lang="tr-TR" dirty="0"/>
          </a:p>
        </p:txBody>
      </p:sp>
      <p:pic>
        <p:nvPicPr>
          <p:cNvPr id="13314" name="Picture 2"/>
          <p:cNvPicPr>
            <a:picLocks noChangeAspect="1" noChangeArrowheads="1"/>
          </p:cNvPicPr>
          <p:nvPr/>
        </p:nvPicPr>
        <p:blipFill>
          <a:blip r:embed="rId2" cstate="print"/>
          <a:srcRect/>
          <a:stretch>
            <a:fillRect/>
          </a:stretch>
        </p:blipFill>
        <p:spPr bwMode="auto">
          <a:xfrm>
            <a:off x="251520" y="1422670"/>
            <a:ext cx="8605475" cy="4742634"/>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435280" cy="1143000"/>
          </a:xfrm>
        </p:spPr>
        <p:txBody>
          <a:bodyPr>
            <a:normAutofit fontScale="90000"/>
          </a:bodyPr>
          <a:lstStyle/>
          <a:p>
            <a:r>
              <a:rPr lang="tr-TR" dirty="0"/>
              <a:t>BEI: </a:t>
            </a:r>
            <a:r>
              <a:rPr lang="tr-TR" dirty="0" err="1"/>
              <a:t>British</a:t>
            </a:r>
            <a:r>
              <a:rPr lang="tr-TR" dirty="0"/>
              <a:t> </a:t>
            </a:r>
            <a:r>
              <a:rPr lang="tr-TR" dirty="0" err="1"/>
              <a:t>Education</a:t>
            </a:r>
            <a:r>
              <a:rPr lang="tr-TR" dirty="0"/>
              <a:t> </a:t>
            </a:r>
            <a:r>
              <a:rPr lang="tr-TR" dirty="0" err="1"/>
              <a:t>Index</a:t>
            </a:r>
            <a:br>
              <a:rPr lang="tr-TR" dirty="0"/>
            </a:br>
            <a:r>
              <a:rPr lang="tr-TR" dirty="0"/>
              <a:t>http://www.</a:t>
            </a:r>
            <a:r>
              <a:rPr lang="tr-TR" dirty="0" err="1"/>
              <a:t>leeds</a:t>
            </a:r>
            <a:r>
              <a:rPr lang="tr-TR" dirty="0"/>
              <a:t>.</a:t>
            </a:r>
            <a:r>
              <a:rPr lang="tr-TR" dirty="0" err="1"/>
              <a:t>ac</a:t>
            </a:r>
            <a:r>
              <a:rPr lang="tr-TR" dirty="0"/>
              <a:t>.</a:t>
            </a:r>
            <a:r>
              <a:rPr lang="tr-TR" dirty="0" err="1"/>
              <a:t>uk</a:t>
            </a:r>
            <a:r>
              <a:rPr lang="tr-TR" dirty="0"/>
              <a:t>/</a:t>
            </a:r>
            <a:r>
              <a:rPr lang="tr-TR" dirty="0" err="1"/>
              <a:t>bei</a:t>
            </a:r>
            <a:r>
              <a:rPr lang="tr-TR" dirty="0"/>
              <a:t>/</a:t>
            </a:r>
            <a:r>
              <a:rPr lang="tr-TR" dirty="0" err="1"/>
              <a:t>index</a:t>
            </a:r>
            <a:r>
              <a:rPr lang="tr-TR" dirty="0"/>
              <a:t>.html</a:t>
            </a:r>
          </a:p>
        </p:txBody>
      </p:sp>
      <p:pic>
        <p:nvPicPr>
          <p:cNvPr id="14338" name="Picture 2"/>
          <p:cNvPicPr>
            <a:picLocks noChangeAspect="1" noChangeArrowheads="1"/>
          </p:cNvPicPr>
          <p:nvPr/>
        </p:nvPicPr>
        <p:blipFill>
          <a:blip r:embed="rId2" cstate="print"/>
          <a:srcRect/>
          <a:stretch>
            <a:fillRect/>
          </a:stretch>
        </p:blipFill>
        <p:spPr bwMode="auto">
          <a:xfrm>
            <a:off x="467544" y="1768946"/>
            <a:ext cx="8198661" cy="4612382"/>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BEI: </a:t>
            </a:r>
            <a:r>
              <a:rPr lang="tr-TR" dirty="0" err="1"/>
              <a:t>British</a:t>
            </a:r>
            <a:r>
              <a:rPr lang="tr-TR" dirty="0"/>
              <a:t> </a:t>
            </a:r>
            <a:r>
              <a:rPr lang="tr-TR" dirty="0" err="1"/>
              <a:t>Education</a:t>
            </a:r>
            <a:r>
              <a:rPr lang="tr-TR" dirty="0"/>
              <a:t> </a:t>
            </a:r>
            <a:r>
              <a:rPr lang="tr-TR" dirty="0" err="1"/>
              <a:t>Index</a:t>
            </a:r>
            <a:endParaRPr lang="tr-TR" dirty="0"/>
          </a:p>
        </p:txBody>
      </p:sp>
      <p:pic>
        <p:nvPicPr>
          <p:cNvPr id="15362" name="Picture 2"/>
          <p:cNvPicPr>
            <a:picLocks noChangeAspect="1" noChangeArrowheads="1"/>
          </p:cNvPicPr>
          <p:nvPr/>
        </p:nvPicPr>
        <p:blipFill>
          <a:blip r:embed="rId2" cstate="print"/>
          <a:srcRect/>
          <a:stretch>
            <a:fillRect/>
          </a:stretch>
        </p:blipFill>
        <p:spPr bwMode="auto">
          <a:xfrm>
            <a:off x="539552" y="1427500"/>
            <a:ext cx="7965457" cy="4809812"/>
          </a:xfrm>
          <a:prstGeom prst="rect">
            <a:avLst/>
          </a:prstGeom>
          <a:noFill/>
          <a:ln w="9525">
            <a:noFill/>
            <a:miter lim="800000"/>
            <a:headEnd/>
            <a:tailEnd/>
          </a:ln>
        </p:spPr>
      </p:pic>
      <p:sp>
        <p:nvSpPr>
          <p:cNvPr id="5" name="4 Yuvarlatılmış Dikdörtgen"/>
          <p:cNvSpPr/>
          <p:nvPr/>
        </p:nvSpPr>
        <p:spPr>
          <a:xfrm>
            <a:off x="4355976" y="3789040"/>
            <a:ext cx="936104"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BEI: </a:t>
            </a:r>
            <a:r>
              <a:rPr lang="tr-TR" dirty="0" err="1"/>
              <a:t>British</a:t>
            </a:r>
            <a:r>
              <a:rPr lang="tr-TR" dirty="0"/>
              <a:t> </a:t>
            </a:r>
            <a:r>
              <a:rPr lang="tr-TR" dirty="0" err="1"/>
              <a:t>Education</a:t>
            </a:r>
            <a:r>
              <a:rPr lang="tr-TR" dirty="0"/>
              <a:t> </a:t>
            </a:r>
            <a:r>
              <a:rPr lang="tr-TR" dirty="0" err="1"/>
              <a:t>Index</a:t>
            </a:r>
            <a:endParaRPr lang="tr-TR" dirty="0"/>
          </a:p>
        </p:txBody>
      </p:sp>
      <p:pic>
        <p:nvPicPr>
          <p:cNvPr id="16387" name="Picture 3"/>
          <p:cNvPicPr>
            <a:picLocks noChangeAspect="1" noChangeArrowheads="1"/>
          </p:cNvPicPr>
          <p:nvPr/>
        </p:nvPicPr>
        <p:blipFill>
          <a:blip r:embed="rId2" cstate="print"/>
          <a:srcRect/>
          <a:stretch>
            <a:fillRect/>
          </a:stretch>
        </p:blipFill>
        <p:spPr bwMode="auto">
          <a:xfrm>
            <a:off x="467544" y="1329248"/>
            <a:ext cx="8136711" cy="4908064"/>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dirty="0"/>
              <a:t>DOAJ – </a:t>
            </a:r>
            <a:r>
              <a:rPr lang="tr-TR" sz="3600" dirty="0" err="1"/>
              <a:t>Directory</a:t>
            </a:r>
            <a:r>
              <a:rPr lang="tr-TR" sz="3600" dirty="0"/>
              <a:t> of </a:t>
            </a:r>
            <a:r>
              <a:rPr lang="tr-TR" sz="3600" dirty="0" err="1"/>
              <a:t>Open</a:t>
            </a:r>
            <a:r>
              <a:rPr lang="tr-TR" sz="3600" dirty="0"/>
              <a:t> Access </a:t>
            </a:r>
            <a:r>
              <a:rPr lang="tr-TR" sz="3600" dirty="0" err="1"/>
              <a:t>Journals</a:t>
            </a:r>
            <a:br>
              <a:rPr lang="tr-TR" sz="3600" dirty="0"/>
            </a:br>
            <a:r>
              <a:rPr lang="tr-TR" sz="3600" dirty="0"/>
              <a:t>http://www.</a:t>
            </a:r>
            <a:r>
              <a:rPr lang="tr-TR" sz="3600" dirty="0" err="1"/>
              <a:t>doaj</a:t>
            </a:r>
            <a:r>
              <a:rPr lang="tr-TR" sz="3600" dirty="0"/>
              <a:t>.org</a:t>
            </a:r>
          </a:p>
        </p:txBody>
      </p:sp>
      <p:pic>
        <p:nvPicPr>
          <p:cNvPr id="17410" name="Picture 2"/>
          <p:cNvPicPr>
            <a:picLocks noChangeAspect="1" noChangeArrowheads="1"/>
          </p:cNvPicPr>
          <p:nvPr/>
        </p:nvPicPr>
        <p:blipFill>
          <a:blip r:embed="rId2" cstate="print"/>
          <a:srcRect/>
          <a:stretch>
            <a:fillRect/>
          </a:stretch>
        </p:blipFill>
        <p:spPr bwMode="auto">
          <a:xfrm>
            <a:off x="467544" y="1592510"/>
            <a:ext cx="8182066" cy="4500786"/>
          </a:xfrm>
          <a:prstGeom prst="rect">
            <a:avLst/>
          </a:prstGeom>
          <a:noFill/>
          <a:ln w="9525">
            <a:noFill/>
            <a:miter lim="800000"/>
            <a:headEnd/>
            <a:tailEnd/>
          </a:ln>
        </p:spPr>
      </p:pic>
      <p:sp>
        <p:nvSpPr>
          <p:cNvPr id="5" name="4 Yuvarlatılmış Dikdörtgen"/>
          <p:cNvSpPr/>
          <p:nvPr/>
        </p:nvSpPr>
        <p:spPr>
          <a:xfrm>
            <a:off x="395536" y="3140968"/>
            <a:ext cx="2808312"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Yuvarlatılmış Dikdörtgen"/>
          <p:cNvSpPr/>
          <p:nvPr/>
        </p:nvSpPr>
        <p:spPr>
          <a:xfrm>
            <a:off x="3491880" y="3212976"/>
            <a:ext cx="1008112" cy="288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Yuvarlatılmış Dikdörtgen"/>
          <p:cNvSpPr/>
          <p:nvPr/>
        </p:nvSpPr>
        <p:spPr>
          <a:xfrm>
            <a:off x="6444208" y="3140968"/>
            <a:ext cx="2232248" cy="302433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DOAJ Makale Tarama </a:t>
            </a:r>
            <a:r>
              <a:rPr lang="tr-TR" dirty="0" err="1"/>
              <a:t>Arayüzü</a:t>
            </a:r>
            <a:endParaRPr lang="tr-TR" dirty="0"/>
          </a:p>
        </p:txBody>
      </p:sp>
      <p:pic>
        <p:nvPicPr>
          <p:cNvPr id="18434" name="Picture 2"/>
          <p:cNvPicPr>
            <a:picLocks noChangeAspect="1" noChangeArrowheads="1"/>
          </p:cNvPicPr>
          <p:nvPr/>
        </p:nvPicPr>
        <p:blipFill>
          <a:blip r:embed="rId2" cstate="print"/>
          <a:srcRect/>
          <a:stretch>
            <a:fillRect/>
          </a:stretch>
        </p:blipFill>
        <p:spPr bwMode="auto">
          <a:xfrm>
            <a:off x="251520" y="1404941"/>
            <a:ext cx="8598921" cy="4760363"/>
          </a:xfrm>
          <a:prstGeom prst="rect">
            <a:avLst/>
          </a:prstGeom>
          <a:noFill/>
          <a:ln w="9525">
            <a:noFill/>
            <a:miter lim="800000"/>
            <a:headEnd/>
            <a:tailEnd/>
          </a:ln>
        </p:spPr>
      </p:pic>
      <p:sp>
        <p:nvSpPr>
          <p:cNvPr id="5" name="4 Yuvarlatılmış Dikdörtgen"/>
          <p:cNvSpPr/>
          <p:nvPr/>
        </p:nvSpPr>
        <p:spPr>
          <a:xfrm>
            <a:off x="1475656" y="3140968"/>
            <a:ext cx="5040560" cy="14401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DOAJ Makale Tarama </a:t>
            </a:r>
            <a:r>
              <a:rPr lang="tr-TR" dirty="0" err="1"/>
              <a:t>Arayüzü</a:t>
            </a:r>
            <a:endParaRPr lang="tr-TR" dirty="0"/>
          </a:p>
        </p:txBody>
      </p:sp>
      <p:pic>
        <p:nvPicPr>
          <p:cNvPr id="19458" name="Picture 2"/>
          <p:cNvPicPr>
            <a:picLocks noChangeAspect="1" noChangeArrowheads="1"/>
          </p:cNvPicPr>
          <p:nvPr/>
        </p:nvPicPr>
        <p:blipFill>
          <a:blip r:embed="rId2" cstate="print"/>
          <a:srcRect/>
          <a:stretch>
            <a:fillRect/>
          </a:stretch>
        </p:blipFill>
        <p:spPr bwMode="auto">
          <a:xfrm>
            <a:off x="179512" y="1465322"/>
            <a:ext cx="8694967" cy="4699982"/>
          </a:xfrm>
          <a:prstGeom prst="rect">
            <a:avLst/>
          </a:prstGeom>
          <a:noFill/>
          <a:ln w="9525">
            <a:noFill/>
            <a:miter lim="800000"/>
            <a:headEnd/>
            <a:tailEnd/>
          </a:ln>
        </p:spPr>
      </p:pic>
      <p:sp>
        <p:nvSpPr>
          <p:cNvPr id="5" name="4 Yuvarlatılmış Dikdörtgen"/>
          <p:cNvSpPr/>
          <p:nvPr/>
        </p:nvSpPr>
        <p:spPr>
          <a:xfrm>
            <a:off x="1259632" y="5805264"/>
            <a:ext cx="1800200" cy="7200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ol Ok"/>
          <p:cNvSpPr/>
          <p:nvPr/>
        </p:nvSpPr>
        <p:spPr>
          <a:xfrm>
            <a:off x="3419872" y="5877272"/>
            <a:ext cx="1224136" cy="648072"/>
          </a:xfrm>
          <a:prstGeom prst="left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DOAJ Makale Tarama </a:t>
            </a:r>
            <a:r>
              <a:rPr lang="tr-TR" dirty="0" err="1"/>
              <a:t>Arayüzü</a:t>
            </a:r>
            <a:endParaRPr lang="tr-TR" dirty="0"/>
          </a:p>
        </p:txBody>
      </p:sp>
      <p:pic>
        <p:nvPicPr>
          <p:cNvPr id="20483" name="Picture 3"/>
          <p:cNvPicPr>
            <a:picLocks noChangeAspect="1" noChangeArrowheads="1"/>
          </p:cNvPicPr>
          <p:nvPr/>
        </p:nvPicPr>
        <p:blipFill>
          <a:blip r:embed="rId2" cstate="print"/>
          <a:srcRect/>
          <a:stretch>
            <a:fillRect/>
          </a:stretch>
        </p:blipFill>
        <p:spPr bwMode="auto">
          <a:xfrm>
            <a:off x="611560" y="1311227"/>
            <a:ext cx="7841524" cy="4926085"/>
          </a:xfrm>
          <a:prstGeom prst="rect">
            <a:avLst/>
          </a:prstGeom>
          <a:noFill/>
          <a:ln w="9525">
            <a:noFill/>
            <a:miter lim="800000"/>
            <a:headEnd/>
            <a:tailEnd/>
          </a:ln>
        </p:spPr>
      </p:pic>
      <p:sp>
        <p:nvSpPr>
          <p:cNvPr id="6" name="5 Yuvarlatılmış Dikdörtgen"/>
          <p:cNvSpPr/>
          <p:nvPr/>
        </p:nvSpPr>
        <p:spPr>
          <a:xfrm>
            <a:off x="4355976" y="2420888"/>
            <a:ext cx="4104456"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143000"/>
          </a:xfrm>
        </p:spPr>
        <p:txBody>
          <a:bodyPr>
            <a:normAutofit fontScale="90000"/>
          </a:bodyPr>
          <a:lstStyle/>
          <a:p>
            <a:r>
              <a:rPr lang="tr-TR" dirty="0"/>
              <a:t>ULAKBİM Ulusal Veri Tabanları</a:t>
            </a:r>
            <a:br>
              <a:rPr lang="tr-TR" dirty="0"/>
            </a:br>
            <a:r>
              <a:rPr lang="tr-TR" dirty="0"/>
              <a:t>http://uvt.ulakbim.gov.tr</a:t>
            </a:r>
          </a:p>
        </p:txBody>
      </p:sp>
      <p:pic>
        <p:nvPicPr>
          <p:cNvPr id="21506" name="Picture 2"/>
          <p:cNvPicPr>
            <a:picLocks noChangeAspect="1" noChangeArrowheads="1"/>
          </p:cNvPicPr>
          <p:nvPr/>
        </p:nvPicPr>
        <p:blipFill>
          <a:blip r:embed="rId2" cstate="print"/>
          <a:srcRect/>
          <a:stretch>
            <a:fillRect/>
          </a:stretch>
        </p:blipFill>
        <p:spPr bwMode="auto">
          <a:xfrm>
            <a:off x="310099" y="1340768"/>
            <a:ext cx="8438365" cy="5467942"/>
          </a:xfrm>
          <a:prstGeom prst="rect">
            <a:avLst/>
          </a:prstGeom>
          <a:noFill/>
          <a:ln w="9525">
            <a:noFill/>
            <a:miter lim="800000"/>
            <a:headEnd/>
            <a:tailEnd/>
          </a:ln>
        </p:spPr>
      </p:pic>
      <p:sp>
        <p:nvSpPr>
          <p:cNvPr id="5" name="4 Yuvarlatılmış Dikdörtgen"/>
          <p:cNvSpPr/>
          <p:nvPr/>
        </p:nvSpPr>
        <p:spPr>
          <a:xfrm>
            <a:off x="395536" y="2420888"/>
            <a:ext cx="1872208" cy="18002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Veri Tabanları Seçimi</a:t>
            </a:r>
          </a:p>
        </p:txBody>
      </p:sp>
      <p:pic>
        <p:nvPicPr>
          <p:cNvPr id="22530" name="Picture 2"/>
          <p:cNvPicPr>
            <a:picLocks noChangeAspect="1" noChangeArrowheads="1"/>
          </p:cNvPicPr>
          <p:nvPr/>
        </p:nvPicPr>
        <p:blipFill>
          <a:blip r:embed="rId2" cstate="print"/>
          <a:srcRect/>
          <a:stretch>
            <a:fillRect/>
          </a:stretch>
        </p:blipFill>
        <p:spPr bwMode="auto">
          <a:xfrm>
            <a:off x="1043608" y="1263856"/>
            <a:ext cx="7203706" cy="4973456"/>
          </a:xfrm>
          <a:prstGeom prst="rect">
            <a:avLst/>
          </a:prstGeom>
          <a:noFill/>
          <a:ln w="9525">
            <a:noFill/>
            <a:miter lim="800000"/>
            <a:headEnd/>
            <a:tailEnd/>
          </a:ln>
        </p:spPr>
      </p:pic>
      <p:sp>
        <p:nvSpPr>
          <p:cNvPr id="5" name="4 Oval"/>
          <p:cNvSpPr/>
          <p:nvPr/>
        </p:nvSpPr>
        <p:spPr>
          <a:xfrm>
            <a:off x="827584" y="3284984"/>
            <a:ext cx="6048672"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Oval"/>
          <p:cNvSpPr/>
          <p:nvPr/>
        </p:nvSpPr>
        <p:spPr>
          <a:xfrm>
            <a:off x="827584" y="4869160"/>
            <a:ext cx="5544616"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Basit Arama </a:t>
            </a:r>
            <a:r>
              <a:rPr lang="tr-TR" dirty="0" err="1"/>
              <a:t>Arayüzü</a:t>
            </a:r>
            <a:endParaRPr lang="tr-TR" dirty="0"/>
          </a:p>
        </p:txBody>
      </p:sp>
      <p:pic>
        <p:nvPicPr>
          <p:cNvPr id="23554" name="Picture 2"/>
          <p:cNvPicPr>
            <a:picLocks noChangeAspect="1" noChangeArrowheads="1"/>
          </p:cNvPicPr>
          <p:nvPr/>
        </p:nvPicPr>
        <p:blipFill>
          <a:blip r:embed="rId2" cstate="print"/>
          <a:srcRect/>
          <a:stretch>
            <a:fillRect/>
          </a:stretch>
        </p:blipFill>
        <p:spPr bwMode="auto">
          <a:xfrm>
            <a:off x="240822" y="1412777"/>
            <a:ext cx="8651658" cy="4536503"/>
          </a:xfrm>
          <a:prstGeom prst="rect">
            <a:avLst/>
          </a:prstGeom>
          <a:noFill/>
          <a:ln w="9525">
            <a:noFill/>
            <a:miter lim="800000"/>
            <a:headEnd/>
            <a:tailEnd/>
          </a:ln>
        </p:spPr>
      </p:pic>
      <p:sp>
        <p:nvSpPr>
          <p:cNvPr id="5" name="4 Oval"/>
          <p:cNvSpPr/>
          <p:nvPr/>
        </p:nvSpPr>
        <p:spPr>
          <a:xfrm>
            <a:off x="1907704" y="3861048"/>
            <a:ext cx="1440160"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Yuvarlatılmış Dikdörtgen"/>
          <p:cNvSpPr/>
          <p:nvPr/>
        </p:nvSpPr>
        <p:spPr>
          <a:xfrm>
            <a:off x="4716016" y="4365104"/>
            <a:ext cx="2520280" cy="288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Basit Arama </a:t>
            </a:r>
            <a:r>
              <a:rPr lang="tr-TR" dirty="0" err="1"/>
              <a:t>Arayüzü</a:t>
            </a:r>
            <a:endParaRPr lang="tr-TR" dirty="0"/>
          </a:p>
        </p:txBody>
      </p:sp>
      <p:pic>
        <p:nvPicPr>
          <p:cNvPr id="24578" name="Picture 2"/>
          <p:cNvPicPr>
            <a:picLocks noChangeAspect="1" noChangeArrowheads="1"/>
          </p:cNvPicPr>
          <p:nvPr/>
        </p:nvPicPr>
        <p:blipFill>
          <a:blip r:embed="rId2" cstate="print"/>
          <a:srcRect/>
          <a:stretch>
            <a:fillRect/>
          </a:stretch>
        </p:blipFill>
        <p:spPr bwMode="auto">
          <a:xfrm>
            <a:off x="323528" y="1446237"/>
            <a:ext cx="8440829" cy="4863083"/>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Basit Arama Sonuç Sayfası</a:t>
            </a:r>
          </a:p>
        </p:txBody>
      </p:sp>
      <p:pic>
        <p:nvPicPr>
          <p:cNvPr id="25602" name="Picture 2"/>
          <p:cNvPicPr>
            <a:picLocks noChangeAspect="1" noChangeArrowheads="1"/>
          </p:cNvPicPr>
          <p:nvPr/>
        </p:nvPicPr>
        <p:blipFill>
          <a:blip r:embed="rId2" cstate="print"/>
          <a:srcRect/>
          <a:stretch>
            <a:fillRect/>
          </a:stretch>
        </p:blipFill>
        <p:spPr bwMode="auto">
          <a:xfrm>
            <a:off x="395536" y="1340768"/>
            <a:ext cx="8352928" cy="5231271"/>
          </a:xfrm>
          <a:prstGeom prst="rect">
            <a:avLst/>
          </a:prstGeom>
          <a:noFill/>
          <a:ln w="9525">
            <a:noFill/>
            <a:miter lim="800000"/>
            <a:headEnd/>
            <a:tailEnd/>
          </a:ln>
        </p:spPr>
      </p:pic>
      <p:sp>
        <p:nvSpPr>
          <p:cNvPr id="5" name="4 Oval"/>
          <p:cNvSpPr/>
          <p:nvPr/>
        </p:nvSpPr>
        <p:spPr>
          <a:xfrm>
            <a:off x="1475656" y="3501008"/>
            <a:ext cx="108012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Oval"/>
          <p:cNvSpPr/>
          <p:nvPr/>
        </p:nvSpPr>
        <p:spPr>
          <a:xfrm>
            <a:off x="4427984" y="3501008"/>
            <a:ext cx="122413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Oval"/>
          <p:cNvSpPr/>
          <p:nvPr/>
        </p:nvSpPr>
        <p:spPr>
          <a:xfrm>
            <a:off x="3779912" y="4941168"/>
            <a:ext cx="93610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Ayrıntılı Kayıt Sayfası</a:t>
            </a:r>
          </a:p>
        </p:txBody>
      </p:sp>
      <p:pic>
        <p:nvPicPr>
          <p:cNvPr id="26626" name="Picture 2"/>
          <p:cNvPicPr>
            <a:picLocks noChangeAspect="1" noChangeArrowheads="1"/>
          </p:cNvPicPr>
          <p:nvPr/>
        </p:nvPicPr>
        <p:blipFill>
          <a:blip r:embed="rId2" cstate="print"/>
          <a:srcRect/>
          <a:stretch>
            <a:fillRect/>
          </a:stretch>
        </p:blipFill>
        <p:spPr bwMode="auto">
          <a:xfrm>
            <a:off x="395536" y="1412777"/>
            <a:ext cx="8387597" cy="4680519"/>
          </a:xfrm>
          <a:prstGeom prst="rect">
            <a:avLst/>
          </a:prstGeom>
          <a:noFill/>
          <a:ln w="9525">
            <a:noFill/>
            <a:miter lim="800000"/>
            <a:headEnd/>
            <a:tailEnd/>
          </a:ln>
        </p:spPr>
      </p:pic>
      <p:sp>
        <p:nvSpPr>
          <p:cNvPr id="5" name="4 Oval"/>
          <p:cNvSpPr/>
          <p:nvPr/>
        </p:nvSpPr>
        <p:spPr>
          <a:xfrm>
            <a:off x="2627784" y="4941168"/>
            <a:ext cx="100811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Yayının Kendisi</a:t>
            </a:r>
          </a:p>
        </p:txBody>
      </p:sp>
      <p:pic>
        <p:nvPicPr>
          <p:cNvPr id="27650" name="Picture 2"/>
          <p:cNvPicPr>
            <a:picLocks noChangeAspect="1" noChangeArrowheads="1"/>
          </p:cNvPicPr>
          <p:nvPr/>
        </p:nvPicPr>
        <p:blipFill>
          <a:blip r:embed="rId2" cstate="print"/>
          <a:srcRect/>
          <a:stretch>
            <a:fillRect/>
          </a:stretch>
        </p:blipFill>
        <p:spPr bwMode="auto">
          <a:xfrm>
            <a:off x="755576" y="1373396"/>
            <a:ext cx="7704856" cy="4935924"/>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200" dirty="0"/>
              <a:t>Türk Eğitim İndeksi </a:t>
            </a:r>
            <a:br>
              <a:rPr lang="tr-TR" sz="3200" dirty="0"/>
            </a:br>
            <a:r>
              <a:rPr lang="tr-TR" sz="2800" dirty="0"/>
              <a:t>Erişim: http://turkegitimindeksi.com/Default.aspx</a:t>
            </a:r>
            <a:endParaRPr lang="tr-TR" sz="3200" dirty="0"/>
          </a:p>
        </p:txBody>
      </p:sp>
      <p:pic>
        <p:nvPicPr>
          <p:cNvPr id="28674" name="Picture 2"/>
          <p:cNvPicPr>
            <a:picLocks noChangeAspect="1" noChangeArrowheads="1"/>
          </p:cNvPicPr>
          <p:nvPr/>
        </p:nvPicPr>
        <p:blipFill>
          <a:blip r:embed="rId2" cstate="print"/>
          <a:srcRect/>
          <a:stretch>
            <a:fillRect/>
          </a:stretch>
        </p:blipFill>
        <p:spPr bwMode="auto">
          <a:xfrm>
            <a:off x="323528" y="1649064"/>
            <a:ext cx="8532605" cy="4300216"/>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Türk Eğitim İndeksi</a:t>
            </a:r>
          </a:p>
        </p:txBody>
      </p:sp>
      <p:pic>
        <p:nvPicPr>
          <p:cNvPr id="29698" name="Picture 2"/>
          <p:cNvPicPr>
            <a:picLocks noChangeAspect="1" noChangeArrowheads="1"/>
          </p:cNvPicPr>
          <p:nvPr/>
        </p:nvPicPr>
        <p:blipFill>
          <a:blip r:embed="rId2" cstate="print"/>
          <a:srcRect/>
          <a:stretch>
            <a:fillRect/>
          </a:stretch>
        </p:blipFill>
        <p:spPr bwMode="auto">
          <a:xfrm>
            <a:off x="179512" y="1340769"/>
            <a:ext cx="8643082" cy="4680519"/>
          </a:xfrm>
          <a:prstGeom prst="rect">
            <a:avLst/>
          </a:prstGeom>
          <a:noFill/>
          <a:ln w="9525">
            <a:noFill/>
            <a:miter lim="800000"/>
            <a:headEnd/>
            <a:tailEnd/>
          </a:ln>
        </p:spPr>
      </p:pic>
      <p:sp>
        <p:nvSpPr>
          <p:cNvPr id="5" name="4 Dikdörtgen"/>
          <p:cNvSpPr/>
          <p:nvPr/>
        </p:nvSpPr>
        <p:spPr>
          <a:xfrm>
            <a:off x="35496" y="2204864"/>
            <a:ext cx="1691680" cy="1008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Dikdörtgen"/>
          <p:cNvSpPr/>
          <p:nvPr/>
        </p:nvSpPr>
        <p:spPr>
          <a:xfrm>
            <a:off x="1763688" y="4221088"/>
            <a:ext cx="338437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Dikdörtgen"/>
          <p:cNvSpPr/>
          <p:nvPr/>
        </p:nvSpPr>
        <p:spPr>
          <a:xfrm>
            <a:off x="5220072" y="4221088"/>
            <a:ext cx="1008112"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Türk Eğitim İndeksi</a:t>
            </a:r>
          </a:p>
        </p:txBody>
      </p:sp>
      <p:pic>
        <p:nvPicPr>
          <p:cNvPr id="30722" name="Picture 2"/>
          <p:cNvPicPr>
            <a:picLocks noChangeAspect="1" noChangeArrowheads="1"/>
          </p:cNvPicPr>
          <p:nvPr/>
        </p:nvPicPr>
        <p:blipFill>
          <a:blip r:embed="rId2" cstate="print"/>
          <a:srcRect/>
          <a:stretch>
            <a:fillRect/>
          </a:stretch>
        </p:blipFill>
        <p:spPr bwMode="auto">
          <a:xfrm>
            <a:off x="400723" y="1268413"/>
            <a:ext cx="8347741" cy="5040907"/>
          </a:xfrm>
          <a:prstGeom prst="rect">
            <a:avLst/>
          </a:prstGeom>
          <a:noFill/>
          <a:ln w="9525">
            <a:noFill/>
            <a:miter lim="800000"/>
            <a:headEnd/>
            <a:tailEnd/>
          </a:ln>
        </p:spPr>
      </p:pic>
      <p:sp>
        <p:nvSpPr>
          <p:cNvPr id="5" name="4 Dikdörtgen"/>
          <p:cNvSpPr/>
          <p:nvPr/>
        </p:nvSpPr>
        <p:spPr>
          <a:xfrm>
            <a:off x="1763688" y="3717032"/>
            <a:ext cx="6984776" cy="1008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Türk Eğitim İndeksi</a:t>
            </a:r>
          </a:p>
        </p:txBody>
      </p:sp>
      <p:pic>
        <p:nvPicPr>
          <p:cNvPr id="1027" name="Picture 3"/>
          <p:cNvPicPr>
            <a:picLocks noChangeAspect="1" noChangeArrowheads="1"/>
          </p:cNvPicPr>
          <p:nvPr/>
        </p:nvPicPr>
        <p:blipFill>
          <a:blip r:embed="rId2" cstate="print"/>
          <a:srcRect/>
          <a:stretch>
            <a:fillRect/>
          </a:stretch>
        </p:blipFill>
        <p:spPr bwMode="auto">
          <a:xfrm>
            <a:off x="251520" y="1556792"/>
            <a:ext cx="8488625" cy="4176464"/>
          </a:xfrm>
          <a:prstGeom prst="rect">
            <a:avLst/>
          </a:prstGeom>
          <a:noFill/>
          <a:ln w="9525">
            <a:noFill/>
            <a:miter lim="800000"/>
            <a:headEnd/>
            <a:tailEnd/>
          </a:ln>
        </p:spPr>
      </p:pic>
      <p:sp>
        <p:nvSpPr>
          <p:cNvPr id="6" name="5 Dikdörtgen"/>
          <p:cNvSpPr/>
          <p:nvPr/>
        </p:nvSpPr>
        <p:spPr>
          <a:xfrm>
            <a:off x="3851920" y="4437112"/>
            <a:ext cx="1440160"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Türk Eğitim İndeksi</a:t>
            </a:r>
          </a:p>
        </p:txBody>
      </p:sp>
      <p:pic>
        <p:nvPicPr>
          <p:cNvPr id="2050" name="Picture 2"/>
          <p:cNvPicPr>
            <a:picLocks noChangeAspect="1" noChangeArrowheads="1"/>
          </p:cNvPicPr>
          <p:nvPr/>
        </p:nvPicPr>
        <p:blipFill>
          <a:blip r:embed="rId2" cstate="print"/>
          <a:srcRect/>
          <a:stretch>
            <a:fillRect/>
          </a:stretch>
        </p:blipFill>
        <p:spPr bwMode="auto">
          <a:xfrm>
            <a:off x="1187624" y="1152072"/>
            <a:ext cx="6408711" cy="5705928"/>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692696"/>
            <a:ext cx="8229600" cy="1143000"/>
          </a:xfrm>
        </p:spPr>
        <p:txBody>
          <a:bodyPr>
            <a:noAutofit/>
          </a:bodyPr>
          <a:lstStyle/>
          <a:p>
            <a:r>
              <a:rPr lang="tr-TR" sz="3600" dirty="0"/>
              <a:t>Tezlere Erişim </a:t>
            </a:r>
            <a:br>
              <a:rPr lang="tr-TR" sz="3600" dirty="0"/>
            </a:br>
            <a:endParaRPr lang="tr-TR" sz="3600" dirty="0"/>
          </a:p>
        </p:txBody>
      </p:sp>
      <p:sp>
        <p:nvSpPr>
          <p:cNvPr id="3" name="2 İçerik Yer Tutucusu"/>
          <p:cNvSpPr>
            <a:spLocks noGrp="1"/>
          </p:cNvSpPr>
          <p:nvPr>
            <p:ph idx="1"/>
          </p:nvPr>
        </p:nvSpPr>
        <p:spPr>
          <a:xfrm>
            <a:off x="457200" y="2392288"/>
            <a:ext cx="8229600" cy="1540768"/>
          </a:xfrm>
        </p:spPr>
        <p:txBody>
          <a:bodyPr/>
          <a:lstStyle/>
          <a:p>
            <a:pPr algn="ctr"/>
            <a:r>
              <a:rPr lang="tr-TR" dirty="0"/>
              <a:t>YÖK Ulusal Tez Merkezi</a:t>
            </a:r>
          </a:p>
          <a:p>
            <a:pPr algn="ctr"/>
            <a:r>
              <a:rPr lang="tr-TR" dirty="0" err="1"/>
              <a:t>ProQuest</a:t>
            </a:r>
            <a:r>
              <a:rPr lang="tr-TR" dirty="0"/>
              <a:t> </a:t>
            </a:r>
            <a:r>
              <a:rPr lang="tr-TR" dirty="0" err="1"/>
              <a:t>Dissertations</a:t>
            </a:r>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YÖK Ulusal Tez Merkezi</a:t>
            </a:r>
          </a:p>
        </p:txBody>
      </p:sp>
      <p:pic>
        <p:nvPicPr>
          <p:cNvPr id="3074" name="Picture 2"/>
          <p:cNvPicPr>
            <a:picLocks noChangeAspect="1" noChangeArrowheads="1"/>
          </p:cNvPicPr>
          <p:nvPr/>
        </p:nvPicPr>
        <p:blipFill>
          <a:blip r:embed="rId2" cstate="print"/>
          <a:srcRect/>
          <a:stretch>
            <a:fillRect/>
          </a:stretch>
        </p:blipFill>
        <p:spPr bwMode="auto">
          <a:xfrm>
            <a:off x="827584" y="1380572"/>
            <a:ext cx="7555197" cy="5000756"/>
          </a:xfrm>
          <a:prstGeom prst="rect">
            <a:avLst/>
          </a:prstGeom>
          <a:noFill/>
          <a:ln w="9525">
            <a:noFill/>
            <a:miter lim="800000"/>
            <a:headEnd/>
            <a:tailEnd/>
          </a:ln>
        </p:spPr>
      </p:pic>
      <p:sp>
        <p:nvSpPr>
          <p:cNvPr id="5" name="4 Yuvarlatılmış Dikdörtgen"/>
          <p:cNvSpPr/>
          <p:nvPr/>
        </p:nvSpPr>
        <p:spPr>
          <a:xfrm>
            <a:off x="971600" y="5589240"/>
            <a:ext cx="1296144" cy="7920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YÖK Ulusal Tez Merkezi</a:t>
            </a:r>
          </a:p>
        </p:txBody>
      </p:sp>
      <p:pic>
        <p:nvPicPr>
          <p:cNvPr id="4098" name="Picture 2"/>
          <p:cNvPicPr>
            <a:picLocks noChangeAspect="1" noChangeArrowheads="1"/>
          </p:cNvPicPr>
          <p:nvPr/>
        </p:nvPicPr>
        <p:blipFill>
          <a:blip r:embed="rId2" cstate="print"/>
          <a:srcRect/>
          <a:stretch>
            <a:fillRect/>
          </a:stretch>
        </p:blipFill>
        <p:spPr bwMode="auto">
          <a:xfrm>
            <a:off x="107504" y="1412776"/>
            <a:ext cx="8890883" cy="4608512"/>
          </a:xfrm>
          <a:prstGeom prst="rect">
            <a:avLst/>
          </a:prstGeom>
          <a:noFill/>
          <a:ln w="9525">
            <a:noFill/>
            <a:miter lim="800000"/>
            <a:headEnd/>
            <a:tailEnd/>
          </a:ln>
        </p:spPr>
      </p:pic>
      <p:sp>
        <p:nvSpPr>
          <p:cNvPr id="5" name="4 Yuvarlatılmış Dikdörtgen"/>
          <p:cNvSpPr/>
          <p:nvPr/>
        </p:nvSpPr>
        <p:spPr>
          <a:xfrm>
            <a:off x="0" y="4437112"/>
            <a:ext cx="3635896" cy="6480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Dikdörtgen"/>
          <p:cNvSpPr/>
          <p:nvPr/>
        </p:nvSpPr>
        <p:spPr>
          <a:xfrm>
            <a:off x="7668344" y="1268760"/>
            <a:ext cx="1296144"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Yuvarlatılmış Dikdörtgen"/>
          <p:cNvSpPr/>
          <p:nvPr/>
        </p:nvSpPr>
        <p:spPr>
          <a:xfrm>
            <a:off x="4572000" y="4365104"/>
            <a:ext cx="4572000" cy="9361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Tez Merkezinde Basit Tarama</a:t>
            </a:r>
          </a:p>
        </p:txBody>
      </p:sp>
      <p:pic>
        <p:nvPicPr>
          <p:cNvPr id="5124" name="Picture 4"/>
          <p:cNvPicPr>
            <a:picLocks noChangeAspect="1" noChangeArrowheads="1"/>
          </p:cNvPicPr>
          <p:nvPr/>
        </p:nvPicPr>
        <p:blipFill>
          <a:blip r:embed="rId2" cstate="print"/>
          <a:srcRect/>
          <a:stretch>
            <a:fillRect/>
          </a:stretch>
        </p:blipFill>
        <p:spPr bwMode="auto">
          <a:xfrm>
            <a:off x="251520" y="1988840"/>
            <a:ext cx="8565104" cy="3528392"/>
          </a:xfrm>
          <a:prstGeom prst="rect">
            <a:avLst/>
          </a:prstGeom>
          <a:noFill/>
          <a:ln w="9525">
            <a:noFill/>
            <a:miter lim="800000"/>
            <a:headEnd/>
            <a:tailEnd/>
          </a:ln>
        </p:spPr>
      </p:pic>
      <p:sp>
        <p:nvSpPr>
          <p:cNvPr id="7" name="6 Dikdörtgen"/>
          <p:cNvSpPr/>
          <p:nvPr/>
        </p:nvSpPr>
        <p:spPr>
          <a:xfrm>
            <a:off x="251520" y="2420888"/>
            <a:ext cx="309634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Dikdörtgen"/>
          <p:cNvSpPr/>
          <p:nvPr/>
        </p:nvSpPr>
        <p:spPr>
          <a:xfrm>
            <a:off x="4572000" y="2348880"/>
            <a:ext cx="1296144"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7596336" y="2420888"/>
            <a:ext cx="1224136"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Basit Tarama Sonuç Sayfası</a:t>
            </a:r>
          </a:p>
        </p:txBody>
      </p:sp>
      <p:pic>
        <p:nvPicPr>
          <p:cNvPr id="6146" name="Picture 2"/>
          <p:cNvPicPr>
            <a:picLocks noChangeAspect="1" noChangeArrowheads="1"/>
          </p:cNvPicPr>
          <p:nvPr/>
        </p:nvPicPr>
        <p:blipFill>
          <a:blip r:embed="rId2" cstate="print"/>
          <a:srcRect/>
          <a:stretch>
            <a:fillRect/>
          </a:stretch>
        </p:blipFill>
        <p:spPr bwMode="auto">
          <a:xfrm>
            <a:off x="611560" y="1322767"/>
            <a:ext cx="8040333" cy="4986553"/>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860032" y="2564904"/>
            <a:ext cx="3733800" cy="373380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Ayrıntılı Tarama</a:t>
            </a:r>
          </a:p>
        </p:txBody>
      </p:sp>
      <p:pic>
        <p:nvPicPr>
          <p:cNvPr id="7170" name="Picture 2"/>
          <p:cNvPicPr>
            <a:picLocks noChangeAspect="1" noChangeArrowheads="1"/>
          </p:cNvPicPr>
          <p:nvPr/>
        </p:nvPicPr>
        <p:blipFill>
          <a:blip r:embed="rId2" cstate="print"/>
          <a:srcRect/>
          <a:stretch>
            <a:fillRect/>
          </a:stretch>
        </p:blipFill>
        <p:spPr bwMode="auto">
          <a:xfrm>
            <a:off x="378988" y="1844824"/>
            <a:ext cx="8386019" cy="3168351"/>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ProQuest</a:t>
            </a:r>
            <a:r>
              <a:rPr lang="tr-TR" dirty="0"/>
              <a:t> </a:t>
            </a:r>
            <a:r>
              <a:rPr lang="tr-TR" dirty="0" err="1"/>
              <a:t>Dissertations</a:t>
            </a:r>
            <a:endParaRPr lang="tr-TR" dirty="0"/>
          </a:p>
        </p:txBody>
      </p:sp>
      <p:pic>
        <p:nvPicPr>
          <p:cNvPr id="8194" name="Picture 2"/>
          <p:cNvPicPr>
            <a:picLocks noChangeAspect="1" noChangeArrowheads="1"/>
          </p:cNvPicPr>
          <p:nvPr/>
        </p:nvPicPr>
        <p:blipFill>
          <a:blip r:embed="rId2" cstate="print"/>
          <a:srcRect/>
          <a:stretch>
            <a:fillRect/>
          </a:stretch>
        </p:blipFill>
        <p:spPr bwMode="auto">
          <a:xfrm>
            <a:off x="395536" y="1268760"/>
            <a:ext cx="8360946" cy="4968552"/>
          </a:xfrm>
          <a:prstGeom prst="rect">
            <a:avLst/>
          </a:prstGeom>
          <a:noFill/>
          <a:ln w="9525">
            <a:noFill/>
            <a:miter lim="800000"/>
            <a:headEnd/>
            <a:tailEnd/>
          </a:ln>
        </p:spPr>
      </p:pic>
      <p:sp>
        <p:nvSpPr>
          <p:cNvPr id="5" name="4 Dikdörtgen"/>
          <p:cNvSpPr/>
          <p:nvPr/>
        </p:nvSpPr>
        <p:spPr>
          <a:xfrm>
            <a:off x="251520" y="3501008"/>
            <a:ext cx="8640960" cy="7920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ProQuest</a:t>
            </a:r>
            <a:r>
              <a:rPr lang="tr-TR" dirty="0"/>
              <a:t> </a:t>
            </a:r>
            <a:r>
              <a:rPr lang="tr-TR" dirty="0" err="1"/>
              <a:t>Dissertations</a:t>
            </a:r>
            <a:endParaRPr lang="tr-TR" dirty="0"/>
          </a:p>
        </p:txBody>
      </p:sp>
      <p:pic>
        <p:nvPicPr>
          <p:cNvPr id="9218" name="Picture 2"/>
          <p:cNvPicPr>
            <a:picLocks noChangeAspect="1" noChangeArrowheads="1"/>
          </p:cNvPicPr>
          <p:nvPr/>
        </p:nvPicPr>
        <p:blipFill>
          <a:blip r:embed="rId2" cstate="print"/>
          <a:srcRect/>
          <a:stretch>
            <a:fillRect/>
          </a:stretch>
        </p:blipFill>
        <p:spPr bwMode="auto">
          <a:xfrm>
            <a:off x="323528" y="1556792"/>
            <a:ext cx="8460708" cy="4176464"/>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ProQuest</a:t>
            </a:r>
            <a:r>
              <a:rPr lang="tr-TR" dirty="0"/>
              <a:t> </a:t>
            </a:r>
            <a:r>
              <a:rPr lang="tr-TR" dirty="0" err="1"/>
              <a:t>Dissertations</a:t>
            </a:r>
            <a:endParaRPr lang="tr-TR" dirty="0"/>
          </a:p>
        </p:txBody>
      </p:sp>
      <p:pic>
        <p:nvPicPr>
          <p:cNvPr id="10242" name="Picture 2"/>
          <p:cNvPicPr>
            <a:picLocks noChangeAspect="1" noChangeArrowheads="1"/>
          </p:cNvPicPr>
          <p:nvPr/>
        </p:nvPicPr>
        <p:blipFill>
          <a:blip r:embed="rId2" cstate="print"/>
          <a:srcRect/>
          <a:stretch>
            <a:fillRect/>
          </a:stretch>
        </p:blipFill>
        <p:spPr bwMode="auto">
          <a:xfrm>
            <a:off x="387353" y="1364004"/>
            <a:ext cx="8410617" cy="4729292"/>
          </a:xfrm>
          <a:prstGeom prst="rect">
            <a:avLst/>
          </a:prstGeom>
          <a:noFill/>
          <a:ln w="9525">
            <a:noFill/>
            <a:miter lim="800000"/>
            <a:headEnd/>
            <a:tailEnd/>
          </a:ln>
        </p:spPr>
      </p:pic>
      <p:sp>
        <p:nvSpPr>
          <p:cNvPr id="5" name="4 Yuvarlatılmış Dikdörtgen"/>
          <p:cNvSpPr/>
          <p:nvPr/>
        </p:nvSpPr>
        <p:spPr>
          <a:xfrm>
            <a:off x="683568" y="4869160"/>
            <a:ext cx="5328592" cy="7200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ProQuest</a:t>
            </a:r>
            <a:r>
              <a:rPr lang="tr-TR" dirty="0"/>
              <a:t> </a:t>
            </a:r>
            <a:r>
              <a:rPr lang="tr-TR" dirty="0" err="1"/>
              <a:t>Dissertations</a:t>
            </a:r>
            <a:endParaRPr lang="tr-TR" dirty="0"/>
          </a:p>
        </p:txBody>
      </p:sp>
      <p:pic>
        <p:nvPicPr>
          <p:cNvPr id="11267" name="Picture 3"/>
          <p:cNvPicPr>
            <a:picLocks noChangeAspect="1" noChangeArrowheads="1"/>
          </p:cNvPicPr>
          <p:nvPr/>
        </p:nvPicPr>
        <p:blipFill>
          <a:blip r:embed="rId2" cstate="print"/>
          <a:srcRect/>
          <a:stretch>
            <a:fillRect/>
          </a:stretch>
        </p:blipFill>
        <p:spPr bwMode="auto">
          <a:xfrm>
            <a:off x="1050958" y="1353476"/>
            <a:ext cx="6977426" cy="5027851"/>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Bilgi Kaynağını Temin Etme</a:t>
            </a:r>
          </a:p>
        </p:txBody>
      </p:sp>
      <p:sp>
        <p:nvSpPr>
          <p:cNvPr id="3" name="2 İçerik Yer Tutucusu"/>
          <p:cNvSpPr>
            <a:spLocks noGrp="1"/>
          </p:cNvSpPr>
          <p:nvPr>
            <p:ph idx="1"/>
          </p:nvPr>
        </p:nvSpPr>
        <p:spPr>
          <a:xfrm>
            <a:off x="457200" y="2176264"/>
            <a:ext cx="8229600" cy="2764904"/>
          </a:xfrm>
        </p:spPr>
        <p:txBody>
          <a:bodyPr/>
          <a:lstStyle/>
          <a:p>
            <a:r>
              <a:rPr lang="tr-TR" dirty="0"/>
              <a:t>Doğrudan erişim (Kütüphane, Dergi vb.)</a:t>
            </a:r>
          </a:p>
          <a:p>
            <a:r>
              <a:rPr lang="tr-TR" dirty="0"/>
              <a:t>Online erişim</a:t>
            </a:r>
          </a:p>
          <a:p>
            <a:r>
              <a:rPr lang="tr-TR" dirty="0"/>
              <a:t>Yazar ya da eser sahibi aracılığıyla erişim</a:t>
            </a:r>
          </a:p>
          <a:p>
            <a:r>
              <a:rPr lang="tr-TR" dirty="0"/>
              <a:t>Belge sağlama servisleri aracılığıyla erişim</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Bilgi Kaynağına Online Erişim</a:t>
            </a:r>
          </a:p>
        </p:txBody>
      </p:sp>
      <p:pic>
        <p:nvPicPr>
          <p:cNvPr id="6" name="Resim 5">
            <a:extLst>
              <a:ext uri="{FF2B5EF4-FFF2-40B4-BE49-F238E27FC236}">
                <a16:creationId xmlns:a16="http://schemas.microsoft.com/office/drawing/2014/main" id="{7290DC6B-777B-4F70-A2A0-88C694D7A168}"/>
              </a:ext>
            </a:extLst>
          </p:cNvPr>
          <p:cNvPicPr>
            <a:picLocks noChangeAspect="1"/>
          </p:cNvPicPr>
          <p:nvPr/>
        </p:nvPicPr>
        <p:blipFill rotWithShape="1">
          <a:blip r:embed="rId2"/>
          <a:srcRect t="12017" b="-909"/>
          <a:stretch/>
        </p:blipFill>
        <p:spPr>
          <a:xfrm>
            <a:off x="0" y="1916832"/>
            <a:ext cx="9144000" cy="4351013"/>
          </a:xfrm>
          <a:prstGeom prst="rect">
            <a:avLst/>
          </a:prstGeom>
        </p:spPr>
      </p:pic>
      <p:sp>
        <p:nvSpPr>
          <p:cNvPr id="5" name="4 Yuvarlatılmış Dikdörtgen"/>
          <p:cNvSpPr/>
          <p:nvPr/>
        </p:nvSpPr>
        <p:spPr>
          <a:xfrm>
            <a:off x="3419872" y="2636912"/>
            <a:ext cx="936104"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t>ALANYAZIN (LİTERATÜR) DERLEME</a:t>
            </a:r>
          </a:p>
        </p:txBody>
      </p:sp>
      <p:sp>
        <p:nvSpPr>
          <p:cNvPr id="3" name="2 Alt Başlık"/>
          <p:cNvSpPr>
            <a:spLocks noGrp="1"/>
          </p:cNvSpPr>
          <p:nvPr>
            <p:ph type="subTitle" idx="1"/>
          </p:nvPr>
        </p:nvSpPr>
        <p:spPr/>
        <p:txBody>
          <a:bodyPr/>
          <a:lstStyle/>
          <a:p>
            <a:endParaRPr lang="tr-T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İÇERİK</a:t>
            </a:r>
          </a:p>
        </p:txBody>
      </p:sp>
      <p:sp>
        <p:nvSpPr>
          <p:cNvPr id="3" name="2 İçerik Yer Tutucusu"/>
          <p:cNvSpPr>
            <a:spLocks noGrp="1"/>
          </p:cNvSpPr>
          <p:nvPr>
            <p:ph idx="1"/>
          </p:nvPr>
        </p:nvSpPr>
        <p:spPr/>
        <p:txBody>
          <a:bodyPr/>
          <a:lstStyle/>
          <a:p>
            <a:endParaRPr lang="tr-TR" dirty="0"/>
          </a:p>
          <a:p>
            <a:r>
              <a:rPr lang="tr-TR" dirty="0"/>
              <a:t>Alan yazın (Literatür) nedir?</a:t>
            </a:r>
          </a:p>
          <a:p>
            <a:r>
              <a:rPr lang="tr-TR" dirty="0"/>
              <a:t>Alan yazın tarama ve Alan yazın derleme</a:t>
            </a:r>
          </a:p>
          <a:p>
            <a:r>
              <a:rPr lang="tr-TR" dirty="0"/>
              <a:t>APA ve APA yazım kuralları (kısa bir tanıtım)</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Alan Yazın (Literatür) Nedir?</a:t>
            </a:r>
          </a:p>
        </p:txBody>
      </p:sp>
      <p:sp>
        <p:nvSpPr>
          <p:cNvPr id="3" name="2 İçerik Yer Tutucusu"/>
          <p:cNvSpPr>
            <a:spLocks noGrp="1"/>
          </p:cNvSpPr>
          <p:nvPr>
            <p:ph idx="1"/>
          </p:nvPr>
        </p:nvSpPr>
        <p:spPr/>
        <p:txBody>
          <a:bodyPr/>
          <a:lstStyle/>
          <a:p>
            <a:r>
              <a:rPr lang="tr-TR" dirty="0"/>
              <a:t>Alan yazın (literatür) bir bilim dalının çeşitli konularında yazılmış eserlerin tümünü ifade eder.</a:t>
            </a:r>
          </a:p>
          <a:p>
            <a:endParaRPr lang="tr-T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Alan Yazın Taraması Nedir?</a:t>
            </a:r>
          </a:p>
        </p:txBody>
      </p:sp>
      <p:sp>
        <p:nvSpPr>
          <p:cNvPr id="3" name="2 İçerik Yer Tutucusu"/>
          <p:cNvSpPr>
            <a:spLocks noGrp="1"/>
          </p:cNvSpPr>
          <p:nvPr>
            <p:ph idx="1"/>
          </p:nvPr>
        </p:nvSpPr>
        <p:spPr/>
        <p:txBody>
          <a:bodyPr>
            <a:normAutofit lnSpcReduction="10000"/>
          </a:bodyPr>
          <a:lstStyle/>
          <a:p>
            <a:r>
              <a:rPr lang="tr-TR" dirty="0"/>
              <a:t>Alan yazın taraması bir bilime dalının çeşitli konularında yazılmış eserlerin tümüne ulaşmak için mevcut bilgi kaynaklarının gözden geçirilmesi ve ilgili yayınlara ulaşılması işidir.</a:t>
            </a:r>
          </a:p>
          <a:p>
            <a:r>
              <a:rPr lang="tr-TR" dirty="0">
                <a:solidFill>
                  <a:srgbClr val="FF0000"/>
                </a:solidFill>
              </a:rPr>
              <a:t>Alan yazın tarama </a:t>
            </a:r>
            <a:r>
              <a:rPr lang="tr-TR" dirty="0" err="1">
                <a:solidFill>
                  <a:srgbClr val="FF0000"/>
                </a:solidFill>
              </a:rPr>
              <a:t>Google</a:t>
            </a:r>
            <a:r>
              <a:rPr lang="tr-TR" dirty="0">
                <a:solidFill>
                  <a:srgbClr val="FF0000"/>
                </a:solidFill>
              </a:rPr>
              <a:t> taraması değildir!!!</a:t>
            </a:r>
          </a:p>
          <a:p>
            <a:r>
              <a:rPr lang="tr-TR" dirty="0">
                <a:solidFill>
                  <a:schemeClr val="tx2"/>
                </a:solidFill>
              </a:rPr>
              <a:t>İnternetteki her kaynak güvenilir değildir. İnternetten aldığımız bilgiler akademik açıdan geçerli olmalıdır. Bunun sorumluluğu yazara aittir!!!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Alan Yazın Derlemesi Nedir?</a:t>
            </a:r>
          </a:p>
        </p:txBody>
      </p:sp>
      <p:sp>
        <p:nvSpPr>
          <p:cNvPr id="3" name="2 İçerik Yer Tutucusu"/>
          <p:cNvSpPr>
            <a:spLocks noGrp="1"/>
          </p:cNvSpPr>
          <p:nvPr>
            <p:ph idx="1"/>
          </p:nvPr>
        </p:nvSpPr>
        <p:spPr/>
        <p:txBody>
          <a:bodyPr>
            <a:normAutofit fontScale="92500"/>
          </a:bodyPr>
          <a:lstStyle/>
          <a:p>
            <a:r>
              <a:rPr lang="tr-TR" dirty="0"/>
              <a:t>Alan yazın derlemesi, belli bir konuda önceden yapılmış çalışmalarda elde edilmiş bilgilerin incelenmesi, önemli noktalarının gözden geçirilmesi ve özetlenmesidir.</a:t>
            </a:r>
          </a:p>
          <a:p>
            <a:r>
              <a:rPr lang="tr-TR" dirty="0"/>
              <a:t>Araştırma problemi belirlenmeden önce araştırmacı bir ön alan yazın incelemesi yapar.</a:t>
            </a:r>
          </a:p>
          <a:p>
            <a:r>
              <a:rPr lang="tr-TR" dirty="0"/>
              <a:t>Araştırma problemini oluşturduktan sonra ilgili alan yazını detaylı bir şekilde inceler, problemini gözden geçirir ve ilgili alan yazında ilişkilendirir.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solidFill>
                  <a:schemeClr val="accent6">
                    <a:lumMod val="50000"/>
                  </a:schemeClr>
                </a:solidFill>
              </a:rPr>
              <a:t>İyi bir alan yazın derlemesi için…</a:t>
            </a:r>
          </a:p>
        </p:txBody>
      </p:sp>
      <p:sp>
        <p:nvSpPr>
          <p:cNvPr id="3" name="2 İçerik Yer Tutucusu"/>
          <p:cNvSpPr>
            <a:spLocks noGrp="1"/>
          </p:cNvSpPr>
          <p:nvPr>
            <p:ph idx="1"/>
          </p:nvPr>
        </p:nvSpPr>
        <p:spPr>
          <a:xfrm>
            <a:off x="395536" y="1412776"/>
            <a:ext cx="8229600" cy="4997152"/>
          </a:xfrm>
        </p:spPr>
        <p:txBody>
          <a:bodyPr>
            <a:normAutofit fontScale="92500" lnSpcReduction="20000"/>
          </a:bodyPr>
          <a:lstStyle/>
          <a:p>
            <a:r>
              <a:rPr lang="tr-TR" dirty="0"/>
              <a:t>1.Geliştirilmekte olan araştırma problemiyle </a:t>
            </a:r>
            <a:r>
              <a:rPr lang="tr-TR" dirty="0">
                <a:solidFill>
                  <a:srgbClr val="FF0000"/>
                </a:solidFill>
              </a:rPr>
              <a:t>doğrudan ilgili olması </a:t>
            </a:r>
            <a:r>
              <a:rPr lang="tr-TR" dirty="0"/>
              <a:t>ve bu problem etrafında örgütlenmesi,</a:t>
            </a:r>
          </a:p>
          <a:p>
            <a:r>
              <a:rPr lang="tr-TR" dirty="0"/>
              <a:t>2.Kaynakların magazinler, dergiler, gazeteler gibi akademik olmayan belgelerden değil, </a:t>
            </a:r>
            <a:r>
              <a:rPr lang="tr-TR" dirty="0">
                <a:solidFill>
                  <a:srgbClr val="FF0000"/>
                </a:solidFill>
              </a:rPr>
              <a:t>akademik yayınlar</a:t>
            </a:r>
            <a:r>
              <a:rPr lang="tr-TR" dirty="0"/>
              <a:t>dan oluşması,</a:t>
            </a:r>
          </a:p>
          <a:p>
            <a:r>
              <a:rPr lang="tr-TR" dirty="0"/>
              <a:t>3.Sadece </a:t>
            </a:r>
            <a:r>
              <a:rPr lang="tr-TR" dirty="0">
                <a:solidFill>
                  <a:srgbClr val="FF0000"/>
                </a:solidFill>
              </a:rPr>
              <a:t>listeleme ve özetlemeden oluşmaması, alan yazındaki görüş ve bulguların güçlü ve zayıf yönlerini göstererek değerlendirebilmesi,</a:t>
            </a:r>
          </a:p>
          <a:p>
            <a:r>
              <a:rPr lang="tr-TR" dirty="0"/>
              <a:t>4.Konuyla ilgili bilinen ve bilinmeyen şeylerin neler olduğunu özetleyen bir </a:t>
            </a:r>
            <a:r>
              <a:rPr lang="tr-TR" dirty="0">
                <a:solidFill>
                  <a:srgbClr val="FF0000"/>
                </a:solidFill>
              </a:rPr>
              <a:t>sentez</a:t>
            </a:r>
            <a:r>
              <a:rPr lang="tr-TR" dirty="0"/>
              <a:t> oluşturabilmesi,</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solidFill>
                  <a:schemeClr val="accent6">
                    <a:lumMod val="50000"/>
                  </a:schemeClr>
                </a:solidFill>
              </a:rPr>
              <a:t>İyi bir alan yazın derlemesi için…</a:t>
            </a:r>
            <a:endParaRPr lang="tr-TR" dirty="0"/>
          </a:p>
        </p:txBody>
      </p:sp>
      <p:sp>
        <p:nvSpPr>
          <p:cNvPr id="3" name="2 İçerik Yer Tutucusu"/>
          <p:cNvSpPr>
            <a:spLocks noGrp="1"/>
          </p:cNvSpPr>
          <p:nvPr>
            <p:ph idx="1"/>
          </p:nvPr>
        </p:nvSpPr>
        <p:spPr/>
        <p:txBody>
          <a:bodyPr>
            <a:normAutofit fontScale="92500" lnSpcReduction="10000"/>
          </a:bodyPr>
          <a:lstStyle/>
          <a:p>
            <a:r>
              <a:rPr lang="tr-TR" dirty="0"/>
              <a:t>5.İlgili alan yazındaki </a:t>
            </a:r>
            <a:r>
              <a:rPr lang="tr-TR" dirty="0">
                <a:solidFill>
                  <a:srgbClr val="FF0000"/>
                </a:solidFill>
              </a:rPr>
              <a:t>üzerinde uzlaşılmayan alanları </a:t>
            </a:r>
            <a:r>
              <a:rPr lang="tr-TR" dirty="0"/>
              <a:t>gösterebilmesi,</a:t>
            </a:r>
          </a:p>
          <a:p>
            <a:r>
              <a:rPr lang="tr-TR" dirty="0"/>
              <a:t>6.Okunan metinlerin </a:t>
            </a:r>
            <a:r>
              <a:rPr lang="tr-TR" dirty="0">
                <a:solidFill>
                  <a:srgbClr val="FF0000"/>
                </a:solidFill>
              </a:rPr>
              <a:t>çok fazla alıntı yapılmadan, araştırmacının kendi ifadeleriyle </a:t>
            </a:r>
            <a:r>
              <a:rPr lang="tr-TR" dirty="0"/>
              <a:t>özetlenmesi ve yorumlanması,</a:t>
            </a:r>
          </a:p>
          <a:p>
            <a:r>
              <a:rPr lang="tr-TR" dirty="0"/>
              <a:t>7.Konuyla ilgili daha fazla araştırma gerektiren </a:t>
            </a:r>
            <a:r>
              <a:rPr lang="tr-TR" dirty="0">
                <a:solidFill>
                  <a:srgbClr val="FF0000"/>
                </a:solidFill>
              </a:rPr>
              <a:t>önemli sorular ortaya koyabilmesi </a:t>
            </a:r>
            <a:r>
              <a:rPr lang="tr-TR" dirty="0"/>
              <a:t>ve</a:t>
            </a:r>
          </a:p>
          <a:p>
            <a:r>
              <a:rPr lang="tr-TR" dirty="0"/>
              <a:t>8.</a:t>
            </a:r>
            <a:r>
              <a:rPr lang="tr-TR" dirty="0">
                <a:solidFill>
                  <a:srgbClr val="FF0000"/>
                </a:solidFill>
              </a:rPr>
              <a:t>Yapılacak araştırmanın, araştırma konusuyla ilgili mevcut bilgileri zenginleştireceğini gösterebilmesi </a:t>
            </a:r>
            <a:r>
              <a:rPr lang="tr-TR" dirty="0"/>
              <a:t>gerekir.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İntihal – </a:t>
            </a:r>
            <a:r>
              <a:rPr lang="tr-TR" dirty="0" err="1"/>
              <a:t>Plagiarism</a:t>
            </a:r>
            <a:r>
              <a:rPr lang="tr-TR" dirty="0"/>
              <a:t>: Akademik Hırsızlık</a:t>
            </a:r>
          </a:p>
        </p:txBody>
      </p:sp>
      <p:sp>
        <p:nvSpPr>
          <p:cNvPr id="3" name="2 İçerik Yer Tutucusu"/>
          <p:cNvSpPr>
            <a:spLocks noGrp="1"/>
          </p:cNvSpPr>
          <p:nvPr>
            <p:ph idx="1"/>
          </p:nvPr>
        </p:nvSpPr>
        <p:spPr/>
        <p:txBody>
          <a:bodyPr>
            <a:normAutofit fontScale="92500" lnSpcReduction="10000"/>
          </a:bodyPr>
          <a:lstStyle/>
          <a:p>
            <a:r>
              <a:rPr lang="tr-TR" dirty="0"/>
              <a:t>Literatürdeki çalışmalar özetlenirken ve aktarılırken bilimsel etik kuralları konusunda dikkatli olmak son derece önemlidir.</a:t>
            </a:r>
          </a:p>
          <a:p>
            <a:r>
              <a:rPr lang="tr-TR" dirty="0">
                <a:solidFill>
                  <a:srgbClr val="FF0000"/>
                </a:solidFill>
              </a:rPr>
              <a:t>İfadeyi değiştirmekle bir fikir bize ait olmaz! </a:t>
            </a:r>
            <a:r>
              <a:rPr lang="tr-TR" dirty="0"/>
              <a:t>Temel mesele başkasının fikirleri gibi gösterme ya da göstermeme meselesidir.</a:t>
            </a:r>
          </a:p>
          <a:p>
            <a:r>
              <a:rPr lang="tr-TR" dirty="0">
                <a:solidFill>
                  <a:srgbClr val="FF0000"/>
                </a:solidFill>
              </a:rPr>
              <a:t>“Kes-yapıştır” </a:t>
            </a:r>
            <a:r>
              <a:rPr lang="tr-TR" dirty="0"/>
              <a:t>ya da </a:t>
            </a:r>
            <a:r>
              <a:rPr lang="tr-TR" dirty="0">
                <a:solidFill>
                  <a:srgbClr val="FF0000"/>
                </a:solidFill>
              </a:rPr>
              <a:t>“ kopyala-yapıştır” </a:t>
            </a:r>
            <a:r>
              <a:rPr lang="tr-TR" dirty="0"/>
              <a:t>intihaldir, akademik hırsızlıktır.</a:t>
            </a:r>
          </a:p>
          <a:p>
            <a:r>
              <a:rPr lang="tr-TR" dirty="0">
                <a:solidFill>
                  <a:srgbClr val="FF0000"/>
                </a:solidFill>
              </a:rPr>
              <a:t>Çok kaynak göstererek yazmak “kötü” bir şey değildir.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APA (</a:t>
            </a:r>
            <a:r>
              <a:rPr lang="tr-TR" dirty="0" err="1"/>
              <a:t>American</a:t>
            </a:r>
            <a:r>
              <a:rPr lang="tr-TR" dirty="0"/>
              <a:t> </a:t>
            </a:r>
            <a:r>
              <a:rPr lang="tr-TR" dirty="0" err="1"/>
              <a:t>Psychological</a:t>
            </a:r>
            <a:r>
              <a:rPr lang="tr-TR" dirty="0"/>
              <a:t> </a:t>
            </a:r>
            <a:r>
              <a:rPr lang="tr-TR" dirty="0" err="1"/>
              <a:t>Association</a:t>
            </a:r>
            <a:r>
              <a:rPr lang="tr-TR" dirty="0"/>
              <a:t>)</a:t>
            </a:r>
          </a:p>
        </p:txBody>
      </p:sp>
      <p:sp>
        <p:nvSpPr>
          <p:cNvPr id="3" name="2 İçerik Yer Tutucusu"/>
          <p:cNvSpPr>
            <a:spLocks noGrp="1"/>
          </p:cNvSpPr>
          <p:nvPr>
            <p:ph idx="1"/>
          </p:nvPr>
        </p:nvSpPr>
        <p:spPr>
          <a:xfrm>
            <a:off x="457200" y="2464296"/>
            <a:ext cx="8229600" cy="1396752"/>
          </a:xfrm>
        </p:spPr>
        <p:txBody>
          <a:bodyPr/>
          <a:lstStyle/>
          <a:p>
            <a:r>
              <a:rPr lang="tr-TR" dirty="0" err="1"/>
              <a:t>APA’ya</a:t>
            </a:r>
            <a:r>
              <a:rPr lang="tr-TR" dirty="0"/>
              <a:t> göre ALINTI nasıl yapılır?</a:t>
            </a:r>
          </a:p>
          <a:p>
            <a:r>
              <a:rPr lang="tr-TR" dirty="0" err="1"/>
              <a:t>APA’ya</a:t>
            </a:r>
            <a:r>
              <a:rPr lang="tr-TR" dirty="0"/>
              <a:t> göre KAYNAKÇA nasıl yapılır?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Alıntı nasıl yapılır?</a:t>
            </a:r>
          </a:p>
        </p:txBody>
      </p:sp>
      <p:sp>
        <p:nvSpPr>
          <p:cNvPr id="3" name="2 İçerik Yer Tutucusu"/>
          <p:cNvSpPr>
            <a:spLocks noGrp="1"/>
          </p:cNvSpPr>
          <p:nvPr>
            <p:ph idx="1"/>
          </p:nvPr>
        </p:nvSpPr>
        <p:spPr/>
        <p:txBody>
          <a:bodyPr>
            <a:normAutofit fontScale="92500" lnSpcReduction="20000"/>
          </a:bodyPr>
          <a:lstStyle/>
          <a:p>
            <a:r>
              <a:rPr lang="tr-TR" dirty="0">
                <a:solidFill>
                  <a:srgbClr val="FF0000"/>
                </a:solidFill>
              </a:rPr>
              <a:t>Doğrudan alıntı: </a:t>
            </a:r>
            <a:r>
              <a:rPr lang="tr-TR" dirty="0"/>
              <a:t>Bir yazarın ifadesini, hiçbir değişiklik yapmadan tırnak içinde vermektir.</a:t>
            </a:r>
          </a:p>
          <a:p>
            <a:r>
              <a:rPr lang="tr-TR" dirty="0">
                <a:solidFill>
                  <a:srgbClr val="FF0000"/>
                </a:solidFill>
              </a:rPr>
              <a:t>Doğrudan alıntıda, alınan paragraf veya cümle “tırnak içinde yazılır”, sonunda alınan esere atıfta bulunur ve sayfa numarası verilir.</a:t>
            </a:r>
          </a:p>
          <a:p>
            <a:r>
              <a:rPr lang="tr-TR" dirty="0">
                <a:solidFill>
                  <a:srgbClr val="FF0000"/>
                </a:solidFill>
              </a:rPr>
              <a:t>Dolaylı alıntı-(</a:t>
            </a:r>
            <a:r>
              <a:rPr lang="tr-TR" dirty="0" err="1">
                <a:solidFill>
                  <a:srgbClr val="FF0000"/>
                </a:solidFill>
              </a:rPr>
              <a:t>paraphrase</a:t>
            </a:r>
            <a:r>
              <a:rPr lang="tr-TR" dirty="0">
                <a:solidFill>
                  <a:srgbClr val="FF0000"/>
                </a:solidFill>
              </a:rPr>
              <a:t>): </a:t>
            </a:r>
            <a:r>
              <a:rPr lang="tr-TR" dirty="0"/>
              <a:t>Bir yazarın düşüncelerini özetleyerek, kendi cümlelerimizle, farklı bir şekilde ifade etmektir.</a:t>
            </a:r>
          </a:p>
          <a:p>
            <a:r>
              <a:rPr lang="tr-TR" dirty="0">
                <a:solidFill>
                  <a:srgbClr val="FF0000"/>
                </a:solidFill>
              </a:rPr>
              <a:t>Dolaylı alıntıda “tırnak kullanmayız”, ama fikir ya da yorum diğer kişiye ait olduğu için paragraf sonunda yine ilgili eserde atıfta bulunulur.</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5865515"/>
          </a:xfrm>
        </p:spPr>
        <p:txBody>
          <a:bodyPr>
            <a:normAutofit fontScale="92500" lnSpcReduction="20000"/>
          </a:bodyPr>
          <a:lstStyle/>
          <a:p>
            <a:pPr>
              <a:buNone/>
            </a:pPr>
            <a:r>
              <a:rPr lang="tr-TR" dirty="0"/>
              <a:t>ORJİNAL METİN: </a:t>
            </a:r>
          </a:p>
          <a:p>
            <a:r>
              <a:rPr lang="tr-TR" dirty="0"/>
              <a:t>Bir araştırma raporu söylenmesi gerekli her şeyi tam olarak söylemeli, hiçbir noktasının tamamlanması okuyucunun hayaline bırakılmamalıdır. Bu sağlanmadığı takdirde çalışmalar hakkında yanlış anlamalara yol açılması olasılığı büyüktür. Raporda amaç, bilgi verme olduğuna göre, konu anlamayı kolaylaştıracak sade ve kesin bir dille açıklanmalıdır. Bu, raporun zevksiz bir yazı parçası haline getirilmesi anlamına alınmamalıdır. Araştırma raporunun aynı zamanda zevkle izlenebilir bir metin ve okuyucuların ilgi ve dikkatini üzerine çekebilir bir yazı olması da gerekmektedir.</a:t>
            </a:r>
            <a:br>
              <a:rPr lang="tr-TR" dirty="0"/>
            </a:br>
            <a:endParaRPr lang="tr-TR"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Doğrudan alıntı:</a:t>
            </a:r>
          </a:p>
        </p:txBody>
      </p:sp>
      <p:sp>
        <p:nvSpPr>
          <p:cNvPr id="3" name="2 İçerik Yer Tutucusu"/>
          <p:cNvSpPr>
            <a:spLocks noGrp="1"/>
          </p:cNvSpPr>
          <p:nvPr>
            <p:ph idx="1"/>
          </p:nvPr>
        </p:nvSpPr>
        <p:spPr/>
        <p:txBody>
          <a:bodyPr>
            <a:normAutofit lnSpcReduction="10000"/>
          </a:bodyPr>
          <a:lstStyle/>
          <a:p>
            <a:r>
              <a:rPr lang="tr-TR" dirty="0"/>
              <a:t>Araştırma raporu yazılırken uyulması gereken çok sayıda kural vardır. </a:t>
            </a:r>
            <a:r>
              <a:rPr lang="tr-TR" dirty="0">
                <a:solidFill>
                  <a:srgbClr val="FF0000"/>
                </a:solidFill>
              </a:rPr>
              <a:t>“Bir araştırma raporu söylenmesi gerekli her şeyi tam olarak söylemeli, hiçbir noktasının tamamlanması okuyucunun hayaline bırakılmamalıdır. Bu sağlanmadığı takdirde çalışmalar hakkında yanlış anlamalara yol açılması olasılığı büyüktür” (Kaptan, 1973, s.94). </a:t>
            </a:r>
            <a:r>
              <a:rPr lang="tr-TR" dirty="0"/>
              <a:t>Ancak rapor, gereksiz bilgileri ve konuyla ilgisi olmayan ayrıntıları içermemelidir…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Dolaylı alıntı:</a:t>
            </a:r>
          </a:p>
        </p:txBody>
      </p:sp>
      <p:sp>
        <p:nvSpPr>
          <p:cNvPr id="3" name="2 İçerik Yer Tutucusu"/>
          <p:cNvSpPr>
            <a:spLocks noGrp="1"/>
          </p:cNvSpPr>
          <p:nvPr>
            <p:ph idx="1"/>
          </p:nvPr>
        </p:nvSpPr>
        <p:spPr/>
        <p:txBody>
          <a:bodyPr>
            <a:normAutofit lnSpcReduction="10000"/>
          </a:bodyPr>
          <a:lstStyle/>
          <a:p>
            <a:r>
              <a:rPr lang="tr-TR" dirty="0">
                <a:solidFill>
                  <a:srgbClr val="FF0000"/>
                </a:solidFill>
              </a:rPr>
              <a:t>Araştırma raporu yazılırken araştırma sonuçlarıyla ilgili her nokta açıkça ve tam olarak belirtilmeli, eksik noktaların kalmamasına dikkat edilmelidir. Araştırmayla ilgili eksik noktaları okuyucunun kendisi tamamlarsa, çalışmalar hakkında yanlış anlaşılmalar söz konusu olabilir. Araştırma raporunun okurların ilgi ve dikkatini çekecek şekilde yazılması gerekir, ancak yazı dili sade ve keskin olmalıdır (Kaptan, 1973).</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l"/>
            <a:r>
              <a:rPr lang="tr-TR" sz="2400" b="1" dirty="0">
                <a:solidFill>
                  <a:srgbClr val="FF0000"/>
                </a:solidFill>
              </a:rPr>
              <a:t>KURAL:</a:t>
            </a:r>
            <a:r>
              <a:rPr lang="tr-TR" sz="2400" b="1" dirty="0"/>
              <a:t> 40 sözcüğü geçmeyen doğrudan alıntılar “tırnak içinde” verilir. 40 sözcüğü geçen doğrudan alıntılarda ise az yer tutması ve ilk bakışta bunun bir alıntı olduğunun anlaşılabilmesi için </a:t>
            </a:r>
            <a:r>
              <a:rPr lang="tr-TR" sz="2400" b="1" dirty="0">
                <a:solidFill>
                  <a:srgbClr val="FF0000"/>
                </a:solidFill>
              </a:rPr>
              <a:t>sıkıştırılmış paragraf </a:t>
            </a:r>
            <a:r>
              <a:rPr lang="tr-TR" sz="2400" b="1" dirty="0"/>
              <a:t>şekilde verilir.</a:t>
            </a:r>
          </a:p>
        </p:txBody>
      </p:sp>
      <p:sp>
        <p:nvSpPr>
          <p:cNvPr id="3" name="2 İçerik Yer Tutucusu"/>
          <p:cNvSpPr>
            <a:spLocks noGrp="1"/>
          </p:cNvSpPr>
          <p:nvPr>
            <p:ph idx="1"/>
          </p:nvPr>
        </p:nvSpPr>
        <p:spPr/>
        <p:txBody>
          <a:bodyPr>
            <a:normAutofit fontScale="85000" lnSpcReduction="10000"/>
          </a:bodyPr>
          <a:lstStyle/>
          <a:p>
            <a:pPr algn="just">
              <a:buNone/>
            </a:pPr>
            <a:r>
              <a:rPr lang="tr-TR" dirty="0"/>
              <a:t>      …Kanunun getirdiği hükümlere uymama normal olarak cezai yaptırımları beraberinde getirmektedir. 								</a:t>
            </a:r>
          </a:p>
          <a:p>
            <a:pPr marL="540000" indent="-540000" algn="just">
              <a:spcBef>
                <a:spcPts val="600"/>
              </a:spcBef>
              <a:spcAft>
                <a:spcPts val="600"/>
              </a:spcAft>
              <a:buNone/>
            </a:pPr>
            <a:r>
              <a:rPr lang="tr-TR" dirty="0"/>
              <a:t>		</a:t>
            </a:r>
          </a:p>
          <a:p>
            <a:pPr>
              <a:buNone/>
            </a:pPr>
            <a:r>
              <a:rPr lang="tr-TR" dirty="0"/>
              <a:t> </a:t>
            </a:r>
          </a:p>
          <a:p>
            <a:pPr algn="just">
              <a:buNone/>
            </a:pPr>
            <a:r>
              <a:rPr lang="tr-TR" dirty="0"/>
              <a:t>		Araştırmacının kaynak göstermeyi yasal bir zorunluluk olduğu için yapması, beklenen ve istenen bir durum değildir. Araştırmacı eserinde yararlandığı kaynakları, etik ilke, vicdani sorumluluk ve emeğe saygı nedeniyle göstermelidir.</a:t>
            </a:r>
          </a:p>
          <a:p>
            <a:endParaRPr lang="tr-TR" dirty="0"/>
          </a:p>
        </p:txBody>
      </p:sp>
      <p:sp>
        <p:nvSpPr>
          <p:cNvPr id="5" name="4 Metin kutusu"/>
          <p:cNvSpPr txBox="1"/>
          <p:nvPr/>
        </p:nvSpPr>
        <p:spPr>
          <a:xfrm>
            <a:off x="1403648" y="2567806"/>
            <a:ext cx="6768752"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black"/>
                </a:solidFill>
                <a:effectLst/>
                <a:uLnTx/>
                <a:uFillTx/>
                <a:latin typeface="Calibri"/>
                <a:ea typeface="+mn-ea"/>
                <a:cs typeface="+mn-cs"/>
              </a:rPr>
              <a:t>“Bu hükümlere uymayan kimseler hakkında alıntının yapıldığı eser sahibinin isteği üzerine kovuşturma açılır. Yapılan inceleme sonucunda kaynak göstermede belirlenmiş şartlara uymayanlar hakkında bir aydan üç aya kadar hapis cezası verilir.” (Fikir ve Sanat Eserleri kanunu, 5846. kanun, 1951)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Metin içinde kaynak nasıl gösterilir? (APA stili)</a:t>
            </a:r>
          </a:p>
        </p:txBody>
      </p:sp>
      <p:sp>
        <p:nvSpPr>
          <p:cNvPr id="3" name="2 İçerik Yer Tutucusu"/>
          <p:cNvSpPr>
            <a:spLocks noGrp="1"/>
          </p:cNvSpPr>
          <p:nvPr>
            <p:ph idx="1"/>
          </p:nvPr>
        </p:nvSpPr>
        <p:spPr/>
        <p:txBody>
          <a:bodyPr/>
          <a:lstStyle/>
          <a:p>
            <a:r>
              <a:rPr lang="tr-TR" b="1" dirty="0"/>
              <a:t>Tek yazarlı:</a:t>
            </a:r>
          </a:p>
          <a:p>
            <a:r>
              <a:rPr lang="tr-TR" dirty="0"/>
              <a:t>Cümle sonunda ise </a:t>
            </a:r>
            <a:r>
              <a:rPr lang="tr-TR" dirty="0">
                <a:solidFill>
                  <a:srgbClr val="FF0000"/>
                </a:solidFill>
              </a:rPr>
              <a:t>(</a:t>
            </a:r>
            <a:r>
              <a:rPr lang="tr-TR" dirty="0" err="1">
                <a:solidFill>
                  <a:srgbClr val="FF0000"/>
                </a:solidFill>
              </a:rPr>
              <a:t>Göktaş</a:t>
            </a:r>
            <a:r>
              <a:rPr lang="tr-TR" dirty="0">
                <a:solidFill>
                  <a:srgbClr val="FF0000"/>
                </a:solidFill>
              </a:rPr>
              <a:t>, 2004).</a:t>
            </a:r>
          </a:p>
          <a:p>
            <a:r>
              <a:rPr lang="tr-TR" dirty="0"/>
              <a:t>Cümle başında veya ortasında ise </a:t>
            </a:r>
            <a:r>
              <a:rPr lang="tr-TR" dirty="0" err="1">
                <a:solidFill>
                  <a:srgbClr val="FF0000"/>
                </a:solidFill>
              </a:rPr>
              <a:t>Göktaş</a:t>
            </a:r>
            <a:r>
              <a:rPr lang="tr-TR" dirty="0">
                <a:solidFill>
                  <a:srgbClr val="FF0000"/>
                </a:solidFill>
              </a:rPr>
              <a:t> (2004) </a:t>
            </a:r>
            <a:r>
              <a:rPr lang="tr-TR" dirty="0"/>
              <a:t>tarafından yapılan…</a:t>
            </a:r>
          </a:p>
          <a:p>
            <a:r>
              <a:rPr lang="tr-TR" b="1" dirty="0"/>
              <a:t>İki yazarlı:</a:t>
            </a:r>
          </a:p>
          <a:p>
            <a:r>
              <a:rPr lang="tr-TR" dirty="0"/>
              <a:t>Cümle sonunda ise </a:t>
            </a:r>
            <a:r>
              <a:rPr lang="tr-TR" dirty="0">
                <a:solidFill>
                  <a:srgbClr val="FF0000"/>
                </a:solidFill>
              </a:rPr>
              <a:t>(Kansu &amp; Demir, 2016).</a:t>
            </a:r>
          </a:p>
          <a:p>
            <a:r>
              <a:rPr lang="tr-TR" dirty="0"/>
              <a:t>Cümle başında veya ortasında ise </a:t>
            </a:r>
            <a:r>
              <a:rPr lang="tr-TR" dirty="0">
                <a:solidFill>
                  <a:srgbClr val="FF0000"/>
                </a:solidFill>
              </a:rPr>
              <a:t>Kansu ve Demir (2016) </a:t>
            </a:r>
            <a:r>
              <a:rPr lang="tr-TR" dirty="0"/>
              <a:t>tarafından yapılan…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Metin içinde kaynak nasıl gösterilir? (APA stili)</a:t>
            </a:r>
          </a:p>
        </p:txBody>
      </p:sp>
      <p:sp>
        <p:nvSpPr>
          <p:cNvPr id="3" name="2 İçerik Yer Tutucusu"/>
          <p:cNvSpPr>
            <a:spLocks noGrp="1"/>
          </p:cNvSpPr>
          <p:nvPr>
            <p:ph idx="1"/>
          </p:nvPr>
        </p:nvSpPr>
        <p:spPr/>
        <p:txBody>
          <a:bodyPr>
            <a:normAutofit fontScale="85000" lnSpcReduction="10000"/>
          </a:bodyPr>
          <a:lstStyle/>
          <a:p>
            <a:r>
              <a:rPr lang="tr-TR" b="1" dirty="0"/>
              <a:t>3-5 yazarlı:</a:t>
            </a:r>
          </a:p>
          <a:p>
            <a:r>
              <a:rPr lang="tr-TR" dirty="0"/>
              <a:t>İlk atıfta bulunulduğunda cümle sonunda ise </a:t>
            </a:r>
            <a:r>
              <a:rPr lang="tr-TR" dirty="0">
                <a:solidFill>
                  <a:srgbClr val="FF0000"/>
                </a:solidFill>
              </a:rPr>
              <a:t>(</a:t>
            </a:r>
            <a:r>
              <a:rPr lang="tr-TR" dirty="0" err="1">
                <a:solidFill>
                  <a:srgbClr val="FF0000"/>
                </a:solidFill>
              </a:rPr>
              <a:t>Sözbilir</a:t>
            </a:r>
            <a:r>
              <a:rPr lang="tr-TR" dirty="0">
                <a:solidFill>
                  <a:srgbClr val="FF0000"/>
                </a:solidFill>
              </a:rPr>
              <a:t>, </a:t>
            </a:r>
            <a:r>
              <a:rPr lang="tr-TR" dirty="0" err="1">
                <a:solidFill>
                  <a:srgbClr val="FF0000"/>
                </a:solidFill>
              </a:rPr>
              <a:t>Göktaş</a:t>
            </a:r>
            <a:r>
              <a:rPr lang="tr-TR" dirty="0">
                <a:solidFill>
                  <a:srgbClr val="FF0000"/>
                </a:solidFill>
              </a:rPr>
              <a:t>, Akgün, &amp; Çelik, 2007) </a:t>
            </a:r>
            <a:r>
              <a:rPr lang="tr-TR" dirty="0"/>
              <a:t>şeklinde daha sonraki tekrarlı atıflarda ise yayında ilk sırada olan yazarın soyadı ile </a:t>
            </a:r>
            <a:r>
              <a:rPr lang="tr-TR" dirty="0">
                <a:solidFill>
                  <a:srgbClr val="FF0000"/>
                </a:solidFill>
              </a:rPr>
              <a:t>(</a:t>
            </a:r>
            <a:r>
              <a:rPr lang="tr-TR" dirty="0" err="1">
                <a:solidFill>
                  <a:srgbClr val="FF0000"/>
                </a:solidFill>
              </a:rPr>
              <a:t>Sözbilir</a:t>
            </a:r>
            <a:r>
              <a:rPr lang="tr-TR" dirty="0">
                <a:solidFill>
                  <a:srgbClr val="FF0000"/>
                </a:solidFill>
              </a:rPr>
              <a:t> </a:t>
            </a:r>
            <a:r>
              <a:rPr lang="tr-TR" dirty="0" err="1">
                <a:solidFill>
                  <a:srgbClr val="FF0000"/>
                </a:solidFill>
              </a:rPr>
              <a:t>vd</a:t>
            </a:r>
            <a:r>
              <a:rPr lang="tr-TR" dirty="0">
                <a:solidFill>
                  <a:srgbClr val="FF0000"/>
                </a:solidFill>
              </a:rPr>
              <a:t>., 2007).</a:t>
            </a:r>
          </a:p>
          <a:p>
            <a:r>
              <a:rPr lang="tr-TR" dirty="0"/>
              <a:t>Cümle başında veya ortasında ise </a:t>
            </a:r>
            <a:r>
              <a:rPr lang="tr-TR" dirty="0">
                <a:solidFill>
                  <a:srgbClr val="FF0000"/>
                </a:solidFill>
              </a:rPr>
              <a:t>Çevik Kansu, Küçük Demir ve Ergen (2016) </a:t>
            </a:r>
            <a:r>
              <a:rPr lang="tr-TR" dirty="0"/>
              <a:t>şeklinde daha sonraki tekrarlı atıflarda ise yayında ilk sırada olan yazarın soyadı ile </a:t>
            </a:r>
            <a:r>
              <a:rPr lang="tr-TR" dirty="0">
                <a:solidFill>
                  <a:srgbClr val="FF0000"/>
                </a:solidFill>
              </a:rPr>
              <a:t>Çevik Kansu </a:t>
            </a:r>
            <a:r>
              <a:rPr lang="tr-TR" dirty="0" err="1">
                <a:solidFill>
                  <a:srgbClr val="FF0000"/>
                </a:solidFill>
              </a:rPr>
              <a:t>vd</a:t>
            </a:r>
            <a:r>
              <a:rPr lang="tr-TR" dirty="0">
                <a:solidFill>
                  <a:srgbClr val="FF0000"/>
                </a:solidFill>
              </a:rPr>
              <a:t>. (2016) </a:t>
            </a:r>
            <a:r>
              <a:rPr lang="tr-TR" dirty="0"/>
              <a:t>yaptıkları bir araştırmada…</a:t>
            </a:r>
          </a:p>
          <a:p>
            <a:r>
              <a:rPr lang="tr-TR" dirty="0" err="1">
                <a:solidFill>
                  <a:srgbClr val="FF0000"/>
                </a:solidFill>
              </a:rPr>
              <a:t>vd</a:t>
            </a:r>
            <a:r>
              <a:rPr lang="tr-TR" dirty="0">
                <a:solidFill>
                  <a:srgbClr val="FF0000"/>
                </a:solidFill>
              </a:rPr>
              <a:t>: ve diğerleri </a:t>
            </a:r>
            <a:r>
              <a:rPr lang="tr-TR" dirty="0"/>
              <a:t>anlamına gelir, üç ya da daha fazla yazar varsa bu şekilde gösterilir.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Metin içinde kaynak nasıl gösterilir? (APA stili)</a:t>
            </a:r>
          </a:p>
        </p:txBody>
      </p:sp>
      <p:sp>
        <p:nvSpPr>
          <p:cNvPr id="3" name="2 İçerik Yer Tutucusu"/>
          <p:cNvSpPr>
            <a:spLocks noGrp="1"/>
          </p:cNvSpPr>
          <p:nvPr>
            <p:ph idx="1"/>
          </p:nvPr>
        </p:nvSpPr>
        <p:spPr/>
        <p:txBody>
          <a:bodyPr/>
          <a:lstStyle/>
          <a:p>
            <a:r>
              <a:rPr lang="tr-TR" b="1" dirty="0"/>
              <a:t>6 ve daha fazla yazarlı:</a:t>
            </a:r>
          </a:p>
          <a:p>
            <a:r>
              <a:rPr lang="tr-TR" dirty="0"/>
              <a:t>İlk atıfta bulunulduğunda cümle sonunda ise yayında ilk sırada olan yazarın soyadı ile </a:t>
            </a:r>
            <a:r>
              <a:rPr lang="tr-TR" dirty="0">
                <a:solidFill>
                  <a:srgbClr val="FF0000"/>
                </a:solidFill>
              </a:rPr>
              <a:t>(Kansu </a:t>
            </a:r>
            <a:r>
              <a:rPr lang="tr-TR" dirty="0" err="1">
                <a:solidFill>
                  <a:srgbClr val="FF0000"/>
                </a:solidFill>
              </a:rPr>
              <a:t>vd</a:t>
            </a:r>
            <a:r>
              <a:rPr lang="tr-TR" dirty="0">
                <a:solidFill>
                  <a:srgbClr val="FF0000"/>
                </a:solidFill>
              </a:rPr>
              <a:t>., 2015).</a:t>
            </a:r>
          </a:p>
          <a:p>
            <a:r>
              <a:rPr lang="tr-TR" dirty="0"/>
              <a:t>Cümle başında veya ortasında ise ilk sırada olan yazarın soyadı ile </a:t>
            </a:r>
            <a:r>
              <a:rPr lang="tr-TR" dirty="0">
                <a:solidFill>
                  <a:srgbClr val="FF0000"/>
                </a:solidFill>
              </a:rPr>
              <a:t>Kansu </a:t>
            </a:r>
            <a:r>
              <a:rPr lang="tr-TR" dirty="0" err="1">
                <a:solidFill>
                  <a:srgbClr val="FF0000"/>
                </a:solidFill>
              </a:rPr>
              <a:t>vd</a:t>
            </a:r>
            <a:r>
              <a:rPr lang="tr-TR" dirty="0">
                <a:solidFill>
                  <a:srgbClr val="FF0000"/>
                </a:solidFill>
              </a:rPr>
              <a:t>. (2015) </a:t>
            </a:r>
            <a:r>
              <a:rPr lang="tr-TR" dirty="0"/>
              <a:t>yaptıkları araştırmada…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İkincil Alıntılar</a:t>
            </a:r>
          </a:p>
        </p:txBody>
      </p:sp>
      <p:sp>
        <p:nvSpPr>
          <p:cNvPr id="3" name="2 İçerik Yer Tutucusu"/>
          <p:cNvSpPr>
            <a:spLocks noGrp="1"/>
          </p:cNvSpPr>
          <p:nvPr>
            <p:ph idx="1"/>
          </p:nvPr>
        </p:nvSpPr>
        <p:spPr/>
        <p:txBody>
          <a:bodyPr>
            <a:normAutofit fontScale="77500" lnSpcReduction="20000"/>
          </a:bodyPr>
          <a:lstStyle/>
          <a:p>
            <a:r>
              <a:rPr lang="tr-TR" dirty="0"/>
              <a:t>Başka bir kaynaktan olduğu gibi aktarılarak alınan bilginin yer aldığı eser, ikincil kaynaktır. İkincil kaynak şu şekilde gösterilir.</a:t>
            </a:r>
          </a:p>
          <a:p>
            <a:r>
              <a:rPr lang="tr-TR" dirty="0">
                <a:solidFill>
                  <a:srgbClr val="FF0000"/>
                </a:solidFill>
              </a:rPr>
              <a:t>Örnek: </a:t>
            </a:r>
          </a:p>
          <a:p>
            <a:r>
              <a:rPr lang="tr-TR" dirty="0"/>
              <a:t>“Betimsel araştırmalar, genellikle olayların özelliklerinin, sıklık derecelerinin saptanmasına, kısaca durum saptamasına yönelik araştırmalardır” </a:t>
            </a:r>
            <a:r>
              <a:rPr lang="tr-TR" dirty="0">
                <a:solidFill>
                  <a:srgbClr val="FF0000"/>
                </a:solidFill>
              </a:rPr>
              <a:t>(Gökçe, 1992, s.65’ten aktaran İçli, 2002, s.41).</a:t>
            </a:r>
          </a:p>
          <a:p>
            <a:r>
              <a:rPr lang="tr-TR" dirty="0"/>
              <a:t>Ya da:</a:t>
            </a:r>
          </a:p>
          <a:p>
            <a:r>
              <a:rPr lang="tr-TR" dirty="0"/>
              <a:t>““Betimsel araştırmalar, genellikle olayların özelliklerinin, sıklık derecelerinin saptanmasına, kısaca durum saptamasına yönelik araştırmalardır” </a:t>
            </a:r>
            <a:r>
              <a:rPr lang="tr-TR" dirty="0">
                <a:solidFill>
                  <a:srgbClr val="FF0000"/>
                </a:solidFill>
              </a:rPr>
              <a:t>(Gökçe, 1992, s.65: İçli, 2002, s.41’deki alıntı).</a:t>
            </a:r>
          </a:p>
          <a:p>
            <a:endParaRPr lang="tr-T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Kurum Yazarlı Yayınlar</a:t>
            </a:r>
          </a:p>
        </p:txBody>
      </p:sp>
      <p:sp>
        <p:nvSpPr>
          <p:cNvPr id="3" name="2 İçerik Yer Tutucusu"/>
          <p:cNvSpPr>
            <a:spLocks noGrp="1"/>
          </p:cNvSpPr>
          <p:nvPr>
            <p:ph idx="1"/>
          </p:nvPr>
        </p:nvSpPr>
        <p:spPr/>
        <p:txBody>
          <a:bodyPr>
            <a:normAutofit fontScale="92500" lnSpcReduction="10000"/>
          </a:bodyPr>
          <a:lstStyle/>
          <a:p>
            <a:r>
              <a:rPr lang="tr-TR" b="1" dirty="0"/>
              <a:t>İlk alıntılarda kurumun açık adı, yanında kısaltması ve tarih verilir. Daha sonraki atıflarda ise yalnızca kısaltma ve tarih verilir.</a:t>
            </a:r>
          </a:p>
          <a:p>
            <a:r>
              <a:rPr lang="tr-TR" dirty="0">
                <a:solidFill>
                  <a:srgbClr val="FF0000"/>
                </a:solidFill>
              </a:rPr>
              <a:t>İlk Atıf: </a:t>
            </a:r>
          </a:p>
          <a:p>
            <a:r>
              <a:rPr lang="tr-TR" dirty="0"/>
              <a:t>(Türk Standartları Enstitüsü [TSE], 1999, s.25).</a:t>
            </a:r>
          </a:p>
          <a:p>
            <a:r>
              <a:rPr lang="tr-TR" dirty="0"/>
              <a:t>(Türkiye İstatistik Kurumu [TÜİK], 2008, s.52).</a:t>
            </a:r>
          </a:p>
          <a:p>
            <a:r>
              <a:rPr lang="tr-TR" dirty="0">
                <a:solidFill>
                  <a:srgbClr val="FF0000"/>
                </a:solidFill>
              </a:rPr>
              <a:t>İkinci ve Daha Sonraki Atıflar:</a:t>
            </a:r>
          </a:p>
          <a:p>
            <a:r>
              <a:rPr lang="tr-TR" dirty="0"/>
              <a:t>(TSE, 1999, s.37).</a:t>
            </a:r>
          </a:p>
          <a:p>
            <a:r>
              <a:rPr lang="tr-TR" dirty="0"/>
              <a:t>(TÜİK, 2008, s.61).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dirty="0"/>
              <a:t>Aynı yazarın farklı yayınlarına veya farklı yazarlara aynı anda atıfta bulunma</a:t>
            </a:r>
          </a:p>
        </p:txBody>
      </p:sp>
      <p:sp>
        <p:nvSpPr>
          <p:cNvPr id="3" name="2 İçerik Yer Tutucusu"/>
          <p:cNvSpPr>
            <a:spLocks noGrp="1"/>
          </p:cNvSpPr>
          <p:nvPr>
            <p:ph idx="1"/>
          </p:nvPr>
        </p:nvSpPr>
        <p:spPr/>
        <p:txBody>
          <a:bodyPr>
            <a:normAutofit fontScale="85000" lnSpcReduction="10000"/>
          </a:bodyPr>
          <a:lstStyle/>
          <a:p>
            <a:r>
              <a:rPr lang="tr-TR" b="1" dirty="0">
                <a:solidFill>
                  <a:srgbClr val="FF0000"/>
                </a:solidFill>
              </a:rPr>
              <a:t>Aynı Yazarın Aynı Tarihli Birden Çok Yayınına Yapılan Atıflar</a:t>
            </a:r>
          </a:p>
          <a:p>
            <a:r>
              <a:rPr lang="tr-TR" dirty="0"/>
              <a:t>Yayın tarihine bir harf eklenerek ayrım sağlanır. Kaynakçada da aynı şekilde harfle belirtilerek yazılır.</a:t>
            </a:r>
          </a:p>
          <a:p>
            <a:r>
              <a:rPr lang="tr-TR" dirty="0">
                <a:solidFill>
                  <a:srgbClr val="FF0000"/>
                </a:solidFill>
              </a:rPr>
              <a:t>(Williams, 1990a, 1990b)</a:t>
            </a:r>
          </a:p>
          <a:p>
            <a:r>
              <a:rPr lang="tr-TR" b="1" dirty="0">
                <a:solidFill>
                  <a:srgbClr val="FF0000"/>
                </a:solidFill>
              </a:rPr>
              <a:t>Birden Fazla Yayına Aynı Anda Yapılan Atıflar</a:t>
            </a:r>
          </a:p>
          <a:p>
            <a:r>
              <a:rPr lang="tr-TR" dirty="0"/>
              <a:t>Yazar soyadına göre alfabetik sıraya dizilir. Aynı yazarın birden fazla yayını varsa bu durumda da yıl sırasına dizilir.</a:t>
            </a:r>
          </a:p>
          <a:p>
            <a:r>
              <a:rPr lang="tr-TR" dirty="0">
                <a:solidFill>
                  <a:srgbClr val="FF0000"/>
                </a:solidFill>
              </a:rPr>
              <a:t>(Gökçe, 1992; İçli, 2002, 2009; Kaptan, 1995, 2001).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KAYNAKÇA nasıl yazılır?</a:t>
            </a:r>
          </a:p>
        </p:txBody>
      </p:sp>
      <p:sp>
        <p:nvSpPr>
          <p:cNvPr id="3" name="2 İçerik Yer Tutucusu"/>
          <p:cNvSpPr>
            <a:spLocks noGrp="1"/>
          </p:cNvSpPr>
          <p:nvPr>
            <p:ph idx="1"/>
          </p:nvPr>
        </p:nvSpPr>
        <p:spPr/>
        <p:txBody>
          <a:bodyPr/>
          <a:lstStyle/>
          <a:p>
            <a:r>
              <a:rPr lang="tr-TR" dirty="0"/>
              <a:t>Kaynakçada kitap gösterme:</a:t>
            </a:r>
          </a:p>
          <a:p>
            <a:r>
              <a:rPr lang="tr-TR" dirty="0"/>
              <a:t>Kitaplar; </a:t>
            </a:r>
            <a:r>
              <a:rPr lang="tr-TR" b="1" dirty="0"/>
              <a:t>tek yazarlı, çok yazarlı kurum yazarlı, derleme (</a:t>
            </a:r>
            <a:r>
              <a:rPr lang="tr-TR" b="1" dirty="0" err="1"/>
              <a:t>edite</a:t>
            </a:r>
            <a:r>
              <a:rPr lang="tr-TR" b="1" dirty="0"/>
              <a:t> edilmiş kitap) </a:t>
            </a:r>
            <a:r>
              <a:rPr lang="tr-TR" dirty="0"/>
              <a:t>olabilirler. Kaynakçada gösterimi bunlara göre değişir.</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t>Tek yazarlı kitap:</a:t>
            </a:r>
          </a:p>
        </p:txBody>
      </p:sp>
      <p:sp>
        <p:nvSpPr>
          <p:cNvPr id="3" name="2 İçerik Yer Tutucusu"/>
          <p:cNvSpPr>
            <a:spLocks noGrp="1"/>
          </p:cNvSpPr>
          <p:nvPr>
            <p:ph idx="1"/>
          </p:nvPr>
        </p:nvSpPr>
        <p:spPr/>
        <p:txBody>
          <a:bodyPr/>
          <a:lstStyle/>
          <a:p>
            <a:r>
              <a:rPr lang="tr-TR" dirty="0">
                <a:solidFill>
                  <a:srgbClr val="FF0000"/>
                </a:solidFill>
              </a:rPr>
              <a:t>Yazar soyadı, Yazarın Adının baş harfi. (Yıl). </a:t>
            </a:r>
            <a:r>
              <a:rPr lang="tr-TR" i="1" dirty="0">
                <a:solidFill>
                  <a:srgbClr val="FF0000"/>
                </a:solidFill>
              </a:rPr>
              <a:t>Kitabının adı </a:t>
            </a:r>
            <a:r>
              <a:rPr lang="tr-TR" dirty="0">
                <a:solidFill>
                  <a:srgbClr val="FF0000"/>
                </a:solidFill>
              </a:rPr>
              <a:t>(varsa baskı numarası). Yayınlandığı Şehir: Yayınevi.</a:t>
            </a:r>
          </a:p>
          <a:p>
            <a:r>
              <a:rPr lang="tr-TR" dirty="0"/>
              <a:t>Balcı, A. (2009). </a:t>
            </a:r>
            <a:r>
              <a:rPr lang="tr-TR" i="1" dirty="0"/>
              <a:t>Sosyal bilimlerde araştırma yöntem teknik ve ilkeler </a:t>
            </a:r>
            <a:r>
              <a:rPr lang="tr-TR" dirty="0"/>
              <a:t>(7. Baskı). Ankara: </a:t>
            </a:r>
            <a:r>
              <a:rPr lang="tr-TR" dirty="0" err="1"/>
              <a:t>Pegem</a:t>
            </a:r>
            <a:r>
              <a:rPr lang="tr-TR" dirty="0"/>
              <a:t> Yayıncılık. </a:t>
            </a:r>
          </a:p>
          <a:p>
            <a:r>
              <a:rPr lang="tr-TR" dirty="0" err="1"/>
              <a:t>Karasar</a:t>
            </a:r>
            <a:r>
              <a:rPr lang="tr-TR" dirty="0"/>
              <a:t>, N. (2008). </a:t>
            </a:r>
            <a:r>
              <a:rPr lang="tr-TR" i="1" dirty="0"/>
              <a:t>Bilimsel araştırma yöntemi </a:t>
            </a:r>
            <a:r>
              <a:rPr lang="tr-TR" dirty="0"/>
              <a:t>(17. Baskı). Ankara: Nobel Yayın Dağıtım.</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t>Çok Yazarlı Kitap:</a:t>
            </a:r>
          </a:p>
        </p:txBody>
      </p:sp>
      <p:sp>
        <p:nvSpPr>
          <p:cNvPr id="3" name="2 İçerik Yer Tutucusu"/>
          <p:cNvSpPr>
            <a:spLocks noGrp="1"/>
          </p:cNvSpPr>
          <p:nvPr>
            <p:ph idx="1"/>
          </p:nvPr>
        </p:nvSpPr>
        <p:spPr/>
        <p:txBody>
          <a:bodyPr>
            <a:normAutofit fontScale="92500"/>
          </a:bodyPr>
          <a:lstStyle/>
          <a:p>
            <a:r>
              <a:rPr lang="tr-TR" b="1" dirty="0">
                <a:solidFill>
                  <a:srgbClr val="FF0000"/>
                </a:solidFill>
              </a:rPr>
              <a:t>Yazar Soyadı, Adının baş harfi ve diğer yazarın Soyadı, Adının baş harfi. (YIL). Kitabın adı (varsa baskı numarası). Yayınlandığı Şehir: Yayınevi.</a:t>
            </a:r>
          </a:p>
          <a:p>
            <a:r>
              <a:rPr lang="tr-TR" dirty="0"/>
              <a:t>Yıldırım, A., &amp; Şimşek, H. (2005). </a:t>
            </a:r>
            <a:r>
              <a:rPr lang="tr-TR" i="1" dirty="0"/>
              <a:t>Sosyal bilimlerde nitel araştırma yöntemleri</a:t>
            </a:r>
            <a:r>
              <a:rPr lang="tr-TR" dirty="0"/>
              <a:t> (5. Baskı). Ankara: Seçkin Yayıncılık.</a:t>
            </a:r>
          </a:p>
          <a:p>
            <a:r>
              <a:rPr lang="tr-TR" dirty="0" err="1"/>
              <a:t>Büyüköztürk</a:t>
            </a:r>
            <a:r>
              <a:rPr lang="tr-TR" dirty="0"/>
              <a:t>, Ş., Kılıç Çakmak, E., Akgün, Ö. E., Karadeniz, Ş., &amp; Demirel, F. (2008). </a:t>
            </a:r>
            <a:r>
              <a:rPr lang="tr-TR" i="1" dirty="0"/>
              <a:t>Bilimsel araştırma yöntemleri</a:t>
            </a:r>
            <a:r>
              <a:rPr lang="tr-TR" dirty="0"/>
              <a:t>. Ankara: </a:t>
            </a:r>
            <a:r>
              <a:rPr lang="tr-TR" dirty="0" err="1"/>
              <a:t>Pegem</a:t>
            </a:r>
            <a:r>
              <a:rPr lang="tr-TR" dirty="0"/>
              <a:t> Yayınları.</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a:t>Kitapta Bölüm</a:t>
            </a:r>
          </a:p>
        </p:txBody>
      </p:sp>
      <p:sp>
        <p:nvSpPr>
          <p:cNvPr id="3" name="2 İçerik Yer Tutucusu"/>
          <p:cNvSpPr>
            <a:spLocks noGrp="1"/>
          </p:cNvSpPr>
          <p:nvPr>
            <p:ph idx="1"/>
          </p:nvPr>
        </p:nvSpPr>
        <p:spPr/>
        <p:txBody>
          <a:bodyPr>
            <a:normAutofit lnSpcReduction="10000"/>
          </a:bodyPr>
          <a:lstStyle/>
          <a:p>
            <a:r>
              <a:rPr lang="tr-TR" dirty="0">
                <a:solidFill>
                  <a:srgbClr val="FF0000"/>
                </a:solidFill>
              </a:rPr>
              <a:t>Yazar, A. A., &amp; Yazar, B. B. (2004). Bölümün adı. A. Editör, B. Editör &amp; C. Editör. (Ed.), </a:t>
            </a:r>
            <a:r>
              <a:rPr lang="tr-TR" i="1" dirty="0">
                <a:solidFill>
                  <a:srgbClr val="FF0000"/>
                </a:solidFill>
              </a:rPr>
              <a:t>Kitabın adı </a:t>
            </a:r>
            <a:r>
              <a:rPr lang="tr-TR" dirty="0">
                <a:solidFill>
                  <a:srgbClr val="FF0000"/>
                </a:solidFill>
              </a:rPr>
              <a:t>(s. </a:t>
            </a:r>
            <a:r>
              <a:rPr lang="tr-TR" dirty="0" err="1">
                <a:solidFill>
                  <a:srgbClr val="FF0000"/>
                </a:solidFill>
              </a:rPr>
              <a:t>xxx</a:t>
            </a:r>
            <a:r>
              <a:rPr lang="tr-TR" dirty="0">
                <a:solidFill>
                  <a:srgbClr val="FF0000"/>
                </a:solidFill>
              </a:rPr>
              <a:t>-</a:t>
            </a:r>
            <a:r>
              <a:rPr lang="tr-TR" dirty="0" err="1">
                <a:solidFill>
                  <a:srgbClr val="FF0000"/>
                </a:solidFill>
              </a:rPr>
              <a:t>xxx</a:t>
            </a:r>
            <a:r>
              <a:rPr lang="tr-TR" dirty="0">
                <a:solidFill>
                  <a:srgbClr val="FF0000"/>
                </a:solidFill>
              </a:rPr>
              <a:t>). Yer: Yayınevi.</a:t>
            </a:r>
          </a:p>
          <a:p>
            <a:r>
              <a:rPr lang="tr-TR" dirty="0" err="1"/>
              <a:t>Sözbilir</a:t>
            </a:r>
            <a:r>
              <a:rPr lang="tr-TR" dirty="0"/>
              <a:t>, M., &amp; </a:t>
            </a:r>
            <a:r>
              <a:rPr lang="tr-TR" dirty="0" err="1"/>
              <a:t>Canpolat</a:t>
            </a:r>
            <a:r>
              <a:rPr lang="tr-TR" dirty="0"/>
              <a:t>, N. (2006). Fen eğitiminde son otuz yıldaki uluslar arası değişmeler: Dünyada çalışmalar nereye gidiyor? Türkiye bu çalışmaların neresinde? M. Bahar (Ed). </a:t>
            </a:r>
            <a:r>
              <a:rPr lang="tr-TR" i="1" dirty="0"/>
              <a:t>Fen ve Teknoloji Öğretimi </a:t>
            </a:r>
            <a:r>
              <a:rPr lang="tr-TR" dirty="0"/>
              <a:t>içinde (</a:t>
            </a:r>
            <a:r>
              <a:rPr lang="tr-TR" dirty="0" err="1"/>
              <a:t>ss</a:t>
            </a:r>
            <a:r>
              <a:rPr lang="tr-TR" dirty="0"/>
              <a:t>. 417-432). Ankara: </a:t>
            </a:r>
            <a:r>
              <a:rPr lang="tr-TR" dirty="0" err="1"/>
              <a:t>PegemA</a:t>
            </a:r>
            <a:r>
              <a:rPr lang="tr-TR" dirty="0"/>
              <a:t> Yayıncılık.</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Kurum Yazarlığı Olan Kitaplar</a:t>
            </a:r>
          </a:p>
        </p:txBody>
      </p:sp>
      <p:sp>
        <p:nvSpPr>
          <p:cNvPr id="3" name="2 İçerik Yer Tutucusu"/>
          <p:cNvSpPr>
            <a:spLocks noGrp="1"/>
          </p:cNvSpPr>
          <p:nvPr>
            <p:ph idx="1"/>
          </p:nvPr>
        </p:nvSpPr>
        <p:spPr/>
        <p:txBody>
          <a:bodyPr/>
          <a:lstStyle/>
          <a:p>
            <a:r>
              <a:rPr lang="tr-TR" dirty="0"/>
              <a:t>Türk Standartları Enstitüsü. (1992). </a:t>
            </a:r>
            <a:r>
              <a:rPr lang="tr-TR" i="1" dirty="0"/>
              <a:t>Toplam kalite</a:t>
            </a:r>
            <a:r>
              <a:rPr lang="tr-TR" dirty="0"/>
              <a:t>. Ankara: Türk Standartları Enstitüsü.</a:t>
            </a:r>
          </a:p>
          <a:p>
            <a:endParaRPr lang="tr-TR" dirty="0"/>
          </a:p>
          <a:p>
            <a:r>
              <a:rPr lang="tr-TR" dirty="0"/>
              <a:t>Devlet İstatistik Enstitüsü. (2004). </a:t>
            </a:r>
            <a:r>
              <a:rPr lang="tr-TR" i="1" dirty="0"/>
              <a:t>Türkiye istatistik yıllığı</a:t>
            </a:r>
            <a:r>
              <a:rPr lang="tr-TR" dirty="0"/>
              <a:t>. Ankara: Devlet İstatistik Enstitüsü.</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Makale</a:t>
            </a:r>
          </a:p>
        </p:txBody>
      </p:sp>
      <p:sp>
        <p:nvSpPr>
          <p:cNvPr id="3" name="2 İçerik Yer Tutucusu"/>
          <p:cNvSpPr>
            <a:spLocks noGrp="1"/>
          </p:cNvSpPr>
          <p:nvPr>
            <p:ph idx="1"/>
          </p:nvPr>
        </p:nvSpPr>
        <p:spPr/>
        <p:txBody>
          <a:bodyPr>
            <a:normAutofit fontScale="92500" lnSpcReduction="20000"/>
          </a:bodyPr>
          <a:lstStyle/>
          <a:p>
            <a:r>
              <a:rPr lang="en-US" b="1" dirty="0" err="1"/>
              <a:t>Şenocak</a:t>
            </a:r>
            <a:r>
              <a:rPr lang="en-US" b="1" dirty="0"/>
              <a:t>, E., </a:t>
            </a:r>
            <a:r>
              <a:rPr lang="en-US" b="1" dirty="0" err="1"/>
              <a:t>Taşkesenligil</a:t>
            </a:r>
            <a:r>
              <a:rPr lang="en-US" b="1" dirty="0"/>
              <a:t>, Y. &amp; </a:t>
            </a:r>
            <a:r>
              <a:rPr lang="en-US" b="1" dirty="0" err="1"/>
              <a:t>Sözbilir</a:t>
            </a:r>
            <a:r>
              <a:rPr lang="en-US" b="1" dirty="0"/>
              <a:t>, M. (2007). A study on teaching gases to prospective primary science teachers through problem-based learning. </a:t>
            </a:r>
            <a:r>
              <a:rPr lang="en-US" b="1" i="1" dirty="0"/>
              <a:t>Research in Science Education, 37(3), 279-290. </a:t>
            </a:r>
          </a:p>
          <a:p>
            <a:r>
              <a:rPr lang="en-US" b="1" dirty="0" err="1"/>
              <a:t>Sözbilir</a:t>
            </a:r>
            <a:r>
              <a:rPr lang="en-US" b="1" dirty="0"/>
              <a:t>, M., </a:t>
            </a:r>
            <a:r>
              <a:rPr lang="en-US" b="1" dirty="0" err="1"/>
              <a:t>Pınarbaşı</a:t>
            </a:r>
            <a:r>
              <a:rPr lang="en-US" b="1" dirty="0"/>
              <a:t>, T., &amp; </a:t>
            </a:r>
            <a:r>
              <a:rPr lang="en-US" b="1" dirty="0" err="1"/>
              <a:t>Canpolat</a:t>
            </a:r>
            <a:r>
              <a:rPr lang="en-US" b="1" dirty="0"/>
              <a:t>, N. (2010). Prospective chemistry teachers’ conceptions of chemical thermodynamics and kinetics. </a:t>
            </a:r>
            <a:r>
              <a:rPr lang="en-US" b="1" i="1" dirty="0"/>
              <a:t>Eurasia Journal of Mathematics, Science &amp; Technology Education, 6(2), 111-122. Online [http://www.ejmste.com]. </a:t>
            </a:r>
            <a:endParaRPr lang="tr-T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Kaynakça Örneği</a:t>
            </a:r>
          </a:p>
        </p:txBody>
      </p:sp>
      <p:sp>
        <p:nvSpPr>
          <p:cNvPr id="3" name="2 İçerik Yer Tutucusu"/>
          <p:cNvSpPr>
            <a:spLocks noGrp="1"/>
          </p:cNvSpPr>
          <p:nvPr>
            <p:ph idx="1"/>
          </p:nvPr>
        </p:nvSpPr>
        <p:spPr>
          <a:xfrm>
            <a:off x="683568" y="1268760"/>
            <a:ext cx="7715200" cy="4525963"/>
          </a:xfrm>
        </p:spPr>
        <p:txBody>
          <a:bodyPr>
            <a:noAutofit/>
          </a:bodyPr>
          <a:lstStyle/>
          <a:p>
            <a:pPr algn="just">
              <a:lnSpc>
                <a:spcPct val="120000"/>
              </a:lnSpc>
              <a:buNone/>
            </a:pPr>
            <a:r>
              <a:rPr lang="tr-TR" sz="1200" b="1" dirty="0"/>
              <a:t>REFERENCES </a:t>
            </a:r>
          </a:p>
          <a:p>
            <a:pPr algn="just">
              <a:lnSpc>
                <a:spcPct val="120000"/>
              </a:lnSpc>
              <a:buNone/>
            </a:pPr>
            <a:r>
              <a:rPr lang="tr-TR" sz="1200" dirty="0" err="1"/>
              <a:t>Akyüz</a:t>
            </a:r>
            <a:r>
              <a:rPr lang="tr-TR" sz="1200" dirty="0"/>
              <a:t>, Y. (1993). Türk eğitim tarihi [</a:t>
            </a:r>
            <a:r>
              <a:rPr lang="tr-TR" sz="1200" dirty="0" err="1"/>
              <a:t>The</a:t>
            </a:r>
            <a:r>
              <a:rPr lang="tr-TR" sz="1200" dirty="0"/>
              <a:t> </a:t>
            </a:r>
            <a:r>
              <a:rPr lang="tr-TR" sz="1200" dirty="0" err="1"/>
              <a:t>history</a:t>
            </a:r>
            <a:r>
              <a:rPr lang="tr-TR" sz="1200" dirty="0"/>
              <a:t> of </a:t>
            </a:r>
            <a:r>
              <a:rPr lang="tr-TR" sz="1200" dirty="0" err="1"/>
              <a:t>Turkish</a:t>
            </a:r>
            <a:r>
              <a:rPr lang="tr-TR" sz="1200" dirty="0"/>
              <a:t> </a:t>
            </a:r>
            <a:r>
              <a:rPr lang="tr-TR" sz="1200" dirty="0" err="1"/>
              <a:t>education</a:t>
            </a:r>
            <a:r>
              <a:rPr lang="tr-TR" sz="1200" dirty="0"/>
              <a:t>]. </a:t>
            </a:r>
            <a:r>
              <a:rPr lang="tr-TR" sz="1200" dirty="0" err="1"/>
              <a:t>Istanbul</a:t>
            </a:r>
            <a:r>
              <a:rPr lang="tr-TR" sz="1200" dirty="0"/>
              <a:t>, </a:t>
            </a:r>
            <a:r>
              <a:rPr lang="tr-TR" sz="1200" dirty="0" err="1"/>
              <a:t>Turkey</a:t>
            </a:r>
            <a:r>
              <a:rPr lang="tr-TR" sz="1200" dirty="0"/>
              <a:t>: </a:t>
            </a:r>
            <a:r>
              <a:rPr lang="tr-TR" sz="1200" dirty="0" err="1"/>
              <a:t>Kültur</a:t>
            </a:r>
            <a:r>
              <a:rPr lang="tr-TR" sz="1200" dirty="0"/>
              <a:t> Koleji Yayınları. </a:t>
            </a:r>
          </a:p>
          <a:p>
            <a:pPr algn="just">
              <a:lnSpc>
                <a:spcPct val="120000"/>
              </a:lnSpc>
              <a:buNone/>
            </a:pPr>
            <a:r>
              <a:rPr lang="tr-TR" sz="1200" dirty="0" err="1"/>
              <a:t>Ayas</a:t>
            </a:r>
            <a:r>
              <a:rPr lang="tr-TR" sz="1200" dirty="0"/>
              <a:t>, A., Çepni, S. &amp; Akdeniz, A.R. (1993). </a:t>
            </a:r>
            <a:r>
              <a:rPr lang="tr-TR" sz="1200" dirty="0" err="1"/>
              <a:t>Development</a:t>
            </a:r>
            <a:r>
              <a:rPr lang="tr-TR" sz="1200" dirty="0"/>
              <a:t> of </a:t>
            </a:r>
            <a:r>
              <a:rPr lang="tr-TR" sz="1200" dirty="0" err="1"/>
              <a:t>the</a:t>
            </a:r>
            <a:r>
              <a:rPr lang="tr-TR" sz="1200" dirty="0"/>
              <a:t> </a:t>
            </a:r>
            <a:r>
              <a:rPr lang="tr-TR" sz="1200" dirty="0" err="1"/>
              <a:t>Turkish</a:t>
            </a:r>
            <a:r>
              <a:rPr lang="tr-TR" sz="1200" dirty="0"/>
              <a:t> </a:t>
            </a:r>
            <a:r>
              <a:rPr lang="tr-TR" sz="1200" dirty="0" err="1"/>
              <a:t>secondary</a:t>
            </a:r>
            <a:r>
              <a:rPr lang="tr-TR" sz="1200" dirty="0"/>
              <a:t> </a:t>
            </a:r>
            <a:r>
              <a:rPr lang="tr-TR" sz="1200" dirty="0" err="1"/>
              <a:t>science</a:t>
            </a:r>
            <a:r>
              <a:rPr lang="tr-TR" sz="1200" dirty="0"/>
              <a:t> </a:t>
            </a:r>
            <a:r>
              <a:rPr lang="tr-TR" sz="1200" dirty="0" err="1"/>
              <a:t>curriculum</a:t>
            </a:r>
            <a:r>
              <a:rPr lang="tr-TR" sz="1200" dirty="0"/>
              <a:t>, </a:t>
            </a:r>
            <a:r>
              <a:rPr lang="tr-TR" sz="1200" dirty="0" err="1"/>
              <a:t>Science</a:t>
            </a:r>
            <a:r>
              <a:rPr lang="tr-TR" sz="1200" dirty="0"/>
              <a:t> </a:t>
            </a:r>
            <a:r>
              <a:rPr lang="tr-TR" sz="1200" dirty="0" err="1"/>
              <a:t>Education</a:t>
            </a:r>
            <a:r>
              <a:rPr lang="tr-TR" sz="1200" dirty="0"/>
              <a:t>, 77(4), 433-440. </a:t>
            </a:r>
          </a:p>
          <a:p>
            <a:pPr algn="just">
              <a:lnSpc>
                <a:spcPct val="120000"/>
              </a:lnSpc>
              <a:buNone/>
            </a:pPr>
            <a:r>
              <a:rPr lang="tr-TR" sz="1200" dirty="0"/>
              <a:t>Bağ, H., Kara, İ., &amp; Uşak, M. (2002). Kimya ve fizik eğitimiyle ilgili makaleler bibliyografyası [A </a:t>
            </a:r>
            <a:r>
              <a:rPr lang="tr-TR" sz="1200" dirty="0" err="1"/>
              <a:t>bibliography</a:t>
            </a:r>
            <a:r>
              <a:rPr lang="tr-TR" sz="1200" dirty="0"/>
              <a:t> of </a:t>
            </a:r>
            <a:r>
              <a:rPr lang="tr-TR" sz="1200" dirty="0" err="1"/>
              <a:t>chemistry</a:t>
            </a:r>
            <a:r>
              <a:rPr lang="tr-TR" sz="1200" dirty="0"/>
              <a:t> </a:t>
            </a:r>
            <a:r>
              <a:rPr lang="tr-TR" sz="1200" dirty="0" err="1"/>
              <a:t>and</a:t>
            </a:r>
            <a:r>
              <a:rPr lang="tr-TR" sz="1200" dirty="0"/>
              <a:t> </a:t>
            </a:r>
            <a:r>
              <a:rPr lang="tr-TR" sz="1200" dirty="0" err="1"/>
              <a:t>physics</a:t>
            </a:r>
            <a:r>
              <a:rPr lang="tr-TR" sz="1200" dirty="0"/>
              <a:t> </a:t>
            </a:r>
            <a:r>
              <a:rPr lang="tr-TR" sz="1200" dirty="0" err="1"/>
              <a:t>education</a:t>
            </a:r>
            <a:r>
              <a:rPr lang="tr-TR" sz="1200" dirty="0"/>
              <a:t> </a:t>
            </a:r>
            <a:r>
              <a:rPr lang="tr-TR" sz="1200" dirty="0" err="1"/>
              <a:t>papers</a:t>
            </a:r>
            <a:r>
              <a:rPr lang="tr-TR" sz="1200" dirty="0"/>
              <a:t>]. Pamukkale </a:t>
            </a:r>
            <a:r>
              <a:rPr lang="tr-TR" sz="1200" dirty="0" err="1"/>
              <a:t>University</a:t>
            </a:r>
            <a:r>
              <a:rPr lang="tr-TR" sz="1200" dirty="0"/>
              <a:t> </a:t>
            </a:r>
            <a:r>
              <a:rPr lang="tr-TR" sz="1200" dirty="0" err="1"/>
              <a:t>Education</a:t>
            </a:r>
            <a:r>
              <a:rPr lang="tr-TR" sz="1200" dirty="0"/>
              <a:t> </a:t>
            </a:r>
            <a:r>
              <a:rPr lang="tr-TR" sz="1200" dirty="0" err="1"/>
              <a:t>Faculty</a:t>
            </a:r>
            <a:r>
              <a:rPr lang="tr-TR" sz="1200" dirty="0"/>
              <a:t> </a:t>
            </a:r>
            <a:r>
              <a:rPr lang="tr-TR" sz="1200" dirty="0" err="1"/>
              <a:t>Journal</a:t>
            </a:r>
            <a:r>
              <a:rPr lang="tr-TR" sz="1200" dirty="0"/>
              <a:t>, 2(12), 48-59. [Online] http://egitimdergi.pamukkale.edu.tr, </a:t>
            </a:r>
            <a:r>
              <a:rPr lang="tr-TR" sz="1200" dirty="0" err="1"/>
              <a:t>retrieved</a:t>
            </a:r>
            <a:r>
              <a:rPr lang="tr-TR" sz="1200" dirty="0"/>
              <a:t> on </a:t>
            </a:r>
            <a:r>
              <a:rPr lang="tr-TR" sz="1200" dirty="0" err="1"/>
              <a:t>January</a:t>
            </a:r>
            <a:r>
              <a:rPr lang="tr-TR" sz="1200" dirty="0"/>
              <a:t> 11, 2010.</a:t>
            </a:r>
          </a:p>
          <a:p>
            <a:pPr algn="just">
              <a:lnSpc>
                <a:spcPct val="120000"/>
              </a:lnSpc>
              <a:buNone/>
            </a:pPr>
            <a:r>
              <a:rPr lang="tr-TR" sz="1200" dirty="0"/>
              <a:t>Bahadır, O. (1996). Osmanlılarda bilim [</a:t>
            </a:r>
            <a:r>
              <a:rPr lang="tr-TR" sz="1200" dirty="0" err="1"/>
              <a:t>Science</a:t>
            </a:r>
            <a:r>
              <a:rPr lang="tr-TR" sz="1200" dirty="0"/>
              <a:t> in </a:t>
            </a:r>
            <a:r>
              <a:rPr lang="tr-TR" sz="1200" dirty="0" err="1"/>
              <a:t>Ottomans</a:t>
            </a:r>
            <a:r>
              <a:rPr lang="tr-TR" sz="1200" dirty="0"/>
              <a:t>]. </a:t>
            </a:r>
            <a:r>
              <a:rPr lang="tr-TR" sz="1200" dirty="0" err="1"/>
              <a:t>Istanbul</a:t>
            </a:r>
            <a:r>
              <a:rPr lang="tr-TR" sz="1200" dirty="0"/>
              <a:t>: Sarmal Yayınevi. </a:t>
            </a:r>
            <a:r>
              <a:rPr lang="tr-TR" sz="1200" dirty="0" err="1"/>
              <a:t>Bauer</a:t>
            </a:r>
            <a:r>
              <a:rPr lang="tr-TR" sz="1200" dirty="0"/>
              <a:t>, M.W. (2003). </a:t>
            </a:r>
            <a:r>
              <a:rPr lang="tr-TR" sz="1200" dirty="0" err="1"/>
              <a:t>Classical</a:t>
            </a:r>
            <a:r>
              <a:rPr lang="tr-TR" sz="1200" dirty="0"/>
              <a:t> </a:t>
            </a:r>
            <a:r>
              <a:rPr lang="tr-TR" sz="1200" dirty="0" err="1"/>
              <a:t>content</a:t>
            </a:r>
            <a:r>
              <a:rPr lang="tr-TR" sz="1200" dirty="0"/>
              <a:t> </a:t>
            </a:r>
            <a:r>
              <a:rPr lang="tr-TR" sz="1200" dirty="0" err="1"/>
              <a:t>analysis</a:t>
            </a:r>
            <a:r>
              <a:rPr lang="tr-TR" sz="1200" dirty="0"/>
              <a:t>: A </a:t>
            </a:r>
            <a:r>
              <a:rPr lang="tr-TR" sz="1200" dirty="0" err="1"/>
              <a:t>review</a:t>
            </a:r>
            <a:r>
              <a:rPr lang="tr-TR" sz="1200" dirty="0"/>
              <a:t>. </a:t>
            </a:r>
            <a:r>
              <a:rPr lang="tr-TR" sz="1200" dirty="0" err="1"/>
              <a:t>In</a:t>
            </a:r>
            <a:r>
              <a:rPr lang="tr-TR" sz="1200" dirty="0"/>
              <a:t> M.W. </a:t>
            </a:r>
          </a:p>
          <a:p>
            <a:pPr algn="just">
              <a:lnSpc>
                <a:spcPct val="120000"/>
              </a:lnSpc>
              <a:buNone/>
            </a:pPr>
            <a:r>
              <a:rPr lang="tr-TR" sz="1200" dirty="0" err="1"/>
              <a:t>Bauer</a:t>
            </a:r>
            <a:r>
              <a:rPr lang="tr-TR" sz="1200" dirty="0"/>
              <a:t> &amp; G. </a:t>
            </a:r>
            <a:r>
              <a:rPr lang="tr-TR" sz="1200" dirty="0" err="1"/>
              <a:t>Gaskell</a:t>
            </a:r>
            <a:r>
              <a:rPr lang="tr-TR" sz="1200" dirty="0"/>
              <a:t> (</a:t>
            </a:r>
            <a:r>
              <a:rPr lang="tr-TR" sz="1200" dirty="0" err="1"/>
              <a:t>Eds</a:t>
            </a:r>
            <a:r>
              <a:rPr lang="tr-TR" sz="1200" dirty="0"/>
              <a:t>). </a:t>
            </a:r>
            <a:r>
              <a:rPr lang="tr-TR" sz="1200" dirty="0" err="1"/>
              <a:t>Qualitative</a:t>
            </a:r>
            <a:r>
              <a:rPr lang="tr-TR" sz="1200" dirty="0"/>
              <a:t> </a:t>
            </a:r>
            <a:r>
              <a:rPr lang="tr-TR" sz="1200" dirty="0" err="1"/>
              <a:t>researching</a:t>
            </a:r>
            <a:r>
              <a:rPr lang="tr-TR" sz="1200" dirty="0"/>
              <a:t> </a:t>
            </a:r>
            <a:r>
              <a:rPr lang="tr-TR" sz="1200" dirty="0" err="1"/>
              <a:t>with</a:t>
            </a:r>
            <a:r>
              <a:rPr lang="tr-TR" sz="1200" dirty="0"/>
              <a:t> </a:t>
            </a:r>
            <a:r>
              <a:rPr lang="tr-TR" sz="1200" dirty="0" err="1"/>
              <a:t>text</a:t>
            </a:r>
            <a:r>
              <a:rPr lang="tr-TR" sz="1200" dirty="0"/>
              <a:t>, </a:t>
            </a:r>
            <a:r>
              <a:rPr lang="tr-TR" sz="1200" dirty="0" err="1"/>
              <a:t>image</a:t>
            </a:r>
            <a:r>
              <a:rPr lang="tr-TR" sz="1200" dirty="0"/>
              <a:t> </a:t>
            </a:r>
            <a:r>
              <a:rPr lang="tr-TR" sz="1200" dirty="0" err="1"/>
              <a:t>and</a:t>
            </a:r>
            <a:r>
              <a:rPr lang="tr-TR" sz="1200" dirty="0"/>
              <a:t> </a:t>
            </a:r>
            <a:r>
              <a:rPr lang="tr-TR" sz="1200" dirty="0" err="1"/>
              <a:t>sound</a:t>
            </a:r>
            <a:r>
              <a:rPr lang="tr-TR" sz="1200" dirty="0"/>
              <a:t> (131-151). </a:t>
            </a:r>
            <a:r>
              <a:rPr lang="tr-TR" sz="1200" dirty="0" err="1"/>
              <a:t>London</a:t>
            </a:r>
            <a:r>
              <a:rPr lang="tr-TR" sz="1200" dirty="0"/>
              <a:t>: </a:t>
            </a:r>
            <a:r>
              <a:rPr lang="tr-TR" sz="1200" dirty="0" err="1"/>
              <a:t>Sage</a:t>
            </a:r>
            <a:r>
              <a:rPr lang="tr-TR" sz="1200" dirty="0"/>
              <a:t> </a:t>
            </a:r>
            <a:r>
              <a:rPr lang="tr-TR" sz="1200" dirty="0" err="1"/>
              <a:t>Publication</a:t>
            </a:r>
            <a:r>
              <a:rPr lang="tr-TR" sz="1200" dirty="0"/>
              <a:t>. </a:t>
            </a:r>
          </a:p>
          <a:p>
            <a:pPr algn="just">
              <a:lnSpc>
                <a:spcPct val="120000"/>
              </a:lnSpc>
              <a:buNone/>
            </a:pPr>
            <a:r>
              <a:rPr lang="tr-TR" sz="1200" dirty="0" err="1"/>
              <a:t>Binbaşıoğlu</a:t>
            </a:r>
            <a:r>
              <a:rPr lang="tr-TR" sz="1200" dirty="0"/>
              <a:t>, C. (2005). Türk eğitim düşüncesi tarihi [</a:t>
            </a:r>
            <a:r>
              <a:rPr lang="tr-TR" sz="1200" dirty="0" err="1"/>
              <a:t>Turkish</a:t>
            </a:r>
            <a:r>
              <a:rPr lang="tr-TR" sz="1200" dirty="0"/>
              <a:t> </a:t>
            </a:r>
            <a:r>
              <a:rPr lang="tr-TR" sz="1200" dirty="0" err="1"/>
              <a:t>education</a:t>
            </a:r>
            <a:r>
              <a:rPr lang="tr-TR" sz="1200" dirty="0"/>
              <a:t> idea </a:t>
            </a:r>
            <a:r>
              <a:rPr lang="tr-TR" sz="1200" dirty="0" err="1"/>
              <a:t>history</a:t>
            </a:r>
            <a:r>
              <a:rPr lang="tr-TR" sz="1200" dirty="0"/>
              <a:t>]. Ankara: Anı Yayıncılık. </a:t>
            </a:r>
          </a:p>
          <a:p>
            <a:pPr algn="just">
              <a:lnSpc>
                <a:spcPct val="120000"/>
              </a:lnSpc>
              <a:buNone/>
            </a:pPr>
            <a:r>
              <a:rPr lang="tr-TR" sz="1200" dirty="0" err="1"/>
              <a:t>Chang</a:t>
            </a:r>
            <a:r>
              <a:rPr lang="tr-TR" sz="1200" dirty="0"/>
              <a:t>, Y.H., </a:t>
            </a:r>
            <a:r>
              <a:rPr lang="tr-TR" sz="1200" dirty="0" err="1"/>
              <a:t>Chang</a:t>
            </a:r>
            <a:r>
              <a:rPr lang="tr-TR" sz="1200" dirty="0"/>
              <a:t>, C.Y., &amp; </a:t>
            </a:r>
            <a:r>
              <a:rPr lang="tr-TR" sz="1200" dirty="0" err="1"/>
              <a:t>Tseng</a:t>
            </a:r>
            <a:r>
              <a:rPr lang="tr-TR" sz="1200" dirty="0"/>
              <a:t>, Y.H. (2010). </a:t>
            </a:r>
            <a:r>
              <a:rPr lang="tr-TR" sz="1200" dirty="0" err="1"/>
              <a:t>Trends</a:t>
            </a:r>
            <a:r>
              <a:rPr lang="tr-TR" sz="1200" dirty="0"/>
              <a:t> of </a:t>
            </a:r>
            <a:r>
              <a:rPr lang="tr-TR" sz="1200" dirty="0" err="1"/>
              <a:t>science</a:t>
            </a:r>
            <a:r>
              <a:rPr lang="tr-TR" sz="1200" dirty="0"/>
              <a:t> </a:t>
            </a:r>
            <a:r>
              <a:rPr lang="tr-TR" sz="1200" dirty="0" err="1"/>
              <a:t>education</a:t>
            </a:r>
            <a:r>
              <a:rPr lang="tr-TR" sz="1200" dirty="0"/>
              <a:t> </a:t>
            </a:r>
            <a:r>
              <a:rPr lang="tr-TR" sz="1200" dirty="0" err="1"/>
              <a:t>research</a:t>
            </a:r>
            <a:r>
              <a:rPr lang="tr-TR" sz="1200" dirty="0"/>
              <a:t>: An </a:t>
            </a:r>
            <a:r>
              <a:rPr lang="tr-TR" sz="1200" dirty="0" err="1"/>
              <a:t>automatic</a:t>
            </a:r>
            <a:r>
              <a:rPr lang="tr-TR" sz="1200" dirty="0"/>
              <a:t> </a:t>
            </a:r>
            <a:r>
              <a:rPr lang="tr-TR" sz="1200" dirty="0" err="1"/>
              <a:t>content</a:t>
            </a:r>
            <a:r>
              <a:rPr lang="tr-TR" sz="1200" dirty="0"/>
              <a:t> </a:t>
            </a:r>
            <a:r>
              <a:rPr lang="tr-TR" sz="1200" dirty="0" err="1"/>
              <a:t>analysis</a:t>
            </a:r>
            <a:r>
              <a:rPr lang="tr-TR" sz="1200" dirty="0"/>
              <a:t>. </a:t>
            </a:r>
            <a:r>
              <a:rPr lang="tr-TR" sz="1200" dirty="0" err="1"/>
              <a:t>Journal</a:t>
            </a:r>
            <a:r>
              <a:rPr lang="tr-TR" sz="1200" dirty="0"/>
              <a:t> of </a:t>
            </a:r>
            <a:r>
              <a:rPr lang="tr-TR" sz="1200" dirty="0" err="1"/>
              <a:t>Science</a:t>
            </a:r>
            <a:r>
              <a:rPr lang="tr-TR" sz="1200" dirty="0"/>
              <a:t> </a:t>
            </a:r>
            <a:r>
              <a:rPr lang="tr-TR" sz="1200" dirty="0" err="1"/>
              <a:t>Education</a:t>
            </a:r>
            <a:r>
              <a:rPr lang="tr-TR" sz="1200" dirty="0"/>
              <a:t> </a:t>
            </a:r>
            <a:r>
              <a:rPr lang="tr-TR" sz="1200" dirty="0" err="1"/>
              <a:t>and</a:t>
            </a:r>
            <a:r>
              <a:rPr lang="tr-TR" sz="1200" dirty="0"/>
              <a:t> </a:t>
            </a:r>
            <a:r>
              <a:rPr lang="tr-TR" sz="1200" dirty="0" err="1"/>
              <a:t>Technology</a:t>
            </a:r>
            <a:r>
              <a:rPr lang="tr-TR" sz="1200" dirty="0"/>
              <a:t>. 19(4), 315-331. </a:t>
            </a:r>
          </a:p>
          <a:p>
            <a:pPr algn="just">
              <a:lnSpc>
                <a:spcPct val="120000"/>
              </a:lnSpc>
              <a:buNone/>
            </a:pPr>
            <a:r>
              <a:rPr lang="tr-TR" sz="1200" dirty="0" err="1"/>
              <a:t>Çaksu</a:t>
            </a:r>
            <a:r>
              <a:rPr lang="tr-TR" sz="1200" dirty="0"/>
              <a:t>, A. (Ed.) (2001). </a:t>
            </a:r>
            <a:r>
              <a:rPr lang="tr-TR" sz="1200" dirty="0" err="1"/>
              <a:t>Proceedings</a:t>
            </a:r>
            <a:r>
              <a:rPr lang="tr-TR" sz="1200" dirty="0"/>
              <a:t> of </a:t>
            </a:r>
            <a:r>
              <a:rPr lang="tr-TR" sz="1200" dirty="0" err="1"/>
              <a:t>the</a:t>
            </a:r>
            <a:r>
              <a:rPr lang="tr-TR" sz="1200" dirty="0"/>
              <a:t> </a:t>
            </a:r>
            <a:r>
              <a:rPr lang="tr-TR" sz="1200" dirty="0" err="1"/>
              <a:t>international</a:t>
            </a:r>
            <a:r>
              <a:rPr lang="tr-TR" sz="1200" dirty="0"/>
              <a:t> </a:t>
            </a:r>
            <a:r>
              <a:rPr lang="tr-TR" sz="1200" dirty="0" err="1"/>
              <a:t>congress</a:t>
            </a:r>
            <a:r>
              <a:rPr lang="tr-TR" sz="1200" dirty="0"/>
              <a:t> on </a:t>
            </a:r>
            <a:r>
              <a:rPr lang="tr-TR" sz="1200" dirty="0" err="1"/>
              <a:t>learning</a:t>
            </a:r>
            <a:r>
              <a:rPr lang="tr-TR" sz="1200" dirty="0"/>
              <a:t> </a:t>
            </a:r>
            <a:r>
              <a:rPr lang="tr-TR" sz="1200" dirty="0" err="1"/>
              <a:t>and</a:t>
            </a:r>
            <a:r>
              <a:rPr lang="tr-TR" sz="1200" dirty="0"/>
              <a:t> </a:t>
            </a:r>
            <a:r>
              <a:rPr lang="tr-TR" sz="1200" dirty="0" err="1"/>
              <a:t>education</a:t>
            </a:r>
            <a:r>
              <a:rPr lang="tr-TR" sz="1200" dirty="0"/>
              <a:t> in </a:t>
            </a:r>
            <a:r>
              <a:rPr lang="tr-TR" sz="1200" dirty="0" err="1"/>
              <a:t>the</a:t>
            </a:r>
            <a:r>
              <a:rPr lang="tr-TR" sz="1200" dirty="0"/>
              <a:t> </a:t>
            </a:r>
            <a:r>
              <a:rPr lang="tr-TR" sz="1200" dirty="0" err="1"/>
              <a:t>Ottoman</a:t>
            </a:r>
            <a:r>
              <a:rPr lang="tr-TR" sz="1200" dirty="0"/>
              <a:t> </a:t>
            </a:r>
            <a:r>
              <a:rPr lang="tr-TR" sz="1200" dirty="0" err="1"/>
              <a:t>world</a:t>
            </a:r>
            <a:r>
              <a:rPr lang="tr-TR" sz="1200" dirty="0"/>
              <a:t> (12-15 April 1999). </a:t>
            </a:r>
            <a:r>
              <a:rPr lang="tr-TR" sz="1200" dirty="0" err="1"/>
              <a:t>Istanbul</a:t>
            </a:r>
            <a:r>
              <a:rPr lang="tr-TR" sz="1200" dirty="0"/>
              <a:t>: IRCICA (</a:t>
            </a:r>
            <a:r>
              <a:rPr lang="tr-TR" sz="1200" dirty="0" err="1"/>
              <a:t>Research</a:t>
            </a:r>
            <a:r>
              <a:rPr lang="tr-TR" sz="1200" dirty="0"/>
              <a:t> </a:t>
            </a:r>
            <a:r>
              <a:rPr lang="tr-TR" sz="1200" dirty="0" err="1"/>
              <a:t>Centre</a:t>
            </a:r>
            <a:r>
              <a:rPr lang="tr-TR" sz="1200" dirty="0"/>
              <a:t> </a:t>
            </a:r>
            <a:r>
              <a:rPr lang="tr-TR" sz="1200" dirty="0" err="1"/>
              <a:t>for</a:t>
            </a:r>
            <a:r>
              <a:rPr lang="tr-TR" sz="1200" dirty="0"/>
              <a:t> </a:t>
            </a:r>
            <a:r>
              <a:rPr lang="tr-TR" sz="1200" dirty="0" err="1"/>
              <a:t>Islamic</a:t>
            </a:r>
            <a:r>
              <a:rPr lang="tr-TR" sz="1200" dirty="0"/>
              <a:t> </a:t>
            </a:r>
            <a:r>
              <a:rPr lang="tr-TR" sz="1200" dirty="0" err="1"/>
              <a:t>History</a:t>
            </a:r>
            <a:r>
              <a:rPr lang="tr-TR" sz="1200" dirty="0"/>
              <a:t>, Art </a:t>
            </a:r>
            <a:r>
              <a:rPr lang="tr-TR" sz="1200" dirty="0" err="1"/>
              <a:t>and</a:t>
            </a:r>
            <a:r>
              <a:rPr lang="tr-TR" sz="1200" dirty="0"/>
              <a:t> </a:t>
            </a:r>
            <a:r>
              <a:rPr lang="tr-TR" sz="1200" dirty="0" err="1"/>
              <a:t>Culture</a:t>
            </a:r>
            <a:r>
              <a:rPr lang="tr-TR" sz="1200" dirty="0"/>
              <a:t>) </a:t>
            </a:r>
          </a:p>
          <a:p>
            <a:pPr algn="just">
              <a:lnSpc>
                <a:spcPct val="120000"/>
              </a:lnSpc>
              <a:buNone/>
            </a:pPr>
            <a:r>
              <a:rPr lang="tr-TR" sz="1200" dirty="0"/>
              <a:t>De </a:t>
            </a:r>
            <a:r>
              <a:rPr lang="tr-TR" sz="1200" dirty="0" err="1"/>
              <a:t>Jong</a:t>
            </a:r>
            <a:r>
              <a:rPr lang="tr-TR" sz="1200" dirty="0"/>
              <a:t>, O. (2007). </a:t>
            </a:r>
            <a:r>
              <a:rPr lang="tr-TR" sz="1200" dirty="0" err="1"/>
              <a:t>Trends</a:t>
            </a:r>
            <a:r>
              <a:rPr lang="tr-TR" sz="1200" dirty="0"/>
              <a:t> in western </a:t>
            </a:r>
            <a:r>
              <a:rPr lang="tr-TR" sz="1200" dirty="0" err="1"/>
              <a:t>science</a:t>
            </a:r>
            <a:r>
              <a:rPr lang="tr-TR" sz="1200" dirty="0"/>
              <a:t> </a:t>
            </a:r>
            <a:r>
              <a:rPr lang="tr-TR" sz="1200" dirty="0" err="1"/>
              <a:t>curricula</a:t>
            </a:r>
            <a:r>
              <a:rPr lang="tr-TR" sz="1200" dirty="0"/>
              <a:t> </a:t>
            </a:r>
            <a:r>
              <a:rPr lang="tr-TR" sz="1200" dirty="0" err="1"/>
              <a:t>and</a:t>
            </a:r>
            <a:r>
              <a:rPr lang="tr-TR" sz="1200" dirty="0"/>
              <a:t> </a:t>
            </a:r>
            <a:r>
              <a:rPr lang="tr-TR" sz="1200" dirty="0" err="1"/>
              <a:t>science</a:t>
            </a:r>
            <a:r>
              <a:rPr lang="tr-TR" sz="1200" dirty="0"/>
              <a:t> </a:t>
            </a:r>
            <a:r>
              <a:rPr lang="tr-TR" sz="1200" dirty="0" err="1"/>
              <a:t>education</a:t>
            </a:r>
            <a:r>
              <a:rPr lang="tr-TR" sz="1200" dirty="0"/>
              <a:t> </a:t>
            </a:r>
            <a:r>
              <a:rPr lang="tr-TR" sz="1200" dirty="0" err="1"/>
              <a:t>research</a:t>
            </a:r>
            <a:r>
              <a:rPr lang="tr-TR" sz="1200" dirty="0"/>
              <a:t>: a </a:t>
            </a:r>
            <a:r>
              <a:rPr lang="tr-TR" sz="1200" dirty="0" err="1"/>
              <a:t>bird’s</a:t>
            </a:r>
            <a:r>
              <a:rPr lang="tr-TR" sz="1200" dirty="0"/>
              <a:t> </a:t>
            </a:r>
            <a:r>
              <a:rPr lang="tr-TR" sz="1200" dirty="0" err="1"/>
              <a:t>eye</a:t>
            </a:r>
            <a:r>
              <a:rPr lang="tr-TR" sz="1200" dirty="0"/>
              <a:t> </a:t>
            </a:r>
            <a:r>
              <a:rPr lang="tr-TR" sz="1200" dirty="0" err="1"/>
              <a:t>view</a:t>
            </a:r>
            <a:r>
              <a:rPr lang="tr-TR" sz="1200" dirty="0"/>
              <a:t>, </a:t>
            </a:r>
            <a:r>
              <a:rPr lang="tr-TR" sz="1200" dirty="0" err="1"/>
              <a:t>Journal</a:t>
            </a:r>
            <a:r>
              <a:rPr lang="tr-TR" sz="1200" dirty="0"/>
              <a:t> of </a:t>
            </a:r>
            <a:r>
              <a:rPr lang="tr-TR" sz="1200" dirty="0" err="1"/>
              <a:t>Baltic</a:t>
            </a:r>
            <a:r>
              <a:rPr lang="tr-TR" sz="1200" dirty="0"/>
              <a:t> </a:t>
            </a:r>
            <a:r>
              <a:rPr lang="tr-TR" sz="1200" dirty="0" err="1"/>
              <a:t>Science</a:t>
            </a:r>
            <a:r>
              <a:rPr lang="tr-TR" sz="1200" dirty="0"/>
              <a:t> </a:t>
            </a:r>
            <a:r>
              <a:rPr lang="tr-TR" sz="1200" dirty="0" err="1"/>
              <a:t>Education</a:t>
            </a:r>
            <a:r>
              <a:rPr lang="tr-TR" sz="1200" dirty="0"/>
              <a:t>, 6(1), 15-22. </a:t>
            </a:r>
          </a:p>
          <a:p>
            <a:pPr algn="just">
              <a:lnSpc>
                <a:spcPct val="120000"/>
              </a:lnSpc>
              <a:buNone/>
            </a:pPr>
            <a:r>
              <a:rPr lang="tr-TR" sz="1200" dirty="0"/>
              <a:t>Demirel, F. (2010). </a:t>
            </a:r>
            <a:r>
              <a:rPr lang="tr-TR" sz="1200" dirty="0" err="1"/>
              <a:t>Mekteb</a:t>
            </a:r>
            <a:r>
              <a:rPr lang="tr-TR" sz="1200" dirty="0"/>
              <a:t>-i </a:t>
            </a:r>
            <a:r>
              <a:rPr lang="tr-TR" sz="1200" dirty="0" err="1"/>
              <a:t>Îdâdi</a:t>
            </a:r>
            <a:r>
              <a:rPr lang="tr-TR" sz="1200" dirty="0"/>
              <a:t> [</a:t>
            </a:r>
            <a:r>
              <a:rPr lang="tr-TR" sz="1200" dirty="0" err="1"/>
              <a:t>Îdâdi</a:t>
            </a:r>
            <a:r>
              <a:rPr lang="tr-TR" sz="1200" dirty="0"/>
              <a:t> </a:t>
            </a:r>
            <a:r>
              <a:rPr lang="tr-TR" sz="1200" dirty="0" err="1"/>
              <a:t>High</a:t>
            </a:r>
            <a:r>
              <a:rPr lang="tr-TR" sz="1200" dirty="0"/>
              <a:t> </a:t>
            </a:r>
            <a:r>
              <a:rPr lang="tr-TR" sz="1200" dirty="0" err="1"/>
              <a:t>Schools</a:t>
            </a:r>
            <a:r>
              <a:rPr lang="tr-TR" sz="1200" dirty="0"/>
              <a:t>]. (</a:t>
            </a:r>
            <a:r>
              <a:rPr lang="tr-TR" sz="1200" dirty="0" err="1"/>
              <a:t>Doctoral</a:t>
            </a:r>
            <a:r>
              <a:rPr lang="tr-TR" sz="1200" dirty="0"/>
              <a:t> </a:t>
            </a:r>
            <a:r>
              <a:rPr lang="tr-TR" sz="1200" dirty="0" err="1"/>
              <a:t>Dissertation</a:t>
            </a:r>
            <a:r>
              <a:rPr lang="tr-TR" sz="1200" dirty="0"/>
              <a:t>, Atatürk </a:t>
            </a:r>
            <a:r>
              <a:rPr lang="tr-TR" sz="1200" dirty="0" err="1"/>
              <a:t>University</a:t>
            </a:r>
            <a:r>
              <a:rPr lang="tr-TR" sz="1200" dirty="0"/>
              <a:t>, Erzurum, </a:t>
            </a:r>
            <a:r>
              <a:rPr lang="tr-TR" sz="1200" dirty="0" err="1"/>
              <a:t>Turkey</a:t>
            </a:r>
            <a:r>
              <a:rPr lang="tr-TR" sz="1200" dirty="0"/>
              <a:t>). </a:t>
            </a:r>
          </a:p>
          <a:p>
            <a:pPr algn="just">
              <a:lnSpc>
                <a:spcPct val="120000"/>
              </a:lnSpc>
              <a:buNone/>
            </a:pPr>
            <a:r>
              <a:rPr lang="tr-TR" sz="1200" dirty="0"/>
              <a:t>Demirel, M. (2002). Türk eğitiminin modernleşmesinde </a:t>
            </a:r>
            <a:r>
              <a:rPr lang="tr-TR" sz="1200" dirty="0" err="1"/>
              <a:t>Rüşdiye</a:t>
            </a:r>
            <a:r>
              <a:rPr lang="tr-TR" sz="1200" dirty="0"/>
              <a:t> mektepleri [</a:t>
            </a:r>
            <a:r>
              <a:rPr lang="tr-TR" sz="1200" dirty="0" err="1"/>
              <a:t>Rushdiyahs</a:t>
            </a:r>
            <a:r>
              <a:rPr lang="tr-TR" sz="1200" dirty="0"/>
              <a:t> in </a:t>
            </a:r>
            <a:r>
              <a:rPr lang="tr-TR" sz="1200" dirty="0" err="1"/>
              <a:t>the</a:t>
            </a:r>
            <a:r>
              <a:rPr lang="tr-TR" sz="1200" dirty="0"/>
              <a:t> </a:t>
            </a:r>
            <a:r>
              <a:rPr lang="tr-TR" sz="1200" dirty="0" err="1"/>
              <a:t>modernization</a:t>
            </a:r>
            <a:r>
              <a:rPr lang="tr-TR" sz="1200" dirty="0"/>
              <a:t> of </a:t>
            </a:r>
            <a:r>
              <a:rPr lang="tr-TR" sz="1200" dirty="0" err="1"/>
              <a:t>Turkish</a:t>
            </a:r>
            <a:r>
              <a:rPr lang="tr-TR" sz="1200" dirty="0"/>
              <a:t> </a:t>
            </a:r>
            <a:r>
              <a:rPr lang="tr-TR" sz="1200" dirty="0" err="1"/>
              <a:t>education</a:t>
            </a:r>
            <a:r>
              <a:rPr lang="tr-TR" sz="1200" dirty="0"/>
              <a:t>]. Türkler [</a:t>
            </a:r>
            <a:r>
              <a:rPr lang="tr-TR" sz="1200" dirty="0" err="1"/>
              <a:t>Turks</a:t>
            </a:r>
            <a:r>
              <a:rPr lang="tr-TR" sz="1200" dirty="0"/>
              <a:t>], 15, 44-60. </a:t>
            </a:r>
          </a:p>
          <a:p>
            <a:pPr algn="just">
              <a:lnSpc>
                <a:spcPct val="120000"/>
              </a:lnSpc>
              <a:buNone/>
            </a:pPr>
            <a:r>
              <a:rPr lang="tr-TR" sz="1200" dirty="0"/>
              <a:t>Demirel, M. (2009). </a:t>
            </a:r>
            <a:r>
              <a:rPr lang="tr-TR" sz="1200" dirty="0" err="1"/>
              <a:t>Bezmiâlem</a:t>
            </a:r>
            <a:r>
              <a:rPr lang="tr-TR" sz="1200" dirty="0"/>
              <a:t> Valide Sultan </a:t>
            </a:r>
            <a:r>
              <a:rPr lang="tr-TR" sz="1200" dirty="0" err="1"/>
              <a:t>School</a:t>
            </a:r>
            <a:r>
              <a:rPr lang="tr-TR" sz="1200" dirty="0"/>
              <a:t>: </a:t>
            </a:r>
            <a:r>
              <a:rPr lang="tr-TR" sz="1200" dirty="0" err="1"/>
              <a:t>Darülmaârif</a:t>
            </a:r>
            <a:r>
              <a:rPr lang="tr-TR" sz="1200" dirty="0"/>
              <a:t>. </a:t>
            </a:r>
            <a:r>
              <a:rPr lang="tr-TR" sz="1200" dirty="0" err="1"/>
              <a:t>Middle</a:t>
            </a:r>
            <a:r>
              <a:rPr lang="tr-TR" sz="1200" dirty="0"/>
              <a:t> </a:t>
            </a:r>
            <a:r>
              <a:rPr lang="tr-TR" sz="1200" dirty="0" err="1"/>
              <a:t>Eastern</a:t>
            </a:r>
            <a:r>
              <a:rPr lang="tr-TR" sz="1200" dirty="0"/>
              <a:t> </a:t>
            </a:r>
            <a:r>
              <a:rPr lang="tr-TR" sz="1200" dirty="0" err="1"/>
              <a:t>Studies</a:t>
            </a:r>
            <a:r>
              <a:rPr lang="tr-TR" sz="1200" dirty="0"/>
              <a:t>, 45(3), 507-516. </a:t>
            </a:r>
          </a:p>
          <a:p>
            <a:pPr algn="just">
              <a:lnSpc>
                <a:spcPct val="120000"/>
              </a:lnSpc>
              <a:buNone/>
            </a:pPr>
            <a:r>
              <a:rPr lang="es-ES" sz="1200" dirty="0"/>
              <a:t> </a:t>
            </a:r>
            <a:endParaRPr lang="tr-TR" sz="12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Diğer Kaynaklar</a:t>
            </a:r>
          </a:p>
        </p:txBody>
      </p:sp>
      <p:sp>
        <p:nvSpPr>
          <p:cNvPr id="3" name="2 İçerik Yer Tutucusu"/>
          <p:cNvSpPr>
            <a:spLocks noGrp="1"/>
          </p:cNvSpPr>
          <p:nvPr>
            <p:ph idx="1"/>
          </p:nvPr>
        </p:nvSpPr>
        <p:spPr/>
        <p:txBody>
          <a:bodyPr/>
          <a:lstStyle/>
          <a:p>
            <a:r>
              <a:rPr lang="tr-TR" dirty="0"/>
              <a:t>Diğer kaynakların (Tez, bildiri, elektronik kaynaklar, gazete, web sayfası vb.) için lütfen APA Yayım Kılavuzu (5. Baskıdan Tercüme) kitabına bakınız veya 6. Baskının </a:t>
            </a:r>
            <a:r>
              <a:rPr lang="tr-TR" dirty="0" err="1"/>
              <a:t>Orjinaline</a:t>
            </a:r>
            <a:r>
              <a:rPr lang="tr-TR" dirty="0"/>
              <a:t> (İngilizce) bakınız.</a:t>
            </a:r>
          </a:p>
        </p:txBody>
      </p:sp>
      <p:pic>
        <p:nvPicPr>
          <p:cNvPr id="1026" name="Picture 2"/>
          <p:cNvPicPr>
            <a:picLocks noChangeAspect="1" noChangeArrowheads="1"/>
          </p:cNvPicPr>
          <p:nvPr/>
        </p:nvPicPr>
        <p:blipFill>
          <a:blip r:embed="rId2" cstate="print"/>
          <a:srcRect/>
          <a:stretch>
            <a:fillRect/>
          </a:stretch>
        </p:blipFill>
        <p:spPr bwMode="auto">
          <a:xfrm>
            <a:off x="2267744" y="4221088"/>
            <a:ext cx="1619250" cy="22860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5148064" y="4293096"/>
            <a:ext cx="1428750" cy="2038350"/>
          </a:xfrm>
          <a:prstGeom prst="rect">
            <a:avLst/>
          </a:prstGeom>
          <a:noFill/>
          <a:ln w="9525">
            <a:noFill/>
            <a:miter lim="800000"/>
            <a:headEnd/>
            <a:tailEnd/>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a:extLst>
              <a:ext uri="{FF2B5EF4-FFF2-40B4-BE49-F238E27FC236}">
                <a16:creationId xmlns:a16="http://schemas.microsoft.com/office/drawing/2014/main" id="{1070FB82-7BBA-4517-AFC2-60536EE6D5D1}"/>
              </a:ext>
            </a:extLst>
          </p:cNvPr>
          <p:cNvSpPr>
            <a:spLocks noGrp="1"/>
          </p:cNvSpPr>
          <p:nvPr>
            <p:ph type="ctrTitle"/>
          </p:nvPr>
        </p:nvSpPr>
        <p:spPr/>
        <p:txBody>
          <a:bodyPr/>
          <a:lstStyle/>
          <a:p>
            <a:r>
              <a:rPr lang="tr-TR" altLang="tr-TR"/>
              <a:t>Bilimsel Metinler Nasıl Okunur ve Anlaşılır?</a:t>
            </a:r>
          </a:p>
        </p:txBody>
      </p:sp>
      <p:sp>
        <p:nvSpPr>
          <p:cNvPr id="3" name="2 Alt Başlık">
            <a:extLst>
              <a:ext uri="{FF2B5EF4-FFF2-40B4-BE49-F238E27FC236}">
                <a16:creationId xmlns:a16="http://schemas.microsoft.com/office/drawing/2014/main" id="{EA4E6D82-2F02-4904-8D13-6E25D4BF9116}"/>
              </a:ext>
            </a:extLst>
          </p:cNvPr>
          <p:cNvSpPr>
            <a:spLocks noGrp="1"/>
          </p:cNvSpPr>
          <p:nvPr>
            <p:ph type="subTitle" idx="1"/>
          </p:nvPr>
        </p:nvSpPr>
        <p:spPr/>
        <p:txBody>
          <a:bodyPr rtlCol="0">
            <a:normAutofit/>
          </a:bodyPr>
          <a:lstStyle/>
          <a:p>
            <a:pPr fontAlgn="auto">
              <a:spcAft>
                <a:spcPts val="0"/>
              </a:spcAft>
              <a:defRPr/>
            </a:pPr>
            <a:endParaRPr lang="tr-T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Başlık">
            <a:extLst>
              <a:ext uri="{FF2B5EF4-FFF2-40B4-BE49-F238E27FC236}">
                <a16:creationId xmlns:a16="http://schemas.microsoft.com/office/drawing/2014/main" id="{F6401EAB-9DE2-4C20-8ACA-E4A394385A69}"/>
              </a:ext>
            </a:extLst>
          </p:cNvPr>
          <p:cNvSpPr>
            <a:spLocks noGrp="1"/>
          </p:cNvSpPr>
          <p:nvPr>
            <p:ph type="title"/>
          </p:nvPr>
        </p:nvSpPr>
        <p:spPr/>
        <p:txBody>
          <a:bodyPr/>
          <a:lstStyle/>
          <a:p>
            <a:r>
              <a:rPr lang="tr-TR" altLang="tr-TR"/>
              <a:t>Neden bilimsel yayın okuyalım?</a:t>
            </a:r>
          </a:p>
        </p:txBody>
      </p:sp>
      <p:sp>
        <p:nvSpPr>
          <p:cNvPr id="3" name="2 İçerik Yer Tutucusu">
            <a:extLst>
              <a:ext uri="{FF2B5EF4-FFF2-40B4-BE49-F238E27FC236}">
                <a16:creationId xmlns:a16="http://schemas.microsoft.com/office/drawing/2014/main" id="{834B7929-49B7-4DCC-95D2-3E4CD17482FA}"/>
              </a:ext>
            </a:extLst>
          </p:cNvPr>
          <p:cNvSpPr>
            <a:spLocks noGrp="1"/>
          </p:cNvSpPr>
          <p:nvPr>
            <p:ph idx="1"/>
          </p:nvPr>
        </p:nvSpPr>
        <p:spPr/>
        <p:txBody>
          <a:bodyPr rtlCol="0">
            <a:normAutofit fontScale="92500" lnSpcReduction="10000"/>
          </a:bodyPr>
          <a:lstStyle/>
          <a:p>
            <a:pPr fontAlgn="auto">
              <a:spcAft>
                <a:spcPts val="0"/>
              </a:spcAft>
              <a:defRPr/>
            </a:pPr>
            <a:r>
              <a:rPr lang="tr-TR" dirty="0"/>
              <a:t>Konuya hakim olmak-güncel olmak</a:t>
            </a:r>
          </a:p>
          <a:p>
            <a:pPr fontAlgn="auto">
              <a:spcAft>
                <a:spcPts val="0"/>
              </a:spcAft>
              <a:buFont typeface="Arial" panose="020B0604020202020204" pitchFamily="34" charset="0"/>
              <a:buNone/>
              <a:defRPr/>
            </a:pPr>
            <a:r>
              <a:rPr lang="tr-TR" dirty="0"/>
              <a:t>	</a:t>
            </a:r>
            <a:r>
              <a:rPr lang="tr-TR" dirty="0">
                <a:solidFill>
                  <a:srgbClr val="00B050"/>
                </a:solidFill>
              </a:rPr>
              <a:t>Bilgilerimizin güncel kalması (</a:t>
            </a:r>
            <a:r>
              <a:rPr lang="tr-TR" dirty="0" err="1">
                <a:solidFill>
                  <a:srgbClr val="00B050"/>
                </a:solidFill>
              </a:rPr>
              <a:t>maintaining</a:t>
            </a:r>
            <a:r>
              <a:rPr lang="tr-TR" dirty="0">
                <a:solidFill>
                  <a:srgbClr val="00B050"/>
                </a:solidFill>
              </a:rPr>
              <a:t> </a:t>
            </a:r>
            <a:r>
              <a:rPr lang="tr-TR" dirty="0" err="1">
                <a:solidFill>
                  <a:srgbClr val="00B050"/>
                </a:solidFill>
              </a:rPr>
              <a:t>competence</a:t>
            </a:r>
            <a:r>
              <a:rPr lang="tr-TR" dirty="0">
                <a:solidFill>
                  <a:srgbClr val="00B050"/>
                </a:solidFill>
              </a:rPr>
              <a:t>)</a:t>
            </a:r>
          </a:p>
          <a:p>
            <a:pPr fontAlgn="auto">
              <a:spcAft>
                <a:spcPts val="0"/>
              </a:spcAft>
              <a:buFont typeface="Arial" panose="020B0604020202020204" pitchFamily="34" charset="0"/>
              <a:buNone/>
              <a:defRPr/>
            </a:pPr>
            <a:r>
              <a:rPr lang="tr-TR" dirty="0">
                <a:solidFill>
                  <a:srgbClr val="00B050"/>
                </a:solidFill>
              </a:rPr>
              <a:t>	Kitaplardaki bilgiler genelde çok yeni değildir!</a:t>
            </a:r>
          </a:p>
          <a:p>
            <a:pPr fontAlgn="auto">
              <a:spcAft>
                <a:spcPts val="0"/>
              </a:spcAft>
              <a:defRPr/>
            </a:pPr>
            <a:r>
              <a:rPr lang="tr-TR" dirty="0"/>
              <a:t>Yeni yaklaşımları öğrenmek</a:t>
            </a:r>
          </a:p>
          <a:p>
            <a:pPr fontAlgn="auto">
              <a:spcAft>
                <a:spcPts val="0"/>
              </a:spcAft>
              <a:buFont typeface="Arial" panose="020B0604020202020204" pitchFamily="34" charset="0"/>
              <a:buNone/>
              <a:defRPr/>
            </a:pPr>
            <a:r>
              <a:rPr lang="tr-TR" dirty="0"/>
              <a:t>	</a:t>
            </a:r>
            <a:r>
              <a:rPr lang="tr-TR" dirty="0">
                <a:solidFill>
                  <a:srgbClr val="00B050"/>
                </a:solidFill>
              </a:rPr>
              <a:t>Yeni öğrenme-öğretme yöntemleri</a:t>
            </a:r>
          </a:p>
          <a:p>
            <a:pPr fontAlgn="auto">
              <a:spcAft>
                <a:spcPts val="0"/>
              </a:spcAft>
              <a:buFont typeface="Arial" panose="020B0604020202020204" pitchFamily="34" charset="0"/>
              <a:buNone/>
              <a:defRPr/>
            </a:pPr>
            <a:r>
              <a:rPr lang="tr-TR" dirty="0">
                <a:solidFill>
                  <a:srgbClr val="00B050"/>
                </a:solidFill>
              </a:rPr>
              <a:t>	Yeni araştırma konuları</a:t>
            </a:r>
          </a:p>
          <a:p>
            <a:pPr fontAlgn="auto">
              <a:spcAft>
                <a:spcPts val="0"/>
              </a:spcAft>
              <a:defRPr/>
            </a:pPr>
            <a:r>
              <a:rPr lang="tr-TR" dirty="0"/>
              <a:t>Bilimsel ilgi ve merak</a:t>
            </a:r>
          </a:p>
          <a:p>
            <a:pPr fontAlgn="auto">
              <a:spcAft>
                <a:spcPts val="0"/>
              </a:spcAft>
              <a:buFont typeface="Arial" panose="020B0604020202020204" pitchFamily="34" charset="0"/>
              <a:buNone/>
              <a:defRPr/>
            </a:pPr>
            <a:r>
              <a:rPr lang="tr-TR" dirty="0">
                <a:solidFill>
                  <a:srgbClr val="00B050"/>
                </a:solidFill>
              </a:rPr>
              <a:t>	Tez, araştırma, makale yazma…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a:extLst>
              <a:ext uri="{FF2B5EF4-FFF2-40B4-BE49-F238E27FC236}">
                <a16:creationId xmlns:a16="http://schemas.microsoft.com/office/drawing/2014/main" id="{B0FCBA3D-25D6-4B54-93D5-2F58A7A47017}"/>
              </a:ext>
            </a:extLst>
          </p:cNvPr>
          <p:cNvSpPr>
            <a:spLocks noGrp="1"/>
          </p:cNvSpPr>
          <p:nvPr>
            <p:ph type="title"/>
          </p:nvPr>
        </p:nvSpPr>
        <p:spPr/>
        <p:txBody>
          <a:bodyPr/>
          <a:lstStyle/>
          <a:p>
            <a:r>
              <a:rPr lang="tr-TR" altLang="tr-TR"/>
              <a:t>Uyarı!!!!!</a:t>
            </a:r>
          </a:p>
        </p:txBody>
      </p:sp>
      <p:sp>
        <p:nvSpPr>
          <p:cNvPr id="4099" name="2 İçerik Yer Tutucusu">
            <a:extLst>
              <a:ext uri="{FF2B5EF4-FFF2-40B4-BE49-F238E27FC236}">
                <a16:creationId xmlns:a16="http://schemas.microsoft.com/office/drawing/2014/main" id="{66AF6E7C-45F7-40D9-98CE-919EA54C9F1A}"/>
              </a:ext>
            </a:extLst>
          </p:cNvPr>
          <p:cNvSpPr>
            <a:spLocks noGrp="1"/>
          </p:cNvSpPr>
          <p:nvPr>
            <p:ph idx="1"/>
          </p:nvPr>
        </p:nvSpPr>
        <p:spPr/>
        <p:txBody>
          <a:bodyPr/>
          <a:lstStyle/>
          <a:p>
            <a:r>
              <a:rPr lang="tr-TR" altLang="tr-TR"/>
              <a:t>Unutmayınız</a:t>
            </a:r>
          </a:p>
          <a:p>
            <a:pPr>
              <a:buFont typeface="Arial" panose="020B0604020202020204" pitchFamily="34" charset="0"/>
              <a:buNone/>
            </a:pPr>
            <a:r>
              <a:rPr lang="tr-TR" altLang="tr-TR"/>
              <a:t>	</a:t>
            </a:r>
            <a:r>
              <a:rPr lang="tr-TR" altLang="tr-TR">
                <a:solidFill>
                  <a:schemeClr val="accent1"/>
                </a:solidFill>
              </a:rPr>
              <a:t>Her bilimsel makale </a:t>
            </a:r>
            <a:r>
              <a:rPr lang="tr-TR" altLang="tr-TR" b="1">
                <a:solidFill>
                  <a:srgbClr val="FF0000"/>
                </a:solidFill>
              </a:rPr>
              <a:t>“nitelikli” </a:t>
            </a:r>
            <a:r>
              <a:rPr lang="tr-TR" altLang="tr-TR">
                <a:solidFill>
                  <a:schemeClr val="accent1"/>
                </a:solidFill>
              </a:rPr>
              <a:t>olmayabilir!</a:t>
            </a:r>
          </a:p>
          <a:p>
            <a:pPr>
              <a:buFont typeface="Arial" panose="020B0604020202020204" pitchFamily="34" charset="0"/>
              <a:buNone/>
            </a:pPr>
            <a:r>
              <a:rPr lang="tr-TR" altLang="tr-TR">
                <a:solidFill>
                  <a:schemeClr val="accent1"/>
                </a:solidFill>
              </a:rPr>
              <a:t>	Her bilimsel makale </a:t>
            </a:r>
            <a:r>
              <a:rPr lang="tr-TR" altLang="tr-TR" b="1">
                <a:solidFill>
                  <a:srgbClr val="FF0000"/>
                </a:solidFill>
              </a:rPr>
              <a:t>“ilginç” </a:t>
            </a:r>
            <a:r>
              <a:rPr lang="tr-TR" altLang="tr-TR">
                <a:solidFill>
                  <a:schemeClr val="accent1"/>
                </a:solidFill>
              </a:rPr>
              <a:t>olmayabilir.</a:t>
            </a:r>
          </a:p>
          <a:p>
            <a:pPr>
              <a:buFont typeface="Arial" panose="020B0604020202020204" pitchFamily="34" charset="0"/>
              <a:buNone/>
            </a:pPr>
            <a:r>
              <a:rPr lang="tr-TR" altLang="tr-TR">
                <a:solidFill>
                  <a:schemeClr val="accent1"/>
                </a:solidFill>
              </a:rPr>
              <a:t>	Her bilimsel makale </a:t>
            </a:r>
            <a:r>
              <a:rPr lang="tr-TR" altLang="tr-TR" b="1">
                <a:solidFill>
                  <a:srgbClr val="FF0000"/>
                </a:solidFill>
              </a:rPr>
              <a:t>“okumaya değer” </a:t>
            </a:r>
            <a:r>
              <a:rPr lang="tr-TR" altLang="tr-TR">
                <a:solidFill>
                  <a:schemeClr val="accent1"/>
                </a:solidFill>
              </a:rPr>
              <a:t>olmayabilir.</a:t>
            </a:r>
          </a:p>
          <a:p>
            <a:r>
              <a:rPr lang="tr-TR" altLang="tr-TR"/>
              <a:t>Hangi makalenin iyi olduğunu ve işinize yarayacağını öğrenmeli ve zamanınızı boşa harcamamalısınız!</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a:extLst>
              <a:ext uri="{FF2B5EF4-FFF2-40B4-BE49-F238E27FC236}">
                <a16:creationId xmlns:a16="http://schemas.microsoft.com/office/drawing/2014/main" id="{9064E430-BF1B-4412-84EC-D344C1F97D6D}"/>
              </a:ext>
            </a:extLst>
          </p:cNvPr>
          <p:cNvSpPr>
            <a:spLocks noGrp="1"/>
          </p:cNvSpPr>
          <p:nvPr>
            <p:ph type="title"/>
          </p:nvPr>
        </p:nvSpPr>
        <p:spPr/>
        <p:txBody>
          <a:bodyPr/>
          <a:lstStyle/>
          <a:p>
            <a:r>
              <a:rPr lang="tr-TR" altLang="tr-TR"/>
              <a:t>Bilimsel Yayınlar Nasıl Okunur?</a:t>
            </a:r>
          </a:p>
        </p:txBody>
      </p:sp>
      <p:sp>
        <p:nvSpPr>
          <p:cNvPr id="5123" name="2 İçerik Yer Tutucusu">
            <a:extLst>
              <a:ext uri="{FF2B5EF4-FFF2-40B4-BE49-F238E27FC236}">
                <a16:creationId xmlns:a16="http://schemas.microsoft.com/office/drawing/2014/main" id="{8DB5D23E-0BBF-4590-957E-D42A1802E5F7}"/>
              </a:ext>
            </a:extLst>
          </p:cNvPr>
          <p:cNvSpPr>
            <a:spLocks noGrp="1"/>
          </p:cNvSpPr>
          <p:nvPr>
            <p:ph idx="1"/>
          </p:nvPr>
        </p:nvSpPr>
        <p:spPr/>
        <p:txBody>
          <a:bodyPr/>
          <a:lstStyle/>
          <a:p>
            <a:r>
              <a:rPr lang="tr-TR" altLang="tr-TR" sz="3600" b="1"/>
              <a:t>“seçerek” (!)</a:t>
            </a:r>
          </a:p>
          <a:p>
            <a:r>
              <a:rPr lang="tr-TR" altLang="tr-TR"/>
              <a:t>Binlerce uluslar arası dergi </a:t>
            </a:r>
          </a:p>
          <a:p>
            <a:r>
              <a:rPr lang="tr-TR" altLang="tr-TR"/>
              <a:t>+ onlarca ulusal dergi</a:t>
            </a:r>
          </a:p>
          <a:p>
            <a:r>
              <a:rPr lang="tr-TR" altLang="tr-TR"/>
              <a:t>Neredeyse dakikada bir makale!</a:t>
            </a:r>
          </a:p>
          <a:p>
            <a:r>
              <a:rPr lang="tr-TR" altLang="tr-TR"/>
              <a:t>Binlerce tez</a:t>
            </a:r>
          </a:p>
          <a:p>
            <a:r>
              <a:rPr lang="tr-TR" altLang="tr-TR"/>
              <a:t>Sayısız araştırma raporu</a:t>
            </a:r>
          </a:p>
          <a:p>
            <a:r>
              <a:rPr lang="tr-TR" altLang="tr-TR"/>
              <a:t>Konferans bildirisi, vb….</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a:extLst>
              <a:ext uri="{FF2B5EF4-FFF2-40B4-BE49-F238E27FC236}">
                <a16:creationId xmlns:a16="http://schemas.microsoft.com/office/drawing/2014/main" id="{590A9385-B8ED-445E-AE52-C95868817241}"/>
              </a:ext>
            </a:extLst>
          </p:cNvPr>
          <p:cNvSpPr>
            <a:spLocks noGrp="1"/>
          </p:cNvSpPr>
          <p:nvPr>
            <p:ph type="title"/>
          </p:nvPr>
        </p:nvSpPr>
        <p:spPr/>
        <p:txBody>
          <a:bodyPr/>
          <a:lstStyle/>
          <a:p>
            <a:r>
              <a:rPr lang="tr-TR" altLang="tr-TR"/>
              <a:t>Nasıl seçilmeli?</a:t>
            </a:r>
          </a:p>
        </p:txBody>
      </p:sp>
      <p:sp>
        <p:nvSpPr>
          <p:cNvPr id="3" name="2 İçerik Yer Tutucusu">
            <a:extLst>
              <a:ext uri="{FF2B5EF4-FFF2-40B4-BE49-F238E27FC236}">
                <a16:creationId xmlns:a16="http://schemas.microsoft.com/office/drawing/2014/main" id="{FF5F83EA-1D55-435D-906A-6C57390CB831}"/>
              </a:ext>
            </a:extLst>
          </p:cNvPr>
          <p:cNvSpPr>
            <a:spLocks noGrp="1"/>
          </p:cNvSpPr>
          <p:nvPr>
            <p:ph idx="1"/>
          </p:nvPr>
        </p:nvSpPr>
        <p:spPr>
          <a:xfrm>
            <a:off x="457200" y="1412875"/>
            <a:ext cx="8229600" cy="5040313"/>
          </a:xfrm>
        </p:spPr>
        <p:txBody>
          <a:bodyPr rtlCol="0">
            <a:normAutofit fontScale="92500" lnSpcReduction="20000"/>
          </a:bodyPr>
          <a:lstStyle/>
          <a:p>
            <a:pPr fontAlgn="auto">
              <a:spcAft>
                <a:spcPts val="0"/>
              </a:spcAft>
              <a:defRPr/>
            </a:pPr>
            <a:r>
              <a:rPr lang="tr-TR" b="1" dirty="0">
                <a:solidFill>
                  <a:srgbClr val="FF0000"/>
                </a:solidFill>
              </a:rPr>
              <a:t>Makale Kaynakları</a:t>
            </a:r>
          </a:p>
          <a:p>
            <a:pPr fontAlgn="auto">
              <a:spcAft>
                <a:spcPts val="0"/>
              </a:spcAft>
              <a:defRPr/>
            </a:pPr>
            <a:r>
              <a:rPr lang="tr-TR" dirty="0"/>
              <a:t>Genel dergiler </a:t>
            </a:r>
          </a:p>
          <a:p>
            <a:pPr fontAlgn="auto">
              <a:spcAft>
                <a:spcPts val="0"/>
              </a:spcAft>
              <a:defRPr/>
            </a:pPr>
            <a:r>
              <a:rPr lang="tr-TR" dirty="0"/>
              <a:t>Belli bir alana özgü dergiler</a:t>
            </a:r>
          </a:p>
          <a:p>
            <a:pPr fontAlgn="auto">
              <a:spcAft>
                <a:spcPts val="0"/>
              </a:spcAft>
              <a:defRPr/>
            </a:pPr>
            <a:r>
              <a:rPr lang="tr-TR" dirty="0"/>
              <a:t>Tam metin basılmış konferans bildirileri</a:t>
            </a:r>
          </a:p>
          <a:p>
            <a:pPr fontAlgn="auto">
              <a:spcAft>
                <a:spcPts val="0"/>
              </a:spcAft>
              <a:defRPr/>
            </a:pPr>
            <a:r>
              <a:rPr lang="tr-TR" dirty="0" err="1"/>
              <a:t>Monograf</a:t>
            </a:r>
            <a:r>
              <a:rPr lang="tr-TR" dirty="0"/>
              <a:t> veya bölüm yayınları</a:t>
            </a:r>
          </a:p>
          <a:p>
            <a:pPr fontAlgn="auto">
              <a:spcAft>
                <a:spcPts val="0"/>
              </a:spcAft>
              <a:defRPr/>
            </a:pPr>
            <a:r>
              <a:rPr lang="tr-TR" dirty="0"/>
              <a:t>Özel toplantı veya grup çalışması raporları</a:t>
            </a:r>
          </a:p>
          <a:p>
            <a:pPr fontAlgn="auto">
              <a:spcAft>
                <a:spcPts val="0"/>
              </a:spcAft>
              <a:defRPr/>
            </a:pPr>
            <a:r>
              <a:rPr lang="tr-TR" b="1" dirty="0">
                <a:solidFill>
                  <a:srgbClr val="FF0000"/>
                </a:solidFill>
              </a:rPr>
              <a:t>Makale Türleri</a:t>
            </a:r>
          </a:p>
          <a:p>
            <a:pPr fontAlgn="auto">
              <a:spcAft>
                <a:spcPts val="0"/>
              </a:spcAft>
              <a:defRPr/>
            </a:pPr>
            <a:r>
              <a:rPr lang="tr-TR" dirty="0"/>
              <a:t>Olgu sunumu</a:t>
            </a:r>
          </a:p>
          <a:p>
            <a:pPr fontAlgn="auto">
              <a:spcAft>
                <a:spcPts val="0"/>
              </a:spcAft>
              <a:defRPr/>
            </a:pPr>
            <a:r>
              <a:rPr lang="tr-TR" dirty="0"/>
              <a:t>Araştırma</a:t>
            </a:r>
          </a:p>
          <a:p>
            <a:pPr fontAlgn="auto">
              <a:spcAft>
                <a:spcPts val="0"/>
              </a:spcAft>
              <a:defRPr/>
            </a:pPr>
            <a:r>
              <a:rPr lang="tr-TR" dirty="0"/>
              <a:t>Derleme</a:t>
            </a:r>
          </a:p>
          <a:p>
            <a:pPr fontAlgn="auto">
              <a:spcAft>
                <a:spcPts val="0"/>
              </a:spcAft>
              <a:defRPr/>
            </a:pPr>
            <a:r>
              <a:rPr lang="tr-TR" dirty="0"/>
              <a:t>Deneyimlerin paylaşılması</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a:extLst>
              <a:ext uri="{FF2B5EF4-FFF2-40B4-BE49-F238E27FC236}">
                <a16:creationId xmlns:a16="http://schemas.microsoft.com/office/drawing/2014/main" id="{0B6F644A-7A1D-44B1-B249-C3CDD60C76C7}"/>
              </a:ext>
            </a:extLst>
          </p:cNvPr>
          <p:cNvSpPr>
            <a:spLocks noGrp="1"/>
          </p:cNvSpPr>
          <p:nvPr>
            <p:ph type="title"/>
          </p:nvPr>
        </p:nvSpPr>
        <p:spPr/>
        <p:txBody>
          <a:bodyPr/>
          <a:lstStyle/>
          <a:p>
            <a:r>
              <a:rPr lang="tr-TR" altLang="tr-TR"/>
              <a:t>Bilimsel Bir Yayın Nasıl Okunur?</a:t>
            </a:r>
          </a:p>
        </p:txBody>
      </p:sp>
      <p:sp>
        <p:nvSpPr>
          <p:cNvPr id="7171" name="2 İçerik Yer Tutucusu">
            <a:extLst>
              <a:ext uri="{FF2B5EF4-FFF2-40B4-BE49-F238E27FC236}">
                <a16:creationId xmlns:a16="http://schemas.microsoft.com/office/drawing/2014/main" id="{405C0924-7C33-486E-9B8C-095EEC164418}"/>
              </a:ext>
            </a:extLst>
          </p:cNvPr>
          <p:cNvSpPr>
            <a:spLocks noGrp="1"/>
          </p:cNvSpPr>
          <p:nvPr>
            <p:ph idx="1"/>
          </p:nvPr>
        </p:nvSpPr>
        <p:spPr>
          <a:xfrm>
            <a:off x="457200" y="1887538"/>
            <a:ext cx="8229600" cy="3844925"/>
          </a:xfrm>
        </p:spPr>
        <p:txBody>
          <a:bodyPr/>
          <a:lstStyle/>
          <a:p>
            <a:r>
              <a:rPr lang="tr-TR" altLang="tr-TR"/>
              <a:t>Metni hızlı bir gözden geçirme (</a:t>
            </a:r>
            <a:r>
              <a:rPr lang="tr-TR" altLang="tr-TR">
                <a:solidFill>
                  <a:srgbClr val="FF0000"/>
                </a:solidFill>
              </a:rPr>
              <a:t>Anlamaya çalışma</a:t>
            </a:r>
            <a:r>
              <a:rPr lang="tr-TR" altLang="tr-TR"/>
              <a:t>)</a:t>
            </a:r>
          </a:p>
          <a:p>
            <a:r>
              <a:rPr lang="tr-TR" altLang="tr-TR"/>
              <a:t>Metni derinlemesine okuma (</a:t>
            </a:r>
            <a:r>
              <a:rPr lang="tr-TR" altLang="tr-TR">
                <a:solidFill>
                  <a:srgbClr val="FF0000"/>
                </a:solidFill>
              </a:rPr>
              <a:t>Detaylı inceleme</a:t>
            </a:r>
            <a:r>
              <a:rPr lang="tr-TR" altLang="tr-TR"/>
              <a:t>)</a:t>
            </a:r>
          </a:p>
          <a:p>
            <a:r>
              <a:rPr lang="tr-TR" altLang="tr-TR"/>
              <a:t>Metin hakkında notlar alma ve özet çıkarma (</a:t>
            </a:r>
            <a:r>
              <a:rPr lang="tr-TR" altLang="tr-TR">
                <a:solidFill>
                  <a:srgbClr val="FF0000"/>
                </a:solidFill>
              </a:rPr>
              <a:t>Tepkide bulunma</a:t>
            </a:r>
            <a:r>
              <a:rPr lang="tr-TR" altLang="tr-TR"/>
              <a:t>)</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Başlık">
            <a:extLst>
              <a:ext uri="{FF2B5EF4-FFF2-40B4-BE49-F238E27FC236}">
                <a16:creationId xmlns:a16="http://schemas.microsoft.com/office/drawing/2014/main" id="{A1B2ECEE-9882-41D6-9DB3-E3B7652FD4C8}"/>
              </a:ext>
            </a:extLst>
          </p:cNvPr>
          <p:cNvSpPr>
            <a:spLocks noGrp="1"/>
          </p:cNvSpPr>
          <p:nvPr>
            <p:ph type="title"/>
          </p:nvPr>
        </p:nvSpPr>
        <p:spPr/>
        <p:txBody>
          <a:bodyPr/>
          <a:lstStyle/>
          <a:p>
            <a:r>
              <a:rPr lang="tr-TR" altLang="tr-TR"/>
              <a:t>Bilimsel Bir Yayın Nasıl Okunur?</a:t>
            </a:r>
          </a:p>
        </p:txBody>
      </p:sp>
      <p:sp>
        <p:nvSpPr>
          <p:cNvPr id="3" name="2 İçerik Yer Tutucusu">
            <a:extLst>
              <a:ext uri="{FF2B5EF4-FFF2-40B4-BE49-F238E27FC236}">
                <a16:creationId xmlns:a16="http://schemas.microsoft.com/office/drawing/2014/main" id="{48C433C5-B464-4CDB-8959-E7A13B8F1C5D}"/>
              </a:ext>
            </a:extLst>
          </p:cNvPr>
          <p:cNvSpPr>
            <a:spLocks noGrp="1"/>
          </p:cNvSpPr>
          <p:nvPr>
            <p:ph idx="1"/>
          </p:nvPr>
        </p:nvSpPr>
        <p:spPr>
          <a:xfrm>
            <a:off x="457200" y="1600200"/>
            <a:ext cx="8229600" cy="4924425"/>
          </a:xfrm>
        </p:spPr>
        <p:txBody>
          <a:bodyPr rtlCol="0">
            <a:normAutofit fontScale="92500" lnSpcReduction="20000"/>
          </a:bodyPr>
          <a:lstStyle/>
          <a:p>
            <a:pPr fontAlgn="auto">
              <a:spcAft>
                <a:spcPts val="0"/>
              </a:spcAft>
              <a:defRPr/>
            </a:pPr>
            <a:r>
              <a:rPr lang="tr-TR" b="1" dirty="0"/>
              <a:t>Bilimsel Bir Metin Anatomisi</a:t>
            </a:r>
          </a:p>
          <a:p>
            <a:pPr fontAlgn="auto">
              <a:spcAft>
                <a:spcPts val="0"/>
              </a:spcAft>
              <a:defRPr/>
            </a:pPr>
            <a:r>
              <a:rPr lang="tr-TR" dirty="0"/>
              <a:t>Özet</a:t>
            </a:r>
          </a:p>
          <a:p>
            <a:pPr fontAlgn="auto">
              <a:spcAft>
                <a:spcPts val="0"/>
              </a:spcAft>
              <a:defRPr/>
            </a:pPr>
            <a:r>
              <a:rPr lang="tr-TR" dirty="0"/>
              <a:t>Giriş</a:t>
            </a:r>
          </a:p>
          <a:p>
            <a:pPr fontAlgn="auto">
              <a:spcAft>
                <a:spcPts val="0"/>
              </a:spcAft>
              <a:defRPr/>
            </a:pPr>
            <a:r>
              <a:rPr lang="tr-TR" dirty="0"/>
              <a:t>Araştırmanın Amacı ve Gerekçesi</a:t>
            </a:r>
          </a:p>
          <a:p>
            <a:pPr fontAlgn="auto">
              <a:spcAft>
                <a:spcPts val="0"/>
              </a:spcAft>
              <a:defRPr/>
            </a:pPr>
            <a:r>
              <a:rPr lang="tr-TR" dirty="0"/>
              <a:t>Cevaplanmaya Çalışılan Araştırma Soruları</a:t>
            </a:r>
          </a:p>
          <a:p>
            <a:pPr fontAlgn="auto">
              <a:spcAft>
                <a:spcPts val="0"/>
              </a:spcAft>
              <a:defRPr/>
            </a:pPr>
            <a:r>
              <a:rPr lang="tr-TR" dirty="0"/>
              <a:t>Yöntem</a:t>
            </a:r>
          </a:p>
          <a:p>
            <a:pPr fontAlgn="auto">
              <a:spcAft>
                <a:spcPts val="0"/>
              </a:spcAft>
              <a:defRPr/>
            </a:pPr>
            <a:r>
              <a:rPr lang="tr-TR" dirty="0"/>
              <a:t>Bulgular</a:t>
            </a:r>
          </a:p>
          <a:p>
            <a:pPr fontAlgn="auto">
              <a:spcAft>
                <a:spcPts val="0"/>
              </a:spcAft>
              <a:defRPr/>
            </a:pPr>
            <a:r>
              <a:rPr lang="tr-TR" dirty="0"/>
              <a:t>Sonuçlar ve Tartışma</a:t>
            </a:r>
          </a:p>
          <a:p>
            <a:pPr fontAlgn="auto">
              <a:spcAft>
                <a:spcPts val="0"/>
              </a:spcAft>
              <a:defRPr/>
            </a:pPr>
            <a:r>
              <a:rPr lang="tr-TR" dirty="0"/>
              <a:t>Kaynaklar</a:t>
            </a:r>
          </a:p>
          <a:p>
            <a:pPr fontAlgn="auto">
              <a:spcAft>
                <a:spcPts val="0"/>
              </a:spcAft>
              <a:defRPr/>
            </a:pPr>
            <a:r>
              <a:rPr lang="tr-TR" dirty="0"/>
              <a:t>Eğer varsa Ekler</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F2632430-0CA7-46E4-8E1E-324C842D9A24}"/>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a:t>
            </a:r>
            <a:br>
              <a:rPr lang="tr-TR" dirty="0"/>
            </a:br>
            <a:r>
              <a:rPr lang="tr-TR" dirty="0"/>
              <a:t>(Makaleyi Anlama)-1</a:t>
            </a:r>
          </a:p>
        </p:txBody>
      </p:sp>
      <p:sp>
        <p:nvSpPr>
          <p:cNvPr id="3" name="2 İçerik Yer Tutucusu">
            <a:extLst>
              <a:ext uri="{FF2B5EF4-FFF2-40B4-BE49-F238E27FC236}">
                <a16:creationId xmlns:a16="http://schemas.microsoft.com/office/drawing/2014/main" id="{C80A0CCC-1706-43C2-B358-103223079CA4}"/>
              </a:ext>
            </a:extLst>
          </p:cNvPr>
          <p:cNvSpPr>
            <a:spLocks noGrp="1"/>
          </p:cNvSpPr>
          <p:nvPr>
            <p:ph idx="1"/>
          </p:nvPr>
        </p:nvSpPr>
        <p:spPr>
          <a:xfrm>
            <a:off x="457200" y="1600200"/>
            <a:ext cx="8229600" cy="4997450"/>
          </a:xfrm>
        </p:spPr>
        <p:txBody>
          <a:bodyPr rtlCol="0">
            <a:normAutofit fontScale="85000" lnSpcReduction="20000"/>
          </a:bodyPr>
          <a:lstStyle/>
          <a:p>
            <a:pPr fontAlgn="auto">
              <a:spcAft>
                <a:spcPts val="0"/>
              </a:spcAft>
              <a:defRPr/>
            </a:pPr>
            <a:r>
              <a:rPr lang="tr-TR" dirty="0"/>
              <a:t>Öncelikle makalenin konusunu anlamaya çalışın:</a:t>
            </a:r>
          </a:p>
          <a:p>
            <a:pPr fontAlgn="auto">
              <a:spcAft>
                <a:spcPts val="0"/>
              </a:spcAft>
              <a:buFont typeface="Arial" panose="020B0604020202020204" pitchFamily="34" charset="0"/>
              <a:buNone/>
              <a:defRPr/>
            </a:pPr>
            <a:r>
              <a:rPr lang="tr-TR" dirty="0"/>
              <a:t>		Makalenin başlığını ve özetini okuyun</a:t>
            </a:r>
          </a:p>
          <a:p>
            <a:pPr fontAlgn="auto">
              <a:spcAft>
                <a:spcPts val="0"/>
              </a:spcAft>
              <a:defRPr/>
            </a:pPr>
            <a:r>
              <a:rPr lang="tr-TR" dirty="0">
                <a:solidFill>
                  <a:srgbClr val="FF0000"/>
                </a:solidFill>
              </a:rPr>
              <a:t>Eğer makalenin konusu hakkında kafanızda bir fikir oluşmadıysa bu makale İYİ BİR MAKALE DEĞİLDİR!</a:t>
            </a:r>
          </a:p>
          <a:p>
            <a:pPr fontAlgn="auto">
              <a:spcAft>
                <a:spcPts val="0"/>
              </a:spcAft>
              <a:buFont typeface="Arial" panose="020B0604020202020204" pitchFamily="34" charset="0"/>
              <a:buNone/>
              <a:defRPr/>
            </a:pPr>
            <a:r>
              <a:rPr lang="tr-TR" dirty="0"/>
              <a:t>		Makale sonuç ve tartışma kısmını okuyun</a:t>
            </a:r>
          </a:p>
          <a:p>
            <a:pPr fontAlgn="auto">
              <a:spcAft>
                <a:spcPts val="0"/>
              </a:spcAft>
              <a:defRPr/>
            </a:pPr>
            <a:r>
              <a:rPr lang="tr-TR" dirty="0">
                <a:solidFill>
                  <a:srgbClr val="FF0000"/>
                </a:solidFill>
              </a:rPr>
              <a:t>Eğer hala makalenin konusunun ne olduğunu ve neden bahsettiğini anlayamadıysanız bu makale gerçekten KÖTÜ BİR MAKALEDİR!</a:t>
            </a:r>
          </a:p>
          <a:p>
            <a:pPr fontAlgn="auto">
              <a:spcAft>
                <a:spcPts val="0"/>
              </a:spcAft>
              <a:defRPr/>
            </a:pPr>
            <a:r>
              <a:rPr lang="tr-TR" dirty="0"/>
              <a:t>Makalenin giriş kısmını okuyun</a:t>
            </a:r>
          </a:p>
          <a:p>
            <a:pPr fontAlgn="auto">
              <a:spcAft>
                <a:spcPts val="0"/>
              </a:spcAft>
              <a:defRPr/>
            </a:pPr>
            <a:r>
              <a:rPr lang="tr-TR" dirty="0"/>
              <a:t>Makalenin alt konu başlıklarını inceleyin</a:t>
            </a:r>
          </a:p>
          <a:p>
            <a:pPr fontAlgn="auto">
              <a:spcAft>
                <a:spcPts val="0"/>
              </a:spcAft>
              <a:defRPr/>
            </a:pPr>
            <a:r>
              <a:rPr lang="tr-TR" dirty="0"/>
              <a:t>Makalenin varsa şekil, tablo veya grafiklerinin başlıklarını okuyun ve neden bahsettiğini anlamaya çalışın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514302FB-150D-4196-9B14-53701518DC9B}"/>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 (Makaleyi Anlama) - 2</a:t>
            </a:r>
          </a:p>
        </p:txBody>
      </p:sp>
      <p:sp>
        <p:nvSpPr>
          <p:cNvPr id="10243" name="2 İçerik Yer Tutucusu">
            <a:extLst>
              <a:ext uri="{FF2B5EF4-FFF2-40B4-BE49-F238E27FC236}">
                <a16:creationId xmlns:a16="http://schemas.microsoft.com/office/drawing/2014/main" id="{7333A48E-6232-4F10-8C94-D30F18069E52}"/>
              </a:ext>
            </a:extLst>
          </p:cNvPr>
          <p:cNvSpPr>
            <a:spLocks noGrp="1"/>
          </p:cNvSpPr>
          <p:nvPr>
            <p:ph idx="1"/>
          </p:nvPr>
        </p:nvSpPr>
        <p:spPr/>
        <p:txBody>
          <a:bodyPr/>
          <a:lstStyle/>
          <a:p>
            <a:r>
              <a:rPr lang="tr-TR" altLang="tr-TR"/>
              <a:t>Kimin yazdığına, nerede yayımlandığına bakın. Yayımlayan dergi hakemli mi, değil mi? Yaygın olarak biliniyor mu? </a:t>
            </a:r>
            <a:r>
              <a:rPr lang="tr-TR" altLang="tr-TR">
                <a:solidFill>
                  <a:srgbClr val="FF0000"/>
                </a:solidFill>
              </a:rPr>
              <a:t>(güvenirlik)</a:t>
            </a:r>
          </a:p>
          <a:p>
            <a:r>
              <a:rPr lang="tr-TR" altLang="tr-TR"/>
              <a:t>Kaynakçasını hızlı bir şekilde gözden geçirin. Bu konuda sizin haberdar olduğunuz bir yayından yararlanmış mı? Sizin bildiğiniz bir yayın var mı? Sizin haberdar olduğunuz fakat makalede yararlanılmış yayınlar var mı?</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6236FBC8-13EF-4E4A-AF21-AAA0E334E7A8}"/>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 (Detaylı İnceleme) - 1</a:t>
            </a:r>
          </a:p>
        </p:txBody>
      </p:sp>
      <p:sp>
        <p:nvSpPr>
          <p:cNvPr id="11267" name="2 İçerik Yer Tutucusu">
            <a:extLst>
              <a:ext uri="{FF2B5EF4-FFF2-40B4-BE49-F238E27FC236}">
                <a16:creationId xmlns:a16="http://schemas.microsoft.com/office/drawing/2014/main" id="{7386F967-6519-4DC5-841A-0CD88A4E28C0}"/>
              </a:ext>
            </a:extLst>
          </p:cNvPr>
          <p:cNvSpPr>
            <a:spLocks noGrp="1"/>
          </p:cNvSpPr>
          <p:nvPr>
            <p:ph idx="1"/>
          </p:nvPr>
        </p:nvSpPr>
        <p:spPr/>
        <p:txBody>
          <a:bodyPr/>
          <a:lstStyle/>
          <a:p>
            <a:r>
              <a:rPr lang="tr-TR" altLang="tr-TR"/>
              <a:t>Eleştirel bir gözle bakın</a:t>
            </a:r>
          </a:p>
          <a:p>
            <a:pPr>
              <a:buFont typeface="Arial" panose="020B0604020202020204" pitchFamily="34" charset="0"/>
              <a:buNone/>
            </a:pPr>
            <a:r>
              <a:rPr lang="tr-TR" altLang="tr-TR"/>
              <a:t>		Herhangi bir ön kabul veya kabullerle mi yola çıkmış?</a:t>
            </a:r>
          </a:p>
          <a:p>
            <a:pPr>
              <a:buFont typeface="Arial" panose="020B0604020202020204" pitchFamily="34" charset="0"/>
              <a:buNone/>
            </a:pPr>
            <a:r>
              <a:rPr lang="tr-TR" altLang="tr-TR"/>
              <a:t>		Eğer ön kabuller varsa bunlar mantıklı veya bizim durumumuz için geçerli mi?</a:t>
            </a:r>
          </a:p>
          <a:p>
            <a:r>
              <a:rPr lang="tr-TR" altLang="tr-TR">
                <a:solidFill>
                  <a:srgbClr val="FF0000"/>
                </a:solidFill>
              </a:rPr>
              <a:t>Örneğin bu öğretim yöntemi denemesi küçük sınıflarda ve gelişmiş laboratuar imkanlarına sahip bir okulda gerçekleştirilmiştir…</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8CDADF58-4082-4574-A65E-C3A04D7D327B}"/>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 (Detaylı İnceleme)</a:t>
            </a:r>
          </a:p>
        </p:txBody>
      </p:sp>
      <p:sp>
        <p:nvSpPr>
          <p:cNvPr id="3" name="2 İçerik Yer Tutucusu">
            <a:extLst>
              <a:ext uri="{FF2B5EF4-FFF2-40B4-BE49-F238E27FC236}">
                <a16:creationId xmlns:a16="http://schemas.microsoft.com/office/drawing/2014/main" id="{EEAF52B8-087F-49B7-9D32-020E274CC78A}"/>
              </a:ext>
            </a:extLst>
          </p:cNvPr>
          <p:cNvSpPr>
            <a:spLocks noGrp="1"/>
          </p:cNvSpPr>
          <p:nvPr>
            <p:ph idx="1"/>
          </p:nvPr>
        </p:nvSpPr>
        <p:spPr>
          <a:xfrm>
            <a:off x="457200" y="1600200"/>
            <a:ext cx="8229600" cy="4997450"/>
          </a:xfrm>
        </p:spPr>
        <p:txBody>
          <a:bodyPr rtlCol="0">
            <a:normAutofit fontScale="85000" lnSpcReduction="20000"/>
          </a:bodyPr>
          <a:lstStyle/>
          <a:p>
            <a:pPr fontAlgn="auto">
              <a:spcAft>
                <a:spcPts val="0"/>
              </a:spcAft>
              <a:defRPr/>
            </a:pPr>
            <a:r>
              <a:rPr lang="tr-TR" dirty="0"/>
              <a:t>Yöntemini inceleyin</a:t>
            </a:r>
          </a:p>
          <a:p>
            <a:pPr fontAlgn="auto">
              <a:spcAft>
                <a:spcPts val="0"/>
              </a:spcAft>
              <a:buFont typeface="Arial" panose="020B0604020202020204" pitchFamily="34" charset="0"/>
              <a:buNone/>
              <a:defRPr/>
            </a:pPr>
            <a:r>
              <a:rPr lang="tr-TR" dirty="0"/>
              <a:t>		İddia ettikleri şeyleri ölçmüş veya gözlemlemişler mi?</a:t>
            </a:r>
          </a:p>
          <a:p>
            <a:pPr fontAlgn="auto">
              <a:spcAft>
                <a:spcPts val="0"/>
              </a:spcAft>
              <a:buFont typeface="Arial" panose="020B0604020202020204" pitchFamily="34" charset="0"/>
              <a:buNone/>
              <a:defRPr/>
            </a:pPr>
            <a:r>
              <a:rPr lang="tr-TR" dirty="0"/>
              <a:t>		Ölçtükleri veya gözlemledikleri şeyleri açıklamışlar mı?</a:t>
            </a:r>
          </a:p>
          <a:p>
            <a:pPr fontAlgn="auto">
              <a:spcAft>
                <a:spcPts val="0"/>
              </a:spcAft>
              <a:defRPr/>
            </a:pPr>
            <a:r>
              <a:rPr lang="tr-TR" dirty="0">
                <a:solidFill>
                  <a:srgbClr val="FF0000"/>
                </a:solidFill>
              </a:rPr>
              <a:t>Deney veya gözlem sonuçlarını makaleye yazmak kolaydır. Önemli olan bunların ne anlam ifade ettiğini açıklayabilmektir! Anlam çıkarmayı yazarlar okuyucuya bırakmamalıdırlar!</a:t>
            </a:r>
          </a:p>
          <a:p>
            <a:pPr fontAlgn="auto">
              <a:spcAft>
                <a:spcPts val="0"/>
              </a:spcAft>
              <a:buFont typeface="Arial" panose="020B0604020202020204" pitchFamily="34" charset="0"/>
              <a:buNone/>
              <a:defRPr/>
            </a:pPr>
            <a:r>
              <a:rPr lang="tr-TR" dirty="0"/>
              <a:t>		Yapılan ölçüm veya gözlemlerde hatayı ayıklamak için yeterince tedbir alınmış mı?</a:t>
            </a:r>
          </a:p>
          <a:p>
            <a:pPr fontAlgn="auto">
              <a:spcAft>
                <a:spcPts val="0"/>
              </a:spcAft>
              <a:buFont typeface="Arial" panose="020B0604020202020204" pitchFamily="34" charset="0"/>
              <a:buNone/>
              <a:defRPr/>
            </a:pPr>
            <a:r>
              <a:rPr lang="tr-TR" dirty="0"/>
              <a:t>		Yapılan ölçümler standartlara uygun mu? Ölçüm sonuçları bilinen ölçeklerle mi ifade edilmiş?</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C4344755-0354-43C7-A3AE-0300F56BF840}"/>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 (Detaylı İnceleme) -2</a:t>
            </a:r>
          </a:p>
        </p:txBody>
      </p:sp>
      <p:sp>
        <p:nvSpPr>
          <p:cNvPr id="3" name="2 İçerik Yer Tutucusu">
            <a:extLst>
              <a:ext uri="{FF2B5EF4-FFF2-40B4-BE49-F238E27FC236}">
                <a16:creationId xmlns:a16="http://schemas.microsoft.com/office/drawing/2014/main" id="{51FD99EB-2220-4CE5-9D2F-6E68000F8AB6}"/>
              </a:ext>
            </a:extLst>
          </p:cNvPr>
          <p:cNvSpPr>
            <a:spLocks noGrp="1"/>
          </p:cNvSpPr>
          <p:nvPr>
            <p:ph idx="1"/>
          </p:nvPr>
        </p:nvSpPr>
        <p:spPr/>
        <p:txBody>
          <a:bodyPr rtlCol="0">
            <a:normAutofit fontScale="85000" lnSpcReduction="10000"/>
          </a:bodyPr>
          <a:lstStyle/>
          <a:p>
            <a:pPr fontAlgn="auto">
              <a:spcAft>
                <a:spcPts val="0"/>
              </a:spcAft>
              <a:defRPr/>
            </a:pPr>
            <a:r>
              <a:rPr lang="tr-TR" dirty="0"/>
              <a:t>Bulguları inceleyin</a:t>
            </a:r>
          </a:p>
          <a:p>
            <a:pPr fontAlgn="auto">
              <a:spcAft>
                <a:spcPts val="0"/>
              </a:spcAft>
              <a:defRPr/>
            </a:pPr>
            <a:r>
              <a:rPr lang="tr-TR" dirty="0"/>
              <a:t>Eğer istatistik kullanılmışsa istatistikleri inceleyin </a:t>
            </a:r>
          </a:p>
          <a:p>
            <a:pPr fontAlgn="auto">
              <a:spcAft>
                <a:spcPts val="0"/>
              </a:spcAft>
              <a:buFont typeface="Arial" panose="020B0604020202020204" pitchFamily="34" charset="0"/>
              <a:buNone/>
              <a:defRPr/>
            </a:pPr>
            <a:r>
              <a:rPr lang="tr-TR" dirty="0"/>
              <a:t>		Uygun istatistiki yöntemler doğru bir şekilde kullanılmış mı?</a:t>
            </a:r>
          </a:p>
          <a:p>
            <a:pPr fontAlgn="auto">
              <a:spcAft>
                <a:spcPts val="0"/>
              </a:spcAft>
              <a:buFont typeface="Arial" panose="020B0604020202020204" pitchFamily="34" charset="0"/>
              <a:buNone/>
              <a:defRPr/>
            </a:pPr>
            <a:r>
              <a:rPr lang="tr-TR" dirty="0"/>
              <a:t>		Elde edilen sonuçlar istatistiksel olarak anlamlı mı?</a:t>
            </a:r>
          </a:p>
          <a:p>
            <a:pPr fontAlgn="auto">
              <a:spcAft>
                <a:spcPts val="0"/>
              </a:spcAft>
              <a:buFont typeface="Arial" panose="020B0604020202020204" pitchFamily="34" charset="0"/>
              <a:buNone/>
              <a:defRPr/>
            </a:pPr>
            <a:r>
              <a:rPr lang="tr-TR" dirty="0">
                <a:solidFill>
                  <a:srgbClr val="FF0000"/>
                </a:solidFill>
              </a:rPr>
              <a:t>*Yaygın bir kavram yanılgısı: İstatistiksel olarak anlamlılık her zaman pratikte de anlamlıdır.</a:t>
            </a:r>
          </a:p>
          <a:p>
            <a:pPr fontAlgn="auto">
              <a:spcAft>
                <a:spcPts val="0"/>
              </a:spcAft>
              <a:buFont typeface="Arial" panose="020B0604020202020204" pitchFamily="34" charset="0"/>
              <a:buNone/>
              <a:defRPr/>
            </a:pPr>
            <a:r>
              <a:rPr lang="tr-TR" dirty="0"/>
              <a:t>		Verilerin sunuluş şekline dikkat edin!</a:t>
            </a:r>
          </a:p>
          <a:p>
            <a:pPr fontAlgn="auto">
              <a:spcAft>
                <a:spcPts val="0"/>
              </a:spcAft>
              <a:buFont typeface="Arial" panose="020B0604020202020204" pitchFamily="34" charset="0"/>
              <a:buNone/>
              <a:defRPr/>
            </a:pPr>
            <a:r>
              <a:rPr lang="tr-TR" dirty="0">
                <a:solidFill>
                  <a:srgbClr val="FF0000"/>
                </a:solidFill>
              </a:rPr>
              <a:t>*Araştırmacılar her zaman kendi durumlarını daha iyi anlaşılsın diye çok farklı formatlarda sunabilirler!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7133D0F7-E4A0-456F-A8E2-E489D80A0B8D}"/>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 (Detaylı İnceleme) -3</a:t>
            </a:r>
          </a:p>
        </p:txBody>
      </p:sp>
      <p:sp>
        <p:nvSpPr>
          <p:cNvPr id="14339" name="2 İçerik Yer Tutucusu">
            <a:extLst>
              <a:ext uri="{FF2B5EF4-FFF2-40B4-BE49-F238E27FC236}">
                <a16:creationId xmlns:a16="http://schemas.microsoft.com/office/drawing/2014/main" id="{664B3F0A-2376-4C38-B84A-89A5F350D219}"/>
              </a:ext>
            </a:extLst>
          </p:cNvPr>
          <p:cNvSpPr>
            <a:spLocks noGrp="1"/>
          </p:cNvSpPr>
          <p:nvPr>
            <p:ph idx="1"/>
          </p:nvPr>
        </p:nvSpPr>
        <p:spPr>
          <a:xfrm>
            <a:off x="457200" y="1268413"/>
            <a:ext cx="8229600" cy="4968875"/>
          </a:xfrm>
        </p:spPr>
        <p:txBody>
          <a:bodyPr/>
          <a:lstStyle/>
          <a:p>
            <a:endParaRPr lang="tr-TR" altLang="tr-TR" sz="2800">
              <a:cs typeface="Times New Roman" panose="02020603050405020304" pitchFamily="18" charset="0"/>
            </a:endParaRPr>
          </a:p>
          <a:p>
            <a:r>
              <a:rPr lang="tr-TR" altLang="tr-TR" sz="2800">
                <a:cs typeface="Times New Roman" panose="02020603050405020304" pitchFamily="18" charset="0"/>
              </a:rPr>
              <a:t>Sonuç-tartışmayı inceleyin </a:t>
            </a:r>
          </a:p>
          <a:p>
            <a:pPr>
              <a:buFont typeface="Arial" panose="020B0604020202020204" pitchFamily="34" charset="0"/>
              <a:buNone/>
            </a:pPr>
            <a:r>
              <a:rPr lang="tr-TR" altLang="tr-TR" sz="2800">
                <a:cs typeface="Times New Roman" panose="02020603050405020304" pitchFamily="18" charset="0"/>
              </a:rPr>
              <a:t>		Elde edilen sonuçlar bulgulara dayanıyor mu? </a:t>
            </a:r>
          </a:p>
          <a:p>
            <a:pPr>
              <a:buFont typeface="Arial" panose="020B0604020202020204" pitchFamily="34" charset="0"/>
              <a:buNone/>
            </a:pPr>
            <a:r>
              <a:rPr lang="tr-TR" altLang="tr-TR" sz="2800">
                <a:solidFill>
                  <a:srgbClr val="FF0000"/>
                </a:solidFill>
                <a:cs typeface="Times New Roman" panose="02020603050405020304" pitchFamily="18" charset="0"/>
              </a:rPr>
              <a:t>	* Bu sonuçlara göre öğrencilerin sahip oldukları kavram yanılgılarının çeşitli sebepleri olabilir. Bunlar, ders kitapları, öğretmen, kullanılan dil… </a:t>
            </a:r>
          </a:p>
          <a:p>
            <a:pPr>
              <a:buFont typeface="Arial" panose="020B0604020202020204" pitchFamily="34" charset="0"/>
              <a:buNone/>
            </a:pPr>
            <a:r>
              <a:rPr lang="tr-TR" altLang="tr-TR" sz="2800">
                <a:cs typeface="Times New Roman" panose="02020603050405020304" pitchFamily="18" charset="0"/>
              </a:rPr>
              <a:t>		Elde edilen bulguların alternatif yorumlamaları var mı? </a:t>
            </a:r>
          </a:p>
          <a:p>
            <a:pPr>
              <a:buFont typeface="Arial" panose="020B0604020202020204" pitchFamily="34" charset="0"/>
              <a:buNone/>
            </a:pPr>
            <a:r>
              <a:rPr lang="tr-TR" altLang="tr-TR" sz="2800">
                <a:cs typeface="Times New Roman" panose="02020603050405020304" pitchFamily="18" charset="0"/>
              </a:rPr>
              <a:t>		Araştırma sonuçlarının başka çalışmalarla olan benzerli ve farklılıkları nelerdir? </a:t>
            </a:r>
          </a:p>
          <a:p>
            <a:endParaRPr lang="tr-TR" altLang="tr-TR" sz="2800">
              <a:cs typeface="Times New Roman" panose="02020603050405020304" pitchFamily="18"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712E11A6-92F4-4D1F-BD1D-31941A6FB55B}"/>
              </a:ext>
            </a:extLst>
          </p:cNvPr>
          <p:cNvSpPr>
            <a:spLocks noGrp="1"/>
          </p:cNvSpPr>
          <p:nvPr>
            <p:ph type="title"/>
          </p:nvPr>
        </p:nvSpPr>
        <p:spPr/>
        <p:txBody>
          <a:bodyPr rtlCol="0">
            <a:normAutofit fontScale="90000"/>
          </a:bodyPr>
          <a:lstStyle/>
          <a:p>
            <a:pPr fontAlgn="auto">
              <a:spcAft>
                <a:spcPts val="0"/>
              </a:spcAft>
              <a:defRPr/>
            </a:pPr>
            <a:r>
              <a:rPr lang="tr-TR" dirty="0"/>
              <a:t>Bilimsel Bir Yayın Nasıl Okunur? Tepkide Bulunma</a:t>
            </a:r>
          </a:p>
        </p:txBody>
      </p:sp>
      <p:sp>
        <p:nvSpPr>
          <p:cNvPr id="15363" name="2 İçerik Yer Tutucusu">
            <a:extLst>
              <a:ext uri="{FF2B5EF4-FFF2-40B4-BE49-F238E27FC236}">
                <a16:creationId xmlns:a16="http://schemas.microsoft.com/office/drawing/2014/main" id="{1C9F8D59-D19F-485A-83CC-2BD18526756E}"/>
              </a:ext>
            </a:extLst>
          </p:cNvPr>
          <p:cNvSpPr>
            <a:spLocks noGrp="1"/>
          </p:cNvSpPr>
          <p:nvPr>
            <p:ph idx="1"/>
          </p:nvPr>
        </p:nvSpPr>
        <p:spPr>
          <a:xfrm>
            <a:off x="457200" y="1412875"/>
            <a:ext cx="8229600" cy="4525963"/>
          </a:xfrm>
        </p:spPr>
        <p:txBody>
          <a:bodyPr/>
          <a:lstStyle/>
          <a:p>
            <a:endParaRPr lang="tr-TR" altLang="tr-TR" sz="2400"/>
          </a:p>
          <a:p>
            <a:r>
              <a:rPr lang="tr-TR" altLang="tr-TR" sz="2400"/>
              <a:t>Notlar alın </a:t>
            </a:r>
          </a:p>
          <a:p>
            <a:r>
              <a:rPr lang="tr-TR" altLang="tr-TR" sz="2400"/>
              <a:t>Önemli noktaların altını çizin </a:t>
            </a:r>
          </a:p>
          <a:p>
            <a:r>
              <a:rPr lang="tr-TR" altLang="tr-TR" sz="2400"/>
              <a:t>Makalede ifade edilenlere karşı duruşunuzu belirleyin </a:t>
            </a:r>
          </a:p>
          <a:p>
            <a:pPr>
              <a:buFont typeface="Arial" panose="020B0604020202020204" pitchFamily="34" charset="0"/>
              <a:buNone/>
            </a:pPr>
            <a:r>
              <a:rPr lang="tr-TR" altLang="tr-TR" sz="2400"/>
              <a:t>		Makalede anlatılanları var olan bilgilerinizle karşılaştırın </a:t>
            </a:r>
          </a:p>
          <a:p>
            <a:pPr>
              <a:buFont typeface="Arial" panose="020B0604020202020204" pitchFamily="34" charset="0"/>
              <a:buNone/>
            </a:pPr>
            <a:r>
              <a:rPr lang="tr-TR" altLang="tr-TR" sz="2400"/>
              <a:t>		Eğer şüphe duyduğunuz veya karşı olduğunuz bir nokta varsa not alın </a:t>
            </a:r>
          </a:p>
          <a:p>
            <a:pPr>
              <a:buFont typeface="Arial" panose="020B0604020202020204" pitchFamily="34" charset="0"/>
              <a:buNone/>
            </a:pPr>
            <a:r>
              <a:rPr lang="tr-TR" altLang="tr-TR" sz="2400"/>
              <a:t>		Eğer çok beğendiğiniz ve daha sonra alıntı yapabileceğiniz bir şey varsa bir yere yazın. </a:t>
            </a:r>
          </a:p>
          <a:p>
            <a:r>
              <a:rPr lang="tr-TR" altLang="tr-TR" sz="2400"/>
              <a:t>Anladıklarınızı özetleyerek bir yere yazın </a:t>
            </a:r>
          </a:p>
          <a:p>
            <a:r>
              <a:rPr lang="tr-TR" altLang="tr-TR" sz="2400"/>
              <a:t>Okuduğunuz tüm makaleleri bir yerde dosyalayın!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a:extLst>
              <a:ext uri="{FF2B5EF4-FFF2-40B4-BE49-F238E27FC236}">
                <a16:creationId xmlns:a16="http://schemas.microsoft.com/office/drawing/2014/main" id="{5F1D8B7B-8954-489D-AFC3-7B13C290851D}"/>
              </a:ext>
            </a:extLst>
          </p:cNvPr>
          <p:cNvSpPr>
            <a:spLocks noGrp="1"/>
          </p:cNvSpPr>
          <p:nvPr>
            <p:ph type="ctrTitle"/>
          </p:nvPr>
        </p:nvSpPr>
        <p:spPr/>
        <p:txBody>
          <a:bodyPr/>
          <a:lstStyle/>
          <a:p>
            <a:pPr eaLnBrk="1" hangingPunct="1"/>
            <a:r>
              <a:rPr lang="tr-TR" altLang="tr-TR"/>
              <a:t>Araştırma Problemi Nedir?</a:t>
            </a:r>
            <a:br>
              <a:rPr lang="tr-TR" altLang="tr-TR"/>
            </a:br>
            <a:r>
              <a:rPr lang="tr-TR" altLang="tr-TR"/>
              <a:t>Nasıl Belirlenir?</a:t>
            </a:r>
          </a:p>
        </p:txBody>
      </p:sp>
      <p:sp>
        <p:nvSpPr>
          <p:cNvPr id="3" name="2 Alt Başlık">
            <a:extLst>
              <a:ext uri="{FF2B5EF4-FFF2-40B4-BE49-F238E27FC236}">
                <a16:creationId xmlns:a16="http://schemas.microsoft.com/office/drawing/2014/main" id="{8E6E27FB-5705-4AB6-A9A5-B548CFD6F655}"/>
              </a:ext>
            </a:extLst>
          </p:cNvPr>
          <p:cNvSpPr>
            <a:spLocks noGrp="1"/>
          </p:cNvSpPr>
          <p:nvPr>
            <p:ph type="subTitle" idx="1"/>
          </p:nvPr>
        </p:nvSpPr>
        <p:spPr/>
        <p:txBody>
          <a:bodyPr rtlCol="0">
            <a:normAutofit/>
          </a:bodyPr>
          <a:lstStyle/>
          <a:p>
            <a:pPr eaLnBrk="1" fontAlgn="auto" hangingPunct="1">
              <a:spcAft>
                <a:spcPts val="0"/>
              </a:spcAft>
              <a:defRPr/>
            </a:pPr>
            <a:r>
              <a:rPr lang="tr-TR" dirty="0"/>
              <a:t>(Konu, Problem, Araştırma Sorusu, Hipotez)</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Başlık">
            <a:extLst>
              <a:ext uri="{FF2B5EF4-FFF2-40B4-BE49-F238E27FC236}">
                <a16:creationId xmlns:a16="http://schemas.microsoft.com/office/drawing/2014/main" id="{72C17792-2662-4148-B6A0-2FFF1DD07432}"/>
              </a:ext>
            </a:extLst>
          </p:cNvPr>
          <p:cNvSpPr>
            <a:spLocks noGrp="1"/>
          </p:cNvSpPr>
          <p:nvPr>
            <p:ph type="title"/>
          </p:nvPr>
        </p:nvSpPr>
        <p:spPr/>
        <p:txBody>
          <a:bodyPr/>
          <a:lstStyle/>
          <a:p>
            <a:pPr eaLnBrk="1" hangingPunct="1"/>
            <a:r>
              <a:rPr lang="tr-TR" altLang="tr-TR"/>
              <a:t>Araştırma Konusu</a:t>
            </a:r>
          </a:p>
        </p:txBody>
      </p:sp>
      <p:sp>
        <p:nvSpPr>
          <p:cNvPr id="3075" name="2 İçerik Yer Tutucusu">
            <a:extLst>
              <a:ext uri="{FF2B5EF4-FFF2-40B4-BE49-F238E27FC236}">
                <a16:creationId xmlns:a16="http://schemas.microsoft.com/office/drawing/2014/main" id="{94FD3AFC-44EA-4F3F-97DC-4C6B68DF0ACC}"/>
              </a:ext>
            </a:extLst>
          </p:cNvPr>
          <p:cNvSpPr>
            <a:spLocks noGrp="1"/>
          </p:cNvSpPr>
          <p:nvPr>
            <p:ph idx="1"/>
          </p:nvPr>
        </p:nvSpPr>
        <p:spPr/>
        <p:txBody>
          <a:bodyPr/>
          <a:lstStyle/>
          <a:p>
            <a:pPr eaLnBrk="1" hangingPunct="1"/>
            <a:r>
              <a:rPr lang="tr-TR" altLang="tr-TR"/>
              <a:t>Araştırma konusu araştırma yapılması düşünülen alandaki konudur.</a:t>
            </a:r>
          </a:p>
        </p:txBody>
      </p:sp>
      <p:pic>
        <p:nvPicPr>
          <p:cNvPr id="3076" name="Picture 2">
            <a:extLst>
              <a:ext uri="{FF2B5EF4-FFF2-40B4-BE49-F238E27FC236}">
                <a16:creationId xmlns:a16="http://schemas.microsoft.com/office/drawing/2014/main" id="{FB4E0497-0E2E-4ED5-AF15-69AE1663B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375" y="3019425"/>
            <a:ext cx="2562225"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8D7963C9-78E7-444C-8B88-6F9186B9C5A0}"/>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Konusu Nasıl Belirlenir? - 1</a:t>
            </a:r>
          </a:p>
        </p:txBody>
      </p:sp>
      <p:sp>
        <p:nvSpPr>
          <p:cNvPr id="3" name="2 İçerik Yer Tutucusu">
            <a:extLst>
              <a:ext uri="{FF2B5EF4-FFF2-40B4-BE49-F238E27FC236}">
                <a16:creationId xmlns:a16="http://schemas.microsoft.com/office/drawing/2014/main" id="{06B6E99B-91F3-4180-9807-DFD1B340EF1F}"/>
              </a:ext>
            </a:extLst>
          </p:cNvPr>
          <p:cNvSpPr>
            <a:spLocks noGrp="1"/>
          </p:cNvSpPr>
          <p:nvPr>
            <p:ph idx="1"/>
          </p:nvPr>
        </p:nvSpPr>
        <p:spPr/>
        <p:txBody>
          <a:bodyPr rtlCol="0">
            <a:normAutofit fontScale="85000" lnSpcReduction="20000"/>
          </a:bodyPr>
          <a:lstStyle/>
          <a:p>
            <a:pPr eaLnBrk="1" fontAlgn="auto" hangingPunct="1">
              <a:spcAft>
                <a:spcPts val="0"/>
              </a:spcAft>
              <a:defRPr/>
            </a:pPr>
            <a:r>
              <a:rPr lang="tr-TR" dirty="0"/>
              <a:t>Araştırmacının ilgi alanı</a:t>
            </a:r>
          </a:p>
          <a:p>
            <a:pPr eaLnBrk="1" fontAlgn="auto" hangingPunct="1">
              <a:spcAft>
                <a:spcPts val="0"/>
              </a:spcAft>
              <a:buFont typeface="Arial" panose="020B0604020202020204" pitchFamily="34" charset="0"/>
              <a:buNone/>
              <a:defRPr/>
            </a:pPr>
            <a:r>
              <a:rPr lang="tr-TR" dirty="0">
                <a:solidFill>
                  <a:srgbClr val="FF0000"/>
                </a:solidFill>
              </a:rPr>
              <a:t>	Sevdiğiniz bir konu mu / konu hakkında bilgimiz var mı?</a:t>
            </a:r>
          </a:p>
          <a:p>
            <a:pPr eaLnBrk="1" fontAlgn="auto" hangingPunct="1">
              <a:spcAft>
                <a:spcPts val="0"/>
              </a:spcAft>
              <a:defRPr/>
            </a:pPr>
            <a:r>
              <a:rPr lang="tr-TR" dirty="0"/>
              <a:t>Araştırma için sahip olduğunuz süre</a:t>
            </a:r>
          </a:p>
          <a:p>
            <a:pPr eaLnBrk="1" fontAlgn="auto" hangingPunct="1">
              <a:spcAft>
                <a:spcPts val="0"/>
              </a:spcAft>
              <a:buFont typeface="Arial" panose="020B0604020202020204" pitchFamily="34" charset="0"/>
              <a:buNone/>
              <a:defRPr/>
            </a:pPr>
            <a:r>
              <a:rPr lang="tr-TR" dirty="0">
                <a:solidFill>
                  <a:srgbClr val="FF0000"/>
                </a:solidFill>
              </a:rPr>
              <a:t>	Süreniz 2 hafta mı 2 yıl mı?</a:t>
            </a:r>
          </a:p>
          <a:p>
            <a:pPr eaLnBrk="1" fontAlgn="auto" hangingPunct="1">
              <a:spcAft>
                <a:spcPts val="0"/>
              </a:spcAft>
              <a:defRPr/>
            </a:pPr>
            <a:r>
              <a:rPr lang="tr-TR" dirty="0"/>
              <a:t>Araştırma raporunun uzunluğu (tez/makale/bildiri)</a:t>
            </a:r>
          </a:p>
          <a:p>
            <a:pPr eaLnBrk="1" fontAlgn="auto" hangingPunct="1">
              <a:spcAft>
                <a:spcPts val="0"/>
              </a:spcAft>
              <a:buFont typeface="Arial" panose="020B0604020202020204" pitchFamily="34" charset="0"/>
              <a:buNone/>
              <a:defRPr/>
            </a:pPr>
            <a:r>
              <a:rPr lang="tr-TR" dirty="0">
                <a:solidFill>
                  <a:srgbClr val="FF0000"/>
                </a:solidFill>
              </a:rPr>
              <a:t>	Rapor 200 kelime mi 200 sayfa mı?</a:t>
            </a:r>
          </a:p>
          <a:p>
            <a:pPr eaLnBrk="1" fontAlgn="auto" hangingPunct="1">
              <a:spcAft>
                <a:spcPts val="0"/>
              </a:spcAft>
              <a:defRPr/>
            </a:pPr>
            <a:r>
              <a:rPr lang="tr-TR" dirty="0"/>
              <a:t>Konuyla ilgili kaynakların bulunabilirliği</a:t>
            </a:r>
          </a:p>
          <a:p>
            <a:pPr eaLnBrk="1" fontAlgn="auto" hangingPunct="1">
              <a:spcAft>
                <a:spcPts val="0"/>
              </a:spcAft>
              <a:buFont typeface="Arial" panose="020B0604020202020204" pitchFamily="34" charset="0"/>
              <a:buNone/>
              <a:defRPr/>
            </a:pPr>
            <a:r>
              <a:rPr lang="tr-TR" dirty="0">
                <a:solidFill>
                  <a:srgbClr val="FF0000"/>
                </a:solidFill>
              </a:rPr>
              <a:t>	Kaynaklar yandaki kütüphanede mi Çin’de mi?</a:t>
            </a:r>
          </a:p>
          <a:p>
            <a:pPr eaLnBrk="1" fontAlgn="auto" hangingPunct="1">
              <a:spcAft>
                <a:spcPts val="0"/>
              </a:spcAft>
              <a:defRPr/>
            </a:pPr>
            <a:r>
              <a:rPr lang="tr-TR" dirty="0"/>
              <a:t>Ön araştırma sonuçları</a:t>
            </a:r>
          </a:p>
          <a:p>
            <a:pPr eaLnBrk="1" fontAlgn="auto" hangingPunct="1">
              <a:spcAft>
                <a:spcPts val="0"/>
              </a:spcAft>
              <a:buFont typeface="Arial" panose="020B0604020202020204" pitchFamily="34" charset="0"/>
              <a:buNone/>
              <a:defRPr/>
            </a:pPr>
            <a:r>
              <a:rPr lang="tr-TR" dirty="0">
                <a:solidFill>
                  <a:srgbClr val="FF0000"/>
                </a:solidFill>
              </a:rPr>
              <a:t>	Araştırma yöntemiyle ilgili özellikler</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F4EB8B75-31C5-40E4-8D74-3683124740DE}"/>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Konusu Nasıl Belirlenir? - 2</a:t>
            </a:r>
          </a:p>
        </p:txBody>
      </p:sp>
      <p:sp>
        <p:nvSpPr>
          <p:cNvPr id="3" name="2 İçerik Yer Tutucusu">
            <a:extLst>
              <a:ext uri="{FF2B5EF4-FFF2-40B4-BE49-F238E27FC236}">
                <a16:creationId xmlns:a16="http://schemas.microsoft.com/office/drawing/2014/main" id="{C52055F9-202D-4F76-811D-E8C92A4D4383}"/>
              </a:ext>
            </a:extLst>
          </p:cNvPr>
          <p:cNvSpPr>
            <a:spLocks noGrp="1"/>
          </p:cNvSpPr>
          <p:nvPr>
            <p:ph idx="1"/>
          </p:nvPr>
        </p:nvSpPr>
        <p:spPr/>
        <p:txBody>
          <a:bodyPr rtlCol="0">
            <a:normAutofit lnSpcReduction="10000"/>
          </a:bodyPr>
          <a:lstStyle/>
          <a:p>
            <a:pPr eaLnBrk="1" fontAlgn="auto" hangingPunct="1">
              <a:spcAft>
                <a:spcPts val="0"/>
              </a:spcAft>
              <a:defRPr/>
            </a:pPr>
            <a:r>
              <a:rPr lang="tr-TR" dirty="0"/>
              <a:t>Araştırma kaynağı</a:t>
            </a:r>
          </a:p>
          <a:p>
            <a:pPr eaLnBrk="1" fontAlgn="auto" hangingPunct="1">
              <a:spcAft>
                <a:spcPts val="0"/>
              </a:spcAft>
              <a:buFont typeface="Arial" panose="020B0604020202020204" pitchFamily="34" charset="0"/>
              <a:buNone/>
              <a:defRPr/>
            </a:pPr>
            <a:r>
              <a:rPr lang="tr-TR" dirty="0">
                <a:solidFill>
                  <a:srgbClr val="FF0000"/>
                </a:solidFill>
              </a:rPr>
              <a:t>	Ne kadar kaynak gerekli? Bizde var mı?</a:t>
            </a:r>
          </a:p>
          <a:p>
            <a:pPr eaLnBrk="1" fontAlgn="auto" hangingPunct="1">
              <a:spcAft>
                <a:spcPts val="0"/>
              </a:spcAft>
              <a:defRPr/>
            </a:pPr>
            <a:r>
              <a:rPr lang="tr-TR" dirty="0"/>
              <a:t>Deneklerin veya malzemelerin ulaşılabilirliği</a:t>
            </a:r>
          </a:p>
          <a:p>
            <a:pPr eaLnBrk="1" fontAlgn="auto" hangingPunct="1">
              <a:spcAft>
                <a:spcPts val="0"/>
              </a:spcAft>
              <a:buFont typeface="Arial" panose="020B0604020202020204" pitchFamily="34" charset="0"/>
              <a:buNone/>
              <a:defRPr/>
            </a:pPr>
            <a:r>
              <a:rPr lang="tr-TR" dirty="0">
                <a:solidFill>
                  <a:srgbClr val="FF0000"/>
                </a:solidFill>
              </a:rPr>
              <a:t>	Deneklere ya da malzemelere ulaşılabilir mi?</a:t>
            </a:r>
          </a:p>
          <a:p>
            <a:pPr eaLnBrk="1" fontAlgn="auto" hangingPunct="1">
              <a:spcAft>
                <a:spcPts val="0"/>
              </a:spcAft>
              <a:defRPr/>
            </a:pPr>
            <a:r>
              <a:rPr lang="tr-TR" dirty="0"/>
              <a:t>Etik kaygılar</a:t>
            </a:r>
          </a:p>
          <a:p>
            <a:pPr eaLnBrk="1" fontAlgn="auto" hangingPunct="1">
              <a:spcAft>
                <a:spcPts val="0"/>
              </a:spcAft>
              <a:buFont typeface="Arial" panose="020B0604020202020204" pitchFamily="34" charset="0"/>
              <a:buNone/>
              <a:defRPr/>
            </a:pPr>
            <a:r>
              <a:rPr lang="tr-TR" dirty="0">
                <a:solidFill>
                  <a:srgbClr val="FF0000"/>
                </a:solidFill>
              </a:rPr>
              <a:t>	Toplayacağımız veri etik çerçevede mi?</a:t>
            </a:r>
          </a:p>
          <a:p>
            <a:pPr eaLnBrk="1" fontAlgn="auto" hangingPunct="1">
              <a:spcAft>
                <a:spcPts val="0"/>
              </a:spcAft>
              <a:defRPr/>
            </a:pPr>
            <a:r>
              <a:rPr lang="tr-TR" dirty="0"/>
              <a:t>Danışman etkisi</a:t>
            </a:r>
          </a:p>
          <a:p>
            <a:pPr eaLnBrk="1" fontAlgn="auto" hangingPunct="1">
              <a:spcAft>
                <a:spcPts val="0"/>
              </a:spcAft>
              <a:buFont typeface="Arial" panose="020B0604020202020204" pitchFamily="34" charset="0"/>
              <a:buNone/>
              <a:defRPr/>
            </a:pPr>
            <a:r>
              <a:rPr lang="tr-TR" dirty="0">
                <a:solidFill>
                  <a:srgbClr val="FF0000"/>
                </a:solidFill>
              </a:rPr>
              <a:t>	Danışman konuya hakim mi? İlgili mi?</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16B256EC-5553-467B-A487-CE6EEF67642D}"/>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Konusu Nasıl Belirlenir? - 3</a:t>
            </a:r>
          </a:p>
        </p:txBody>
      </p:sp>
      <p:sp>
        <p:nvSpPr>
          <p:cNvPr id="3" name="2 İçerik Yer Tutucusu">
            <a:extLst>
              <a:ext uri="{FF2B5EF4-FFF2-40B4-BE49-F238E27FC236}">
                <a16:creationId xmlns:a16="http://schemas.microsoft.com/office/drawing/2014/main" id="{FC0CCBFD-347D-4A53-8D42-2B019D102E72}"/>
              </a:ext>
            </a:extLst>
          </p:cNvPr>
          <p:cNvSpPr>
            <a:spLocks noGrp="1"/>
          </p:cNvSpPr>
          <p:nvPr>
            <p:ph idx="1"/>
          </p:nvPr>
        </p:nvSpPr>
        <p:spPr/>
        <p:txBody>
          <a:bodyPr rtlCol="0">
            <a:normAutofit fontScale="92500" lnSpcReduction="20000"/>
          </a:bodyPr>
          <a:lstStyle/>
          <a:p>
            <a:pPr eaLnBrk="1" fontAlgn="auto" hangingPunct="1">
              <a:spcAft>
                <a:spcPts val="0"/>
              </a:spcAft>
              <a:defRPr/>
            </a:pPr>
            <a:r>
              <a:rPr lang="tr-TR" dirty="0"/>
              <a:t>Yukarıdaki kriterleri de düşünerek en çok ilgilendiğiniz konuları içeren bir liste hazırlayınız.</a:t>
            </a:r>
          </a:p>
          <a:p>
            <a:pPr eaLnBrk="1" fontAlgn="auto" hangingPunct="1">
              <a:spcAft>
                <a:spcPts val="0"/>
              </a:spcAft>
              <a:defRPr/>
            </a:pPr>
            <a:r>
              <a:rPr lang="tr-TR" dirty="0">
                <a:solidFill>
                  <a:srgbClr val="FF0000"/>
                </a:solidFill>
              </a:rPr>
              <a:t>Listenizi:</a:t>
            </a:r>
          </a:p>
          <a:p>
            <a:pPr eaLnBrk="1" fontAlgn="auto" hangingPunct="1">
              <a:spcAft>
                <a:spcPts val="0"/>
              </a:spcAft>
              <a:buFont typeface="Arial" panose="020B0604020202020204" pitchFamily="34" charset="0"/>
              <a:buNone/>
              <a:defRPr/>
            </a:pPr>
            <a:r>
              <a:rPr lang="tr-TR" dirty="0"/>
              <a:t>	Danışmanınızla</a:t>
            </a:r>
          </a:p>
          <a:p>
            <a:pPr eaLnBrk="1" fontAlgn="auto" hangingPunct="1">
              <a:spcAft>
                <a:spcPts val="0"/>
              </a:spcAft>
              <a:buFont typeface="Arial" panose="020B0604020202020204" pitchFamily="34" charset="0"/>
              <a:buNone/>
              <a:defRPr/>
            </a:pPr>
            <a:r>
              <a:rPr lang="tr-TR" dirty="0"/>
              <a:t>	Arkadaşlarınızla</a:t>
            </a:r>
          </a:p>
          <a:p>
            <a:pPr eaLnBrk="1" fontAlgn="auto" hangingPunct="1">
              <a:spcAft>
                <a:spcPts val="0"/>
              </a:spcAft>
              <a:buFont typeface="Arial" panose="020B0604020202020204" pitchFamily="34" charset="0"/>
              <a:buNone/>
              <a:defRPr/>
            </a:pPr>
            <a:r>
              <a:rPr lang="tr-TR" dirty="0"/>
              <a:t>	Ailenizle </a:t>
            </a:r>
          </a:p>
          <a:p>
            <a:pPr eaLnBrk="1" fontAlgn="auto" hangingPunct="1">
              <a:spcAft>
                <a:spcPts val="0"/>
              </a:spcAft>
              <a:buFont typeface="Arial" panose="020B0604020202020204" pitchFamily="34" charset="0"/>
              <a:buNone/>
              <a:defRPr/>
            </a:pPr>
            <a:r>
              <a:rPr lang="tr-TR" dirty="0"/>
              <a:t>	Ya da sizi bu konuda yönlendirebilecek kişilerle tartışınız.</a:t>
            </a:r>
          </a:p>
          <a:p>
            <a:pPr eaLnBrk="1" fontAlgn="auto" hangingPunct="1">
              <a:spcAft>
                <a:spcPts val="0"/>
              </a:spcAft>
              <a:defRPr/>
            </a:pPr>
            <a:r>
              <a:rPr lang="tr-TR" dirty="0">
                <a:solidFill>
                  <a:srgbClr val="FF0000"/>
                </a:solidFill>
              </a:rPr>
              <a:t>Listenizden</a:t>
            </a:r>
            <a:r>
              <a:rPr lang="tr-TR" dirty="0"/>
              <a:t> danışmanınızın da onayladığı bir konuyu seçip, bu konu ile ilgili okumalar yapınız.</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07F6DACE-BC6A-44BD-B224-2C213503DB80}"/>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Problemi Nasıl Belirlenir? - 1</a:t>
            </a:r>
          </a:p>
        </p:txBody>
      </p:sp>
      <p:sp>
        <p:nvSpPr>
          <p:cNvPr id="7171" name="2 İçerik Yer Tutucusu">
            <a:extLst>
              <a:ext uri="{FF2B5EF4-FFF2-40B4-BE49-F238E27FC236}">
                <a16:creationId xmlns:a16="http://schemas.microsoft.com/office/drawing/2014/main" id="{B7ED9E93-6C9D-4D45-80EA-22DABFCD6409}"/>
              </a:ext>
            </a:extLst>
          </p:cNvPr>
          <p:cNvSpPr>
            <a:spLocks noGrp="1"/>
          </p:cNvSpPr>
          <p:nvPr>
            <p:ph idx="1"/>
          </p:nvPr>
        </p:nvSpPr>
        <p:spPr/>
        <p:txBody>
          <a:bodyPr/>
          <a:lstStyle/>
          <a:p>
            <a:pPr eaLnBrk="1" hangingPunct="1"/>
            <a:r>
              <a:rPr lang="tr-TR" altLang="tr-TR"/>
              <a:t>Seçmiş olduğunuz konuda sizi rahatsız eden ve aynı zamanda </a:t>
            </a:r>
            <a:r>
              <a:rPr lang="tr-TR" altLang="tr-TR">
                <a:solidFill>
                  <a:srgbClr val="FF0000"/>
                </a:solidFill>
              </a:rPr>
              <a:t>çözüm getirebileceğinize inandığınız </a:t>
            </a:r>
            <a:r>
              <a:rPr lang="tr-TR" altLang="tr-TR"/>
              <a:t>problemleri belirleyin.</a:t>
            </a:r>
          </a:p>
          <a:p>
            <a:pPr eaLnBrk="1" hangingPunct="1"/>
            <a:r>
              <a:rPr lang="tr-TR" altLang="tr-TR"/>
              <a:t>Okumalarınız sırasında, </a:t>
            </a:r>
            <a:r>
              <a:rPr lang="tr-TR" altLang="tr-TR">
                <a:solidFill>
                  <a:srgbClr val="FF0000"/>
                </a:solidFill>
              </a:rPr>
              <a:t>sizi meraklandıran problemleri </a:t>
            </a:r>
            <a:r>
              <a:rPr lang="tr-TR" altLang="tr-TR"/>
              <a:t>bulmaya ve listelemeye çalışın.</a:t>
            </a:r>
          </a:p>
          <a:p>
            <a:pPr eaLnBrk="1" hangingPunct="1"/>
            <a:r>
              <a:rPr lang="tr-TR" altLang="tr-TR"/>
              <a:t>Bu süreçte mutlaka bir </a:t>
            </a:r>
            <a:r>
              <a:rPr lang="tr-TR" altLang="tr-TR">
                <a:solidFill>
                  <a:srgbClr val="FF0000"/>
                </a:solidFill>
              </a:rPr>
              <a:t>ARAŞTIRMA GÜNLÜĞÜ </a:t>
            </a:r>
            <a:r>
              <a:rPr lang="tr-TR" altLang="tr-TR"/>
              <a:t>tutun.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165BFAA7-9DFB-4F34-BB17-52B21E075C89}"/>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Problemi Nasıl Belirlenir? - 2</a:t>
            </a:r>
          </a:p>
        </p:txBody>
      </p:sp>
      <p:sp>
        <p:nvSpPr>
          <p:cNvPr id="8195" name="2 İçerik Yer Tutucusu">
            <a:extLst>
              <a:ext uri="{FF2B5EF4-FFF2-40B4-BE49-F238E27FC236}">
                <a16:creationId xmlns:a16="http://schemas.microsoft.com/office/drawing/2014/main" id="{BC33C3CA-D3E3-402A-964E-BC475A75F2F1}"/>
              </a:ext>
            </a:extLst>
          </p:cNvPr>
          <p:cNvSpPr>
            <a:spLocks noGrp="1"/>
          </p:cNvSpPr>
          <p:nvPr>
            <p:ph idx="1"/>
          </p:nvPr>
        </p:nvSpPr>
        <p:spPr/>
        <p:txBody>
          <a:bodyPr/>
          <a:lstStyle/>
          <a:p>
            <a:pPr eaLnBrk="1" hangingPunct="1"/>
            <a:r>
              <a:rPr lang="tr-TR" altLang="tr-TR">
                <a:solidFill>
                  <a:srgbClr val="FF0000"/>
                </a:solidFill>
              </a:rPr>
              <a:t>Araştırabileceğinize inandığınız problemleri </a:t>
            </a:r>
          </a:p>
          <a:p>
            <a:pPr eaLnBrk="1" hangingPunct="1">
              <a:buFont typeface="Arial" panose="020B0604020202020204" pitchFamily="34" charset="0"/>
              <a:buNone/>
            </a:pPr>
            <a:r>
              <a:rPr lang="tr-TR" altLang="tr-TR"/>
              <a:t>	Danışmanınızla</a:t>
            </a:r>
          </a:p>
          <a:p>
            <a:pPr eaLnBrk="1" hangingPunct="1">
              <a:buFont typeface="Arial" panose="020B0604020202020204" pitchFamily="34" charset="0"/>
              <a:buNone/>
            </a:pPr>
            <a:r>
              <a:rPr lang="tr-TR" altLang="tr-TR"/>
              <a:t>	Arkadaşlarınızla</a:t>
            </a:r>
          </a:p>
          <a:p>
            <a:pPr eaLnBrk="1" hangingPunct="1">
              <a:buFont typeface="Arial" panose="020B0604020202020204" pitchFamily="34" charset="0"/>
              <a:buNone/>
            </a:pPr>
            <a:r>
              <a:rPr lang="tr-TR" altLang="tr-TR"/>
              <a:t>	Ailenizle</a:t>
            </a:r>
          </a:p>
          <a:p>
            <a:pPr eaLnBrk="1" hangingPunct="1">
              <a:buFont typeface="Arial" panose="020B0604020202020204" pitchFamily="34" charset="0"/>
              <a:buNone/>
            </a:pPr>
            <a:r>
              <a:rPr lang="tr-TR" altLang="tr-TR"/>
              <a:t>	Ya da sizi bu konuda yönlendirebilecek kişilerle </a:t>
            </a:r>
            <a:r>
              <a:rPr lang="tr-TR" altLang="tr-TR">
                <a:solidFill>
                  <a:srgbClr val="FF0000"/>
                </a:solidFill>
              </a:rPr>
              <a:t>tartışınız.</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3ECEC493-A1DF-4790-A386-3A97A01A472C}"/>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Problemi Nasıl Belirlenir? - 3</a:t>
            </a:r>
          </a:p>
        </p:txBody>
      </p:sp>
      <p:sp>
        <p:nvSpPr>
          <p:cNvPr id="9219" name="2 İçerik Yer Tutucusu">
            <a:extLst>
              <a:ext uri="{FF2B5EF4-FFF2-40B4-BE49-F238E27FC236}">
                <a16:creationId xmlns:a16="http://schemas.microsoft.com/office/drawing/2014/main" id="{58FB59A8-714B-4A1B-B4E0-53B2EE278DEA}"/>
              </a:ext>
            </a:extLst>
          </p:cNvPr>
          <p:cNvSpPr>
            <a:spLocks noGrp="1"/>
          </p:cNvSpPr>
          <p:nvPr>
            <p:ph idx="1"/>
          </p:nvPr>
        </p:nvSpPr>
        <p:spPr/>
        <p:txBody>
          <a:bodyPr/>
          <a:lstStyle/>
          <a:p>
            <a:pPr eaLnBrk="1" hangingPunct="1"/>
            <a:r>
              <a:rPr lang="tr-TR" altLang="tr-TR">
                <a:solidFill>
                  <a:srgbClr val="FF0000"/>
                </a:solidFill>
              </a:rPr>
              <a:t>Tartışmada kendinize ve diğer kişilere:</a:t>
            </a:r>
          </a:p>
          <a:p>
            <a:pPr eaLnBrk="1" hangingPunct="1"/>
            <a:r>
              <a:rPr lang="tr-TR" altLang="tr-TR"/>
              <a:t>*sorularınızı yanıtlamak için hangi verilere gereksinim duyacağınızı,</a:t>
            </a:r>
          </a:p>
          <a:p>
            <a:pPr eaLnBrk="1" hangingPunct="1"/>
            <a:r>
              <a:rPr lang="tr-TR" altLang="tr-TR"/>
              <a:t>*bu verilere nasıl ulaşacağınızı,</a:t>
            </a:r>
          </a:p>
          <a:p>
            <a:pPr eaLnBrk="1" hangingPunct="1"/>
            <a:r>
              <a:rPr lang="tr-TR" altLang="tr-TR"/>
              <a:t>*başka veri kaynaklarına gereksinim duyup duymayacağınızı sorun.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374C7130-B5AB-4888-95DF-66385854E61F}"/>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Problemi Nasıl Belirlenir? - 4</a:t>
            </a:r>
          </a:p>
        </p:txBody>
      </p:sp>
      <p:sp>
        <p:nvSpPr>
          <p:cNvPr id="10243" name="2 İçerik Yer Tutucusu">
            <a:extLst>
              <a:ext uri="{FF2B5EF4-FFF2-40B4-BE49-F238E27FC236}">
                <a16:creationId xmlns:a16="http://schemas.microsoft.com/office/drawing/2014/main" id="{78F85089-04E4-47A5-8DCA-E61E1F5ABC7F}"/>
              </a:ext>
            </a:extLst>
          </p:cNvPr>
          <p:cNvSpPr>
            <a:spLocks noGrp="1"/>
          </p:cNvSpPr>
          <p:nvPr>
            <p:ph idx="1"/>
          </p:nvPr>
        </p:nvSpPr>
        <p:spPr/>
        <p:txBody>
          <a:bodyPr/>
          <a:lstStyle/>
          <a:p>
            <a:pPr eaLnBrk="1" hangingPunct="1"/>
            <a:r>
              <a:rPr lang="tr-TR" altLang="tr-TR">
                <a:solidFill>
                  <a:srgbClr val="FF0000"/>
                </a:solidFill>
              </a:rPr>
              <a:t>Problem</a:t>
            </a:r>
          </a:p>
          <a:p>
            <a:pPr eaLnBrk="1" hangingPunct="1"/>
            <a:r>
              <a:rPr lang="tr-TR" altLang="tr-TR"/>
              <a:t>*araştırma için çok geniş olabilir</a:t>
            </a:r>
          </a:p>
          <a:p>
            <a:pPr eaLnBrk="1" hangingPunct="1"/>
            <a:r>
              <a:rPr lang="tr-TR" altLang="tr-TR"/>
              <a:t>*araştırma için çok sınırlı/dar olabilir</a:t>
            </a:r>
          </a:p>
          <a:p>
            <a:pPr eaLnBrk="1" hangingPunct="1"/>
            <a:r>
              <a:rPr lang="tr-TR" altLang="tr-TR"/>
              <a:t>*çok teknik olabilir</a:t>
            </a:r>
          </a:p>
          <a:p>
            <a:pPr eaLnBrk="1" hangingPunct="1"/>
            <a:r>
              <a:rPr lang="tr-TR" altLang="tr-TR"/>
              <a:t>*çok sıradan olabilir</a:t>
            </a:r>
          </a:p>
          <a:p>
            <a:pPr eaLnBrk="1" hangingPunct="1"/>
            <a:r>
              <a:rPr lang="tr-TR" altLang="tr-TR"/>
              <a:t>*tartışmalı olabilir.</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EE742F35-8ED8-429C-9963-D3F7D0F5FB0C}"/>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Problemi Nasıl Belirlenir? - 5</a:t>
            </a:r>
          </a:p>
        </p:txBody>
      </p:sp>
      <p:sp>
        <p:nvSpPr>
          <p:cNvPr id="11267" name="2 İçerik Yer Tutucusu">
            <a:extLst>
              <a:ext uri="{FF2B5EF4-FFF2-40B4-BE49-F238E27FC236}">
                <a16:creationId xmlns:a16="http://schemas.microsoft.com/office/drawing/2014/main" id="{5434F3CF-BE67-482B-8E4E-F8E3AF986308}"/>
              </a:ext>
            </a:extLst>
          </p:cNvPr>
          <p:cNvSpPr>
            <a:spLocks noGrp="1"/>
          </p:cNvSpPr>
          <p:nvPr>
            <p:ph idx="1"/>
          </p:nvPr>
        </p:nvSpPr>
        <p:spPr>
          <a:xfrm>
            <a:off x="457200" y="1268413"/>
            <a:ext cx="8229600" cy="5329237"/>
          </a:xfrm>
        </p:spPr>
        <p:txBody>
          <a:bodyPr/>
          <a:lstStyle/>
          <a:p>
            <a:pPr eaLnBrk="1" hangingPunct="1"/>
            <a:r>
              <a:rPr lang="tr-TR" altLang="tr-TR"/>
              <a:t>Bu konuda </a:t>
            </a:r>
            <a:r>
              <a:rPr lang="tr-TR" altLang="tr-TR">
                <a:solidFill>
                  <a:srgbClr val="FF0000"/>
                </a:solidFill>
              </a:rPr>
              <a:t>daha önce yapılmış çalışmalar </a:t>
            </a:r>
            <a:r>
              <a:rPr lang="tr-TR" altLang="tr-TR"/>
              <a:t>olup olmadığı birincil ve ikincil kaynaklar taranarak öğrenilmelidir.</a:t>
            </a:r>
          </a:p>
          <a:p>
            <a:pPr eaLnBrk="1" hangingPunct="1"/>
            <a:r>
              <a:rPr lang="tr-TR" altLang="tr-TR"/>
              <a:t>İlgi ve merakınıza göre </a:t>
            </a:r>
            <a:r>
              <a:rPr lang="tr-TR" altLang="tr-TR">
                <a:solidFill>
                  <a:srgbClr val="FF0000"/>
                </a:solidFill>
              </a:rPr>
              <a:t>kendinizin belirlediği </a:t>
            </a:r>
            <a:r>
              <a:rPr lang="tr-TR" altLang="tr-TR"/>
              <a:t>bir problem olmalıdır.</a:t>
            </a:r>
          </a:p>
          <a:p>
            <a:pPr eaLnBrk="1" hangingPunct="1"/>
            <a:r>
              <a:rPr lang="tr-TR" altLang="tr-TR"/>
              <a:t>Özgün olmalıdır.</a:t>
            </a:r>
          </a:p>
          <a:p>
            <a:pPr eaLnBrk="1" hangingPunct="1"/>
            <a:r>
              <a:rPr lang="tr-TR" altLang="tr-TR"/>
              <a:t>Saptanabilir, test edilebilir, ölçülebilir olmalıdır.</a:t>
            </a:r>
          </a:p>
          <a:p>
            <a:pPr eaLnBrk="1" hangingPunct="1"/>
            <a:r>
              <a:rPr lang="tr-TR" altLang="tr-TR"/>
              <a:t>ARAŞTIRMA PROBLEMİ (Main research question)</a:t>
            </a:r>
          </a:p>
          <a:p>
            <a:pPr eaLnBrk="1" hangingPunct="1"/>
            <a:r>
              <a:rPr lang="tr-TR" altLang="tr-TR"/>
              <a:t>ARAŞTIRMANIN AMACI</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441F086C-BB06-4EF1-BB12-AD76AA52AA5F}"/>
              </a:ext>
            </a:extLst>
          </p:cNvPr>
          <p:cNvSpPr>
            <a:spLocks noGrp="1"/>
          </p:cNvSpPr>
          <p:nvPr>
            <p:ph type="title"/>
          </p:nvPr>
        </p:nvSpPr>
        <p:spPr/>
        <p:txBody>
          <a:bodyPr rtlCol="0">
            <a:normAutofit fontScale="90000"/>
          </a:bodyPr>
          <a:lstStyle/>
          <a:p>
            <a:pPr eaLnBrk="1" fontAlgn="auto" hangingPunct="1">
              <a:spcAft>
                <a:spcPts val="0"/>
              </a:spcAft>
              <a:defRPr/>
            </a:pPr>
            <a:r>
              <a:rPr lang="tr-TR" dirty="0"/>
              <a:t>Araştırma Problemi Nasıl Belirlenir? - 6</a:t>
            </a:r>
          </a:p>
        </p:txBody>
      </p:sp>
      <p:sp>
        <p:nvSpPr>
          <p:cNvPr id="12291" name="2 İçerik Yer Tutucusu">
            <a:extLst>
              <a:ext uri="{FF2B5EF4-FFF2-40B4-BE49-F238E27FC236}">
                <a16:creationId xmlns:a16="http://schemas.microsoft.com/office/drawing/2014/main" id="{34A9B66D-3E15-46D1-8804-1021978823E0}"/>
              </a:ext>
            </a:extLst>
          </p:cNvPr>
          <p:cNvSpPr>
            <a:spLocks noGrp="1"/>
          </p:cNvSpPr>
          <p:nvPr>
            <p:ph idx="1"/>
          </p:nvPr>
        </p:nvSpPr>
        <p:spPr>
          <a:xfrm>
            <a:off x="457200" y="2392363"/>
            <a:ext cx="8229600" cy="1900237"/>
          </a:xfrm>
        </p:spPr>
        <p:txBody>
          <a:bodyPr/>
          <a:lstStyle/>
          <a:p>
            <a:pPr algn="ctr" eaLnBrk="1" hangingPunct="1">
              <a:buFont typeface="Arial" panose="020B0604020202020204" pitchFamily="34" charset="0"/>
              <a:buNone/>
            </a:pPr>
            <a:r>
              <a:rPr lang="tr-TR" altLang="tr-TR"/>
              <a:t>KONUYU DARALT </a:t>
            </a:r>
          </a:p>
          <a:p>
            <a:pPr algn="ctr" eaLnBrk="1" hangingPunct="1">
              <a:buFont typeface="Arial" panose="020B0604020202020204" pitchFamily="34" charset="0"/>
              <a:buNone/>
            </a:pPr>
            <a:r>
              <a:rPr lang="tr-TR" altLang="tr-TR"/>
              <a:t>PROBLEMİ NET OLARAK BELİRLE </a:t>
            </a:r>
          </a:p>
          <a:p>
            <a:pPr algn="ctr" eaLnBrk="1" hangingPunct="1">
              <a:buFont typeface="Arial" panose="020B0604020202020204" pitchFamily="34" charset="0"/>
              <a:buNone/>
            </a:pPr>
            <a:r>
              <a:rPr lang="tr-TR" altLang="tr-TR"/>
              <a:t>ARAŞTIRMANIN AMACINI YAZ</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Başlık">
            <a:extLst>
              <a:ext uri="{FF2B5EF4-FFF2-40B4-BE49-F238E27FC236}">
                <a16:creationId xmlns:a16="http://schemas.microsoft.com/office/drawing/2014/main" id="{FE4F5395-F4B8-438A-BA38-F2D548FCEFB5}"/>
              </a:ext>
            </a:extLst>
          </p:cNvPr>
          <p:cNvSpPr>
            <a:spLocks noGrp="1"/>
          </p:cNvSpPr>
          <p:nvPr>
            <p:ph type="title"/>
          </p:nvPr>
        </p:nvSpPr>
        <p:spPr/>
        <p:txBody>
          <a:bodyPr/>
          <a:lstStyle/>
          <a:p>
            <a:pPr eaLnBrk="1" hangingPunct="1"/>
            <a:r>
              <a:rPr lang="tr-TR" altLang="tr-TR" sz="4000"/>
              <a:t>Araştırmanın Amacı Nasıl Belirlenir?</a:t>
            </a:r>
          </a:p>
        </p:txBody>
      </p:sp>
      <p:sp>
        <p:nvSpPr>
          <p:cNvPr id="13315" name="2 İçerik Yer Tutucusu">
            <a:extLst>
              <a:ext uri="{FF2B5EF4-FFF2-40B4-BE49-F238E27FC236}">
                <a16:creationId xmlns:a16="http://schemas.microsoft.com/office/drawing/2014/main" id="{29615A2E-0A18-4554-A06A-C3EF62E2BDCE}"/>
              </a:ext>
            </a:extLst>
          </p:cNvPr>
          <p:cNvSpPr>
            <a:spLocks noGrp="1"/>
          </p:cNvSpPr>
          <p:nvPr>
            <p:ph idx="1"/>
          </p:nvPr>
        </p:nvSpPr>
        <p:spPr>
          <a:xfrm>
            <a:off x="179388" y="1341438"/>
            <a:ext cx="8893175" cy="5111750"/>
          </a:xfrm>
        </p:spPr>
        <p:txBody>
          <a:bodyPr/>
          <a:lstStyle/>
          <a:p>
            <a:pPr eaLnBrk="1" hangingPunct="1"/>
            <a:r>
              <a:rPr lang="tr-TR" altLang="tr-TR">
                <a:solidFill>
                  <a:srgbClr val="FF0000"/>
                </a:solidFill>
              </a:rPr>
              <a:t>Bu çalışmanın amacı </a:t>
            </a:r>
            <a:r>
              <a:rPr lang="tr-TR" altLang="tr-TR"/>
              <a:t>Türkiye’deki eğitim fakültelerinin, bilişim teknolojileri ile ilgili kaynaklarını, fakültelerde bu teknolojilerden nasıl yararlanıldığını ve öğretimde nasıl kullanıldığını araştırmaktır.</a:t>
            </a:r>
          </a:p>
          <a:p>
            <a:pPr eaLnBrk="1" hangingPunct="1"/>
            <a:r>
              <a:rPr lang="tr-TR" altLang="tr-TR">
                <a:solidFill>
                  <a:srgbClr val="FF0000"/>
                </a:solidFill>
              </a:rPr>
              <a:t>The purpose of this study </a:t>
            </a:r>
            <a:r>
              <a:rPr lang="tr-TR" altLang="tr-TR"/>
              <a:t>is to reveal which main barriers are commonly encountered and which enablers are potentially the most useful for contemporary ICTs integration in pre-service teacher education programs, specifically in Turkey.</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Başlık">
            <a:extLst>
              <a:ext uri="{FF2B5EF4-FFF2-40B4-BE49-F238E27FC236}">
                <a16:creationId xmlns:a16="http://schemas.microsoft.com/office/drawing/2014/main" id="{E957F410-DA0F-4172-8525-69ED43E11643}"/>
              </a:ext>
            </a:extLst>
          </p:cNvPr>
          <p:cNvSpPr>
            <a:spLocks noGrp="1"/>
          </p:cNvSpPr>
          <p:nvPr>
            <p:ph type="title"/>
          </p:nvPr>
        </p:nvSpPr>
        <p:spPr/>
        <p:txBody>
          <a:bodyPr/>
          <a:lstStyle/>
          <a:p>
            <a:pPr eaLnBrk="1" hangingPunct="1"/>
            <a:r>
              <a:rPr lang="tr-TR" altLang="tr-TR"/>
              <a:t>Araştırma Sorusu Nasıl Belirlenir?</a:t>
            </a:r>
          </a:p>
        </p:txBody>
      </p:sp>
      <p:sp>
        <p:nvSpPr>
          <p:cNvPr id="14339" name="2 İçerik Yer Tutucusu">
            <a:extLst>
              <a:ext uri="{FF2B5EF4-FFF2-40B4-BE49-F238E27FC236}">
                <a16:creationId xmlns:a16="http://schemas.microsoft.com/office/drawing/2014/main" id="{3D7DCC41-C6D7-4A57-9D6E-B88E70EBC364}"/>
              </a:ext>
            </a:extLst>
          </p:cNvPr>
          <p:cNvSpPr>
            <a:spLocks noGrp="1"/>
          </p:cNvSpPr>
          <p:nvPr>
            <p:ph idx="1"/>
          </p:nvPr>
        </p:nvSpPr>
        <p:spPr/>
        <p:txBody>
          <a:bodyPr/>
          <a:lstStyle/>
          <a:p>
            <a:pPr eaLnBrk="1" hangingPunct="1">
              <a:buFont typeface="Arial" panose="020B0604020202020204" pitchFamily="34" charset="0"/>
              <a:buNone/>
            </a:pPr>
            <a:r>
              <a:rPr lang="tr-TR" altLang="tr-TR"/>
              <a:t>(Bu amaç ve alt amaçlar olarak da ele alınabilir)</a:t>
            </a:r>
          </a:p>
          <a:p>
            <a:pPr eaLnBrk="1" hangingPunct="1"/>
            <a:r>
              <a:rPr lang="tr-TR" altLang="tr-TR"/>
              <a:t>Problem cümlesi alt problemlere göre geneldir. Alt problemler (Araştırma Soruları) ise genel problemin alt alanları ile sınırlıdır.</a:t>
            </a:r>
          </a:p>
          <a:p>
            <a:pPr eaLnBrk="1" hangingPunct="1"/>
            <a:r>
              <a:rPr lang="tr-TR" altLang="tr-TR"/>
              <a:t>Alt problemler (Araştırma Soruları) iki şekilde ifade edilebilir:</a:t>
            </a:r>
          </a:p>
          <a:p>
            <a:pPr eaLnBrk="1" hangingPunct="1"/>
            <a:r>
              <a:rPr lang="tr-TR" altLang="tr-TR"/>
              <a:t>1. </a:t>
            </a:r>
            <a:r>
              <a:rPr lang="tr-TR" altLang="tr-TR">
                <a:solidFill>
                  <a:srgbClr val="FF0000"/>
                </a:solidFill>
              </a:rPr>
              <a:t>Soru cümlesi olarak</a:t>
            </a:r>
          </a:p>
          <a:p>
            <a:pPr eaLnBrk="1" hangingPunct="1"/>
            <a:r>
              <a:rPr lang="tr-TR" altLang="tr-TR"/>
              <a:t>2. </a:t>
            </a:r>
            <a:r>
              <a:rPr lang="tr-TR" altLang="tr-TR">
                <a:solidFill>
                  <a:srgbClr val="FF0000"/>
                </a:solidFill>
              </a:rPr>
              <a:t>Denence (Hipotez) olarak.</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Başlık">
            <a:extLst>
              <a:ext uri="{FF2B5EF4-FFF2-40B4-BE49-F238E27FC236}">
                <a16:creationId xmlns:a16="http://schemas.microsoft.com/office/drawing/2014/main" id="{8A320F6A-6177-44B7-BBDD-88E57DEF3403}"/>
              </a:ext>
            </a:extLst>
          </p:cNvPr>
          <p:cNvSpPr>
            <a:spLocks noGrp="1"/>
          </p:cNvSpPr>
          <p:nvPr>
            <p:ph type="title"/>
          </p:nvPr>
        </p:nvSpPr>
        <p:spPr/>
        <p:txBody>
          <a:bodyPr/>
          <a:lstStyle/>
          <a:p>
            <a:pPr eaLnBrk="1" hangingPunct="1"/>
            <a:r>
              <a:rPr lang="tr-TR" altLang="tr-TR"/>
              <a:t>Araştırma Sorusu Nasıl Belirlenir?</a:t>
            </a:r>
          </a:p>
        </p:txBody>
      </p:sp>
      <p:sp>
        <p:nvSpPr>
          <p:cNvPr id="15363" name="2 İçerik Yer Tutucusu">
            <a:extLst>
              <a:ext uri="{FF2B5EF4-FFF2-40B4-BE49-F238E27FC236}">
                <a16:creationId xmlns:a16="http://schemas.microsoft.com/office/drawing/2014/main" id="{63C57016-80B9-448A-B344-D2E0D43182BC}"/>
              </a:ext>
            </a:extLst>
          </p:cNvPr>
          <p:cNvSpPr>
            <a:spLocks noGrp="1"/>
          </p:cNvSpPr>
          <p:nvPr>
            <p:ph idx="1"/>
          </p:nvPr>
        </p:nvSpPr>
        <p:spPr/>
        <p:txBody>
          <a:bodyPr/>
          <a:lstStyle/>
          <a:p>
            <a:pPr eaLnBrk="1" hangingPunct="1"/>
            <a:r>
              <a:rPr lang="tr-TR" altLang="tr-TR" sz="2800" b="1">
                <a:solidFill>
                  <a:srgbClr val="FF0000"/>
                </a:solidFill>
              </a:rPr>
              <a:t>ÖRNEK:</a:t>
            </a:r>
          </a:p>
          <a:p>
            <a:pPr eaLnBrk="1" hangingPunct="1"/>
            <a:r>
              <a:rPr lang="tr-TR" altLang="tr-TR" sz="2800" b="1"/>
              <a:t>Problem: Türkiye’deki okullaşma oranının bugünkü düzeyi nedir?</a:t>
            </a:r>
          </a:p>
          <a:p>
            <a:pPr eaLnBrk="1" hangingPunct="1"/>
            <a:r>
              <a:rPr lang="tr-TR" altLang="tr-TR" sz="2800" b="1">
                <a:solidFill>
                  <a:srgbClr val="FF0000"/>
                </a:solidFill>
              </a:rPr>
              <a:t>Alt Problemler:</a:t>
            </a:r>
          </a:p>
          <a:p>
            <a:pPr eaLnBrk="1" hangingPunct="1"/>
            <a:r>
              <a:rPr lang="tr-TR" altLang="tr-TR" sz="2800" b="1">
                <a:solidFill>
                  <a:srgbClr val="FF0000"/>
                </a:solidFill>
              </a:rPr>
              <a:t>1.</a:t>
            </a:r>
            <a:r>
              <a:rPr lang="tr-TR" altLang="tr-TR" sz="2800" b="1"/>
              <a:t> Okullaşma oranının cinsiyete göre dağılımı nedir?</a:t>
            </a:r>
          </a:p>
          <a:p>
            <a:pPr eaLnBrk="1" hangingPunct="1"/>
            <a:r>
              <a:rPr lang="tr-TR" altLang="tr-TR" sz="2800" b="1">
                <a:solidFill>
                  <a:srgbClr val="FF0000"/>
                </a:solidFill>
              </a:rPr>
              <a:t>2.</a:t>
            </a:r>
            <a:r>
              <a:rPr lang="tr-TR" altLang="tr-TR" sz="2800" b="1"/>
              <a:t> Okullaşma oranının yerleşim merkezlerine göre dağılımı nedir?</a:t>
            </a:r>
          </a:p>
          <a:p>
            <a:pPr eaLnBrk="1" hangingPunct="1"/>
            <a:r>
              <a:rPr lang="tr-TR" altLang="tr-TR" sz="2800" b="1">
                <a:solidFill>
                  <a:srgbClr val="FF0000"/>
                </a:solidFill>
              </a:rPr>
              <a:t>3. </a:t>
            </a:r>
            <a:r>
              <a:rPr lang="tr-TR" altLang="tr-TR" sz="2800" b="1"/>
              <a:t>Okullaşma oranının bölgelere göre dağılımı nedir?</a:t>
            </a:r>
          </a:p>
          <a:p>
            <a:pPr eaLnBrk="1" hangingPunct="1"/>
            <a:r>
              <a:rPr lang="tr-TR" altLang="tr-TR" sz="2800" b="1">
                <a:solidFill>
                  <a:srgbClr val="FF0000"/>
                </a:solidFill>
              </a:rPr>
              <a:t>4. </a:t>
            </a:r>
            <a:r>
              <a:rPr lang="tr-TR" altLang="tr-TR" sz="2800" b="1"/>
              <a:t>Yaşa göre dağılımı nedir?</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Başlık">
            <a:extLst>
              <a:ext uri="{FF2B5EF4-FFF2-40B4-BE49-F238E27FC236}">
                <a16:creationId xmlns:a16="http://schemas.microsoft.com/office/drawing/2014/main" id="{5862CB33-19AF-41EC-81E3-F66A50E31624}"/>
              </a:ext>
            </a:extLst>
          </p:cNvPr>
          <p:cNvSpPr>
            <a:spLocks noGrp="1"/>
          </p:cNvSpPr>
          <p:nvPr>
            <p:ph type="title"/>
          </p:nvPr>
        </p:nvSpPr>
        <p:spPr/>
        <p:txBody>
          <a:bodyPr/>
          <a:lstStyle/>
          <a:p>
            <a:pPr eaLnBrk="1" hangingPunct="1"/>
            <a:r>
              <a:rPr lang="tr-TR" altLang="tr-TR"/>
              <a:t>Araştırma Probleminden Araştırma Sorularına Geçiş</a:t>
            </a:r>
          </a:p>
        </p:txBody>
      </p:sp>
      <p:graphicFrame>
        <p:nvGraphicFramePr>
          <p:cNvPr id="4" name="3 İçerik Yer Tutucusu">
            <a:extLst>
              <a:ext uri="{FF2B5EF4-FFF2-40B4-BE49-F238E27FC236}">
                <a16:creationId xmlns:a16="http://schemas.microsoft.com/office/drawing/2014/main" id="{52B61CFE-D95D-4563-AEE7-927378DE54E1}"/>
              </a:ext>
            </a:extLst>
          </p:cNvPr>
          <p:cNvGraphicFramePr>
            <a:graphicFrameLocks noGrp="1"/>
          </p:cNvGraphicFramePr>
          <p:nvPr>
            <p:ph idx="1"/>
          </p:nvPr>
        </p:nvGraphicFramePr>
        <p:xfrm>
          <a:off x="1403350" y="3141663"/>
          <a:ext cx="6769099" cy="3503904"/>
        </p:xfrm>
        <a:graphic>
          <a:graphicData uri="http://schemas.openxmlformats.org/drawingml/2006/table">
            <a:tbl>
              <a:tblPr firstRow="1" bandRow="1">
                <a:tableStyleId>{F5AB1C69-6EDB-4FF4-983F-18BD219EF322}</a:tableStyleId>
              </a:tblPr>
              <a:tblGrid>
                <a:gridCol w="1800292">
                  <a:extLst>
                    <a:ext uri="{9D8B030D-6E8A-4147-A177-3AD203B41FA5}">
                      <a16:colId xmlns:a16="http://schemas.microsoft.com/office/drawing/2014/main" val="20000"/>
                    </a:ext>
                  </a:extLst>
                </a:gridCol>
                <a:gridCol w="576093">
                  <a:extLst>
                    <a:ext uri="{9D8B030D-6E8A-4147-A177-3AD203B41FA5}">
                      <a16:colId xmlns:a16="http://schemas.microsoft.com/office/drawing/2014/main" val="20001"/>
                    </a:ext>
                  </a:extLst>
                </a:gridCol>
                <a:gridCol w="1944315">
                  <a:extLst>
                    <a:ext uri="{9D8B030D-6E8A-4147-A177-3AD203B41FA5}">
                      <a16:colId xmlns:a16="http://schemas.microsoft.com/office/drawing/2014/main" val="20002"/>
                    </a:ext>
                  </a:extLst>
                </a:gridCol>
                <a:gridCol w="510244">
                  <a:extLst>
                    <a:ext uri="{9D8B030D-6E8A-4147-A177-3AD203B41FA5}">
                      <a16:colId xmlns:a16="http://schemas.microsoft.com/office/drawing/2014/main" val="20003"/>
                    </a:ext>
                  </a:extLst>
                </a:gridCol>
                <a:gridCol w="1938155">
                  <a:extLst>
                    <a:ext uri="{9D8B030D-6E8A-4147-A177-3AD203B41FA5}">
                      <a16:colId xmlns:a16="http://schemas.microsoft.com/office/drawing/2014/main" val="20004"/>
                    </a:ext>
                  </a:extLst>
                </a:gridCol>
              </a:tblGrid>
              <a:tr h="822853">
                <a:tc>
                  <a:txBody>
                    <a:bodyPr/>
                    <a:lstStyle/>
                    <a:p>
                      <a:pPr algn="ctr"/>
                      <a:r>
                        <a:rPr lang="tr-TR" sz="2400" u="sng" dirty="0">
                          <a:solidFill>
                            <a:schemeClr val="accent2"/>
                          </a:solidFill>
                        </a:rPr>
                        <a:t>Soru Türü</a:t>
                      </a:r>
                      <a:endParaRPr lang="tr-TR" sz="2400" b="1" u="sng" dirty="0">
                        <a:solidFill>
                          <a:schemeClr val="accent2"/>
                        </a:solidFill>
                      </a:endParaRPr>
                    </a:p>
                  </a:txBody>
                  <a:tcPr marL="91445" marR="91445" marT="45714" marB="45714">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tr-TR" sz="2400" b="1" u="sng" dirty="0">
                        <a:solidFill>
                          <a:schemeClr val="accent2"/>
                        </a:solidFill>
                      </a:endParaRPr>
                    </a:p>
                  </a:txBody>
                  <a:tcPr marL="91445" marR="91445" marT="45714" marB="45714">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u="sng" dirty="0">
                          <a:solidFill>
                            <a:schemeClr val="accent2"/>
                          </a:solidFill>
                        </a:rPr>
                        <a:t>Mantığı</a:t>
                      </a:r>
                    </a:p>
                    <a:p>
                      <a:pPr algn="ctr"/>
                      <a:endParaRPr lang="tr-TR" sz="2400" b="1" u="sng" dirty="0">
                        <a:solidFill>
                          <a:schemeClr val="accent2"/>
                        </a:solidFill>
                      </a:endParaRPr>
                    </a:p>
                  </a:txBody>
                  <a:tcPr marL="91445" marR="91445" marT="45714" marB="45714">
                    <a:lnT w="12700" cap="flat" cmpd="sng" algn="ctr">
                      <a:solidFill>
                        <a:schemeClr val="tx1"/>
                      </a:solidFill>
                      <a:prstDash val="solid"/>
                      <a:round/>
                      <a:headEnd type="none" w="med" len="med"/>
                      <a:tailEnd type="none" w="med" len="med"/>
                    </a:lnT>
                  </a:tcPr>
                </a:tc>
                <a:tc>
                  <a:txBody>
                    <a:bodyPr/>
                    <a:lstStyle/>
                    <a:p>
                      <a:pPr algn="ctr"/>
                      <a:endParaRPr lang="tr-TR" sz="2400" b="1" u="sng" dirty="0">
                        <a:solidFill>
                          <a:schemeClr val="accent2"/>
                        </a:solidFill>
                      </a:endParaRPr>
                    </a:p>
                  </a:txBody>
                  <a:tcPr marL="91445" marR="91445" marT="45714" marB="45714">
                    <a:lnT w="12700" cap="flat" cmpd="sng" algn="ctr">
                      <a:solidFill>
                        <a:schemeClr val="tx1"/>
                      </a:solidFill>
                      <a:prstDash val="solid"/>
                      <a:round/>
                      <a:headEnd type="none" w="med" len="med"/>
                      <a:tailEnd type="none" w="med" len="med"/>
                    </a:lnT>
                  </a:tcPr>
                </a:tc>
                <a:tc>
                  <a:txBody>
                    <a:bodyPr/>
                    <a:lstStyle/>
                    <a:p>
                      <a:pPr algn="ctr"/>
                      <a:r>
                        <a:rPr lang="tr-TR" sz="2400" u="sng" dirty="0">
                          <a:solidFill>
                            <a:schemeClr val="accent2"/>
                          </a:solidFill>
                        </a:rPr>
                        <a:t>Örnek Desen</a:t>
                      </a:r>
                      <a:endParaRPr lang="tr-TR" sz="2400" b="1" u="sng" dirty="0">
                        <a:solidFill>
                          <a:schemeClr val="accent2"/>
                        </a:solidFill>
                      </a:endParaRPr>
                    </a:p>
                  </a:txBody>
                  <a:tcPr marL="91445" marR="91445" marT="45714" marB="45714">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1005710">
                <a:tc>
                  <a:txBody>
                    <a:bodyPr/>
                    <a:lstStyle/>
                    <a:p>
                      <a:r>
                        <a:rPr lang="tr-TR" sz="2000" dirty="0"/>
                        <a:t>Betimleme gerektiren sorular</a:t>
                      </a:r>
                      <a:endParaRPr lang="tr-TR" sz="2000" b="1" dirty="0"/>
                    </a:p>
                  </a:txBody>
                  <a:tcPr marL="91445" marR="91445" marT="45714" marB="45714">
                    <a:lnL w="12700" cap="flat" cmpd="sng" algn="ctr">
                      <a:solidFill>
                        <a:schemeClr val="tx1"/>
                      </a:solidFill>
                      <a:prstDash val="solid"/>
                      <a:round/>
                      <a:headEnd type="none" w="med" len="med"/>
                      <a:tailEnd type="none" w="med" len="med"/>
                    </a:lnL>
                  </a:tcPr>
                </a:tc>
                <a:tc>
                  <a:txBody>
                    <a:bodyPr/>
                    <a:lstStyle/>
                    <a:p>
                      <a:endParaRPr lang="tr-TR" sz="2000" b="1" dirty="0"/>
                    </a:p>
                  </a:txBody>
                  <a:tcPr marL="91445" marR="91445" marT="45714" marB="45714"/>
                </a:tc>
                <a:tc>
                  <a:txBody>
                    <a:bodyPr/>
                    <a:lstStyle/>
                    <a:p>
                      <a:r>
                        <a:rPr lang="tr-TR" sz="2000" dirty="0"/>
                        <a:t>“nedir?”</a:t>
                      </a:r>
                      <a:endParaRPr lang="tr-TR" sz="2000" b="1" dirty="0"/>
                    </a:p>
                  </a:txBody>
                  <a:tcPr marL="91445" marR="91445" marT="45714" marB="45714"/>
                </a:tc>
                <a:tc>
                  <a:txBody>
                    <a:bodyPr/>
                    <a:lstStyle/>
                    <a:p>
                      <a:endParaRPr lang="tr-TR" sz="2000" b="1" dirty="0"/>
                    </a:p>
                  </a:txBody>
                  <a:tcPr marL="91445" marR="91445" marT="45714" marB="45714"/>
                </a:tc>
                <a:tc>
                  <a:txBody>
                    <a:bodyPr/>
                    <a:lstStyle/>
                    <a:p>
                      <a:r>
                        <a:rPr lang="tr-TR" sz="2000" dirty="0"/>
                        <a:t>Tarama, Betimsel</a:t>
                      </a:r>
                      <a:endParaRPr lang="tr-TR" sz="2000" b="1" dirty="0"/>
                    </a:p>
                  </a:txBody>
                  <a:tcPr marL="91445" marR="91445" marT="45714" marB="45714">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700949">
                <a:tc>
                  <a:txBody>
                    <a:bodyPr/>
                    <a:lstStyle/>
                    <a:p>
                      <a:r>
                        <a:rPr lang="tr-TR" sz="2000" dirty="0"/>
                        <a:t>İlişki arayan sorular</a:t>
                      </a:r>
                      <a:endParaRPr lang="tr-TR" sz="2000" b="1" dirty="0"/>
                    </a:p>
                  </a:txBody>
                  <a:tcPr marL="91445" marR="91445" marT="45714" marB="45714">
                    <a:lnL w="12700" cap="flat" cmpd="sng" algn="ctr">
                      <a:solidFill>
                        <a:schemeClr val="tx1"/>
                      </a:solidFill>
                      <a:prstDash val="solid"/>
                      <a:round/>
                      <a:headEnd type="none" w="med" len="med"/>
                      <a:tailEnd type="none" w="med" len="med"/>
                    </a:lnL>
                  </a:tcPr>
                </a:tc>
                <a:tc>
                  <a:txBody>
                    <a:bodyPr/>
                    <a:lstStyle/>
                    <a:p>
                      <a:endParaRPr lang="tr-TR" sz="2000" b="1" dirty="0"/>
                    </a:p>
                  </a:txBody>
                  <a:tcPr marL="91445" marR="91445" marT="45714" marB="45714"/>
                </a:tc>
                <a:tc>
                  <a:txBody>
                    <a:bodyPr/>
                    <a:lstStyle/>
                    <a:p>
                      <a:r>
                        <a:rPr lang="tr-TR" sz="2000" dirty="0"/>
                        <a:t>“x</a:t>
                      </a:r>
                      <a:r>
                        <a:rPr lang="tr-TR" sz="2000" baseline="0" dirty="0"/>
                        <a:t> ile y ilişkili midir?”</a:t>
                      </a:r>
                      <a:endParaRPr lang="tr-TR" sz="2000" b="1" dirty="0"/>
                    </a:p>
                  </a:txBody>
                  <a:tcPr marL="91445" marR="91445" marT="45714" marB="45714"/>
                </a:tc>
                <a:tc>
                  <a:txBody>
                    <a:bodyPr/>
                    <a:lstStyle/>
                    <a:p>
                      <a:endParaRPr lang="tr-TR" sz="2000" b="1" dirty="0"/>
                    </a:p>
                  </a:txBody>
                  <a:tcPr marL="91445" marR="91445" marT="45714" marB="45714"/>
                </a:tc>
                <a:tc>
                  <a:txBody>
                    <a:bodyPr/>
                    <a:lstStyle/>
                    <a:p>
                      <a:r>
                        <a:rPr lang="tr-TR" sz="2000" dirty="0"/>
                        <a:t>İlişkisel</a:t>
                      </a:r>
                      <a:endParaRPr lang="tr-TR" sz="2000" b="1" dirty="0"/>
                    </a:p>
                  </a:txBody>
                  <a:tcPr marL="91445" marR="91445" marT="45714" marB="45714">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4100">
                <a:tc>
                  <a:txBody>
                    <a:bodyPr/>
                    <a:lstStyle/>
                    <a:p>
                      <a:r>
                        <a:rPr lang="tr-TR" sz="2000" dirty="0"/>
                        <a:t>Farkı arayan soruları</a:t>
                      </a:r>
                      <a:endParaRPr lang="tr-TR" sz="2000" b="1" dirty="0"/>
                    </a:p>
                  </a:txBody>
                  <a:tcPr marL="91445" marR="91445" marT="45714" marB="45714">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tr-TR" sz="2000" b="1" dirty="0"/>
                    </a:p>
                  </a:txBody>
                  <a:tcPr marL="91445" marR="91445" marT="45714" marB="45714">
                    <a:lnB w="12700" cap="flat" cmpd="sng" algn="ctr">
                      <a:solidFill>
                        <a:schemeClr val="tx1"/>
                      </a:solidFill>
                      <a:prstDash val="solid"/>
                      <a:round/>
                      <a:headEnd type="none" w="med" len="med"/>
                      <a:tailEnd type="none" w="med" len="med"/>
                    </a:lnB>
                  </a:tcPr>
                </a:tc>
                <a:tc>
                  <a:txBody>
                    <a:bodyPr/>
                    <a:lstStyle/>
                    <a:p>
                      <a:r>
                        <a:rPr lang="tr-TR" sz="2000" dirty="0"/>
                        <a:t>“... arasında fark var mıdır?”</a:t>
                      </a:r>
                      <a:endParaRPr lang="tr-TR" sz="2000" b="1" dirty="0"/>
                    </a:p>
                  </a:txBody>
                  <a:tcPr marL="91445" marR="91445" marT="45714" marB="45714">
                    <a:lnB w="12700" cap="flat" cmpd="sng" algn="ctr">
                      <a:solidFill>
                        <a:schemeClr val="tx1"/>
                      </a:solidFill>
                      <a:prstDash val="solid"/>
                      <a:round/>
                      <a:headEnd type="none" w="med" len="med"/>
                      <a:tailEnd type="none" w="med" len="med"/>
                    </a:lnB>
                  </a:tcPr>
                </a:tc>
                <a:tc>
                  <a:txBody>
                    <a:bodyPr/>
                    <a:lstStyle/>
                    <a:p>
                      <a:endParaRPr lang="tr-TR" sz="2000" b="1" dirty="0"/>
                    </a:p>
                  </a:txBody>
                  <a:tcPr marL="91445" marR="91445" marT="45714" marB="45714">
                    <a:lnB w="12700" cap="flat" cmpd="sng" algn="ctr">
                      <a:solidFill>
                        <a:schemeClr val="tx1"/>
                      </a:solidFill>
                      <a:prstDash val="solid"/>
                      <a:round/>
                      <a:headEnd type="none" w="med" len="med"/>
                      <a:tailEnd type="none" w="med" len="med"/>
                    </a:lnB>
                  </a:tcPr>
                </a:tc>
                <a:tc>
                  <a:txBody>
                    <a:bodyPr/>
                    <a:lstStyle/>
                    <a:p>
                      <a:r>
                        <a:rPr lang="tr-TR" sz="2000" dirty="0"/>
                        <a:t>Deneysel</a:t>
                      </a:r>
                      <a:endParaRPr lang="tr-TR" sz="2000" b="1" dirty="0"/>
                    </a:p>
                  </a:txBody>
                  <a:tcPr marL="91445" marR="91445" marT="45714" marB="45714">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 name="4 Tablo">
            <a:extLst>
              <a:ext uri="{FF2B5EF4-FFF2-40B4-BE49-F238E27FC236}">
                <a16:creationId xmlns:a16="http://schemas.microsoft.com/office/drawing/2014/main" id="{13E2B268-E2FC-48BA-856A-4FF2F85BEDFE}"/>
              </a:ext>
            </a:extLst>
          </p:cNvPr>
          <p:cNvGraphicFramePr>
            <a:graphicFrameLocks noGrp="1"/>
          </p:cNvGraphicFramePr>
          <p:nvPr/>
        </p:nvGraphicFramePr>
        <p:xfrm>
          <a:off x="250825" y="1341438"/>
          <a:ext cx="2016125" cy="1737326"/>
        </p:xfrm>
        <a:graphic>
          <a:graphicData uri="http://schemas.openxmlformats.org/drawingml/2006/table">
            <a:tbl>
              <a:tblPr firstRow="1" bandRow="1">
                <a:tableStyleId>{5C22544A-7EE6-4342-B048-85BDC9FD1C3A}</a:tableStyleId>
              </a:tblPr>
              <a:tblGrid>
                <a:gridCol w="2016125">
                  <a:extLst>
                    <a:ext uri="{9D8B030D-6E8A-4147-A177-3AD203B41FA5}">
                      <a16:colId xmlns:a16="http://schemas.microsoft.com/office/drawing/2014/main" val="20000"/>
                    </a:ext>
                  </a:extLst>
                </a:gridCol>
              </a:tblGrid>
              <a:tr h="1736725">
                <a:tc>
                  <a:txBody>
                    <a:bodyPr/>
                    <a:lstStyle/>
                    <a:p>
                      <a:r>
                        <a:rPr lang="tr-TR" sz="1800" dirty="0">
                          <a:solidFill>
                            <a:schemeClr val="accent2"/>
                          </a:solidFill>
                        </a:rPr>
                        <a:t>Problem Cümlesi</a:t>
                      </a:r>
                    </a:p>
                    <a:p>
                      <a:r>
                        <a:rPr lang="tr-TR" sz="1800" dirty="0">
                          <a:solidFill>
                            <a:schemeClr val="tx1"/>
                          </a:solidFill>
                        </a:rPr>
                        <a:t>-Odak</a:t>
                      </a:r>
                    </a:p>
                    <a:p>
                      <a:r>
                        <a:rPr lang="tr-TR" sz="1800" dirty="0">
                          <a:solidFill>
                            <a:schemeClr val="tx1"/>
                          </a:solidFill>
                        </a:rPr>
                        <a:t>-İçerik</a:t>
                      </a:r>
                    </a:p>
                    <a:p>
                      <a:r>
                        <a:rPr lang="tr-TR" sz="1800" dirty="0">
                          <a:solidFill>
                            <a:schemeClr val="tx1"/>
                          </a:solidFill>
                        </a:rPr>
                        <a:t>-Önem</a:t>
                      </a:r>
                    </a:p>
                    <a:p>
                      <a:r>
                        <a:rPr lang="tr-TR" sz="1800" dirty="0">
                          <a:solidFill>
                            <a:schemeClr val="tx1"/>
                          </a:solidFill>
                        </a:rPr>
                        <a:t>-Sonuç ve tartışma için bir yapı</a:t>
                      </a:r>
                    </a:p>
                  </a:txBody>
                  <a:tcPr marL="91436" marR="91436" marT="45703" marB="457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bl>
          </a:graphicData>
        </a:graphic>
      </p:graphicFrame>
      <p:cxnSp>
        <p:nvCxnSpPr>
          <p:cNvPr id="7" name="6 Düz Ok Bağlayıcısı">
            <a:extLst>
              <a:ext uri="{FF2B5EF4-FFF2-40B4-BE49-F238E27FC236}">
                <a16:creationId xmlns:a16="http://schemas.microsoft.com/office/drawing/2014/main" id="{D08B9779-344E-4F84-AA5C-101E22C2921B}"/>
              </a:ext>
            </a:extLst>
          </p:cNvPr>
          <p:cNvCxnSpPr/>
          <p:nvPr/>
        </p:nvCxnSpPr>
        <p:spPr>
          <a:xfrm>
            <a:off x="2339975" y="2060575"/>
            <a:ext cx="1439863" cy="504825"/>
          </a:xfrm>
          <a:prstGeom prst="straightConnector1">
            <a:avLst/>
          </a:prstGeom>
          <a:ln w="57150">
            <a:tailEnd type="arrow"/>
          </a:ln>
        </p:spPr>
        <p:style>
          <a:lnRef idx="2">
            <a:schemeClr val="accent1"/>
          </a:lnRef>
          <a:fillRef idx="0">
            <a:schemeClr val="accent1"/>
          </a:fillRef>
          <a:effectRef idx="1">
            <a:schemeClr val="accent1"/>
          </a:effectRef>
          <a:fontRef idx="minor">
            <a:schemeClr val="tx1"/>
          </a:fontRef>
        </p:style>
      </p:cxnSp>
      <p:graphicFrame>
        <p:nvGraphicFramePr>
          <p:cNvPr id="8" name="7 Tablo">
            <a:extLst>
              <a:ext uri="{FF2B5EF4-FFF2-40B4-BE49-F238E27FC236}">
                <a16:creationId xmlns:a16="http://schemas.microsoft.com/office/drawing/2014/main" id="{0B27AC7B-AEA7-427A-952B-B8E429F02484}"/>
              </a:ext>
            </a:extLst>
          </p:cNvPr>
          <p:cNvGraphicFramePr>
            <a:graphicFrameLocks noGrp="1"/>
          </p:cNvGraphicFramePr>
          <p:nvPr/>
        </p:nvGraphicFramePr>
        <p:xfrm>
          <a:off x="3924300" y="2492375"/>
          <a:ext cx="3552825" cy="504825"/>
        </p:xfrm>
        <a:graphic>
          <a:graphicData uri="http://schemas.openxmlformats.org/drawingml/2006/table">
            <a:tbl>
              <a:tblPr firstRow="1" bandRow="1">
                <a:tableStyleId>{5C22544A-7EE6-4342-B048-85BDC9FD1C3A}</a:tableStyleId>
              </a:tblPr>
              <a:tblGrid>
                <a:gridCol w="3552825">
                  <a:extLst>
                    <a:ext uri="{9D8B030D-6E8A-4147-A177-3AD203B41FA5}">
                      <a16:colId xmlns:a16="http://schemas.microsoft.com/office/drawing/2014/main" val="20000"/>
                    </a:ext>
                  </a:extLst>
                </a:gridCol>
              </a:tblGrid>
              <a:tr h="504825">
                <a:tc>
                  <a:txBody>
                    <a:bodyPr/>
                    <a:lstStyle/>
                    <a:p>
                      <a:pPr algn="ctr"/>
                      <a:r>
                        <a:rPr lang="tr-TR" sz="1800" dirty="0">
                          <a:solidFill>
                            <a:schemeClr val="tx1"/>
                          </a:solidFill>
                        </a:rPr>
                        <a:t>Araştırma</a:t>
                      </a:r>
                      <a:r>
                        <a:rPr lang="tr-TR" sz="1800" baseline="0" dirty="0">
                          <a:solidFill>
                            <a:schemeClr val="tx1"/>
                          </a:solidFill>
                        </a:rPr>
                        <a:t> Soruları</a:t>
                      </a:r>
                      <a:endParaRPr lang="tr-TR" sz="1800" dirty="0">
                        <a:solidFill>
                          <a:schemeClr val="tx1"/>
                        </a:solidFill>
                      </a:endParaRPr>
                    </a:p>
                  </a:txBody>
                  <a:tcPr marL="91460" marR="91460" marT="45790" marB="457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bl>
          </a:graphicData>
        </a:graphic>
      </p:graphicFrame>
      <p:sp>
        <p:nvSpPr>
          <p:cNvPr id="9" name="8 Sağ Ok">
            <a:extLst>
              <a:ext uri="{FF2B5EF4-FFF2-40B4-BE49-F238E27FC236}">
                <a16:creationId xmlns:a16="http://schemas.microsoft.com/office/drawing/2014/main" id="{454C7842-9071-4B7B-929C-80F8A9C61B5B}"/>
              </a:ext>
            </a:extLst>
          </p:cNvPr>
          <p:cNvSpPr/>
          <p:nvPr/>
        </p:nvSpPr>
        <p:spPr>
          <a:xfrm>
            <a:off x="3348038" y="3429000"/>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9 Sağ Ok">
            <a:extLst>
              <a:ext uri="{FF2B5EF4-FFF2-40B4-BE49-F238E27FC236}">
                <a16:creationId xmlns:a16="http://schemas.microsoft.com/office/drawing/2014/main" id="{2A129205-D14C-47CA-A5B6-6D3EE1D4E26B}"/>
              </a:ext>
            </a:extLst>
          </p:cNvPr>
          <p:cNvSpPr/>
          <p:nvPr/>
        </p:nvSpPr>
        <p:spPr>
          <a:xfrm>
            <a:off x="3348038" y="6021388"/>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10 Sağ Ok">
            <a:extLst>
              <a:ext uri="{FF2B5EF4-FFF2-40B4-BE49-F238E27FC236}">
                <a16:creationId xmlns:a16="http://schemas.microsoft.com/office/drawing/2014/main" id="{61A255A2-54A5-495B-AE8F-D5BE5656AD02}"/>
              </a:ext>
            </a:extLst>
          </p:cNvPr>
          <p:cNvSpPr/>
          <p:nvPr/>
        </p:nvSpPr>
        <p:spPr>
          <a:xfrm>
            <a:off x="3348038" y="5157788"/>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11 Sağ Ok">
            <a:extLst>
              <a:ext uri="{FF2B5EF4-FFF2-40B4-BE49-F238E27FC236}">
                <a16:creationId xmlns:a16="http://schemas.microsoft.com/office/drawing/2014/main" id="{52AA8F1A-38CD-4571-A720-34991F670C96}"/>
              </a:ext>
            </a:extLst>
          </p:cNvPr>
          <p:cNvSpPr/>
          <p:nvPr/>
        </p:nvSpPr>
        <p:spPr>
          <a:xfrm>
            <a:off x="3348038" y="4292600"/>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12 Sağ Ok">
            <a:extLst>
              <a:ext uri="{FF2B5EF4-FFF2-40B4-BE49-F238E27FC236}">
                <a16:creationId xmlns:a16="http://schemas.microsoft.com/office/drawing/2014/main" id="{55D59240-4C01-4C87-9FF8-542316F28AC2}"/>
              </a:ext>
            </a:extLst>
          </p:cNvPr>
          <p:cNvSpPr/>
          <p:nvPr/>
        </p:nvSpPr>
        <p:spPr>
          <a:xfrm>
            <a:off x="5795963" y="6021388"/>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13 Sağ Ok">
            <a:extLst>
              <a:ext uri="{FF2B5EF4-FFF2-40B4-BE49-F238E27FC236}">
                <a16:creationId xmlns:a16="http://schemas.microsoft.com/office/drawing/2014/main" id="{2B4A063E-98DC-4464-B995-D2CD707E26A9}"/>
              </a:ext>
            </a:extLst>
          </p:cNvPr>
          <p:cNvSpPr/>
          <p:nvPr/>
        </p:nvSpPr>
        <p:spPr>
          <a:xfrm>
            <a:off x="5795963" y="5157788"/>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14 Sağ Ok">
            <a:extLst>
              <a:ext uri="{FF2B5EF4-FFF2-40B4-BE49-F238E27FC236}">
                <a16:creationId xmlns:a16="http://schemas.microsoft.com/office/drawing/2014/main" id="{8A313D75-E497-4807-894F-C06E886CA98E}"/>
              </a:ext>
            </a:extLst>
          </p:cNvPr>
          <p:cNvSpPr/>
          <p:nvPr/>
        </p:nvSpPr>
        <p:spPr>
          <a:xfrm>
            <a:off x="5795963" y="4292600"/>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15 Sağ Ok">
            <a:extLst>
              <a:ext uri="{FF2B5EF4-FFF2-40B4-BE49-F238E27FC236}">
                <a16:creationId xmlns:a16="http://schemas.microsoft.com/office/drawing/2014/main" id="{3837EC8D-B123-4A79-B753-73603A38E0D7}"/>
              </a:ext>
            </a:extLst>
          </p:cNvPr>
          <p:cNvSpPr/>
          <p:nvPr/>
        </p:nvSpPr>
        <p:spPr>
          <a:xfrm>
            <a:off x="5795963" y="3357563"/>
            <a:ext cx="360362"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a:extLst>
              <a:ext uri="{FF2B5EF4-FFF2-40B4-BE49-F238E27FC236}">
                <a16:creationId xmlns:a16="http://schemas.microsoft.com/office/drawing/2014/main" id="{5D38D747-6F9F-4AD5-B6EC-2D3CAFC3F7F3}"/>
              </a:ext>
            </a:extLst>
          </p:cNvPr>
          <p:cNvSpPr>
            <a:spLocks noGrp="1"/>
          </p:cNvSpPr>
          <p:nvPr>
            <p:ph type="title"/>
          </p:nvPr>
        </p:nvSpPr>
        <p:spPr/>
        <p:txBody>
          <a:bodyPr/>
          <a:lstStyle/>
          <a:p>
            <a:pPr eaLnBrk="1" hangingPunct="1"/>
            <a:r>
              <a:rPr lang="tr-TR" altLang="tr-TR"/>
              <a:t>Değişken?</a:t>
            </a:r>
          </a:p>
        </p:txBody>
      </p:sp>
      <p:sp>
        <p:nvSpPr>
          <p:cNvPr id="17411" name="2 İçerik Yer Tutucusu">
            <a:extLst>
              <a:ext uri="{FF2B5EF4-FFF2-40B4-BE49-F238E27FC236}">
                <a16:creationId xmlns:a16="http://schemas.microsoft.com/office/drawing/2014/main" id="{43F5C91E-EA27-4F91-8B9E-585EE330A993}"/>
              </a:ext>
            </a:extLst>
          </p:cNvPr>
          <p:cNvSpPr>
            <a:spLocks noGrp="1"/>
          </p:cNvSpPr>
          <p:nvPr>
            <p:ph idx="1"/>
          </p:nvPr>
        </p:nvSpPr>
        <p:spPr>
          <a:xfrm>
            <a:off x="457200" y="1887538"/>
            <a:ext cx="8229600" cy="2909887"/>
          </a:xfrm>
        </p:spPr>
        <p:txBody>
          <a:bodyPr/>
          <a:lstStyle/>
          <a:p>
            <a:pPr eaLnBrk="1" hangingPunct="1"/>
            <a:r>
              <a:rPr lang="tr-TR" altLang="tr-TR"/>
              <a:t>Değişken, bir durumdan diğerine farklılık gösteren özelliktir.</a:t>
            </a:r>
          </a:p>
          <a:p>
            <a:pPr eaLnBrk="1" hangingPunct="1"/>
            <a:r>
              <a:rPr lang="tr-TR" altLang="tr-TR"/>
              <a:t>Problem yazılırken değişkenlerin belirlenmesi önemlidir.</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a:extLst>
              <a:ext uri="{FF2B5EF4-FFF2-40B4-BE49-F238E27FC236}">
                <a16:creationId xmlns:a16="http://schemas.microsoft.com/office/drawing/2014/main" id="{54FA589F-D1F8-4FE6-BAEF-8EDE17D3EAC0}"/>
              </a:ext>
            </a:extLst>
          </p:cNvPr>
          <p:cNvSpPr>
            <a:spLocks noGrp="1"/>
          </p:cNvSpPr>
          <p:nvPr>
            <p:ph type="title"/>
          </p:nvPr>
        </p:nvSpPr>
        <p:spPr/>
        <p:txBody>
          <a:bodyPr/>
          <a:lstStyle/>
          <a:p>
            <a:pPr eaLnBrk="1" hangingPunct="1"/>
            <a:r>
              <a:rPr lang="tr-TR" altLang="tr-TR"/>
              <a:t>Yapı/Özelliklerine Göre Değişkenler</a:t>
            </a:r>
          </a:p>
        </p:txBody>
      </p:sp>
      <p:sp>
        <p:nvSpPr>
          <p:cNvPr id="18435" name="2 İçerik Yer Tutucusu">
            <a:extLst>
              <a:ext uri="{FF2B5EF4-FFF2-40B4-BE49-F238E27FC236}">
                <a16:creationId xmlns:a16="http://schemas.microsoft.com/office/drawing/2014/main" id="{25DF24B6-3DBF-4B12-90DD-EF0558F94F51}"/>
              </a:ext>
            </a:extLst>
          </p:cNvPr>
          <p:cNvSpPr>
            <a:spLocks noGrp="1"/>
          </p:cNvSpPr>
          <p:nvPr>
            <p:ph idx="1"/>
          </p:nvPr>
        </p:nvSpPr>
        <p:spPr/>
        <p:txBody>
          <a:bodyPr/>
          <a:lstStyle/>
          <a:p>
            <a:pPr eaLnBrk="1" hangingPunct="1"/>
            <a:r>
              <a:rPr lang="tr-TR" altLang="tr-TR"/>
              <a:t>Değişkenler, özelliklerine göre </a:t>
            </a:r>
            <a:r>
              <a:rPr lang="tr-TR" altLang="tr-TR">
                <a:solidFill>
                  <a:schemeClr val="accent2"/>
                </a:solidFill>
              </a:rPr>
              <a:t>nicel</a:t>
            </a:r>
            <a:r>
              <a:rPr lang="tr-TR" altLang="tr-TR"/>
              <a:t> ve </a:t>
            </a:r>
            <a:r>
              <a:rPr lang="tr-TR" altLang="tr-TR">
                <a:solidFill>
                  <a:schemeClr val="accent2"/>
                </a:solidFill>
              </a:rPr>
              <a:t>nitel</a:t>
            </a:r>
            <a:r>
              <a:rPr lang="tr-TR" altLang="tr-TR"/>
              <a:t> olarak sınıflandırılabilirler.</a:t>
            </a:r>
          </a:p>
          <a:p>
            <a:pPr eaLnBrk="1" hangingPunct="1"/>
            <a:endParaRPr lang="tr-TR" altLang="tr-TR"/>
          </a:p>
          <a:p>
            <a:pPr eaLnBrk="1" hangingPunct="1"/>
            <a:r>
              <a:rPr lang="tr-TR" altLang="tr-TR"/>
              <a:t>Eğer değişkenin özelliği, düzeyleri sayı ve miktar olarak açıklanabiliyorsa buna </a:t>
            </a:r>
            <a:r>
              <a:rPr lang="tr-TR" altLang="tr-TR">
                <a:solidFill>
                  <a:schemeClr val="accent2"/>
                </a:solidFill>
              </a:rPr>
              <a:t>nicel değişken,</a:t>
            </a:r>
          </a:p>
          <a:p>
            <a:pPr eaLnBrk="1" hangingPunct="1"/>
            <a:r>
              <a:rPr lang="tr-TR" altLang="tr-TR"/>
              <a:t>Eğer değişkenin özelliği, düzeyleri sınıflandırılıyorsa buna </a:t>
            </a:r>
            <a:r>
              <a:rPr lang="tr-TR" altLang="tr-TR">
                <a:solidFill>
                  <a:schemeClr val="accent2"/>
                </a:solidFill>
              </a:rPr>
              <a:t>nitel değişken </a:t>
            </a:r>
            <a:r>
              <a:rPr lang="tr-TR" altLang="tr-TR"/>
              <a:t>denir.</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a:extLst>
              <a:ext uri="{FF2B5EF4-FFF2-40B4-BE49-F238E27FC236}">
                <a16:creationId xmlns:a16="http://schemas.microsoft.com/office/drawing/2014/main" id="{F0D2BD95-7DF6-4014-B3C8-8764A66EAB13}"/>
              </a:ext>
            </a:extLst>
          </p:cNvPr>
          <p:cNvSpPr>
            <a:spLocks noGrp="1"/>
          </p:cNvSpPr>
          <p:nvPr>
            <p:ph type="title"/>
          </p:nvPr>
        </p:nvSpPr>
        <p:spPr/>
        <p:txBody>
          <a:bodyPr/>
          <a:lstStyle/>
          <a:p>
            <a:pPr eaLnBrk="1" hangingPunct="1"/>
            <a:r>
              <a:rPr lang="tr-TR" altLang="tr-TR"/>
              <a:t>Aldıkları Değere Göre Değişkenler</a:t>
            </a:r>
          </a:p>
        </p:txBody>
      </p:sp>
      <p:sp>
        <p:nvSpPr>
          <p:cNvPr id="19459" name="2 İçerik Yer Tutucusu">
            <a:extLst>
              <a:ext uri="{FF2B5EF4-FFF2-40B4-BE49-F238E27FC236}">
                <a16:creationId xmlns:a16="http://schemas.microsoft.com/office/drawing/2014/main" id="{92ABDE74-ABFD-4100-BE81-879EE599DD9E}"/>
              </a:ext>
            </a:extLst>
          </p:cNvPr>
          <p:cNvSpPr>
            <a:spLocks noGrp="1"/>
          </p:cNvSpPr>
          <p:nvPr>
            <p:ph idx="1"/>
          </p:nvPr>
        </p:nvSpPr>
        <p:spPr/>
        <p:txBody>
          <a:bodyPr/>
          <a:lstStyle/>
          <a:p>
            <a:pPr eaLnBrk="1" hangingPunct="1"/>
            <a:r>
              <a:rPr lang="tr-TR" altLang="tr-TR"/>
              <a:t>Değişkenler aldıkları değerlere göre </a:t>
            </a:r>
            <a:r>
              <a:rPr lang="tr-TR" altLang="tr-TR">
                <a:solidFill>
                  <a:schemeClr val="accent2"/>
                </a:solidFill>
              </a:rPr>
              <a:t>sürekli</a:t>
            </a:r>
            <a:r>
              <a:rPr lang="tr-TR" altLang="tr-TR"/>
              <a:t> veya </a:t>
            </a:r>
            <a:r>
              <a:rPr lang="tr-TR" altLang="tr-TR">
                <a:solidFill>
                  <a:schemeClr val="accent2"/>
                </a:solidFill>
              </a:rPr>
              <a:t>süreksiz</a:t>
            </a:r>
            <a:r>
              <a:rPr lang="tr-TR" altLang="tr-TR"/>
              <a:t> olarak sınıflandırılır.</a:t>
            </a:r>
          </a:p>
          <a:p>
            <a:pPr eaLnBrk="1" hangingPunct="1"/>
            <a:endParaRPr lang="tr-TR" altLang="tr-TR"/>
          </a:p>
          <a:p>
            <a:pPr eaLnBrk="1" hangingPunct="1"/>
            <a:r>
              <a:rPr lang="tr-TR" altLang="tr-TR">
                <a:solidFill>
                  <a:schemeClr val="accent2"/>
                </a:solidFill>
              </a:rPr>
              <a:t>Süreksiz değişkenler</a:t>
            </a:r>
            <a:r>
              <a:rPr lang="tr-TR" altLang="tr-TR"/>
              <a:t>, iki ölçüm arasında sadece sınırlı sayıda değer alırken</a:t>
            </a:r>
          </a:p>
          <a:p>
            <a:pPr eaLnBrk="1" hangingPunct="1"/>
            <a:r>
              <a:rPr lang="tr-TR" altLang="tr-TR">
                <a:solidFill>
                  <a:schemeClr val="accent2"/>
                </a:solidFill>
              </a:rPr>
              <a:t>Sürekli değişkenler</a:t>
            </a:r>
            <a:r>
              <a:rPr lang="tr-TR" altLang="tr-TR"/>
              <a:t>, sonsuz sayıda değer alabilirler.</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Başlık">
            <a:extLst>
              <a:ext uri="{FF2B5EF4-FFF2-40B4-BE49-F238E27FC236}">
                <a16:creationId xmlns:a16="http://schemas.microsoft.com/office/drawing/2014/main" id="{5ACB26AD-A00F-4697-A134-2A8FC2CC6CFD}"/>
              </a:ext>
            </a:extLst>
          </p:cNvPr>
          <p:cNvSpPr>
            <a:spLocks noGrp="1"/>
          </p:cNvSpPr>
          <p:nvPr>
            <p:ph type="title"/>
          </p:nvPr>
        </p:nvSpPr>
        <p:spPr>
          <a:xfrm>
            <a:off x="206375" y="274638"/>
            <a:ext cx="8686800" cy="1143000"/>
          </a:xfrm>
        </p:spPr>
        <p:txBody>
          <a:bodyPr/>
          <a:lstStyle/>
          <a:p>
            <a:pPr eaLnBrk="1" hangingPunct="1"/>
            <a:r>
              <a:rPr lang="tr-TR" altLang="tr-TR" sz="4000"/>
              <a:t>Neden-Sonuç İlişkisine Göre Değişkenler</a:t>
            </a:r>
          </a:p>
        </p:txBody>
      </p:sp>
      <p:sp>
        <p:nvSpPr>
          <p:cNvPr id="20483" name="2 İçerik Yer Tutucusu">
            <a:extLst>
              <a:ext uri="{FF2B5EF4-FFF2-40B4-BE49-F238E27FC236}">
                <a16:creationId xmlns:a16="http://schemas.microsoft.com/office/drawing/2014/main" id="{6CC35A95-5362-4600-BB65-74888E03A38F}"/>
              </a:ext>
            </a:extLst>
          </p:cNvPr>
          <p:cNvSpPr>
            <a:spLocks noGrp="1"/>
          </p:cNvSpPr>
          <p:nvPr>
            <p:ph idx="1"/>
          </p:nvPr>
        </p:nvSpPr>
        <p:spPr/>
        <p:txBody>
          <a:bodyPr/>
          <a:lstStyle/>
          <a:p>
            <a:pPr eaLnBrk="1" hangingPunct="1"/>
            <a:r>
              <a:rPr lang="tr-TR" altLang="tr-TR" sz="2400"/>
              <a:t>Değişkenler neden sonuç ilişkisi içinde bulunuyorsa bu durumda </a:t>
            </a:r>
            <a:r>
              <a:rPr lang="tr-TR" altLang="tr-TR" sz="2400">
                <a:solidFill>
                  <a:srgbClr val="FF0000"/>
                </a:solidFill>
              </a:rPr>
              <a:t>bağımlı </a:t>
            </a:r>
            <a:r>
              <a:rPr lang="tr-TR" altLang="tr-TR" sz="2400"/>
              <a:t>ve </a:t>
            </a:r>
            <a:r>
              <a:rPr lang="tr-TR" altLang="tr-TR" sz="2400">
                <a:solidFill>
                  <a:srgbClr val="FF0000"/>
                </a:solidFill>
              </a:rPr>
              <a:t>bağımsız değişken </a:t>
            </a:r>
            <a:r>
              <a:rPr lang="tr-TR" altLang="tr-TR" sz="2400"/>
              <a:t>olarak sınıflandırılır.</a:t>
            </a:r>
          </a:p>
          <a:p>
            <a:pPr eaLnBrk="1" hangingPunct="1"/>
            <a:r>
              <a:rPr lang="tr-TR" altLang="tr-TR" sz="2400" b="1">
                <a:solidFill>
                  <a:srgbClr val="FF0000"/>
                </a:solidFill>
              </a:rPr>
              <a:t>Bağımsız değişken</a:t>
            </a:r>
            <a:r>
              <a:rPr lang="tr-TR" altLang="tr-TR" sz="2400"/>
              <a:t>, bir veya iki değişken üzerinde etkisi incelenen, olası neden olan değişkendir.</a:t>
            </a:r>
          </a:p>
          <a:p>
            <a:pPr eaLnBrk="1" hangingPunct="1"/>
            <a:r>
              <a:rPr lang="tr-TR" altLang="tr-TR" sz="2400"/>
              <a:t>-Müdahaleyi  yansıtan öğretim yöntemi gibi değişkenler, </a:t>
            </a:r>
            <a:r>
              <a:rPr lang="tr-TR" altLang="tr-TR" sz="2400" i="1">
                <a:solidFill>
                  <a:srgbClr val="FF0000"/>
                </a:solidFill>
              </a:rPr>
              <a:t>değiştirilebilen</a:t>
            </a:r>
            <a:r>
              <a:rPr lang="tr-TR" altLang="tr-TR" sz="2400"/>
              <a:t> ya da </a:t>
            </a:r>
            <a:r>
              <a:rPr lang="tr-TR" altLang="tr-TR" sz="2400" i="1">
                <a:solidFill>
                  <a:srgbClr val="FF0000"/>
                </a:solidFill>
              </a:rPr>
              <a:t>manipüle edilmiş </a:t>
            </a:r>
            <a:r>
              <a:rPr lang="tr-TR" altLang="tr-TR" sz="2400">
                <a:solidFill>
                  <a:srgbClr val="FF0000"/>
                </a:solidFill>
              </a:rPr>
              <a:t>bağımsız değişken</a:t>
            </a:r>
            <a:r>
              <a:rPr lang="tr-TR" altLang="tr-TR" sz="2400"/>
              <a:t>lerdir.</a:t>
            </a:r>
          </a:p>
          <a:p>
            <a:pPr eaLnBrk="1" hangingPunct="1"/>
            <a:r>
              <a:rPr lang="tr-TR" altLang="tr-TR" sz="2400"/>
              <a:t>-Düzeyleri değiştirilmeyen, var olan durumu yansıtan değişkenler ise </a:t>
            </a:r>
            <a:r>
              <a:rPr lang="tr-TR" altLang="tr-TR" sz="2400" i="1">
                <a:solidFill>
                  <a:srgbClr val="FF0000"/>
                </a:solidFill>
              </a:rPr>
              <a:t>seçilmiş</a:t>
            </a:r>
            <a:r>
              <a:rPr lang="tr-TR" altLang="tr-TR" sz="2400"/>
              <a:t> </a:t>
            </a:r>
            <a:r>
              <a:rPr lang="tr-TR" altLang="tr-TR" sz="2400">
                <a:solidFill>
                  <a:srgbClr val="FF0000"/>
                </a:solidFill>
              </a:rPr>
              <a:t>bağımsız değişken</a:t>
            </a:r>
            <a:r>
              <a:rPr lang="tr-TR" altLang="tr-TR" sz="2400"/>
              <a:t>lerdir.</a:t>
            </a:r>
          </a:p>
          <a:p>
            <a:pPr eaLnBrk="1" hangingPunct="1"/>
            <a:r>
              <a:rPr lang="tr-TR" altLang="tr-TR" sz="2400" b="1">
                <a:solidFill>
                  <a:srgbClr val="FF0000"/>
                </a:solidFill>
              </a:rPr>
              <a:t>Bağımlı değişken </a:t>
            </a:r>
            <a:r>
              <a:rPr lang="tr-TR" altLang="tr-TR" sz="2400"/>
              <a:t>ise bağımsız değişkenin etkisi ile değişen, olası sonuç değişkendir. Bireyler ya da gruplararası farklarına bakılan değişkendir.</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a:extLst>
              <a:ext uri="{FF2B5EF4-FFF2-40B4-BE49-F238E27FC236}">
                <a16:creationId xmlns:a16="http://schemas.microsoft.com/office/drawing/2014/main" id="{F601D811-D5FF-4BB1-AEAC-7D2CF34A01C8}"/>
              </a:ext>
            </a:extLst>
          </p:cNvPr>
          <p:cNvSpPr>
            <a:spLocks noGrp="1"/>
          </p:cNvSpPr>
          <p:nvPr>
            <p:ph type="title"/>
          </p:nvPr>
        </p:nvSpPr>
        <p:spPr/>
        <p:txBody>
          <a:bodyPr/>
          <a:lstStyle/>
          <a:p>
            <a:pPr eaLnBrk="1" hangingPunct="1"/>
            <a:r>
              <a:rPr lang="tr-TR" altLang="tr-TR"/>
              <a:t>Bağımsız Değişkenler</a:t>
            </a:r>
          </a:p>
        </p:txBody>
      </p:sp>
      <p:sp>
        <p:nvSpPr>
          <p:cNvPr id="21507" name="2 İçerik Yer Tutucusu">
            <a:extLst>
              <a:ext uri="{FF2B5EF4-FFF2-40B4-BE49-F238E27FC236}">
                <a16:creationId xmlns:a16="http://schemas.microsoft.com/office/drawing/2014/main" id="{16724AA2-9D8C-4AA3-A43A-FCE7CE195B13}"/>
              </a:ext>
            </a:extLst>
          </p:cNvPr>
          <p:cNvSpPr>
            <a:spLocks noGrp="1"/>
          </p:cNvSpPr>
          <p:nvPr>
            <p:ph idx="1"/>
          </p:nvPr>
        </p:nvSpPr>
        <p:spPr>
          <a:xfrm>
            <a:off x="457200" y="1816100"/>
            <a:ext cx="8229600" cy="3700463"/>
          </a:xfrm>
        </p:spPr>
        <p:txBody>
          <a:bodyPr/>
          <a:lstStyle/>
          <a:p>
            <a:pPr eaLnBrk="1" hangingPunct="1"/>
            <a:r>
              <a:rPr lang="tr-TR" altLang="tr-TR">
                <a:solidFill>
                  <a:srgbClr val="FF0000"/>
                </a:solidFill>
              </a:rPr>
              <a:t>Düzenleyici değişken,</a:t>
            </a:r>
            <a:r>
              <a:rPr lang="tr-TR" altLang="tr-TR"/>
              <a:t> bağımlı değişken ve bağımsız değişken arasındaki ilişkiyi düzenleyen veya etkileyen değişkendir.</a:t>
            </a:r>
          </a:p>
          <a:p>
            <a:pPr eaLnBrk="1" hangingPunct="1"/>
            <a:r>
              <a:rPr lang="tr-TR" altLang="tr-TR">
                <a:solidFill>
                  <a:srgbClr val="FF0000"/>
                </a:solidFill>
              </a:rPr>
              <a:t>Kontrol değişkenleri,</a:t>
            </a:r>
            <a:r>
              <a:rPr lang="tr-TR" altLang="tr-TR"/>
              <a:t> bağımsız değişken gibi bağımlı değişkeni etkileyebileceği düşünülerek kontrol altına alınan değişkenlerdir.</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Başlık">
            <a:extLst>
              <a:ext uri="{FF2B5EF4-FFF2-40B4-BE49-F238E27FC236}">
                <a16:creationId xmlns:a16="http://schemas.microsoft.com/office/drawing/2014/main" id="{D70A51AB-F31C-4367-84EB-501EC3524B33}"/>
              </a:ext>
            </a:extLst>
          </p:cNvPr>
          <p:cNvSpPr>
            <a:spLocks noGrp="1"/>
          </p:cNvSpPr>
          <p:nvPr>
            <p:ph type="title"/>
          </p:nvPr>
        </p:nvSpPr>
        <p:spPr>
          <a:xfrm>
            <a:off x="457200" y="44450"/>
            <a:ext cx="8229600" cy="1143000"/>
          </a:xfrm>
        </p:spPr>
        <p:txBody>
          <a:bodyPr/>
          <a:lstStyle/>
          <a:p>
            <a:r>
              <a:rPr lang="tr-TR" altLang="tr-TR"/>
              <a:t>İyi Bir Araştırma Probleminde…</a:t>
            </a:r>
          </a:p>
        </p:txBody>
      </p:sp>
      <p:sp>
        <p:nvSpPr>
          <p:cNvPr id="22531" name="2 İçerik Yer Tutucusu">
            <a:extLst>
              <a:ext uri="{FF2B5EF4-FFF2-40B4-BE49-F238E27FC236}">
                <a16:creationId xmlns:a16="http://schemas.microsoft.com/office/drawing/2014/main" id="{EC01ED7F-FD81-4F62-90D5-905806430CEE}"/>
              </a:ext>
            </a:extLst>
          </p:cNvPr>
          <p:cNvSpPr>
            <a:spLocks noGrp="1"/>
          </p:cNvSpPr>
          <p:nvPr>
            <p:ph idx="1"/>
          </p:nvPr>
        </p:nvSpPr>
        <p:spPr>
          <a:xfrm>
            <a:off x="457200" y="1052513"/>
            <a:ext cx="8229600" cy="4857750"/>
          </a:xfrm>
        </p:spPr>
        <p:txBody>
          <a:bodyPr/>
          <a:lstStyle/>
          <a:p>
            <a:r>
              <a:rPr lang="tr-TR" altLang="tr-TR"/>
              <a:t>Problem</a:t>
            </a:r>
          </a:p>
          <a:p>
            <a:pPr>
              <a:buFont typeface="Arial" panose="020B0604020202020204" pitchFamily="34" charset="0"/>
              <a:buNone/>
            </a:pPr>
            <a:r>
              <a:rPr lang="tr-TR" altLang="tr-TR">
                <a:solidFill>
                  <a:srgbClr val="FF0000"/>
                </a:solidFill>
              </a:rPr>
              <a:t>	-Evren</a:t>
            </a:r>
          </a:p>
          <a:p>
            <a:pPr>
              <a:buFont typeface="Arial" panose="020B0604020202020204" pitchFamily="34" charset="0"/>
              <a:buNone/>
            </a:pPr>
            <a:r>
              <a:rPr lang="tr-TR" altLang="tr-TR">
                <a:solidFill>
                  <a:srgbClr val="FF0000"/>
                </a:solidFill>
              </a:rPr>
              <a:t>	-Değişkenler</a:t>
            </a:r>
          </a:p>
          <a:p>
            <a:pPr>
              <a:buFont typeface="Arial" panose="020B0604020202020204" pitchFamily="34" charset="0"/>
              <a:buNone/>
            </a:pPr>
            <a:r>
              <a:rPr lang="tr-TR" altLang="tr-TR">
                <a:solidFill>
                  <a:srgbClr val="FF0000"/>
                </a:solidFill>
              </a:rPr>
              <a:t>	-Problem mantığı </a:t>
            </a:r>
          </a:p>
          <a:p>
            <a:pPr>
              <a:buFont typeface="Arial" panose="020B0604020202020204" pitchFamily="34" charset="0"/>
              <a:buNone/>
            </a:pPr>
            <a:r>
              <a:rPr lang="tr-TR" altLang="tr-TR"/>
              <a:t>	İçermelidir.</a:t>
            </a:r>
          </a:p>
          <a:p>
            <a:r>
              <a:rPr lang="tr-TR" altLang="tr-TR">
                <a:solidFill>
                  <a:srgbClr val="FF0000"/>
                </a:solidFill>
              </a:rPr>
              <a:t>Örnek:</a:t>
            </a:r>
            <a:r>
              <a:rPr lang="tr-TR" altLang="tr-TR"/>
              <a:t> </a:t>
            </a:r>
          </a:p>
          <a:p>
            <a:r>
              <a:rPr lang="tr-TR" altLang="tr-TR"/>
              <a:t>Üç değişik x, y, z programlarına devam eden </a:t>
            </a:r>
            <a:r>
              <a:rPr lang="tr-TR" altLang="tr-TR">
                <a:solidFill>
                  <a:srgbClr val="FF0000"/>
                </a:solidFill>
              </a:rPr>
              <a:t>(bağımsız değişkenler) </a:t>
            </a:r>
            <a:r>
              <a:rPr lang="tr-TR" altLang="tr-TR"/>
              <a:t>yetenekli ve üstün zekalı öğrencilerin </a:t>
            </a:r>
            <a:r>
              <a:rPr lang="tr-TR" altLang="tr-TR">
                <a:solidFill>
                  <a:srgbClr val="FF0000"/>
                </a:solidFill>
              </a:rPr>
              <a:t>(evren) </a:t>
            </a:r>
            <a:r>
              <a:rPr lang="tr-TR" altLang="tr-TR"/>
              <a:t>yaratıcılıkları </a:t>
            </a:r>
            <a:r>
              <a:rPr lang="tr-TR" altLang="tr-TR">
                <a:solidFill>
                  <a:srgbClr val="FF0000"/>
                </a:solidFill>
              </a:rPr>
              <a:t>(bağımlı değişken) </a:t>
            </a:r>
            <a:r>
              <a:rPr lang="tr-TR" altLang="tr-TR"/>
              <a:t>arasında bir fark var mıdır?</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Başlık">
            <a:extLst>
              <a:ext uri="{FF2B5EF4-FFF2-40B4-BE49-F238E27FC236}">
                <a16:creationId xmlns:a16="http://schemas.microsoft.com/office/drawing/2014/main" id="{9739CEA8-B873-4355-968B-796186F46F01}"/>
              </a:ext>
            </a:extLst>
          </p:cNvPr>
          <p:cNvSpPr>
            <a:spLocks noGrp="1"/>
          </p:cNvSpPr>
          <p:nvPr>
            <p:ph type="title"/>
          </p:nvPr>
        </p:nvSpPr>
        <p:spPr>
          <a:xfrm>
            <a:off x="0" y="274638"/>
            <a:ext cx="9144000" cy="1143000"/>
          </a:xfrm>
        </p:spPr>
        <p:txBody>
          <a:bodyPr/>
          <a:lstStyle/>
          <a:p>
            <a:r>
              <a:rPr lang="tr-TR" altLang="tr-TR"/>
              <a:t>İyi Bir Araştırma Sorusunun Özellikleri</a:t>
            </a:r>
          </a:p>
        </p:txBody>
      </p:sp>
      <p:sp>
        <p:nvSpPr>
          <p:cNvPr id="23555" name="2 İçerik Yer Tutucusu">
            <a:extLst>
              <a:ext uri="{FF2B5EF4-FFF2-40B4-BE49-F238E27FC236}">
                <a16:creationId xmlns:a16="http://schemas.microsoft.com/office/drawing/2014/main" id="{D5303A64-E670-46B9-B748-306E2326F524}"/>
              </a:ext>
            </a:extLst>
          </p:cNvPr>
          <p:cNvSpPr>
            <a:spLocks noGrp="1"/>
          </p:cNvSpPr>
          <p:nvPr>
            <p:ph idx="1"/>
          </p:nvPr>
        </p:nvSpPr>
        <p:spPr/>
        <p:txBody>
          <a:bodyPr/>
          <a:lstStyle/>
          <a:p>
            <a:r>
              <a:rPr lang="tr-TR" altLang="tr-TR"/>
              <a:t>1. Araştırma sorusu </a:t>
            </a:r>
            <a:r>
              <a:rPr lang="tr-TR" altLang="tr-TR">
                <a:solidFill>
                  <a:srgbClr val="FF0000"/>
                </a:solidFill>
              </a:rPr>
              <a:t>yapılabilir </a:t>
            </a:r>
            <a:r>
              <a:rPr lang="tr-TR" altLang="tr-TR"/>
              <a:t>(uygulanabilir, makul/</a:t>
            </a:r>
            <a:r>
              <a:rPr lang="tr-TR" altLang="tr-TR">
                <a:solidFill>
                  <a:srgbClr val="FF0000"/>
                </a:solidFill>
              </a:rPr>
              <a:t>feasible</a:t>
            </a:r>
            <a:r>
              <a:rPr lang="tr-TR" altLang="tr-TR"/>
              <a:t>) olmalıdır (zaman açısından, kaynak vb.)</a:t>
            </a:r>
          </a:p>
          <a:p>
            <a:r>
              <a:rPr lang="tr-TR" altLang="tr-TR"/>
              <a:t>2. Araştırma sorusu </a:t>
            </a:r>
            <a:r>
              <a:rPr lang="tr-TR" altLang="tr-TR">
                <a:solidFill>
                  <a:srgbClr val="FF0000"/>
                </a:solidFill>
              </a:rPr>
              <a:t>açık</a:t>
            </a:r>
            <a:r>
              <a:rPr lang="tr-TR" altLang="tr-TR"/>
              <a:t> (</a:t>
            </a:r>
            <a:r>
              <a:rPr lang="tr-TR" altLang="tr-TR">
                <a:solidFill>
                  <a:srgbClr val="FF0000"/>
                </a:solidFill>
              </a:rPr>
              <a:t>anlaşılır, clear</a:t>
            </a:r>
            <a:r>
              <a:rPr lang="tr-TR" altLang="tr-TR"/>
              <a:t>) olmalıdır (herkes aynı şeyi anlamalıdır)</a:t>
            </a:r>
          </a:p>
          <a:p>
            <a:r>
              <a:rPr lang="tr-TR" altLang="tr-TR"/>
              <a:t>3. Araştırma sorusu </a:t>
            </a:r>
            <a:r>
              <a:rPr lang="tr-TR" altLang="tr-TR">
                <a:solidFill>
                  <a:srgbClr val="FF0000"/>
                </a:solidFill>
              </a:rPr>
              <a:t>önemli</a:t>
            </a:r>
            <a:r>
              <a:rPr lang="tr-TR" altLang="tr-TR"/>
              <a:t> (anlamlı, değerli, </a:t>
            </a:r>
            <a:r>
              <a:rPr lang="tr-TR" altLang="tr-TR">
                <a:solidFill>
                  <a:srgbClr val="FF0000"/>
                </a:solidFill>
              </a:rPr>
              <a:t>significant</a:t>
            </a:r>
            <a:r>
              <a:rPr lang="tr-TR" altLang="tr-TR"/>
              <a:t>) olmalıdır.</a:t>
            </a:r>
          </a:p>
          <a:p>
            <a:r>
              <a:rPr lang="tr-TR" altLang="tr-TR"/>
              <a:t>4. Araştırma sorusu </a:t>
            </a:r>
            <a:r>
              <a:rPr lang="tr-TR" altLang="tr-TR">
                <a:solidFill>
                  <a:srgbClr val="FF0000"/>
                </a:solidFill>
              </a:rPr>
              <a:t>etik</a:t>
            </a:r>
            <a:r>
              <a:rPr lang="tr-TR" altLang="tr-TR"/>
              <a:t> (ahlaki) olmalıdır.</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a:extLst>
              <a:ext uri="{FF2B5EF4-FFF2-40B4-BE49-F238E27FC236}">
                <a16:creationId xmlns:a16="http://schemas.microsoft.com/office/drawing/2014/main" id="{7BFC0CE7-8C05-426E-8582-B98C47961E29}"/>
              </a:ext>
            </a:extLst>
          </p:cNvPr>
          <p:cNvSpPr>
            <a:spLocks noGrp="1"/>
          </p:cNvSpPr>
          <p:nvPr>
            <p:ph type="title"/>
          </p:nvPr>
        </p:nvSpPr>
        <p:spPr>
          <a:xfrm>
            <a:off x="250825" y="274638"/>
            <a:ext cx="8435975" cy="1143000"/>
          </a:xfrm>
        </p:spPr>
        <p:txBody>
          <a:bodyPr/>
          <a:lstStyle/>
          <a:p>
            <a:r>
              <a:rPr lang="tr-TR" altLang="tr-TR"/>
              <a:t>Araştırılamaz / Araştırılabilir Sorular</a:t>
            </a:r>
          </a:p>
        </p:txBody>
      </p:sp>
      <p:graphicFrame>
        <p:nvGraphicFramePr>
          <p:cNvPr id="4" name="3 İçerik Yer Tutucusu">
            <a:extLst>
              <a:ext uri="{FF2B5EF4-FFF2-40B4-BE49-F238E27FC236}">
                <a16:creationId xmlns:a16="http://schemas.microsoft.com/office/drawing/2014/main" id="{09958906-EB00-4DF6-855C-41BD1CDDB393}"/>
              </a:ext>
            </a:extLst>
          </p:cNvPr>
          <p:cNvGraphicFramePr>
            <a:graphicFrameLocks noGrp="1"/>
          </p:cNvGraphicFramePr>
          <p:nvPr>
            <p:ph idx="1"/>
          </p:nvPr>
        </p:nvGraphicFramePr>
        <p:xfrm>
          <a:off x="457200" y="16288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Başlık">
            <a:extLst>
              <a:ext uri="{FF2B5EF4-FFF2-40B4-BE49-F238E27FC236}">
                <a16:creationId xmlns:a16="http://schemas.microsoft.com/office/drawing/2014/main" id="{02E2F886-F55A-4CB0-B39C-FF082338D48A}"/>
              </a:ext>
            </a:extLst>
          </p:cNvPr>
          <p:cNvSpPr>
            <a:spLocks noGrp="1"/>
          </p:cNvSpPr>
          <p:nvPr>
            <p:ph type="title"/>
          </p:nvPr>
        </p:nvSpPr>
        <p:spPr/>
        <p:txBody>
          <a:bodyPr/>
          <a:lstStyle/>
          <a:p>
            <a:r>
              <a:rPr lang="tr-TR" altLang="tr-TR"/>
              <a:t>Örnek Araştırma Soruları - 1</a:t>
            </a:r>
          </a:p>
        </p:txBody>
      </p:sp>
      <p:sp>
        <p:nvSpPr>
          <p:cNvPr id="25603" name="2 İçerik Yer Tutucusu">
            <a:extLst>
              <a:ext uri="{FF2B5EF4-FFF2-40B4-BE49-F238E27FC236}">
                <a16:creationId xmlns:a16="http://schemas.microsoft.com/office/drawing/2014/main" id="{28FA0703-87BB-4A9D-A847-CE1AD8B22456}"/>
              </a:ext>
            </a:extLst>
          </p:cNvPr>
          <p:cNvSpPr>
            <a:spLocks noGrp="1"/>
          </p:cNvSpPr>
          <p:nvPr>
            <p:ph idx="1"/>
          </p:nvPr>
        </p:nvSpPr>
        <p:spPr>
          <a:xfrm>
            <a:off x="457200" y="1308100"/>
            <a:ext cx="8435975" cy="4929188"/>
          </a:xfrm>
        </p:spPr>
        <p:txBody>
          <a:bodyPr/>
          <a:lstStyle/>
          <a:p>
            <a:r>
              <a:rPr lang="tr-TR" altLang="tr-TR"/>
              <a:t>1. Bilişim teknolojilerinin eğitim fakültelerindeki öğretim ortamı ile bütünleştirilmesi sürecinde karşılaşılan zorluklar ve bunlara ilişkin muhtemel çözüm önerileri nelerdir?</a:t>
            </a:r>
          </a:p>
          <a:p>
            <a:r>
              <a:rPr lang="tr-TR" altLang="tr-TR"/>
              <a:t>2. Eğitim fakültelerinin bilişim teknolojileri ile ilgili fiziksel ve insan gücü yeterlilikleri nedir?</a:t>
            </a:r>
          </a:p>
          <a:p>
            <a:r>
              <a:rPr lang="tr-TR" altLang="tr-TR"/>
              <a:t>3. What are the main barriers faced while integrating ICTs in pre-service teacher education programs according to deans, teacher educators, and prospective teachers?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Başlık">
            <a:extLst>
              <a:ext uri="{FF2B5EF4-FFF2-40B4-BE49-F238E27FC236}">
                <a16:creationId xmlns:a16="http://schemas.microsoft.com/office/drawing/2014/main" id="{AF7E5B81-C3B0-4D60-BDBE-01299664DD86}"/>
              </a:ext>
            </a:extLst>
          </p:cNvPr>
          <p:cNvSpPr>
            <a:spLocks noGrp="1"/>
          </p:cNvSpPr>
          <p:nvPr>
            <p:ph type="title"/>
          </p:nvPr>
        </p:nvSpPr>
        <p:spPr/>
        <p:txBody>
          <a:bodyPr/>
          <a:lstStyle/>
          <a:p>
            <a:r>
              <a:rPr lang="tr-TR" altLang="tr-TR"/>
              <a:t>Araştırma Sorusu Örnekleri - 2</a:t>
            </a:r>
          </a:p>
        </p:txBody>
      </p:sp>
      <p:sp>
        <p:nvSpPr>
          <p:cNvPr id="26627" name="2 İçerik Yer Tutucusu">
            <a:extLst>
              <a:ext uri="{FF2B5EF4-FFF2-40B4-BE49-F238E27FC236}">
                <a16:creationId xmlns:a16="http://schemas.microsoft.com/office/drawing/2014/main" id="{06858C78-9EEE-4025-9568-D5951533E9A8}"/>
              </a:ext>
            </a:extLst>
          </p:cNvPr>
          <p:cNvSpPr>
            <a:spLocks noGrp="1"/>
          </p:cNvSpPr>
          <p:nvPr>
            <p:ph idx="1"/>
          </p:nvPr>
        </p:nvSpPr>
        <p:spPr>
          <a:xfrm>
            <a:off x="457200" y="1341438"/>
            <a:ext cx="8229600" cy="4535487"/>
          </a:xfrm>
        </p:spPr>
        <p:txBody>
          <a:bodyPr/>
          <a:lstStyle/>
          <a:p>
            <a:r>
              <a:rPr lang="tr-TR" altLang="tr-TR">
                <a:solidFill>
                  <a:srgbClr val="FF0000"/>
                </a:solidFill>
              </a:rPr>
              <a:t>Son padişahlar daha güçlü olsalardı Türkiye bugün ne durumda olurdu?</a:t>
            </a:r>
          </a:p>
          <a:p>
            <a:r>
              <a:rPr lang="tr-TR" altLang="tr-TR"/>
              <a:t>19. Yüzyılda Türkiye’de yabancı okulların gelişmesi/kurulması</a:t>
            </a:r>
          </a:p>
          <a:p>
            <a:r>
              <a:rPr lang="tr-TR" altLang="tr-TR">
                <a:solidFill>
                  <a:srgbClr val="FF0000"/>
                </a:solidFill>
              </a:rPr>
              <a:t>Kansere neden olan etmenler nelerdir?</a:t>
            </a:r>
          </a:p>
          <a:p>
            <a:r>
              <a:rPr lang="tr-TR" altLang="tr-TR"/>
              <a:t>BÜ kampusundaki farelerin ekolojisi</a:t>
            </a:r>
          </a:p>
          <a:p>
            <a:r>
              <a:rPr lang="tr-TR" altLang="tr-TR">
                <a:solidFill>
                  <a:srgbClr val="FF0000"/>
                </a:solidFill>
              </a:rPr>
              <a:t>Küreselleşme Türkiye’yi etkiler mi?</a:t>
            </a:r>
          </a:p>
          <a:p>
            <a:r>
              <a:rPr lang="tr-TR" altLang="tr-TR"/>
              <a:t>Uluslar arası Kahve Fiyatlarıyla Uganda’daki Yaşam Standartları Arasında bir ilişki Var Mıdır?</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a:extLst>
              <a:ext uri="{FF2B5EF4-FFF2-40B4-BE49-F238E27FC236}">
                <a16:creationId xmlns:a16="http://schemas.microsoft.com/office/drawing/2014/main" id="{7AA49471-88BA-42AA-BC57-C537ADFBD1D2}"/>
              </a:ext>
            </a:extLst>
          </p:cNvPr>
          <p:cNvSpPr>
            <a:spLocks noGrp="1"/>
          </p:cNvSpPr>
          <p:nvPr>
            <p:ph type="title"/>
          </p:nvPr>
        </p:nvSpPr>
        <p:spPr>
          <a:xfrm>
            <a:off x="457200" y="115888"/>
            <a:ext cx="8229600" cy="1143000"/>
          </a:xfrm>
        </p:spPr>
        <p:txBody>
          <a:bodyPr/>
          <a:lstStyle/>
          <a:p>
            <a:r>
              <a:rPr lang="tr-TR" altLang="tr-TR"/>
              <a:t>Hipotez Nasıl Belirlenir? - 1</a:t>
            </a:r>
          </a:p>
        </p:txBody>
      </p:sp>
      <p:sp>
        <p:nvSpPr>
          <p:cNvPr id="27651" name="2 İçerik Yer Tutucusu">
            <a:extLst>
              <a:ext uri="{FF2B5EF4-FFF2-40B4-BE49-F238E27FC236}">
                <a16:creationId xmlns:a16="http://schemas.microsoft.com/office/drawing/2014/main" id="{DD91FB41-56F4-4B31-8C2A-A1AB3B40FFF7}"/>
              </a:ext>
            </a:extLst>
          </p:cNvPr>
          <p:cNvSpPr>
            <a:spLocks noGrp="1"/>
          </p:cNvSpPr>
          <p:nvPr>
            <p:ph idx="1"/>
          </p:nvPr>
        </p:nvSpPr>
        <p:spPr>
          <a:xfrm>
            <a:off x="457200" y="1052513"/>
            <a:ext cx="8229600" cy="4852987"/>
          </a:xfrm>
        </p:spPr>
        <p:txBody>
          <a:bodyPr/>
          <a:lstStyle/>
          <a:p>
            <a:r>
              <a:rPr lang="tr-TR" altLang="tr-TR"/>
              <a:t>İstatistiki anlamda </a:t>
            </a:r>
            <a:r>
              <a:rPr lang="tr-TR" altLang="tr-TR">
                <a:solidFill>
                  <a:srgbClr val="FF0000"/>
                </a:solidFill>
              </a:rPr>
              <a:t>hipotez</a:t>
            </a:r>
            <a:r>
              <a:rPr lang="tr-TR" altLang="tr-TR"/>
              <a:t>, bir veya daha fazla anakütle hakkında ileri sürülen ve doğru yahut yanlış olması mümkün olan iddia veya ifadelerdir.</a:t>
            </a:r>
          </a:p>
          <a:p>
            <a:r>
              <a:rPr lang="tr-TR" altLang="tr-TR"/>
              <a:t>Evrenin tümü üzerinde çalışıldığında hipotez testi uygulanmaz. Eğer evrenden örneklem alınarak çalışılıyorsa, bir hipotez testi uygulanır.</a:t>
            </a:r>
          </a:p>
          <a:p>
            <a:r>
              <a:rPr lang="tr-TR" altLang="tr-TR"/>
              <a:t>Hipotez Testi, hipotezin örneklemden elde edilen verilere bağlı olarak belirli bir hata payı ile doğrulanmasına / yanlışlanmasına denir.</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Başlık">
            <a:extLst>
              <a:ext uri="{FF2B5EF4-FFF2-40B4-BE49-F238E27FC236}">
                <a16:creationId xmlns:a16="http://schemas.microsoft.com/office/drawing/2014/main" id="{34241CD1-D88E-47D3-8324-EB232787B83F}"/>
              </a:ext>
            </a:extLst>
          </p:cNvPr>
          <p:cNvSpPr>
            <a:spLocks noGrp="1"/>
          </p:cNvSpPr>
          <p:nvPr>
            <p:ph type="title"/>
          </p:nvPr>
        </p:nvSpPr>
        <p:spPr>
          <a:xfrm>
            <a:off x="457200" y="44450"/>
            <a:ext cx="8229600" cy="1143000"/>
          </a:xfrm>
        </p:spPr>
        <p:txBody>
          <a:bodyPr/>
          <a:lstStyle/>
          <a:p>
            <a:r>
              <a:rPr lang="tr-TR" altLang="tr-TR"/>
              <a:t>Hipotez Nasıl Belirlenir? - 2</a:t>
            </a:r>
          </a:p>
        </p:txBody>
      </p:sp>
      <p:sp>
        <p:nvSpPr>
          <p:cNvPr id="28675" name="2 İçerik Yer Tutucusu">
            <a:extLst>
              <a:ext uri="{FF2B5EF4-FFF2-40B4-BE49-F238E27FC236}">
                <a16:creationId xmlns:a16="http://schemas.microsoft.com/office/drawing/2014/main" id="{E69191C0-94E9-4E14-8A49-C688E158A73D}"/>
              </a:ext>
            </a:extLst>
          </p:cNvPr>
          <p:cNvSpPr>
            <a:spLocks noGrp="1"/>
          </p:cNvSpPr>
          <p:nvPr>
            <p:ph idx="1"/>
          </p:nvPr>
        </p:nvSpPr>
        <p:spPr>
          <a:xfrm>
            <a:off x="179388" y="981075"/>
            <a:ext cx="8820150" cy="5327650"/>
          </a:xfrm>
        </p:spPr>
        <p:txBody>
          <a:bodyPr/>
          <a:lstStyle/>
          <a:p>
            <a:r>
              <a:rPr lang="tr-TR" altLang="tr-TR">
                <a:solidFill>
                  <a:srgbClr val="FF0000"/>
                </a:solidFill>
              </a:rPr>
              <a:t>Hipotez testi </a:t>
            </a:r>
            <a:r>
              <a:rPr lang="tr-TR" altLang="tr-TR"/>
              <a:t>hipotezin doğru/yanlışlığından %100 emin olmak için değil belli ölçüde hatayı ihtiva edecek şekilde yapılır.</a:t>
            </a:r>
          </a:p>
          <a:p>
            <a:r>
              <a:rPr lang="tr-TR" altLang="tr-TR">
                <a:solidFill>
                  <a:srgbClr val="FF0000"/>
                </a:solidFill>
              </a:rPr>
              <a:t>Anlamlılık testi </a:t>
            </a:r>
            <a:r>
              <a:rPr lang="tr-TR" altLang="tr-TR"/>
              <a:t>(manidarlık testi), istatistiksel hipotezin (</a:t>
            </a:r>
            <a:r>
              <a:rPr lang="tr-TR" altLang="tr-TR">
                <a:solidFill>
                  <a:srgbClr val="FF0000"/>
                </a:solidFill>
              </a:rPr>
              <a:t>H</a:t>
            </a:r>
            <a:r>
              <a:rPr lang="tr-TR" altLang="tr-TR" sz="2000">
                <a:solidFill>
                  <a:srgbClr val="FF0000"/>
                </a:solidFill>
              </a:rPr>
              <a:t>0</a:t>
            </a:r>
            <a:r>
              <a:rPr lang="tr-TR" altLang="tr-TR"/>
              <a:t>) yanlışlanıp yanlışlanmadığını anlamak için uygulanır.</a:t>
            </a:r>
          </a:p>
          <a:p>
            <a:r>
              <a:rPr lang="tr-TR" altLang="tr-TR"/>
              <a:t>Sıfır hipotezi (</a:t>
            </a:r>
            <a:r>
              <a:rPr lang="tr-TR" altLang="tr-TR">
                <a:solidFill>
                  <a:srgbClr val="FF0000"/>
                </a:solidFill>
              </a:rPr>
              <a:t>H</a:t>
            </a:r>
            <a:r>
              <a:rPr lang="tr-TR" altLang="tr-TR" sz="2000">
                <a:solidFill>
                  <a:srgbClr val="FF0000"/>
                </a:solidFill>
              </a:rPr>
              <a:t>0</a:t>
            </a:r>
            <a:r>
              <a:rPr lang="tr-TR" altLang="tr-TR"/>
              <a:t>), ortalamalar ve dağılımlar arasında bir farkın veya ilişkinin olmadığını savunur.</a:t>
            </a:r>
          </a:p>
          <a:p>
            <a:r>
              <a:rPr lang="tr-TR" altLang="tr-TR"/>
              <a:t>Sıfır hipotezinin reddedilmesi durumunda kabul edilecek olan hipoteze </a:t>
            </a:r>
            <a:r>
              <a:rPr lang="tr-TR" altLang="tr-TR">
                <a:solidFill>
                  <a:srgbClr val="FF0000"/>
                </a:solidFill>
              </a:rPr>
              <a:t>“Alternatif Hipotez” </a:t>
            </a:r>
            <a:r>
              <a:rPr lang="tr-TR" altLang="tr-TR"/>
              <a:t>denir.</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Başlık">
            <a:extLst>
              <a:ext uri="{FF2B5EF4-FFF2-40B4-BE49-F238E27FC236}">
                <a16:creationId xmlns:a16="http://schemas.microsoft.com/office/drawing/2014/main" id="{7B76C3FD-4478-4521-BBC6-9CC7F51113B7}"/>
              </a:ext>
            </a:extLst>
          </p:cNvPr>
          <p:cNvSpPr>
            <a:spLocks noGrp="1"/>
          </p:cNvSpPr>
          <p:nvPr>
            <p:ph type="title"/>
          </p:nvPr>
        </p:nvSpPr>
        <p:spPr>
          <a:xfrm>
            <a:off x="457200" y="-26988"/>
            <a:ext cx="8229600" cy="1143001"/>
          </a:xfrm>
        </p:spPr>
        <p:txBody>
          <a:bodyPr/>
          <a:lstStyle/>
          <a:p>
            <a:r>
              <a:rPr lang="tr-TR" altLang="tr-TR"/>
              <a:t>Hipotez Nasıl Belirlenir? - 3</a:t>
            </a:r>
          </a:p>
        </p:txBody>
      </p:sp>
      <p:sp>
        <p:nvSpPr>
          <p:cNvPr id="29699" name="2 İçerik Yer Tutucusu">
            <a:extLst>
              <a:ext uri="{FF2B5EF4-FFF2-40B4-BE49-F238E27FC236}">
                <a16:creationId xmlns:a16="http://schemas.microsoft.com/office/drawing/2014/main" id="{694CBD41-1BEA-4555-84D0-3709A0EA4417}"/>
              </a:ext>
            </a:extLst>
          </p:cNvPr>
          <p:cNvSpPr>
            <a:spLocks noGrp="1"/>
          </p:cNvSpPr>
          <p:nvPr>
            <p:ph idx="1"/>
          </p:nvPr>
        </p:nvSpPr>
        <p:spPr>
          <a:xfrm>
            <a:off x="0" y="1196975"/>
            <a:ext cx="9144000" cy="5000625"/>
          </a:xfrm>
        </p:spPr>
        <p:txBody>
          <a:bodyPr/>
          <a:lstStyle/>
          <a:p>
            <a:r>
              <a:rPr lang="tr-TR" altLang="tr-TR"/>
              <a:t>Alternatif hipotez </a:t>
            </a:r>
            <a:r>
              <a:rPr lang="tr-TR" altLang="tr-TR">
                <a:solidFill>
                  <a:srgbClr val="FF0000"/>
                </a:solidFill>
              </a:rPr>
              <a:t>(Alternative Hypothesis; Hı veya Ha), </a:t>
            </a:r>
            <a:r>
              <a:rPr lang="tr-TR" altLang="tr-TR"/>
              <a:t>ortalamalarda ve dağılımda bir fark olduğunu savunur.</a:t>
            </a:r>
          </a:p>
          <a:p>
            <a:r>
              <a:rPr lang="tr-TR" altLang="tr-TR"/>
              <a:t>Alternatif hipotez, bizim evrendeki ortalamalarda ve dağılımda bir fark olduğu </a:t>
            </a:r>
            <a:r>
              <a:rPr lang="tr-TR" altLang="tr-TR">
                <a:solidFill>
                  <a:srgbClr val="FF0000"/>
                </a:solidFill>
              </a:rPr>
              <a:t>şüphe ve gözlemimize dayanır</a:t>
            </a:r>
            <a:r>
              <a:rPr lang="tr-TR" altLang="tr-TR"/>
              <a:t> (Araştırmacılar ispatlamak istedikleri iddiayı daima alternatif hipotez şeklinde takdim ederler).</a:t>
            </a:r>
          </a:p>
          <a:p>
            <a:r>
              <a:rPr lang="tr-TR" altLang="tr-TR"/>
              <a:t>Hipotez testinde, evrenden alınacak sonsuz tesadüfi örneklemin bir normal dağılım eğrisinin altında </a:t>
            </a:r>
            <a:r>
              <a:rPr lang="tr-TR" altLang="tr-TR">
                <a:solidFill>
                  <a:srgbClr val="FF0000"/>
                </a:solidFill>
              </a:rPr>
              <a:t>(ana ortalamanın etrafında)</a:t>
            </a:r>
            <a:r>
              <a:rPr lang="tr-TR" altLang="tr-TR"/>
              <a:t> toplanacağı kabul edilir.</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a:extLst>
              <a:ext uri="{FF2B5EF4-FFF2-40B4-BE49-F238E27FC236}">
                <a16:creationId xmlns:a16="http://schemas.microsoft.com/office/drawing/2014/main" id="{D05EA6B0-7834-4BA2-8974-BD73FC2B7EDD}"/>
              </a:ext>
            </a:extLst>
          </p:cNvPr>
          <p:cNvSpPr>
            <a:spLocks noGrp="1"/>
          </p:cNvSpPr>
          <p:nvPr>
            <p:ph type="title"/>
          </p:nvPr>
        </p:nvSpPr>
        <p:spPr>
          <a:xfrm>
            <a:off x="107950" y="274638"/>
            <a:ext cx="8891588" cy="1143000"/>
          </a:xfrm>
        </p:spPr>
        <p:txBody>
          <a:bodyPr/>
          <a:lstStyle/>
          <a:p>
            <a:r>
              <a:rPr lang="tr-TR" altLang="tr-TR" sz="4000"/>
              <a:t>Normal Dağılım (The Normal Distribution)</a:t>
            </a:r>
          </a:p>
        </p:txBody>
      </p:sp>
      <p:sp>
        <p:nvSpPr>
          <p:cNvPr id="30723" name="2 İçerik Yer Tutucusu">
            <a:extLst>
              <a:ext uri="{FF2B5EF4-FFF2-40B4-BE49-F238E27FC236}">
                <a16:creationId xmlns:a16="http://schemas.microsoft.com/office/drawing/2014/main" id="{989C38F1-5DEA-4F93-9A24-8B224E1FA177}"/>
              </a:ext>
            </a:extLst>
          </p:cNvPr>
          <p:cNvSpPr>
            <a:spLocks noGrp="1"/>
          </p:cNvSpPr>
          <p:nvPr>
            <p:ph idx="1"/>
          </p:nvPr>
        </p:nvSpPr>
        <p:spPr>
          <a:xfrm>
            <a:off x="457200" y="1484313"/>
            <a:ext cx="8229600" cy="4525962"/>
          </a:xfrm>
        </p:spPr>
        <p:txBody>
          <a:bodyPr/>
          <a:lstStyle/>
          <a:p>
            <a:r>
              <a:rPr lang="tr-TR" altLang="tr-TR"/>
              <a:t>Seçtiğiniz örneklemin, normal dağılım eğrisinin </a:t>
            </a:r>
            <a:r>
              <a:rPr lang="tr-TR" altLang="tr-TR">
                <a:solidFill>
                  <a:srgbClr val="FF0000"/>
                </a:solidFill>
              </a:rPr>
              <a:t>sağ ve solundaki red bölgelerinde </a:t>
            </a:r>
            <a:r>
              <a:rPr lang="tr-TR" altLang="tr-TR"/>
              <a:t>olup olmadığına bakılır.</a:t>
            </a:r>
          </a:p>
          <a:p>
            <a:endParaRPr lang="tr-TR" altLang="tr-TR"/>
          </a:p>
          <a:p>
            <a:endParaRPr lang="tr-TR" altLang="tr-TR"/>
          </a:p>
          <a:p>
            <a:endParaRPr lang="tr-TR" altLang="tr-TR"/>
          </a:p>
          <a:p>
            <a:r>
              <a:rPr lang="tr-TR" altLang="tr-TR"/>
              <a:t>O bölgelerin dışında (kenarlarda) yer alıyorsa, </a:t>
            </a:r>
            <a:r>
              <a:rPr lang="tr-TR" altLang="tr-TR">
                <a:solidFill>
                  <a:srgbClr val="FF0000"/>
                </a:solidFill>
              </a:rPr>
              <a:t>farklılıklar tesadüfi</a:t>
            </a:r>
            <a:r>
              <a:rPr lang="tr-TR" altLang="tr-TR"/>
              <a:t> (by chance) olabilir. Yoksa fark artık tesadüfi değildir (rastgele örneklem hatası değildir).</a:t>
            </a:r>
          </a:p>
        </p:txBody>
      </p:sp>
      <p:pic>
        <p:nvPicPr>
          <p:cNvPr id="30724" name="Picture 2">
            <a:extLst>
              <a:ext uri="{FF2B5EF4-FFF2-40B4-BE49-F238E27FC236}">
                <a16:creationId xmlns:a16="http://schemas.microsoft.com/office/drawing/2014/main" id="{E9838EE5-0753-4F7B-A9CB-1080DBCC4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2949575"/>
            <a:ext cx="36004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a:extLst>
              <a:ext uri="{FF2B5EF4-FFF2-40B4-BE49-F238E27FC236}">
                <a16:creationId xmlns:a16="http://schemas.microsoft.com/office/drawing/2014/main" id="{776ACE2C-433C-41E4-BEA6-2EBBD1C3BC7B}"/>
              </a:ext>
            </a:extLst>
          </p:cNvPr>
          <p:cNvSpPr>
            <a:spLocks noGrp="1"/>
          </p:cNvSpPr>
          <p:nvPr>
            <p:ph type="title"/>
          </p:nvPr>
        </p:nvSpPr>
        <p:spPr/>
        <p:txBody>
          <a:bodyPr/>
          <a:lstStyle/>
          <a:p>
            <a:r>
              <a:rPr lang="tr-TR" altLang="tr-TR"/>
              <a:t>İyi Bir Hipotezin Özellikleri</a:t>
            </a:r>
          </a:p>
        </p:txBody>
      </p:sp>
      <p:sp>
        <p:nvSpPr>
          <p:cNvPr id="31747" name="2 İçerik Yer Tutucusu">
            <a:extLst>
              <a:ext uri="{FF2B5EF4-FFF2-40B4-BE49-F238E27FC236}">
                <a16:creationId xmlns:a16="http://schemas.microsoft.com/office/drawing/2014/main" id="{B847A578-0B8C-41F9-890C-4023A88D086C}"/>
              </a:ext>
            </a:extLst>
          </p:cNvPr>
          <p:cNvSpPr>
            <a:spLocks noGrp="1"/>
          </p:cNvSpPr>
          <p:nvPr>
            <p:ph idx="1"/>
          </p:nvPr>
        </p:nvSpPr>
        <p:spPr/>
        <p:txBody>
          <a:bodyPr/>
          <a:lstStyle/>
          <a:p>
            <a:r>
              <a:rPr lang="tr-TR" altLang="tr-TR"/>
              <a:t>Sıfır hipotezinin </a:t>
            </a:r>
            <a:r>
              <a:rPr lang="tr-TR" altLang="tr-TR">
                <a:solidFill>
                  <a:srgbClr val="FF0000"/>
                </a:solidFill>
              </a:rPr>
              <a:t>reddedilme ölçütüne </a:t>
            </a:r>
            <a:r>
              <a:rPr lang="tr-TR" altLang="tr-TR"/>
              <a:t>(Rejection Criteria) alpha (</a:t>
            </a:r>
            <a:r>
              <a:rPr lang="el-GR" altLang="tr-TR"/>
              <a:t>α</a:t>
            </a:r>
            <a:r>
              <a:rPr lang="tr-TR" altLang="tr-TR"/>
              <a:t>) değeri denir.</a:t>
            </a:r>
          </a:p>
          <a:p>
            <a:r>
              <a:rPr lang="tr-TR" altLang="tr-TR">
                <a:solidFill>
                  <a:srgbClr val="FF0000"/>
                </a:solidFill>
              </a:rPr>
              <a:t>İki tip hata yapma riski vardır. (1) H</a:t>
            </a:r>
            <a:r>
              <a:rPr lang="tr-TR" altLang="tr-TR" sz="2000">
                <a:solidFill>
                  <a:srgbClr val="FF0000"/>
                </a:solidFill>
              </a:rPr>
              <a:t>0</a:t>
            </a:r>
            <a:r>
              <a:rPr lang="tr-TR" altLang="tr-TR">
                <a:solidFill>
                  <a:srgbClr val="FF0000"/>
                </a:solidFill>
              </a:rPr>
              <a:t> </a:t>
            </a:r>
            <a:r>
              <a:rPr lang="tr-TR" altLang="tr-TR"/>
              <a:t>gerçekte doğru olduğunda, onun yanlışlıkla reddedilme ihtimalidir (p </a:t>
            </a:r>
            <a:r>
              <a:rPr lang="tr-TR" altLang="tr-TR" sz="2000"/>
              <a:t>(type I error) </a:t>
            </a:r>
            <a:r>
              <a:rPr lang="tr-TR" altLang="tr-TR"/>
              <a:t>= </a:t>
            </a:r>
            <a:r>
              <a:rPr lang="el-GR" altLang="tr-TR"/>
              <a:t>α</a:t>
            </a:r>
            <a:r>
              <a:rPr lang="tr-TR" altLang="tr-TR"/>
              <a:t>). Önem seviyesi denir.</a:t>
            </a:r>
          </a:p>
          <a:p>
            <a:r>
              <a:rPr lang="tr-TR" altLang="tr-TR">
                <a:solidFill>
                  <a:srgbClr val="FF0000"/>
                </a:solidFill>
              </a:rPr>
              <a:t>(2) </a:t>
            </a:r>
            <a:r>
              <a:rPr lang="tr-TR" altLang="tr-TR"/>
              <a:t>Gerçekte yanlış olan </a:t>
            </a:r>
            <a:r>
              <a:rPr lang="tr-TR" altLang="tr-TR">
                <a:solidFill>
                  <a:srgbClr val="FF0000"/>
                </a:solidFill>
              </a:rPr>
              <a:t>H</a:t>
            </a:r>
            <a:r>
              <a:rPr lang="tr-TR" altLang="tr-TR" sz="2000">
                <a:solidFill>
                  <a:srgbClr val="FF0000"/>
                </a:solidFill>
              </a:rPr>
              <a:t>0 </a:t>
            </a:r>
            <a:r>
              <a:rPr lang="tr-TR" altLang="tr-TR"/>
              <a:t>kabul edilmesi durumudur (p </a:t>
            </a:r>
            <a:r>
              <a:rPr lang="tr-TR" altLang="tr-TR" sz="2000"/>
              <a:t>(type II error) </a:t>
            </a:r>
            <a:r>
              <a:rPr lang="tr-TR" altLang="tr-TR"/>
              <a:t>= </a:t>
            </a:r>
            <a:r>
              <a:rPr lang="el-GR" altLang="tr-TR"/>
              <a:t>β</a:t>
            </a:r>
            <a:r>
              <a:rPr lang="tr-TR" altLang="tr-TR"/>
              <a:t>).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a:extLst>
              <a:ext uri="{FF2B5EF4-FFF2-40B4-BE49-F238E27FC236}">
                <a16:creationId xmlns:a16="http://schemas.microsoft.com/office/drawing/2014/main" id="{0BD1C854-DB7A-4C04-AA53-8281BD234FA5}"/>
              </a:ext>
            </a:extLst>
          </p:cNvPr>
          <p:cNvSpPr>
            <a:spLocks noGrp="1"/>
          </p:cNvSpPr>
          <p:nvPr>
            <p:ph type="title"/>
          </p:nvPr>
        </p:nvSpPr>
        <p:spPr/>
        <p:txBody>
          <a:bodyPr/>
          <a:lstStyle/>
          <a:p>
            <a:r>
              <a:rPr lang="tr-TR" altLang="tr-TR"/>
              <a:t>İyi Bir Hipotezin Özellikleri</a:t>
            </a:r>
          </a:p>
        </p:txBody>
      </p:sp>
      <p:sp>
        <p:nvSpPr>
          <p:cNvPr id="32771" name="2 İçerik Yer Tutucusu">
            <a:extLst>
              <a:ext uri="{FF2B5EF4-FFF2-40B4-BE49-F238E27FC236}">
                <a16:creationId xmlns:a16="http://schemas.microsoft.com/office/drawing/2014/main" id="{D98FC1E8-ADCD-4479-BF98-16452574E3A6}"/>
              </a:ext>
            </a:extLst>
          </p:cNvPr>
          <p:cNvSpPr>
            <a:spLocks noGrp="1"/>
          </p:cNvSpPr>
          <p:nvPr>
            <p:ph idx="1"/>
          </p:nvPr>
        </p:nvSpPr>
        <p:spPr/>
        <p:txBody>
          <a:bodyPr/>
          <a:lstStyle/>
          <a:p>
            <a:r>
              <a:rPr lang="tr-TR" altLang="tr-TR"/>
              <a:t>Araştırmalarda yanlış bir iddiada bulunmak ve sıfır hipotezini korumak için anlamlılık (önem) seviyesini küçük tutarız. Eğitim bilimlerinde alfa değeri genellikle 0.05 olarak alınır. Sağlık bilimlerinde 0.01, sosyal bilimlerde 0.10 olarak alınabilir.</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a:extLst>
              <a:ext uri="{FF2B5EF4-FFF2-40B4-BE49-F238E27FC236}">
                <a16:creationId xmlns:a16="http://schemas.microsoft.com/office/drawing/2014/main" id="{2DFE0E12-C1CA-4368-A6A6-EAC4B71172C8}"/>
              </a:ext>
            </a:extLst>
          </p:cNvPr>
          <p:cNvSpPr>
            <a:spLocks noGrp="1"/>
          </p:cNvSpPr>
          <p:nvPr>
            <p:ph type="title"/>
          </p:nvPr>
        </p:nvSpPr>
        <p:spPr/>
        <p:txBody>
          <a:bodyPr/>
          <a:lstStyle/>
          <a:p>
            <a:r>
              <a:rPr lang="tr-TR" altLang="tr-TR"/>
              <a:t>İyi Bir Hipotezin Özellikleri</a:t>
            </a:r>
          </a:p>
        </p:txBody>
      </p:sp>
      <p:sp>
        <p:nvSpPr>
          <p:cNvPr id="33795" name="2 İçerik Yer Tutucusu">
            <a:extLst>
              <a:ext uri="{FF2B5EF4-FFF2-40B4-BE49-F238E27FC236}">
                <a16:creationId xmlns:a16="http://schemas.microsoft.com/office/drawing/2014/main" id="{427782C1-03E1-4DCE-B9E6-025CF9C49CA9}"/>
              </a:ext>
            </a:extLst>
          </p:cNvPr>
          <p:cNvSpPr>
            <a:spLocks noGrp="1"/>
          </p:cNvSpPr>
          <p:nvPr>
            <p:ph idx="1"/>
          </p:nvPr>
        </p:nvSpPr>
        <p:spPr/>
        <p:txBody>
          <a:bodyPr/>
          <a:lstStyle/>
          <a:p>
            <a:r>
              <a:rPr lang="tr-TR" altLang="tr-TR">
                <a:solidFill>
                  <a:srgbClr val="FF0000"/>
                </a:solidFill>
              </a:rPr>
              <a:t>Örnek: </a:t>
            </a:r>
            <a:r>
              <a:rPr lang="tr-TR" altLang="tr-TR"/>
              <a:t>Bir ilacın zehirleme tesiri yapmadığı iddia edilmektedir.</a:t>
            </a:r>
          </a:p>
          <a:p>
            <a:r>
              <a:rPr lang="tr-TR" altLang="tr-TR">
                <a:solidFill>
                  <a:srgbClr val="FF0000"/>
                </a:solidFill>
              </a:rPr>
              <a:t>H</a:t>
            </a:r>
            <a:r>
              <a:rPr lang="tr-TR" altLang="tr-TR" sz="2000">
                <a:solidFill>
                  <a:srgbClr val="FF0000"/>
                </a:solidFill>
              </a:rPr>
              <a:t>0 </a:t>
            </a:r>
            <a:r>
              <a:rPr lang="tr-TR" altLang="tr-TR"/>
              <a:t>= İlacın zehirleme tesiri vardır.</a:t>
            </a:r>
          </a:p>
          <a:p>
            <a:r>
              <a:rPr lang="tr-TR" altLang="tr-TR"/>
              <a:t>1. Tip Hata: İlacın zehirleme tesiri var iken </a:t>
            </a:r>
            <a:r>
              <a:rPr lang="tr-TR" altLang="tr-TR">
                <a:solidFill>
                  <a:srgbClr val="FF0000"/>
                </a:solidFill>
              </a:rPr>
              <a:t>H</a:t>
            </a:r>
            <a:r>
              <a:rPr lang="tr-TR" altLang="tr-TR" sz="2000">
                <a:solidFill>
                  <a:srgbClr val="FF0000"/>
                </a:solidFill>
              </a:rPr>
              <a:t>0 </a:t>
            </a:r>
            <a:r>
              <a:rPr lang="tr-TR" altLang="tr-TR"/>
              <a:t>reddedildi. Yani ilacın zehirleme tesiri olmadığına karar varildi.</a:t>
            </a:r>
          </a:p>
          <a:p>
            <a:r>
              <a:rPr lang="tr-TR" altLang="tr-TR">
                <a:solidFill>
                  <a:srgbClr val="FF0000"/>
                </a:solidFill>
              </a:rPr>
              <a:t>Sonuç: </a:t>
            </a:r>
            <a:r>
              <a:rPr lang="tr-TR" altLang="tr-TR"/>
              <a:t>İlacın zehirleme tesiri yok diye hastaya verildi ve hasta zehirlendi.</a:t>
            </a:r>
          </a:p>
          <a:p>
            <a:endParaRPr lang="tr-TR" altLang="tr-T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Başlık">
            <a:extLst>
              <a:ext uri="{FF2B5EF4-FFF2-40B4-BE49-F238E27FC236}">
                <a16:creationId xmlns:a16="http://schemas.microsoft.com/office/drawing/2014/main" id="{EA44A818-161D-4770-ACAA-00B633E796ED}"/>
              </a:ext>
            </a:extLst>
          </p:cNvPr>
          <p:cNvSpPr>
            <a:spLocks noGrp="1"/>
          </p:cNvSpPr>
          <p:nvPr>
            <p:ph type="title"/>
          </p:nvPr>
        </p:nvSpPr>
        <p:spPr/>
        <p:txBody>
          <a:bodyPr/>
          <a:lstStyle/>
          <a:p>
            <a:r>
              <a:rPr lang="tr-TR" altLang="tr-TR"/>
              <a:t>Hipotez Testinin Safhaları</a:t>
            </a:r>
          </a:p>
        </p:txBody>
      </p:sp>
      <p:sp>
        <p:nvSpPr>
          <p:cNvPr id="34819" name="2 İçerik Yer Tutucusu">
            <a:extLst>
              <a:ext uri="{FF2B5EF4-FFF2-40B4-BE49-F238E27FC236}">
                <a16:creationId xmlns:a16="http://schemas.microsoft.com/office/drawing/2014/main" id="{7AA0F4C6-D659-45B4-812A-09125ECDC5A1}"/>
              </a:ext>
            </a:extLst>
          </p:cNvPr>
          <p:cNvSpPr>
            <a:spLocks noGrp="1"/>
          </p:cNvSpPr>
          <p:nvPr>
            <p:ph idx="1"/>
          </p:nvPr>
        </p:nvSpPr>
        <p:spPr/>
        <p:txBody>
          <a:bodyPr/>
          <a:lstStyle/>
          <a:p>
            <a:r>
              <a:rPr lang="tr-TR" altLang="tr-TR"/>
              <a:t>1. Sıfır ve alternatif hipotezlerin teşkili</a:t>
            </a:r>
          </a:p>
          <a:p>
            <a:r>
              <a:rPr lang="tr-TR" altLang="tr-TR"/>
              <a:t>2. Test istatistiğinin hesaplanması</a:t>
            </a:r>
          </a:p>
          <a:p>
            <a:r>
              <a:rPr lang="tr-TR" altLang="tr-TR"/>
              <a:t>3. Karar modelinin kurulması</a:t>
            </a:r>
          </a:p>
          <a:p>
            <a:r>
              <a:rPr lang="tr-TR" altLang="tr-TR"/>
              <a:t>4. Karar verme</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Başlık">
            <a:extLst>
              <a:ext uri="{FF2B5EF4-FFF2-40B4-BE49-F238E27FC236}">
                <a16:creationId xmlns:a16="http://schemas.microsoft.com/office/drawing/2014/main" id="{A5E308A1-ACC7-4F86-86DC-ADD26662ADC2}"/>
              </a:ext>
            </a:extLst>
          </p:cNvPr>
          <p:cNvSpPr>
            <a:spLocks noGrp="1"/>
          </p:cNvSpPr>
          <p:nvPr>
            <p:ph type="title"/>
          </p:nvPr>
        </p:nvSpPr>
        <p:spPr/>
        <p:txBody>
          <a:bodyPr/>
          <a:lstStyle/>
          <a:p>
            <a:r>
              <a:rPr lang="tr-TR" altLang="tr-TR"/>
              <a:t>İyi Bir Hipotezin Özellikleri</a:t>
            </a:r>
          </a:p>
        </p:txBody>
      </p:sp>
      <p:sp>
        <p:nvSpPr>
          <p:cNvPr id="35843" name="2 İçerik Yer Tutucusu">
            <a:extLst>
              <a:ext uri="{FF2B5EF4-FFF2-40B4-BE49-F238E27FC236}">
                <a16:creationId xmlns:a16="http://schemas.microsoft.com/office/drawing/2014/main" id="{65EDB601-5942-4476-8B8A-B955240CDBD8}"/>
              </a:ext>
            </a:extLst>
          </p:cNvPr>
          <p:cNvSpPr>
            <a:spLocks noGrp="1"/>
          </p:cNvSpPr>
          <p:nvPr>
            <p:ph idx="1"/>
          </p:nvPr>
        </p:nvSpPr>
        <p:spPr>
          <a:xfrm>
            <a:off x="250825" y="1412875"/>
            <a:ext cx="8642350" cy="4525963"/>
          </a:xfrm>
        </p:spPr>
        <p:txBody>
          <a:bodyPr/>
          <a:lstStyle/>
          <a:p>
            <a:r>
              <a:rPr lang="tr-TR" altLang="tr-TR" sz="2400"/>
              <a:t>1. Mantıksal ve akla uygun olmalı</a:t>
            </a:r>
          </a:p>
          <a:p>
            <a:r>
              <a:rPr lang="tr-TR" altLang="tr-TR" sz="2400"/>
              <a:t>2. Kavramca açık ve anlaşılır olmalı</a:t>
            </a:r>
          </a:p>
          <a:p>
            <a:r>
              <a:rPr lang="tr-TR" altLang="tr-TR" sz="2400"/>
              <a:t>3. Belli bir probleme yeterli bir cevap niteliği taşımalı</a:t>
            </a:r>
          </a:p>
          <a:p>
            <a:r>
              <a:rPr lang="tr-TR" altLang="tr-TR" sz="2400"/>
              <a:t>4. Yakından ilişkili olgular arasında bağıntı kurmalı</a:t>
            </a:r>
          </a:p>
          <a:p>
            <a:r>
              <a:rPr lang="tr-TR" altLang="tr-TR" sz="2400"/>
              <a:t>5. Pratik bir gereksinimden doğmalı ve yararlı olmalı</a:t>
            </a:r>
          </a:p>
          <a:p>
            <a:r>
              <a:rPr lang="tr-TR" altLang="tr-TR" sz="2400"/>
              <a:t>6. Reddedilebilecek biçimde kurulmalı</a:t>
            </a:r>
          </a:p>
          <a:p>
            <a:r>
              <a:rPr lang="tr-TR" altLang="tr-TR" sz="2400"/>
              <a:t>7. Gerçeklenebilir olmalı</a:t>
            </a:r>
          </a:p>
          <a:p>
            <a:r>
              <a:rPr lang="tr-TR" altLang="tr-TR" sz="2400"/>
              <a:t>8. Varsayımın olgusal veya gözlenebilir (ampirik) içeriği bulunmalı</a:t>
            </a:r>
          </a:p>
          <a:p>
            <a:r>
              <a:rPr lang="tr-TR" altLang="tr-TR" sz="2400"/>
              <a:t>9. Hipotezler geniş zamanlı cümleler olmalıdır. Çünkü hipotez test edilmek istenen genel bir yargı olup, geçmişe, içinde bulunduğumuz ana ya da geleceğe özgü değildir. Sigara içme akciğer kanserine sebep olur, zeki öğrenciler daha çabuk öğrenir.</a:t>
            </a:r>
          </a:p>
          <a:p>
            <a:endParaRPr lang="tr-TR" altLang="tr-TR" sz="240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a:extLst>
              <a:ext uri="{FF2B5EF4-FFF2-40B4-BE49-F238E27FC236}">
                <a16:creationId xmlns:a16="http://schemas.microsoft.com/office/drawing/2014/main" id="{3FC743E3-F2E2-4868-96E9-AB83621EF5BD}"/>
              </a:ext>
            </a:extLst>
          </p:cNvPr>
          <p:cNvSpPr>
            <a:spLocks noGrp="1"/>
          </p:cNvSpPr>
          <p:nvPr>
            <p:ph type="title"/>
          </p:nvPr>
        </p:nvSpPr>
        <p:spPr/>
        <p:txBody>
          <a:bodyPr/>
          <a:lstStyle/>
          <a:p>
            <a:r>
              <a:rPr lang="tr-TR" altLang="tr-TR"/>
              <a:t>Tavsiyeler - 1</a:t>
            </a:r>
          </a:p>
        </p:txBody>
      </p:sp>
      <p:sp>
        <p:nvSpPr>
          <p:cNvPr id="36867" name="2 İçerik Yer Tutucusu">
            <a:extLst>
              <a:ext uri="{FF2B5EF4-FFF2-40B4-BE49-F238E27FC236}">
                <a16:creationId xmlns:a16="http://schemas.microsoft.com/office/drawing/2014/main" id="{AB16055D-750D-423F-B8F9-B3E293F8A51B}"/>
              </a:ext>
            </a:extLst>
          </p:cNvPr>
          <p:cNvSpPr>
            <a:spLocks noGrp="1"/>
          </p:cNvSpPr>
          <p:nvPr>
            <p:ph idx="1"/>
          </p:nvPr>
        </p:nvSpPr>
        <p:spPr>
          <a:xfrm>
            <a:off x="457200" y="1268413"/>
            <a:ext cx="8229600" cy="4525962"/>
          </a:xfrm>
        </p:spPr>
        <p:txBody>
          <a:bodyPr/>
          <a:lstStyle/>
          <a:p>
            <a:r>
              <a:rPr lang="tr-TR" altLang="tr-TR"/>
              <a:t>Çalışmanızda ilerledikçe sorularınızın sayısını ve kapsamını daraltın.</a:t>
            </a:r>
          </a:p>
          <a:p>
            <a:r>
              <a:rPr lang="tr-TR" altLang="tr-TR"/>
              <a:t>Danışmanınıza, her aşamada bilgi verin ve güçlük çektiğinizde başvurun.</a:t>
            </a:r>
          </a:p>
          <a:p>
            <a:r>
              <a:rPr lang="tr-TR" altLang="tr-TR"/>
              <a:t>Konunuzu ve sorularınızı bir çok defa değiştirmeye hazırlıklı olun.</a:t>
            </a:r>
          </a:p>
          <a:p>
            <a:r>
              <a:rPr lang="tr-TR" altLang="tr-TR"/>
              <a:t>Sorularınıza yanıt bulabilmek için hangi araştırma yöntemlerini kullanacağınızı net olarak belirleyip bunları tablolar, diyagramlar ve şekillerle gösteriniz.</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6143</Words>
  <Application>Microsoft Office PowerPoint</Application>
  <PresentationFormat>Ekran Gösterisi (4:3)</PresentationFormat>
  <Paragraphs>629</Paragraphs>
  <Slides>164</Slides>
  <Notes>0</Notes>
  <HiddenSlides>0</HiddenSlides>
  <MMClips>0</MMClips>
  <ScaleCrop>false</ScaleCrop>
  <HeadingPairs>
    <vt:vector size="6" baseType="variant">
      <vt:variant>
        <vt:lpstr>Kullanılan Yazı Tipleri</vt:lpstr>
      </vt:variant>
      <vt:variant>
        <vt:i4>2</vt:i4>
      </vt:variant>
      <vt:variant>
        <vt:lpstr>Tema</vt:lpstr>
      </vt:variant>
      <vt:variant>
        <vt:i4>3</vt:i4>
      </vt:variant>
      <vt:variant>
        <vt:lpstr>Slayt Başlıkları</vt:lpstr>
      </vt:variant>
      <vt:variant>
        <vt:i4>164</vt:i4>
      </vt:variant>
    </vt:vector>
  </HeadingPairs>
  <TitlesOfParts>
    <vt:vector size="169" baseType="lpstr">
      <vt:lpstr>Arial</vt:lpstr>
      <vt:lpstr>Calibri</vt:lpstr>
      <vt:lpstr>Ofis Teması</vt:lpstr>
      <vt:lpstr>1_Ofis Teması</vt:lpstr>
      <vt:lpstr>2_Ofis Teması</vt:lpstr>
      <vt:lpstr>BİLİMSEL BİLGİYE ERİŞİM</vt:lpstr>
      <vt:lpstr>Bilgi Kaynağı Türleri: Birincil Kaynaklar</vt:lpstr>
      <vt:lpstr>Bilgi Kaynağı Türleri: İkincil Kaynaklar-1</vt:lpstr>
      <vt:lpstr>Bilgi Kaynağı Türleri: İkincil Kaynaklar-2</vt:lpstr>
      <vt:lpstr>Alan Yazın (Literatür) Tarama Süreci</vt:lpstr>
      <vt:lpstr>Online Tarama Ortamları</vt:lpstr>
      <vt:lpstr>Kütüphane Kataloğu</vt:lpstr>
      <vt:lpstr>Online Katalog Tarama</vt:lpstr>
      <vt:lpstr>Online Katalog Tarama</vt:lpstr>
      <vt:lpstr>Online Katalog Tarama</vt:lpstr>
      <vt:lpstr>Online Katalog Tarama</vt:lpstr>
      <vt:lpstr>Online Katalog Tarama</vt:lpstr>
      <vt:lpstr>Ulusal Toplu Katalog Tarama</vt:lpstr>
      <vt:lpstr>Ulusal Toplu Katalog Tarama</vt:lpstr>
      <vt:lpstr>Web de Tarama</vt:lpstr>
      <vt:lpstr>Tarama Operatörleri</vt:lpstr>
      <vt:lpstr>Google</vt:lpstr>
      <vt:lpstr>Google</vt:lpstr>
      <vt:lpstr>Google Gelişmiş Tarama</vt:lpstr>
      <vt:lpstr>Taramalarda dikkat edilecek hususlar</vt:lpstr>
      <vt:lpstr>Taramalarda dikkat edilecek hususlar</vt:lpstr>
      <vt:lpstr>Taramalarda dikkat edilecek hususlar</vt:lpstr>
      <vt:lpstr>Taramalarda dikkat edilecek hususlar</vt:lpstr>
      <vt:lpstr>Taramalarda dikkat edilecek hususlar</vt:lpstr>
      <vt:lpstr>Taramalarda dikkat edilecek hususlar</vt:lpstr>
      <vt:lpstr>Google Gelişmiş Arama</vt:lpstr>
      <vt:lpstr>Google Books http://books.google.com</vt:lpstr>
      <vt:lpstr>Google Books http://books.google.com</vt:lpstr>
      <vt:lpstr>Wos: Web of Science</vt:lpstr>
      <vt:lpstr>Web of Science</vt:lpstr>
      <vt:lpstr>Web of Science</vt:lpstr>
      <vt:lpstr>Web of Science’ta Tarama</vt:lpstr>
      <vt:lpstr>Web of Science’ta Tarama</vt:lpstr>
      <vt:lpstr>Web of Science’ta Tarama</vt:lpstr>
      <vt:lpstr>Web of Science’ta Tarama</vt:lpstr>
      <vt:lpstr>Web of Science’ta Tarama</vt:lpstr>
      <vt:lpstr>Web of Science’ta Tarama</vt:lpstr>
      <vt:lpstr>Web of Science’ta Tarama</vt:lpstr>
      <vt:lpstr>Tarama Operatörleri</vt:lpstr>
      <vt:lpstr>Tarama Operatörleri</vt:lpstr>
      <vt:lpstr>Web of Science’ta Tarama</vt:lpstr>
      <vt:lpstr>Web of Science’ta Tarama</vt:lpstr>
      <vt:lpstr>Web of Science’ta Tarama</vt:lpstr>
      <vt:lpstr>Web of Science’ta Tarama</vt:lpstr>
      <vt:lpstr>Web of Science’ta Tarama</vt:lpstr>
      <vt:lpstr>Web of Science’ta Tarama</vt:lpstr>
      <vt:lpstr>Web of Science’ta Tarama</vt:lpstr>
      <vt:lpstr>Web of Science’ta Tarama</vt:lpstr>
      <vt:lpstr>SCOPUS</vt:lpstr>
      <vt:lpstr>Scopus Tarama Ayarları</vt:lpstr>
      <vt:lpstr>Scopus Sonuç</vt:lpstr>
      <vt:lpstr>Scopus Tarama Sonuç ve Makale</vt:lpstr>
      <vt:lpstr>ERIC</vt:lpstr>
      <vt:lpstr>ERIC Collection Search</vt:lpstr>
      <vt:lpstr>ERIC Thesaurus Search</vt:lpstr>
      <vt:lpstr>ERIC Thesaurus Search</vt:lpstr>
      <vt:lpstr>BEI: British Education Index http://www.leeds.ac.uk/bei/index.html</vt:lpstr>
      <vt:lpstr>BEI: British Education Index</vt:lpstr>
      <vt:lpstr>BEI: British Education Index</vt:lpstr>
      <vt:lpstr>DOAJ – Directory of Open Access Journals http://www.doaj.org</vt:lpstr>
      <vt:lpstr>DOAJ Makale Tarama Arayüzü</vt:lpstr>
      <vt:lpstr>DOAJ Makale Tarama Arayüzü</vt:lpstr>
      <vt:lpstr>DOAJ Makale Tarama Arayüzü</vt:lpstr>
      <vt:lpstr>ULAKBİM Ulusal Veri Tabanları http://uvt.ulakbim.gov.tr</vt:lpstr>
      <vt:lpstr>Veri Tabanları Seçimi</vt:lpstr>
      <vt:lpstr>Basit Arama Arayüzü</vt:lpstr>
      <vt:lpstr>Basit Arama Arayüzü</vt:lpstr>
      <vt:lpstr>Basit Arama Sonuç Sayfası</vt:lpstr>
      <vt:lpstr>Ayrıntılı Kayıt Sayfası</vt:lpstr>
      <vt:lpstr>Yayının Kendisi</vt:lpstr>
      <vt:lpstr>Türk Eğitim İndeksi  Erişim: http://turkegitimindeksi.com/Default.aspx</vt:lpstr>
      <vt:lpstr>Türk Eğitim İndeksi</vt:lpstr>
      <vt:lpstr>Türk Eğitim İndeksi</vt:lpstr>
      <vt:lpstr>Türk Eğitim İndeksi</vt:lpstr>
      <vt:lpstr>Türk Eğitim İndeksi</vt:lpstr>
      <vt:lpstr>Tezlere Erişim  </vt:lpstr>
      <vt:lpstr>YÖK Ulusal Tez Merkezi</vt:lpstr>
      <vt:lpstr>YÖK Ulusal Tez Merkezi</vt:lpstr>
      <vt:lpstr>Tez Merkezinde Basit Tarama</vt:lpstr>
      <vt:lpstr>Basit Tarama Sonuç Sayfası</vt:lpstr>
      <vt:lpstr>Ayrıntılı Tarama</vt:lpstr>
      <vt:lpstr>ProQuest Dissertations</vt:lpstr>
      <vt:lpstr>ProQuest Dissertations</vt:lpstr>
      <vt:lpstr>ProQuest Dissertations</vt:lpstr>
      <vt:lpstr>ProQuest Dissertations</vt:lpstr>
      <vt:lpstr>Bilgi Kaynağını Temin Etme</vt:lpstr>
      <vt:lpstr>Bilgi Kaynağına Online Erişim</vt:lpstr>
      <vt:lpstr>ALANYAZIN (LİTERATÜR) DERLEME</vt:lpstr>
      <vt:lpstr>İÇERİK</vt:lpstr>
      <vt:lpstr>Alan Yazın (Literatür) Nedir?</vt:lpstr>
      <vt:lpstr>Alan Yazın Taraması Nedir?</vt:lpstr>
      <vt:lpstr>Alan Yazın Derlemesi Nedir?</vt:lpstr>
      <vt:lpstr>İyi bir alan yazın derlemesi için…</vt:lpstr>
      <vt:lpstr>İyi bir alan yazın derlemesi için…</vt:lpstr>
      <vt:lpstr>İntihal – Plagiarism: Akademik Hırsızlık</vt:lpstr>
      <vt:lpstr>APA (American Psychological Association)</vt:lpstr>
      <vt:lpstr>Alıntı nasıl yapılır?</vt:lpstr>
      <vt:lpstr>PowerPoint Sunusu</vt:lpstr>
      <vt:lpstr>Doğrudan alıntı:</vt:lpstr>
      <vt:lpstr>Dolaylı alıntı:</vt:lpstr>
      <vt:lpstr>KURAL: 40 sözcüğü geçmeyen doğrudan alıntılar “tırnak içinde” verilir. 40 sözcüğü geçen doğrudan alıntılarda ise az yer tutması ve ilk bakışta bunun bir alıntı olduğunun anlaşılabilmesi için sıkıştırılmış paragraf şekilde verilir.</vt:lpstr>
      <vt:lpstr>Metin içinde kaynak nasıl gösterilir? (APA stili)</vt:lpstr>
      <vt:lpstr>Metin içinde kaynak nasıl gösterilir? (APA stili)</vt:lpstr>
      <vt:lpstr>Metin içinde kaynak nasıl gösterilir? (APA stili)</vt:lpstr>
      <vt:lpstr>İkincil Alıntılar</vt:lpstr>
      <vt:lpstr>Kurum Yazarlı Yayınlar</vt:lpstr>
      <vt:lpstr>Aynı yazarın farklı yayınlarına veya farklı yazarlara aynı anda atıfta bulunma</vt:lpstr>
      <vt:lpstr>KAYNAKÇA nasıl yazılır?</vt:lpstr>
      <vt:lpstr>Tek yazarlı kitap:</vt:lpstr>
      <vt:lpstr>Çok Yazarlı Kitap:</vt:lpstr>
      <vt:lpstr>Kitapta Bölüm</vt:lpstr>
      <vt:lpstr>Kurum Yazarlığı Olan Kitaplar</vt:lpstr>
      <vt:lpstr>Makale</vt:lpstr>
      <vt:lpstr>Kaynakça Örneği</vt:lpstr>
      <vt:lpstr>Diğer Kaynaklar</vt:lpstr>
      <vt:lpstr>Bilimsel Metinler Nasıl Okunur ve Anlaşılır?</vt:lpstr>
      <vt:lpstr>Neden bilimsel yayın okuyalım?</vt:lpstr>
      <vt:lpstr>Uyarı!!!!!</vt:lpstr>
      <vt:lpstr>Bilimsel Yayınlar Nasıl Okunur?</vt:lpstr>
      <vt:lpstr>Nasıl seçilmeli?</vt:lpstr>
      <vt:lpstr>Bilimsel Bir Yayın Nasıl Okunur?</vt:lpstr>
      <vt:lpstr>Bilimsel Bir Yayın Nasıl Okunur?</vt:lpstr>
      <vt:lpstr>Bilimsel Bir Yayın Nasıl Okunur? (Makaleyi Anlama)-1</vt:lpstr>
      <vt:lpstr>Bilimsel Bir Yayın Nasıl Okunur? (Makaleyi Anlama) - 2</vt:lpstr>
      <vt:lpstr>Bilimsel Bir Yayın Nasıl Okunur? (Detaylı İnceleme) - 1</vt:lpstr>
      <vt:lpstr>Bilimsel Bir Yayın Nasıl Okunur? (Detaylı İnceleme)</vt:lpstr>
      <vt:lpstr>Bilimsel Bir Yayın Nasıl Okunur? (Detaylı İnceleme) -2</vt:lpstr>
      <vt:lpstr>Bilimsel Bir Yayın Nasıl Okunur? (Detaylı İnceleme) -3</vt:lpstr>
      <vt:lpstr>Bilimsel Bir Yayın Nasıl Okunur? Tepkide Bulunma</vt:lpstr>
      <vt:lpstr>Araştırma Problemi Nedir? Nasıl Belirlenir?</vt:lpstr>
      <vt:lpstr>Araştırma Konusu</vt:lpstr>
      <vt:lpstr>Araştırma Konusu Nasıl Belirlenir? - 1</vt:lpstr>
      <vt:lpstr>Araştırma Konusu Nasıl Belirlenir? - 2</vt:lpstr>
      <vt:lpstr>Araştırma Konusu Nasıl Belirlenir? - 3</vt:lpstr>
      <vt:lpstr>Araştırma Problemi Nasıl Belirlenir? - 1</vt:lpstr>
      <vt:lpstr>Araştırma Problemi Nasıl Belirlenir? - 2</vt:lpstr>
      <vt:lpstr>Araştırma Problemi Nasıl Belirlenir? - 3</vt:lpstr>
      <vt:lpstr>Araştırma Problemi Nasıl Belirlenir? - 4</vt:lpstr>
      <vt:lpstr>Araştırma Problemi Nasıl Belirlenir? - 5</vt:lpstr>
      <vt:lpstr>Araştırma Problemi Nasıl Belirlenir? - 6</vt:lpstr>
      <vt:lpstr>Araştırmanın Amacı Nasıl Belirlenir?</vt:lpstr>
      <vt:lpstr>Araştırma Sorusu Nasıl Belirlenir?</vt:lpstr>
      <vt:lpstr>Araştırma Sorusu Nasıl Belirlenir?</vt:lpstr>
      <vt:lpstr>Araştırma Probleminden Araştırma Sorularına Geçiş</vt:lpstr>
      <vt:lpstr>Değişken?</vt:lpstr>
      <vt:lpstr>Yapı/Özelliklerine Göre Değişkenler</vt:lpstr>
      <vt:lpstr>Aldıkları Değere Göre Değişkenler</vt:lpstr>
      <vt:lpstr>Neden-Sonuç İlişkisine Göre Değişkenler</vt:lpstr>
      <vt:lpstr>Bağımsız Değişkenler</vt:lpstr>
      <vt:lpstr>İyi Bir Araştırma Probleminde…</vt:lpstr>
      <vt:lpstr>İyi Bir Araştırma Sorusunun Özellikleri</vt:lpstr>
      <vt:lpstr>Araştırılamaz / Araştırılabilir Sorular</vt:lpstr>
      <vt:lpstr>Örnek Araştırma Soruları - 1</vt:lpstr>
      <vt:lpstr>Araştırma Sorusu Örnekleri - 2</vt:lpstr>
      <vt:lpstr>Hipotez Nasıl Belirlenir? - 1</vt:lpstr>
      <vt:lpstr>Hipotez Nasıl Belirlenir? - 2</vt:lpstr>
      <vt:lpstr>Hipotez Nasıl Belirlenir? - 3</vt:lpstr>
      <vt:lpstr>Normal Dağılım (The Normal Distribution)</vt:lpstr>
      <vt:lpstr>İyi Bir Hipotezin Özellikleri</vt:lpstr>
      <vt:lpstr>İyi Bir Hipotezin Özellikleri</vt:lpstr>
      <vt:lpstr>İyi Bir Hipotezin Özellikleri</vt:lpstr>
      <vt:lpstr>Hipotez Testinin Safhaları</vt:lpstr>
      <vt:lpstr>İyi Bir Hipotezin Özellikleri</vt:lpstr>
      <vt:lpstr>Tavsiyeler - 1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BİLİMSEL BİLGİYE ERİŞİM</dc:title>
  <dc:creator>asus</dc:creator>
  <cp:lastModifiedBy>Windows</cp:lastModifiedBy>
  <cp:revision>72</cp:revision>
  <dcterms:created xsi:type="dcterms:W3CDTF">2016-11-01T22:20:15Z</dcterms:created>
  <dcterms:modified xsi:type="dcterms:W3CDTF">2020-10-19T12:50:15Z</dcterms:modified>
</cp:coreProperties>
</file>