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0"/>
  </p:handoutMasterIdLst>
  <p:sldIdLst>
    <p:sldId id="256" r:id="rId2"/>
    <p:sldId id="341" r:id="rId3"/>
    <p:sldId id="257" r:id="rId4"/>
    <p:sldId id="261" r:id="rId5"/>
    <p:sldId id="264" r:id="rId6"/>
    <p:sldId id="265" r:id="rId7"/>
    <p:sldId id="274" r:id="rId8"/>
    <p:sldId id="275" r:id="rId9"/>
    <p:sldId id="266" r:id="rId10"/>
    <p:sldId id="276" r:id="rId11"/>
    <p:sldId id="267" r:id="rId12"/>
    <p:sldId id="277" r:id="rId13"/>
    <p:sldId id="268" r:id="rId14"/>
    <p:sldId id="278" r:id="rId15"/>
    <p:sldId id="271" r:id="rId16"/>
    <p:sldId id="270" r:id="rId17"/>
    <p:sldId id="273" r:id="rId18"/>
    <p:sldId id="272" r:id="rId19"/>
    <p:sldId id="269" r:id="rId20"/>
    <p:sldId id="259" r:id="rId21"/>
    <p:sldId id="260" r:id="rId22"/>
    <p:sldId id="280" r:id="rId23"/>
    <p:sldId id="281" r:id="rId24"/>
    <p:sldId id="258" r:id="rId25"/>
    <p:sldId id="282" r:id="rId26"/>
    <p:sldId id="283" r:id="rId27"/>
    <p:sldId id="284" r:id="rId28"/>
    <p:sldId id="285" r:id="rId29"/>
    <p:sldId id="286" r:id="rId30"/>
    <p:sldId id="288" r:id="rId31"/>
    <p:sldId id="289" r:id="rId32"/>
    <p:sldId id="290" r:id="rId33"/>
    <p:sldId id="291" r:id="rId34"/>
    <p:sldId id="292" r:id="rId35"/>
    <p:sldId id="293" r:id="rId36"/>
    <p:sldId id="294" r:id="rId37"/>
    <p:sldId id="295" r:id="rId38"/>
    <p:sldId id="297" r:id="rId39"/>
    <p:sldId id="298" r:id="rId40"/>
    <p:sldId id="299" r:id="rId41"/>
    <p:sldId id="300" r:id="rId42"/>
    <p:sldId id="301" r:id="rId43"/>
    <p:sldId id="302" r:id="rId44"/>
    <p:sldId id="303" r:id="rId45"/>
    <p:sldId id="304" r:id="rId46"/>
    <p:sldId id="306" r:id="rId47"/>
    <p:sldId id="307" r:id="rId48"/>
    <p:sldId id="308" r:id="rId49"/>
    <p:sldId id="309" r:id="rId50"/>
    <p:sldId id="310" r:id="rId51"/>
    <p:sldId id="311" r:id="rId52"/>
    <p:sldId id="312" r:id="rId53"/>
    <p:sldId id="313" r:id="rId54"/>
    <p:sldId id="314" r:id="rId55"/>
    <p:sldId id="316" r:id="rId56"/>
    <p:sldId id="317" r:id="rId57"/>
    <p:sldId id="318" r:id="rId58"/>
    <p:sldId id="319" r:id="rId59"/>
    <p:sldId id="320" r:id="rId60"/>
    <p:sldId id="321" r:id="rId61"/>
    <p:sldId id="322" r:id="rId62"/>
    <p:sldId id="323" r:id="rId63"/>
    <p:sldId id="324"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7" autoAdjust="0"/>
  </p:normalViewPr>
  <p:slideViewPr>
    <p:cSldViewPr>
      <p:cViewPr varScale="1">
        <p:scale>
          <a:sx n="77" d="100"/>
          <a:sy n="77" d="100"/>
        </p:scale>
        <p:origin x="118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7" d="100"/>
          <a:sy n="87" d="100"/>
        </p:scale>
        <p:origin x="279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4D3E8776-AB09-4EDC-BA1D-EF4E5378F2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EC0ED28E-E00B-48F0-8DCE-0A0CDD4EA5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D1730A-0A11-42E7-8CE9-6123E48B2DB5}" type="datetimeFigureOut">
              <a:rPr lang="tr-TR" smtClean="0"/>
              <a:t>11.03.2021</a:t>
            </a:fld>
            <a:endParaRPr lang="tr-TR"/>
          </a:p>
        </p:txBody>
      </p:sp>
      <p:sp>
        <p:nvSpPr>
          <p:cNvPr id="4" name="Alt Bilgi Yer Tutucusu 3">
            <a:extLst>
              <a:ext uri="{FF2B5EF4-FFF2-40B4-BE49-F238E27FC236}">
                <a16:creationId xmlns:a16="http://schemas.microsoft.com/office/drawing/2014/main" id="{C7EB4F14-AF67-4617-94A3-B44E02F469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B1031D0F-BB1A-45A1-BB38-B8B30A1B3E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86F970-FFD7-4C47-8F4E-4A357BFA8F9B}" type="slidenum">
              <a:rPr lang="tr-TR" smtClean="0"/>
              <a:t>‹#›</a:t>
            </a:fld>
            <a:endParaRPr lang="tr-TR"/>
          </a:p>
        </p:txBody>
      </p:sp>
    </p:spTree>
    <p:extLst>
      <p:ext uri="{BB962C8B-B14F-4D97-AF65-F5344CB8AC3E}">
        <p14:creationId xmlns:p14="http://schemas.microsoft.com/office/powerpoint/2010/main" val="122757358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4" descr="sunu">
            <a:extLst>
              <a:ext uri="{FF2B5EF4-FFF2-40B4-BE49-F238E27FC236}">
                <a16:creationId xmlns:a16="http://schemas.microsoft.com/office/drawing/2014/main" id="{7487D298-1B85-4809-8876-81D3304E2A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a16="http://schemas.microsoft.com/office/drawing/2014/main" id="{BC37AB5C-7F07-47D8-A788-722AAEF2B7EA}"/>
              </a:ext>
            </a:extLst>
          </p:cNvPr>
          <p:cNvSpPr>
            <a:spLocks noGrp="1"/>
          </p:cNvSpPr>
          <p:nvPr>
            <p:ph type="ctrTitle"/>
          </p:nvPr>
        </p:nvSpPr>
        <p:spPr>
          <a:xfrm>
            <a:off x="1143000" y="1122363"/>
            <a:ext cx="6858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E335F604-7929-4CDE-8A84-087B8DAF0D5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D46F884-D715-4ED2-875E-08FBCF8ADFA7}"/>
              </a:ext>
            </a:extLst>
          </p:cNvPr>
          <p:cNvSpPr>
            <a:spLocks noGrp="1"/>
          </p:cNvSpPr>
          <p:nvPr>
            <p:ph type="dt" sz="half" idx="10"/>
          </p:nvPr>
        </p:nvSpPr>
        <p:spPr/>
        <p:txBody>
          <a:bodyPr/>
          <a:lstStyle>
            <a:lvl1pPr>
              <a:defRPr/>
            </a:lvl1pPr>
          </a:lstStyle>
          <a:p>
            <a:endParaRPr lang="tr-TR" altLang="tr-TR"/>
          </a:p>
        </p:txBody>
      </p:sp>
      <p:sp>
        <p:nvSpPr>
          <p:cNvPr id="5" name="Alt Bilgi Yer Tutucusu 4">
            <a:extLst>
              <a:ext uri="{FF2B5EF4-FFF2-40B4-BE49-F238E27FC236}">
                <a16:creationId xmlns:a16="http://schemas.microsoft.com/office/drawing/2014/main" id="{A4BE28AE-7438-4147-A44D-FD6BBB5AF783}"/>
              </a:ext>
            </a:extLst>
          </p:cNvPr>
          <p:cNvSpPr>
            <a:spLocks noGrp="1"/>
          </p:cNvSpPr>
          <p:nvPr>
            <p:ph type="ftr" sz="quarter" idx="11"/>
          </p:nvPr>
        </p:nvSpPr>
        <p:spPr/>
        <p:txBody>
          <a:bodyPr/>
          <a:lstStyle>
            <a:lvl1pPr>
              <a:defRPr/>
            </a:lvl1pPr>
          </a:lstStyle>
          <a:p>
            <a:endParaRPr lang="tr-TR" altLang="tr-TR"/>
          </a:p>
        </p:txBody>
      </p:sp>
      <p:sp>
        <p:nvSpPr>
          <p:cNvPr id="6" name="Slayt Numarası Yer Tutucusu 5">
            <a:extLst>
              <a:ext uri="{FF2B5EF4-FFF2-40B4-BE49-F238E27FC236}">
                <a16:creationId xmlns:a16="http://schemas.microsoft.com/office/drawing/2014/main" id="{FF8D3C9B-FEDD-4309-A91C-9CA1AC6827F8}"/>
              </a:ext>
            </a:extLst>
          </p:cNvPr>
          <p:cNvSpPr>
            <a:spLocks noGrp="1"/>
          </p:cNvSpPr>
          <p:nvPr>
            <p:ph type="sldNum" sz="quarter" idx="12"/>
          </p:nvPr>
        </p:nvSpPr>
        <p:spPr/>
        <p:txBody>
          <a:bodyPr/>
          <a:lstStyle>
            <a:lvl1pPr>
              <a:defRPr/>
            </a:lvl1pPr>
          </a:lstStyle>
          <a:p>
            <a:fld id="{7CAA2947-FA5D-453E-83C0-691EA497C3A3}" type="slidenum">
              <a:rPr lang="tr-TR" altLang="tr-TR"/>
              <a:pPr/>
              <a:t>‹#›</a:t>
            </a:fld>
            <a:endParaRPr lang="tr-TR" altLang="tr-TR"/>
          </a:p>
        </p:txBody>
      </p:sp>
    </p:spTree>
    <p:extLst>
      <p:ext uri="{BB962C8B-B14F-4D97-AF65-F5344CB8AC3E}">
        <p14:creationId xmlns:p14="http://schemas.microsoft.com/office/powerpoint/2010/main" val="2530986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7" name="Picture 4" descr="sunu">
            <a:extLst>
              <a:ext uri="{FF2B5EF4-FFF2-40B4-BE49-F238E27FC236}">
                <a16:creationId xmlns:a16="http://schemas.microsoft.com/office/drawing/2014/main" id="{88F26E1D-B5D5-467D-A732-7F9CA8F46E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a16="http://schemas.microsoft.com/office/drawing/2014/main" id="{2D9801B3-D8C9-443D-AFA1-C8E352C699A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212BA58-6D5E-45A1-8BB2-B58B764336DF}"/>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D7FAAEB-FF59-4AF9-B9AB-AEEDBF0FA107}"/>
              </a:ext>
            </a:extLst>
          </p:cNvPr>
          <p:cNvSpPr>
            <a:spLocks noGrp="1"/>
          </p:cNvSpPr>
          <p:nvPr>
            <p:ph type="dt" sz="half" idx="10"/>
          </p:nvPr>
        </p:nvSpPr>
        <p:spPr/>
        <p:txBody>
          <a:bodyPr/>
          <a:lstStyle>
            <a:lvl1pPr>
              <a:defRPr/>
            </a:lvl1pPr>
          </a:lstStyle>
          <a:p>
            <a:endParaRPr lang="tr-TR" altLang="tr-TR"/>
          </a:p>
        </p:txBody>
      </p:sp>
      <p:sp>
        <p:nvSpPr>
          <p:cNvPr id="5" name="Alt Bilgi Yer Tutucusu 4">
            <a:extLst>
              <a:ext uri="{FF2B5EF4-FFF2-40B4-BE49-F238E27FC236}">
                <a16:creationId xmlns:a16="http://schemas.microsoft.com/office/drawing/2014/main" id="{6A03263D-EBFC-4F3E-85B8-443336C1AA6C}"/>
              </a:ext>
            </a:extLst>
          </p:cNvPr>
          <p:cNvSpPr>
            <a:spLocks noGrp="1"/>
          </p:cNvSpPr>
          <p:nvPr>
            <p:ph type="ftr" sz="quarter" idx="11"/>
          </p:nvPr>
        </p:nvSpPr>
        <p:spPr/>
        <p:txBody>
          <a:bodyPr/>
          <a:lstStyle>
            <a:lvl1pPr>
              <a:defRPr/>
            </a:lvl1pPr>
          </a:lstStyle>
          <a:p>
            <a:endParaRPr lang="tr-TR" altLang="tr-TR"/>
          </a:p>
        </p:txBody>
      </p:sp>
      <p:sp>
        <p:nvSpPr>
          <p:cNvPr id="6" name="Slayt Numarası Yer Tutucusu 5">
            <a:extLst>
              <a:ext uri="{FF2B5EF4-FFF2-40B4-BE49-F238E27FC236}">
                <a16:creationId xmlns:a16="http://schemas.microsoft.com/office/drawing/2014/main" id="{65D55F20-03AF-4AD6-857E-596F2A931DB3}"/>
              </a:ext>
            </a:extLst>
          </p:cNvPr>
          <p:cNvSpPr>
            <a:spLocks noGrp="1"/>
          </p:cNvSpPr>
          <p:nvPr>
            <p:ph type="sldNum" sz="quarter" idx="12"/>
          </p:nvPr>
        </p:nvSpPr>
        <p:spPr/>
        <p:txBody>
          <a:bodyPr/>
          <a:lstStyle>
            <a:lvl1pPr>
              <a:defRPr/>
            </a:lvl1pPr>
          </a:lstStyle>
          <a:p>
            <a:fld id="{6E67DD90-68E9-4A4B-ABDD-0E8BBEF178D2}" type="slidenum">
              <a:rPr lang="tr-TR" altLang="tr-TR"/>
              <a:pPr/>
              <a:t>‹#›</a:t>
            </a:fld>
            <a:endParaRPr lang="tr-TR" altLang="tr-TR"/>
          </a:p>
        </p:txBody>
      </p:sp>
    </p:spTree>
    <p:extLst>
      <p:ext uri="{BB962C8B-B14F-4D97-AF65-F5344CB8AC3E}">
        <p14:creationId xmlns:p14="http://schemas.microsoft.com/office/powerpoint/2010/main" val="187262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7" name="Picture 4" descr="sunu">
            <a:extLst>
              <a:ext uri="{FF2B5EF4-FFF2-40B4-BE49-F238E27FC236}">
                <a16:creationId xmlns:a16="http://schemas.microsoft.com/office/drawing/2014/main" id="{5C8FEA4F-139E-4BFA-9857-260A0F744E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Dikey Başlık 1">
            <a:extLst>
              <a:ext uri="{FF2B5EF4-FFF2-40B4-BE49-F238E27FC236}">
                <a16:creationId xmlns:a16="http://schemas.microsoft.com/office/drawing/2014/main" id="{F60D4DFA-8B07-484B-89F1-D97C917C1B9D}"/>
              </a:ext>
            </a:extLst>
          </p:cNvPr>
          <p:cNvSpPr>
            <a:spLocks noGrp="1"/>
          </p:cNvSpPr>
          <p:nvPr>
            <p:ph type="title" orient="vert"/>
          </p:nvPr>
        </p:nvSpPr>
        <p:spPr>
          <a:xfrm>
            <a:off x="6629400" y="274638"/>
            <a:ext cx="2057400" cy="5851525"/>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6407E197-D18E-4AAA-98CB-38D89A2A056D}"/>
              </a:ext>
            </a:extLst>
          </p:cNvPr>
          <p:cNvSpPr>
            <a:spLocks noGrp="1"/>
          </p:cNvSpPr>
          <p:nvPr>
            <p:ph type="body" orient="vert" idx="1"/>
          </p:nvPr>
        </p:nvSpPr>
        <p:spPr>
          <a:xfrm>
            <a:off x="457200" y="274638"/>
            <a:ext cx="6019800" cy="585152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0C9DE15-502A-4510-8FD4-702426956D5B}"/>
              </a:ext>
            </a:extLst>
          </p:cNvPr>
          <p:cNvSpPr>
            <a:spLocks noGrp="1"/>
          </p:cNvSpPr>
          <p:nvPr>
            <p:ph type="dt" sz="half" idx="10"/>
          </p:nvPr>
        </p:nvSpPr>
        <p:spPr/>
        <p:txBody>
          <a:bodyPr/>
          <a:lstStyle>
            <a:lvl1pPr>
              <a:defRPr/>
            </a:lvl1pPr>
          </a:lstStyle>
          <a:p>
            <a:endParaRPr lang="tr-TR" altLang="tr-TR"/>
          </a:p>
        </p:txBody>
      </p:sp>
      <p:sp>
        <p:nvSpPr>
          <p:cNvPr id="5" name="Alt Bilgi Yer Tutucusu 4">
            <a:extLst>
              <a:ext uri="{FF2B5EF4-FFF2-40B4-BE49-F238E27FC236}">
                <a16:creationId xmlns:a16="http://schemas.microsoft.com/office/drawing/2014/main" id="{AF428F35-1D3B-46A8-B02C-CB5D1125A4A0}"/>
              </a:ext>
            </a:extLst>
          </p:cNvPr>
          <p:cNvSpPr>
            <a:spLocks noGrp="1"/>
          </p:cNvSpPr>
          <p:nvPr>
            <p:ph type="ftr" sz="quarter" idx="11"/>
          </p:nvPr>
        </p:nvSpPr>
        <p:spPr/>
        <p:txBody>
          <a:bodyPr/>
          <a:lstStyle>
            <a:lvl1pPr>
              <a:defRPr/>
            </a:lvl1pPr>
          </a:lstStyle>
          <a:p>
            <a:endParaRPr lang="tr-TR" altLang="tr-TR"/>
          </a:p>
        </p:txBody>
      </p:sp>
      <p:sp>
        <p:nvSpPr>
          <p:cNvPr id="6" name="Slayt Numarası Yer Tutucusu 5">
            <a:extLst>
              <a:ext uri="{FF2B5EF4-FFF2-40B4-BE49-F238E27FC236}">
                <a16:creationId xmlns:a16="http://schemas.microsoft.com/office/drawing/2014/main" id="{4DCC5110-F755-4AD6-805D-EAA8F7CED855}"/>
              </a:ext>
            </a:extLst>
          </p:cNvPr>
          <p:cNvSpPr>
            <a:spLocks noGrp="1"/>
          </p:cNvSpPr>
          <p:nvPr>
            <p:ph type="sldNum" sz="quarter" idx="12"/>
          </p:nvPr>
        </p:nvSpPr>
        <p:spPr/>
        <p:txBody>
          <a:bodyPr/>
          <a:lstStyle>
            <a:lvl1pPr>
              <a:defRPr/>
            </a:lvl1pPr>
          </a:lstStyle>
          <a:p>
            <a:fld id="{55CA82F0-B3AF-4CB7-97F8-ACD6140A6373}" type="slidenum">
              <a:rPr lang="tr-TR" altLang="tr-TR"/>
              <a:pPr/>
              <a:t>‹#›</a:t>
            </a:fld>
            <a:endParaRPr lang="tr-TR" altLang="tr-TR"/>
          </a:p>
        </p:txBody>
      </p:sp>
    </p:spTree>
    <p:extLst>
      <p:ext uri="{BB962C8B-B14F-4D97-AF65-F5344CB8AC3E}">
        <p14:creationId xmlns:p14="http://schemas.microsoft.com/office/powerpoint/2010/main" val="324784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4" descr="sunu">
            <a:extLst>
              <a:ext uri="{FF2B5EF4-FFF2-40B4-BE49-F238E27FC236}">
                <a16:creationId xmlns:a16="http://schemas.microsoft.com/office/drawing/2014/main" id="{9B78E955-A148-4354-AE04-7503133F73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a16="http://schemas.microsoft.com/office/drawing/2014/main" id="{42D4F82A-8FE9-41CF-A790-97BBBD58FF3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6F19FC7-2638-4BB7-A0CC-8A82FB88728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A90686B-8279-46FB-B41F-E98E2231DC81}"/>
              </a:ext>
            </a:extLst>
          </p:cNvPr>
          <p:cNvSpPr>
            <a:spLocks noGrp="1"/>
          </p:cNvSpPr>
          <p:nvPr>
            <p:ph type="dt" sz="half" idx="10"/>
          </p:nvPr>
        </p:nvSpPr>
        <p:spPr/>
        <p:txBody>
          <a:bodyPr/>
          <a:lstStyle>
            <a:lvl1pPr>
              <a:defRPr/>
            </a:lvl1pPr>
          </a:lstStyle>
          <a:p>
            <a:endParaRPr lang="tr-TR" altLang="tr-TR"/>
          </a:p>
        </p:txBody>
      </p:sp>
      <p:sp>
        <p:nvSpPr>
          <p:cNvPr id="5" name="Alt Bilgi Yer Tutucusu 4">
            <a:extLst>
              <a:ext uri="{FF2B5EF4-FFF2-40B4-BE49-F238E27FC236}">
                <a16:creationId xmlns:a16="http://schemas.microsoft.com/office/drawing/2014/main" id="{9FDBFD0C-237B-4504-989F-BF2E7774E579}"/>
              </a:ext>
            </a:extLst>
          </p:cNvPr>
          <p:cNvSpPr>
            <a:spLocks noGrp="1"/>
          </p:cNvSpPr>
          <p:nvPr>
            <p:ph type="ftr" sz="quarter" idx="11"/>
          </p:nvPr>
        </p:nvSpPr>
        <p:spPr/>
        <p:txBody>
          <a:bodyPr/>
          <a:lstStyle>
            <a:lvl1pPr>
              <a:defRPr/>
            </a:lvl1pPr>
          </a:lstStyle>
          <a:p>
            <a:endParaRPr lang="tr-TR" altLang="tr-TR"/>
          </a:p>
        </p:txBody>
      </p:sp>
      <p:sp>
        <p:nvSpPr>
          <p:cNvPr id="6" name="Slayt Numarası Yer Tutucusu 5">
            <a:extLst>
              <a:ext uri="{FF2B5EF4-FFF2-40B4-BE49-F238E27FC236}">
                <a16:creationId xmlns:a16="http://schemas.microsoft.com/office/drawing/2014/main" id="{58678693-2296-4922-804D-9180843CA3E7}"/>
              </a:ext>
            </a:extLst>
          </p:cNvPr>
          <p:cNvSpPr>
            <a:spLocks noGrp="1"/>
          </p:cNvSpPr>
          <p:nvPr>
            <p:ph type="sldNum" sz="quarter" idx="12"/>
          </p:nvPr>
        </p:nvSpPr>
        <p:spPr/>
        <p:txBody>
          <a:bodyPr/>
          <a:lstStyle>
            <a:lvl1pPr>
              <a:defRPr/>
            </a:lvl1pPr>
          </a:lstStyle>
          <a:p>
            <a:fld id="{5FDAFA7B-F565-4E90-89BF-5854C230462A}" type="slidenum">
              <a:rPr lang="tr-TR" altLang="tr-TR"/>
              <a:pPr/>
              <a:t>‹#›</a:t>
            </a:fld>
            <a:endParaRPr lang="tr-TR" altLang="tr-TR"/>
          </a:p>
        </p:txBody>
      </p:sp>
    </p:spTree>
    <p:extLst>
      <p:ext uri="{BB962C8B-B14F-4D97-AF65-F5344CB8AC3E}">
        <p14:creationId xmlns:p14="http://schemas.microsoft.com/office/powerpoint/2010/main" val="1929962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7" name="Picture 4" descr="sunu">
            <a:extLst>
              <a:ext uri="{FF2B5EF4-FFF2-40B4-BE49-F238E27FC236}">
                <a16:creationId xmlns:a16="http://schemas.microsoft.com/office/drawing/2014/main" id="{44F11540-A512-4E5B-A3F1-95331763FF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a16="http://schemas.microsoft.com/office/drawing/2014/main" id="{747B5DBF-EBBA-480D-A9DC-A7E1021486F1}"/>
              </a:ext>
            </a:extLst>
          </p:cNvPr>
          <p:cNvSpPr>
            <a:spLocks noGrp="1"/>
          </p:cNvSpPr>
          <p:nvPr>
            <p:ph type="title"/>
          </p:nvPr>
        </p:nvSpPr>
        <p:spPr>
          <a:xfrm>
            <a:off x="623888" y="1709738"/>
            <a:ext cx="78867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C006CE3-0AD1-413F-909C-F58E44CAEEB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EB13188-DE1D-4E11-8057-0402AED49731}"/>
              </a:ext>
            </a:extLst>
          </p:cNvPr>
          <p:cNvSpPr>
            <a:spLocks noGrp="1"/>
          </p:cNvSpPr>
          <p:nvPr>
            <p:ph type="dt" sz="half" idx="10"/>
          </p:nvPr>
        </p:nvSpPr>
        <p:spPr/>
        <p:txBody>
          <a:bodyPr/>
          <a:lstStyle>
            <a:lvl1pPr>
              <a:defRPr/>
            </a:lvl1pPr>
          </a:lstStyle>
          <a:p>
            <a:endParaRPr lang="tr-TR" altLang="tr-TR"/>
          </a:p>
        </p:txBody>
      </p:sp>
      <p:sp>
        <p:nvSpPr>
          <p:cNvPr id="5" name="Alt Bilgi Yer Tutucusu 4">
            <a:extLst>
              <a:ext uri="{FF2B5EF4-FFF2-40B4-BE49-F238E27FC236}">
                <a16:creationId xmlns:a16="http://schemas.microsoft.com/office/drawing/2014/main" id="{E74A2D2F-79BB-400E-AA0F-B8760CBC77BA}"/>
              </a:ext>
            </a:extLst>
          </p:cNvPr>
          <p:cNvSpPr>
            <a:spLocks noGrp="1"/>
          </p:cNvSpPr>
          <p:nvPr>
            <p:ph type="ftr" sz="quarter" idx="11"/>
          </p:nvPr>
        </p:nvSpPr>
        <p:spPr/>
        <p:txBody>
          <a:bodyPr/>
          <a:lstStyle>
            <a:lvl1pPr>
              <a:defRPr/>
            </a:lvl1pPr>
          </a:lstStyle>
          <a:p>
            <a:endParaRPr lang="tr-TR" altLang="tr-TR"/>
          </a:p>
        </p:txBody>
      </p:sp>
      <p:sp>
        <p:nvSpPr>
          <p:cNvPr id="6" name="Slayt Numarası Yer Tutucusu 5">
            <a:extLst>
              <a:ext uri="{FF2B5EF4-FFF2-40B4-BE49-F238E27FC236}">
                <a16:creationId xmlns:a16="http://schemas.microsoft.com/office/drawing/2014/main" id="{769E4D60-8FE9-4979-A580-405515C0EAF7}"/>
              </a:ext>
            </a:extLst>
          </p:cNvPr>
          <p:cNvSpPr>
            <a:spLocks noGrp="1"/>
          </p:cNvSpPr>
          <p:nvPr>
            <p:ph type="sldNum" sz="quarter" idx="12"/>
          </p:nvPr>
        </p:nvSpPr>
        <p:spPr/>
        <p:txBody>
          <a:bodyPr/>
          <a:lstStyle>
            <a:lvl1pPr>
              <a:defRPr/>
            </a:lvl1pPr>
          </a:lstStyle>
          <a:p>
            <a:fld id="{2D72CB6F-A420-4BBF-ACAC-AB0D809A336D}" type="slidenum">
              <a:rPr lang="tr-TR" altLang="tr-TR"/>
              <a:pPr/>
              <a:t>‹#›</a:t>
            </a:fld>
            <a:endParaRPr lang="tr-TR" altLang="tr-TR"/>
          </a:p>
        </p:txBody>
      </p:sp>
    </p:spTree>
    <p:extLst>
      <p:ext uri="{BB962C8B-B14F-4D97-AF65-F5344CB8AC3E}">
        <p14:creationId xmlns:p14="http://schemas.microsoft.com/office/powerpoint/2010/main" val="83520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8" name="Picture 4" descr="sunu">
            <a:extLst>
              <a:ext uri="{FF2B5EF4-FFF2-40B4-BE49-F238E27FC236}">
                <a16:creationId xmlns:a16="http://schemas.microsoft.com/office/drawing/2014/main" id="{CCAFC7C3-4533-4FB6-8C78-99A4DB9E3D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a16="http://schemas.microsoft.com/office/drawing/2014/main" id="{30FE0336-BADE-47BD-BE6A-990E6F66DC4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F923556-F8E4-4F08-A1F2-94F024C0FCA6}"/>
              </a:ext>
            </a:extLst>
          </p:cNvPr>
          <p:cNvSpPr>
            <a:spLocks noGrp="1"/>
          </p:cNvSpPr>
          <p:nvPr>
            <p:ph sz="half" idx="1"/>
          </p:nvPr>
        </p:nvSpPr>
        <p:spPr>
          <a:xfrm>
            <a:off x="457200" y="1600200"/>
            <a:ext cx="4038600" cy="452596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3FB7E4D-A16F-488A-B333-8301C72390D0}"/>
              </a:ext>
            </a:extLst>
          </p:cNvPr>
          <p:cNvSpPr>
            <a:spLocks noGrp="1"/>
          </p:cNvSpPr>
          <p:nvPr>
            <p:ph sz="half" idx="2"/>
          </p:nvPr>
        </p:nvSpPr>
        <p:spPr>
          <a:xfrm>
            <a:off x="4648200" y="1600200"/>
            <a:ext cx="4038600" cy="452596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9A7BDA5-F376-4683-8C4B-CD8AFEAE35DB}"/>
              </a:ext>
            </a:extLst>
          </p:cNvPr>
          <p:cNvSpPr>
            <a:spLocks noGrp="1"/>
          </p:cNvSpPr>
          <p:nvPr>
            <p:ph type="dt" sz="half" idx="10"/>
          </p:nvPr>
        </p:nvSpPr>
        <p:spPr/>
        <p:txBody>
          <a:bodyPr/>
          <a:lstStyle>
            <a:lvl1pPr>
              <a:defRPr/>
            </a:lvl1pPr>
          </a:lstStyle>
          <a:p>
            <a:endParaRPr lang="tr-TR" altLang="tr-TR"/>
          </a:p>
        </p:txBody>
      </p:sp>
      <p:sp>
        <p:nvSpPr>
          <p:cNvPr id="6" name="Alt Bilgi Yer Tutucusu 5">
            <a:extLst>
              <a:ext uri="{FF2B5EF4-FFF2-40B4-BE49-F238E27FC236}">
                <a16:creationId xmlns:a16="http://schemas.microsoft.com/office/drawing/2014/main" id="{15C91FAC-9B81-4CA7-A8E8-8F116CFF90BA}"/>
              </a:ext>
            </a:extLst>
          </p:cNvPr>
          <p:cNvSpPr>
            <a:spLocks noGrp="1"/>
          </p:cNvSpPr>
          <p:nvPr>
            <p:ph type="ftr" sz="quarter" idx="11"/>
          </p:nvPr>
        </p:nvSpPr>
        <p:spPr/>
        <p:txBody>
          <a:bodyPr/>
          <a:lstStyle>
            <a:lvl1pPr>
              <a:defRPr/>
            </a:lvl1pPr>
          </a:lstStyle>
          <a:p>
            <a:endParaRPr lang="tr-TR" altLang="tr-TR"/>
          </a:p>
        </p:txBody>
      </p:sp>
      <p:sp>
        <p:nvSpPr>
          <p:cNvPr id="7" name="Slayt Numarası Yer Tutucusu 6">
            <a:extLst>
              <a:ext uri="{FF2B5EF4-FFF2-40B4-BE49-F238E27FC236}">
                <a16:creationId xmlns:a16="http://schemas.microsoft.com/office/drawing/2014/main" id="{2C3AE39E-7FA5-490C-9137-88B17FB40CCB}"/>
              </a:ext>
            </a:extLst>
          </p:cNvPr>
          <p:cNvSpPr>
            <a:spLocks noGrp="1"/>
          </p:cNvSpPr>
          <p:nvPr>
            <p:ph type="sldNum" sz="quarter" idx="12"/>
          </p:nvPr>
        </p:nvSpPr>
        <p:spPr/>
        <p:txBody>
          <a:bodyPr/>
          <a:lstStyle>
            <a:lvl1pPr>
              <a:defRPr/>
            </a:lvl1pPr>
          </a:lstStyle>
          <a:p>
            <a:fld id="{E3D0633C-18C6-44E5-9903-E97B7A49D340}" type="slidenum">
              <a:rPr lang="tr-TR" altLang="tr-TR"/>
              <a:pPr/>
              <a:t>‹#›</a:t>
            </a:fld>
            <a:endParaRPr lang="tr-TR" altLang="tr-TR"/>
          </a:p>
        </p:txBody>
      </p:sp>
    </p:spTree>
    <p:extLst>
      <p:ext uri="{BB962C8B-B14F-4D97-AF65-F5344CB8AC3E}">
        <p14:creationId xmlns:p14="http://schemas.microsoft.com/office/powerpoint/2010/main" val="1604363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0" name="Picture 4" descr="sunu">
            <a:extLst>
              <a:ext uri="{FF2B5EF4-FFF2-40B4-BE49-F238E27FC236}">
                <a16:creationId xmlns:a16="http://schemas.microsoft.com/office/drawing/2014/main" id="{050BA558-371F-47B7-8FA6-502B03CDF3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a16="http://schemas.microsoft.com/office/drawing/2014/main" id="{75389893-28F9-455C-A1FC-27E27109A98A}"/>
              </a:ext>
            </a:extLst>
          </p:cNvPr>
          <p:cNvSpPr>
            <a:spLocks noGrp="1"/>
          </p:cNvSpPr>
          <p:nvPr>
            <p:ph type="title"/>
          </p:nvPr>
        </p:nvSpPr>
        <p:spPr>
          <a:xfrm>
            <a:off x="630238" y="365125"/>
            <a:ext cx="78867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0662EFB-E91A-4B3A-B747-69A34EF5D44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7A13075-96FD-4858-A466-15ABF643609F}"/>
              </a:ext>
            </a:extLst>
          </p:cNvPr>
          <p:cNvSpPr>
            <a:spLocks noGrp="1"/>
          </p:cNvSpPr>
          <p:nvPr>
            <p:ph sz="half" idx="2"/>
          </p:nvPr>
        </p:nvSpPr>
        <p:spPr>
          <a:xfrm>
            <a:off x="630238" y="2505075"/>
            <a:ext cx="386873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0984A82-D9D3-4F89-9465-A05B70E7DDB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87132E1-2F48-4174-8193-87E5C0AE16F1}"/>
              </a:ext>
            </a:extLst>
          </p:cNvPr>
          <p:cNvSpPr>
            <a:spLocks noGrp="1"/>
          </p:cNvSpPr>
          <p:nvPr>
            <p:ph sz="quarter" idx="4"/>
          </p:nvPr>
        </p:nvSpPr>
        <p:spPr>
          <a:xfrm>
            <a:off x="4629150" y="2505075"/>
            <a:ext cx="38877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58A4AAA-F04A-482D-8287-F06E79205EB1}"/>
              </a:ext>
            </a:extLst>
          </p:cNvPr>
          <p:cNvSpPr>
            <a:spLocks noGrp="1"/>
          </p:cNvSpPr>
          <p:nvPr>
            <p:ph type="dt" sz="half" idx="10"/>
          </p:nvPr>
        </p:nvSpPr>
        <p:spPr/>
        <p:txBody>
          <a:bodyPr/>
          <a:lstStyle>
            <a:lvl1pPr>
              <a:defRPr/>
            </a:lvl1pPr>
          </a:lstStyle>
          <a:p>
            <a:endParaRPr lang="tr-TR" altLang="tr-TR"/>
          </a:p>
        </p:txBody>
      </p:sp>
      <p:sp>
        <p:nvSpPr>
          <p:cNvPr id="8" name="Alt Bilgi Yer Tutucusu 7">
            <a:extLst>
              <a:ext uri="{FF2B5EF4-FFF2-40B4-BE49-F238E27FC236}">
                <a16:creationId xmlns:a16="http://schemas.microsoft.com/office/drawing/2014/main" id="{05471C06-8301-417F-A2AF-1B2E754EBC94}"/>
              </a:ext>
            </a:extLst>
          </p:cNvPr>
          <p:cNvSpPr>
            <a:spLocks noGrp="1"/>
          </p:cNvSpPr>
          <p:nvPr>
            <p:ph type="ftr" sz="quarter" idx="11"/>
          </p:nvPr>
        </p:nvSpPr>
        <p:spPr/>
        <p:txBody>
          <a:bodyPr/>
          <a:lstStyle>
            <a:lvl1pPr>
              <a:defRPr/>
            </a:lvl1pPr>
          </a:lstStyle>
          <a:p>
            <a:endParaRPr lang="tr-TR" altLang="tr-TR"/>
          </a:p>
        </p:txBody>
      </p:sp>
      <p:sp>
        <p:nvSpPr>
          <p:cNvPr id="9" name="Slayt Numarası Yer Tutucusu 8">
            <a:extLst>
              <a:ext uri="{FF2B5EF4-FFF2-40B4-BE49-F238E27FC236}">
                <a16:creationId xmlns:a16="http://schemas.microsoft.com/office/drawing/2014/main" id="{1B2A6F5A-071A-404C-BF92-792C691066CB}"/>
              </a:ext>
            </a:extLst>
          </p:cNvPr>
          <p:cNvSpPr>
            <a:spLocks noGrp="1"/>
          </p:cNvSpPr>
          <p:nvPr>
            <p:ph type="sldNum" sz="quarter" idx="12"/>
          </p:nvPr>
        </p:nvSpPr>
        <p:spPr/>
        <p:txBody>
          <a:bodyPr/>
          <a:lstStyle>
            <a:lvl1pPr>
              <a:defRPr/>
            </a:lvl1pPr>
          </a:lstStyle>
          <a:p>
            <a:fld id="{8D3AF721-B687-4810-AD40-7C70B07FDF3E}" type="slidenum">
              <a:rPr lang="tr-TR" altLang="tr-TR"/>
              <a:pPr/>
              <a:t>‹#›</a:t>
            </a:fld>
            <a:endParaRPr lang="tr-TR" altLang="tr-TR"/>
          </a:p>
        </p:txBody>
      </p:sp>
    </p:spTree>
    <p:extLst>
      <p:ext uri="{BB962C8B-B14F-4D97-AF65-F5344CB8AC3E}">
        <p14:creationId xmlns:p14="http://schemas.microsoft.com/office/powerpoint/2010/main" val="279165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1FB983A-9774-46FC-AB7D-63F42A520EF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6674E93-5FA3-45AB-A711-AED667B253D9}"/>
              </a:ext>
            </a:extLst>
          </p:cNvPr>
          <p:cNvSpPr>
            <a:spLocks noGrp="1"/>
          </p:cNvSpPr>
          <p:nvPr>
            <p:ph type="dt" sz="half" idx="10"/>
          </p:nvPr>
        </p:nvSpPr>
        <p:spPr/>
        <p:txBody>
          <a:bodyPr/>
          <a:lstStyle>
            <a:lvl1pPr>
              <a:defRPr/>
            </a:lvl1pPr>
          </a:lstStyle>
          <a:p>
            <a:endParaRPr lang="tr-TR" altLang="tr-TR"/>
          </a:p>
        </p:txBody>
      </p:sp>
      <p:sp>
        <p:nvSpPr>
          <p:cNvPr id="4" name="Alt Bilgi Yer Tutucusu 3">
            <a:extLst>
              <a:ext uri="{FF2B5EF4-FFF2-40B4-BE49-F238E27FC236}">
                <a16:creationId xmlns:a16="http://schemas.microsoft.com/office/drawing/2014/main" id="{DE1F7518-33CD-4404-9F63-A885FF394200}"/>
              </a:ext>
            </a:extLst>
          </p:cNvPr>
          <p:cNvSpPr>
            <a:spLocks noGrp="1"/>
          </p:cNvSpPr>
          <p:nvPr>
            <p:ph type="ftr" sz="quarter" idx="11"/>
          </p:nvPr>
        </p:nvSpPr>
        <p:spPr/>
        <p:txBody>
          <a:bodyPr/>
          <a:lstStyle>
            <a:lvl1pPr>
              <a:defRPr/>
            </a:lvl1pPr>
          </a:lstStyle>
          <a:p>
            <a:endParaRPr lang="tr-TR" altLang="tr-TR"/>
          </a:p>
        </p:txBody>
      </p:sp>
      <p:sp>
        <p:nvSpPr>
          <p:cNvPr id="5" name="Slayt Numarası Yer Tutucusu 4">
            <a:extLst>
              <a:ext uri="{FF2B5EF4-FFF2-40B4-BE49-F238E27FC236}">
                <a16:creationId xmlns:a16="http://schemas.microsoft.com/office/drawing/2014/main" id="{BE3031B0-4789-45E8-A840-3AACBB04191D}"/>
              </a:ext>
            </a:extLst>
          </p:cNvPr>
          <p:cNvSpPr>
            <a:spLocks noGrp="1"/>
          </p:cNvSpPr>
          <p:nvPr>
            <p:ph type="sldNum" sz="quarter" idx="12"/>
          </p:nvPr>
        </p:nvSpPr>
        <p:spPr/>
        <p:txBody>
          <a:bodyPr/>
          <a:lstStyle>
            <a:lvl1pPr>
              <a:defRPr/>
            </a:lvl1pPr>
          </a:lstStyle>
          <a:p>
            <a:fld id="{5DBCE01B-BC79-4EBF-AABB-9049824FFFEA}" type="slidenum">
              <a:rPr lang="tr-TR" altLang="tr-TR"/>
              <a:pPr/>
              <a:t>‹#›</a:t>
            </a:fld>
            <a:endParaRPr lang="tr-TR" altLang="tr-TR"/>
          </a:p>
        </p:txBody>
      </p:sp>
      <p:pic>
        <p:nvPicPr>
          <p:cNvPr id="6" name="Picture 4" descr="sunu">
            <a:extLst>
              <a:ext uri="{FF2B5EF4-FFF2-40B4-BE49-F238E27FC236}">
                <a16:creationId xmlns:a16="http://schemas.microsoft.com/office/drawing/2014/main" id="{B104AD21-30E9-4A01-8166-A5EE38AE71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2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5" name="Picture 4" descr="sunu">
            <a:extLst>
              <a:ext uri="{FF2B5EF4-FFF2-40B4-BE49-F238E27FC236}">
                <a16:creationId xmlns:a16="http://schemas.microsoft.com/office/drawing/2014/main" id="{60EF2FE9-5B91-4E83-A174-050677E2DB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Veri Yer Tutucusu 1">
            <a:extLst>
              <a:ext uri="{FF2B5EF4-FFF2-40B4-BE49-F238E27FC236}">
                <a16:creationId xmlns:a16="http://schemas.microsoft.com/office/drawing/2014/main" id="{2D1FFAF3-7EFB-4987-8493-187087346E10}"/>
              </a:ext>
            </a:extLst>
          </p:cNvPr>
          <p:cNvSpPr>
            <a:spLocks noGrp="1"/>
          </p:cNvSpPr>
          <p:nvPr>
            <p:ph type="dt" sz="half" idx="10"/>
          </p:nvPr>
        </p:nvSpPr>
        <p:spPr/>
        <p:txBody>
          <a:bodyPr/>
          <a:lstStyle>
            <a:lvl1pPr>
              <a:defRPr/>
            </a:lvl1pPr>
          </a:lstStyle>
          <a:p>
            <a:endParaRPr lang="tr-TR" altLang="tr-TR"/>
          </a:p>
        </p:txBody>
      </p:sp>
      <p:sp>
        <p:nvSpPr>
          <p:cNvPr id="3" name="Alt Bilgi Yer Tutucusu 2">
            <a:extLst>
              <a:ext uri="{FF2B5EF4-FFF2-40B4-BE49-F238E27FC236}">
                <a16:creationId xmlns:a16="http://schemas.microsoft.com/office/drawing/2014/main" id="{9531664F-7100-4381-A309-4920AAE877BF}"/>
              </a:ext>
            </a:extLst>
          </p:cNvPr>
          <p:cNvSpPr>
            <a:spLocks noGrp="1"/>
          </p:cNvSpPr>
          <p:nvPr>
            <p:ph type="ftr" sz="quarter" idx="11"/>
          </p:nvPr>
        </p:nvSpPr>
        <p:spPr/>
        <p:txBody>
          <a:bodyPr/>
          <a:lstStyle>
            <a:lvl1pPr>
              <a:defRPr/>
            </a:lvl1pPr>
          </a:lstStyle>
          <a:p>
            <a:endParaRPr lang="tr-TR" altLang="tr-TR"/>
          </a:p>
        </p:txBody>
      </p:sp>
      <p:sp>
        <p:nvSpPr>
          <p:cNvPr id="4" name="Slayt Numarası Yer Tutucusu 3">
            <a:extLst>
              <a:ext uri="{FF2B5EF4-FFF2-40B4-BE49-F238E27FC236}">
                <a16:creationId xmlns:a16="http://schemas.microsoft.com/office/drawing/2014/main" id="{1B0EDF4D-A215-4F4C-B721-92D3357A910F}"/>
              </a:ext>
            </a:extLst>
          </p:cNvPr>
          <p:cNvSpPr>
            <a:spLocks noGrp="1"/>
          </p:cNvSpPr>
          <p:nvPr>
            <p:ph type="sldNum" sz="quarter" idx="12"/>
          </p:nvPr>
        </p:nvSpPr>
        <p:spPr/>
        <p:txBody>
          <a:bodyPr/>
          <a:lstStyle>
            <a:lvl1pPr>
              <a:defRPr/>
            </a:lvl1pPr>
          </a:lstStyle>
          <a:p>
            <a:fld id="{C0DB2017-C5EA-4040-AFCE-66D928E4D27A}" type="slidenum">
              <a:rPr lang="tr-TR" altLang="tr-TR"/>
              <a:pPr/>
              <a:t>‹#›</a:t>
            </a:fld>
            <a:endParaRPr lang="tr-TR" altLang="tr-TR"/>
          </a:p>
        </p:txBody>
      </p:sp>
    </p:spTree>
    <p:extLst>
      <p:ext uri="{BB962C8B-B14F-4D97-AF65-F5344CB8AC3E}">
        <p14:creationId xmlns:p14="http://schemas.microsoft.com/office/powerpoint/2010/main" val="286379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8" name="Picture 4" descr="sunu">
            <a:extLst>
              <a:ext uri="{FF2B5EF4-FFF2-40B4-BE49-F238E27FC236}">
                <a16:creationId xmlns:a16="http://schemas.microsoft.com/office/drawing/2014/main" id="{2F46E11D-82FC-4A81-B285-A43A184953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a16="http://schemas.microsoft.com/office/drawing/2014/main" id="{B2E54319-3A17-43C6-A602-9A1DD41A4ED1}"/>
              </a:ext>
            </a:extLst>
          </p:cNvPr>
          <p:cNvSpPr>
            <a:spLocks noGrp="1"/>
          </p:cNvSpPr>
          <p:nvPr>
            <p:ph type="title"/>
          </p:nvPr>
        </p:nvSpPr>
        <p:spPr>
          <a:xfrm>
            <a:off x="630238" y="457200"/>
            <a:ext cx="2949575"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DF23EF2-C3E3-40B2-8607-968EF51F26D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7D9C3D52-DC02-4970-9D95-AF91DC6A9A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6155F93-8516-4423-BB06-FE58C6BC18EC}"/>
              </a:ext>
            </a:extLst>
          </p:cNvPr>
          <p:cNvSpPr>
            <a:spLocks noGrp="1"/>
          </p:cNvSpPr>
          <p:nvPr>
            <p:ph type="dt" sz="half" idx="10"/>
          </p:nvPr>
        </p:nvSpPr>
        <p:spPr/>
        <p:txBody>
          <a:bodyPr/>
          <a:lstStyle>
            <a:lvl1pPr>
              <a:defRPr/>
            </a:lvl1pPr>
          </a:lstStyle>
          <a:p>
            <a:endParaRPr lang="tr-TR" altLang="tr-TR"/>
          </a:p>
        </p:txBody>
      </p:sp>
      <p:sp>
        <p:nvSpPr>
          <p:cNvPr id="6" name="Alt Bilgi Yer Tutucusu 5">
            <a:extLst>
              <a:ext uri="{FF2B5EF4-FFF2-40B4-BE49-F238E27FC236}">
                <a16:creationId xmlns:a16="http://schemas.microsoft.com/office/drawing/2014/main" id="{507077AC-5583-4387-953F-4136A5B0555E}"/>
              </a:ext>
            </a:extLst>
          </p:cNvPr>
          <p:cNvSpPr>
            <a:spLocks noGrp="1"/>
          </p:cNvSpPr>
          <p:nvPr>
            <p:ph type="ftr" sz="quarter" idx="11"/>
          </p:nvPr>
        </p:nvSpPr>
        <p:spPr/>
        <p:txBody>
          <a:bodyPr/>
          <a:lstStyle>
            <a:lvl1pPr>
              <a:defRPr/>
            </a:lvl1pPr>
          </a:lstStyle>
          <a:p>
            <a:endParaRPr lang="tr-TR" altLang="tr-TR"/>
          </a:p>
        </p:txBody>
      </p:sp>
      <p:sp>
        <p:nvSpPr>
          <p:cNvPr id="7" name="Slayt Numarası Yer Tutucusu 6">
            <a:extLst>
              <a:ext uri="{FF2B5EF4-FFF2-40B4-BE49-F238E27FC236}">
                <a16:creationId xmlns:a16="http://schemas.microsoft.com/office/drawing/2014/main" id="{3B5A4FE1-63E2-43CA-8B3E-66C7A4D5FB09}"/>
              </a:ext>
            </a:extLst>
          </p:cNvPr>
          <p:cNvSpPr>
            <a:spLocks noGrp="1"/>
          </p:cNvSpPr>
          <p:nvPr>
            <p:ph type="sldNum" sz="quarter" idx="12"/>
          </p:nvPr>
        </p:nvSpPr>
        <p:spPr/>
        <p:txBody>
          <a:bodyPr/>
          <a:lstStyle>
            <a:lvl1pPr>
              <a:defRPr/>
            </a:lvl1pPr>
          </a:lstStyle>
          <a:p>
            <a:fld id="{CA35059F-8913-415E-B6EE-8A0C42125F00}" type="slidenum">
              <a:rPr lang="tr-TR" altLang="tr-TR"/>
              <a:pPr/>
              <a:t>‹#›</a:t>
            </a:fld>
            <a:endParaRPr lang="tr-TR" altLang="tr-TR"/>
          </a:p>
        </p:txBody>
      </p:sp>
    </p:spTree>
    <p:extLst>
      <p:ext uri="{BB962C8B-B14F-4D97-AF65-F5344CB8AC3E}">
        <p14:creationId xmlns:p14="http://schemas.microsoft.com/office/powerpoint/2010/main" val="181784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8" name="Picture 4" descr="sunu">
            <a:extLst>
              <a:ext uri="{FF2B5EF4-FFF2-40B4-BE49-F238E27FC236}">
                <a16:creationId xmlns:a16="http://schemas.microsoft.com/office/drawing/2014/main" id="{DA90758A-5C1B-417F-A445-9333CC1F7B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a:extLst>
              <a:ext uri="{FF2B5EF4-FFF2-40B4-BE49-F238E27FC236}">
                <a16:creationId xmlns:a16="http://schemas.microsoft.com/office/drawing/2014/main" id="{B62BB14D-A81B-4BF0-9E5C-85B48DB3449D}"/>
              </a:ext>
            </a:extLst>
          </p:cNvPr>
          <p:cNvSpPr>
            <a:spLocks noGrp="1"/>
          </p:cNvSpPr>
          <p:nvPr>
            <p:ph type="title"/>
          </p:nvPr>
        </p:nvSpPr>
        <p:spPr>
          <a:xfrm>
            <a:off x="630238" y="457200"/>
            <a:ext cx="2949575"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9C027C4-3CCB-41BC-A1B0-C948BA7A7EA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p>
        </p:txBody>
      </p:sp>
      <p:sp>
        <p:nvSpPr>
          <p:cNvPr id="4" name="Metin Yer Tutucusu 3">
            <a:extLst>
              <a:ext uri="{FF2B5EF4-FFF2-40B4-BE49-F238E27FC236}">
                <a16:creationId xmlns:a16="http://schemas.microsoft.com/office/drawing/2014/main" id="{2EC9412D-38CF-44CA-AB58-109946B99B3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0EED56E-5A68-4365-8B88-F5C974F7A748}"/>
              </a:ext>
            </a:extLst>
          </p:cNvPr>
          <p:cNvSpPr>
            <a:spLocks noGrp="1"/>
          </p:cNvSpPr>
          <p:nvPr>
            <p:ph type="dt" sz="half" idx="10"/>
          </p:nvPr>
        </p:nvSpPr>
        <p:spPr/>
        <p:txBody>
          <a:bodyPr/>
          <a:lstStyle>
            <a:lvl1pPr>
              <a:defRPr/>
            </a:lvl1pPr>
          </a:lstStyle>
          <a:p>
            <a:endParaRPr lang="tr-TR" altLang="tr-TR"/>
          </a:p>
        </p:txBody>
      </p:sp>
      <p:sp>
        <p:nvSpPr>
          <p:cNvPr id="6" name="Alt Bilgi Yer Tutucusu 5">
            <a:extLst>
              <a:ext uri="{FF2B5EF4-FFF2-40B4-BE49-F238E27FC236}">
                <a16:creationId xmlns:a16="http://schemas.microsoft.com/office/drawing/2014/main" id="{A366051D-8C40-41E1-9FAC-3333DEA17A12}"/>
              </a:ext>
            </a:extLst>
          </p:cNvPr>
          <p:cNvSpPr>
            <a:spLocks noGrp="1"/>
          </p:cNvSpPr>
          <p:nvPr>
            <p:ph type="ftr" sz="quarter" idx="11"/>
          </p:nvPr>
        </p:nvSpPr>
        <p:spPr/>
        <p:txBody>
          <a:bodyPr/>
          <a:lstStyle>
            <a:lvl1pPr>
              <a:defRPr/>
            </a:lvl1pPr>
          </a:lstStyle>
          <a:p>
            <a:endParaRPr lang="tr-TR" altLang="tr-TR"/>
          </a:p>
        </p:txBody>
      </p:sp>
      <p:sp>
        <p:nvSpPr>
          <p:cNvPr id="7" name="Slayt Numarası Yer Tutucusu 6">
            <a:extLst>
              <a:ext uri="{FF2B5EF4-FFF2-40B4-BE49-F238E27FC236}">
                <a16:creationId xmlns:a16="http://schemas.microsoft.com/office/drawing/2014/main" id="{FF462AE5-A6F0-4C34-907D-1D343CF21471}"/>
              </a:ext>
            </a:extLst>
          </p:cNvPr>
          <p:cNvSpPr>
            <a:spLocks noGrp="1"/>
          </p:cNvSpPr>
          <p:nvPr>
            <p:ph type="sldNum" sz="quarter" idx="12"/>
          </p:nvPr>
        </p:nvSpPr>
        <p:spPr/>
        <p:txBody>
          <a:bodyPr/>
          <a:lstStyle>
            <a:lvl1pPr>
              <a:defRPr/>
            </a:lvl1pPr>
          </a:lstStyle>
          <a:p>
            <a:fld id="{2FD47004-EDAA-4BCF-9DE3-C7477122C224}" type="slidenum">
              <a:rPr lang="tr-TR" altLang="tr-TR"/>
              <a:pPr/>
              <a:t>‹#›</a:t>
            </a:fld>
            <a:endParaRPr lang="tr-TR" altLang="tr-TR"/>
          </a:p>
        </p:txBody>
      </p:sp>
    </p:spTree>
    <p:extLst>
      <p:ext uri="{BB962C8B-B14F-4D97-AF65-F5344CB8AC3E}">
        <p14:creationId xmlns:p14="http://schemas.microsoft.com/office/powerpoint/2010/main" val="2342051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472F3F7-B9CC-4C99-93C4-E01C35479B1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Rectangle 3">
            <a:extLst>
              <a:ext uri="{FF2B5EF4-FFF2-40B4-BE49-F238E27FC236}">
                <a16:creationId xmlns:a16="http://schemas.microsoft.com/office/drawing/2014/main" id="{773EF15F-EC6B-4E6E-BC68-97CFA2DF0CD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1028" name="Rectangle 4">
            <a:extLst>
              <a:ext uri="{FF2B5EF4-FFF2-40B4-BE49-F238E27FC236}">
                <a16:creationId xmlns:a16="http://schemas.microsoft.com/office/drawing/2014/main" id="{3D7AB4DE-139B-43F0-B6A7-166B526EC03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tr-TR" altLang="tr-TR"/>
          </a:p>
        </p:txBody>
      </p:sp>
      <p:sp>
        <p:nvSpPr>
          <p:cNvPr id="1029" name="Rectangle 5">
            <a:extLst>
              <a:ext uri="{FF2B5EF4-FFF2-40B4-BE49-F238E27FC236}">
                <a16:creationId xmlns:a16="http://schemas.microsoft.com/office/drawing/2014/main" id="{C1205DE4-E68B-4831-96FC-7B4627FF135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tr-TR" altLang="tr-TR"/>
          </a:p>
        </p:txBody>
      </p:sp>
      <p:sp>
        <p:nvSpPr>
          <p:cNvPr id="1030" name="Rectangle 6">
            <a:extLst>
              <a:ext uri="{FF2B5EF4-FFF2-40B4-BE49-F238E27FC236}">
                <a16:creationId xmlns:a16="http://schemas.microsoft.com/office/drawing/2014/main" id="{FDB0B5E3-58EB-493C-B893-C9EDC94552F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C2AD343-42BE-4C0D-8C43-9BE1CB1E29F7}" type="slidenum">
              <a:rPr lang="tr-TR" altLang="tr-TR"/>
              <a:pPr/>
              <a:t>‹#›</a:t>
            </a:fld>
            <a:endParaRPr lang="tr-TR" alt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sunu kapak">
            <a:extLst>
              <a:ext uri="{FF2B5EF4-FFF2-40B4-BE49-F238E27FC236}">
                <a16:creationId xmlns:a16="http://schemas.microsoft.com/office/drawing/2014/main" id="{95F6E267-728F-4FB0-8651-BFFD2B0EC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012"/>
            <a:ext cx="9392574" cy="6850988"/>
          </a:xfrm>
          <a:prstGeom prst="rect">
            <a:avLst/>
          </a:prstGeom>
          <a:noFill/>
          <a:extLst>
            <a:ext uri="{909E8E84-426E-40DD-AFC4-6F175D3DCCD1}">
              <a14:hiddenFill xmlns:a14="http://schemas.microsoft.com/office/drawing/2010/main">
                <a:solidFill>
                  <a:srgbClr val="FFFFFF"/>
                </a:solidFill>
              </a14:hiddenFill>
            </a:ext>
          </a:extLst>
        </p:spPr>
      </p:pic>
      <p:sp>
        <p:nvSpPr>
          <p:cNvPr id="4104" name="Rectangle 8">
            <a:extLst>
              <a:ext uri="{FF2B5EF4-FFF2-40B4-BE49-F238E27FC236}">
                <a16:creationId xmlns:a16="http://schemas.microsoft.com/office/drawing/2014/main" id="{F38C432D-5372-448E-9829-E0F45631D439}"/>
              </a:ext>
            </a:extLst>
          </p:cNvPr>
          <p:cNvSpPr>
            <a:spLocks noGrp="1" noChangeArrowheads="1"/>
          </p:cNvSpPr>
          <p:nvPr>
            <p:ph type="subTitle" idx="1"/>
          </p:nvPr>
        </p:nvSpPr>
        <p:spPr>
          <a:xfrm>
            <a:off x="3048000" y="3162300"/>
            <a:ext cx="6096000" cy="533400"/>
          </a:xfrm>
        </p:spPr>
        <p:txBody>
          <a:bodyPr/>
          <a:lstStyle/>
          <a:p>
            <a:pPr>
              <a:lnSpc>
                <a:spcPct val="90000"/>
              </a:lnSpc>
            </a:pPr>
            <a:r>
              <a:rPr lang="tr-TR" altLang="tr-TR" sz="3200" b="1" dirty="0"/>
              <a:t>TEMEL EĞİTİM BÖLÜMÜ/ SINIF EĞİTİMİ ANABİLİM DALI</a:t>
            </a:r>
          </a:p>
        </p:txBody>
      </p:sp>
      <p:sp>
        <p:nvSpPr>
          <p:cNvPr id="6" name="Rectangle 8">
            <a:extLst>
              <a:ext uri="{FF2B5EF4-FFF2-40B4-BE49-F238E27FC236}">
                <a16:creationId xmlns:a16="http://schemas.microsoft.com/office/drawing/2014/main" id="{40919079-B759-42A8-9F3B-9A1143AB97DE}"/>
              </a:ext>
            </a:extLst>
          </p:cNvPr>
          <p:cNvSpPr txBox="1">
            <a:spLocks noChangeArrowheads="1"/>
          </p:cNvSpPr>
          <p:nvPr/>
        </p:nvSpPr>
        <p:spPr bwMode="auto">
          <a:xfrm>
            <a:off x="2895600" y="1143000"/>
            <a:ext cx="609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tr-TR" altLang="tr-TR" sz="3200" b="1" dirty="0"/>
              <a:t>EĞİTİM FAKÜLTESİ</a:t>
            </a:r>
          </a:p>
        </p:txBody>
      </p:sp>
      <p:sp>
        <p:nvSpPr>
          <p:cNvPr id="7" name="Rectangle 8">
            <a:extLst>
              <a:ext uri="{FF2B5EF4-FFF2-40B4-BE49-F238E27FC236}">
                <a16:creationId xmlns:a16="http://schemas.microsoft.com/office/drawing/2014/main" id="{FA81E1F3-CB27-487C-8780-092A73586388}"/>
              </a:ext>
            </a:extLst>
          </p:cNvPr>
          <p:cNvSpPr txBox="1">
            <a:spLocks noChangeArrowheads="1"/>
          </p:cNvSpPr>
          <p:nvPr/>
        </p:nvSpPr>
        <p:spPr bwMode="auto">
          <a:xfrm>
            <a:off x="2339752" y="4724400"/>
            <a:ext cx="680424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tr-TR" altLang="tr-TR" b="1" i="1" dirty="0"/>
              <a:t>EGGK007-İnsan Hakları ve Demokrasi Eğitimi</a:t>
            </a:r>
          </a:p>
        </p:txBody>
      </p:sp>
      <p:sp>
        <p:nvSpPr>
          <p:cNvPr id="8" name="Rectangle 8">
            <a:extLst>
              <a:ext uri="{FF2B5EF4-FFF2-40B4-BE49-F238E27FC236}">
                <a16:creationId xmlns:a16="http://schemas.microsoft.com/office/drawing/2014/main" id="{2B89DD1B-66F7-4797-94FB-C51343EB1C18}"/>
              </a:ext>
            </a:extLst>
          </p:cNvPr>
          <p:cNvSpPr txBox="1">
            <a:spLocks noChangeArrowheads="1"/>
          </p:cNvSpPr>
          <p:nvPr/>
        </p:nvSpPr>
        <p:spPr bwMode="auto">
          <a:xfrm>
            <a:off x="3048000" y="5334000"/>
            <a:ext cx="609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tr-TR" altLang="tr-TR" sz="2000" b="1" i="1" dirty="0">
                <a:solidFill>
                  <a:schemeClr val="bg1">
                    <a:lumMod val="50000"/>
                  </a:schemeClr>
                </a:solidFill>
              </a:rPr>
              <a:t>Dr. </a:t>
            </a:r>
            <a:r>
              <a:rPr lang="tr-TR" altLang="tr-TR" sz="2000" b="1" i="1" dirty="0" err="1">
                <a:solidFill>
                  <a:schemeClr val="bg1">
                    <a:lumMod val="50000"/>
                  </a:schemeClr>
                </a:solidFill>
              </a:rPr>
              <a:t>Öğr</a:t>
            </a:r>
            <a:r>
              <a:rPr lang="tr-TR" altLang="tr-TR" sz="2000" b="1" i="1" dirty="0">
                <a:solidFill>
                  <a:schemeClr val="bg1">
                    <a:lumMod val="50000"/>
                  </a:schemeClr>
                </a:solidFill>
              </a:rPr>
              <a:t>. Üyesi, Ceren ÇEVİK KANSU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A120F53-16AB-4A60-A391-DC43C66B6C94}"/>
              </a:ext>
            </a:extLst>
          </p:cNvPr>
          <p:cNvPicPr>
            <a:picLocks noChangeAspect="1"/>
          </p:cNvPicPr>
          <p:nvPr/>
        </p:nvPicPr>
        <p:blipFill>
          <a:blip r:embed="rId2"/>
          <a:stretch>
            <a:fillRect/>
          </a:stretch>
        </p:blipFill>
        <p:spPr>
          <a:xfrm>
            <a:off x="665304" y="2212875"/>
            <a:ext cx="3257954" cy="2168020"/>
          </a:xfrm>
          <a:prstGeom prst="rect">
            <a:avLst/>
          </a:prstGeom>
        </p:spPr>
      </p:pic>
      <p:pic>
        <p:nvPicPr>
          <p:cNvPr id="5" name="Resim 4">
            <a:extLst>
              <a:ext uri="{FF2B5EF4-FFF2-40B4-BE49-F238E27FC236}">
                <a16:creationId xmlns:a16="http://schemas.microsoft.com/office/drawing/2014/main" id="{562E30C6-8D6D-4C18-BB96-389FD0EA4568}"/>
              </a:ext>
            </a:extLst>
          </p:cNvPr>
          <p:cNvPicPr>
            <a:picLocks noChangeAspect="1"/>
          </p:cNvPicPr>
          <p:nvPr/>
        </p:nvPicPr>
        <p:blipFill>
          <a:blip r:embed="rId3"/>
          <a:stretch>
            <a:fillRect/>
          </a:stretch>
        </p:blipFill>
        <p:spPr>
          <a:xfrm>
            <a:off x="3812902" y="427197"/>
            <a:ext cx="3076575" cy="1485900"/>
          </a:xfrm>
          <a:prstGeom prst="rect">
            <a:avLst/>
          </a:prstGeom>
        </p:spPr>
      </p:pic>
      <p:pic>
        <p:nvPicPr>
          <p:cNvPr id="6" name="Resim 5">
            <a:extLst>
              <a:ext uri="{FF2B5EF4-FFF2-40B4-BE49-F238E27FC236}">
                <a16:creationId xmlns:a16="http://schemas.microsoft.com/office/drawing/2014/main" id="{391A0863-F1BA-44EE-A8FC-F4A5BEC993FE}"/>
              </a:ext>
            </a:extLst>
          </p:cNvPr>
          <p:cNvPicPr>
            <a:picLocks noChangeAspect="1"/>
          </p:cNvPicPr>
          <p:nvPr/>
        </p:nvPicPr>
        <p:blipFill>
          <a:blip r:embed="rId4"/>
          <a:stretch>
            <a:fillRect/>
          </a:stretch>
        </p:blipFill>
        <p:spPr>
          <a:xfrm>
            <a:off x="466505" y="332656"/>
            <a:ext cx="2184600" cy="1280663"/>
          </a:xfrm>
          <a:prstGeom prst="rect">
            <a:avLst/>
          </a:prstGeom>
        </p:spPr>
      </p:pic>
      <p:pic>
        <p:nvPicPr>
          <p:cNvPr id="7" name="Resim 6">
            <a:extLst>
              <a:ext uri="{FF2B5EF4-FFF2-40B4-BE49-F238E27FC236}">
                <a16:creationId xmlns:a16="http://schemas.microsoft.com/office/drawing/2014/main" id="{A7B64DCA-1BCD-4216-8E8E-BBA1B384C525}"/>
              </a:ext>
            </a:extLst>
          </p:cNvPr>
          <p:cNvPicPr>
            <a:picLocks noChangeAspect="1"/>
          </p:cNvPicPr>
          <p:nvPr/>
        </p:nvPicPr>
        <p:blipFill>
          <a:blip r:embed="rId5"/>
          <a:stretch>
            <a:fillRect/>
          </a:stretch>
        </p:blipFill>
        <p:spPr>
          <a:xfrm>
            <a:off x="4557267" y="2168746"/>
            <a:ext cx="3337466" cy="1956500"/>
          </a:xfrm>
          <a:prstGeom prst="rect">
            <a:avLst/>
          </a:prstGeom>
        </p:spPr>
      </p:pic>
      <p:pic>
        <p:nvPicPr>
          <p:cNvPr id="8" name="Resim 7">
            <a:extLst>
              <a:ext uri="{FF2B5EF4-FFF2-40B4-BE49-F238E27FC236}">
                <a16:creationId xmlns:a16="http://schemas.microsoft.com/office/drawing/2014/main" id="{DE097BC7-EF75-4C5A-BE3E-9C1A26100F60}"/>
              </a:ext>
            </a:extLst>
          </p:cNvPr>
          <p:cNvPicPr>
            <a:picLocks noChangeAspect="1"/>
          </p:cNvPicPr>
          <p:nvPr/>
        </p:nvPicPr>
        <p:blipFill>
          <a:blip r:embed="rId6"/>
          <a:stretch>
            <a:fillRect/>
          </a:stretch>
        </p:blipFill>
        <p:spPr>
          <a:xfrm>
            <a:off x="200871" y="4481570"/>
            <a:ext cx="2985433" cy="1750130"/>
          </a:xfrm>
          <a:prstGeom prst="rect">
            <a:avLst/>
          </a:prstGeom>
        </p:spPr>
      </p:pic>
      <p:pic>
        <p:nvPicPr>
          <p:cNvPr id="9" name="Resim 8">
            <a:extLst>
              <a:ext uri="{FF2B5EF4-FFF2-40B4-BE49-F238E27FC236}">
                <a16:creationId xmlns:a16="http://schemas.microsoft.com/office/drawing/2014/main" id="{1FE49E96-8169-4D64-AD05-1A4FD918B08E}"/>
              </a:ext>
            </a:extLst>
          </p:cNvPr>
          <p:cNvPicPr>
            <a:picLocks noChangeAspect="1"/>
          </p:cNvPicPr>
          <p:nvPr/>
        </p:nvPicPr>
        <p:blipFill>
          <a:blip r:embed="rId7"/>
          <a:stretch>
            <a:fillRect/>
          </a:stretch>
        </p:blipFill>
        <p:spPr>
          <a:xfrm>
            <a:off x="3616166" y="4680673"/>
            <a:ext cx="2435811" cy="1427233"/>
          </a:xfrm>
          <a:prstGeom prst="rect">
            <a:avLst/>
          </a:prstGeom>
        </p:spPr>
      </p:pic>
      <p:pic>
        <p:nvPicPr>
          <p:cNvPr id="10" name="Resim 9">
            <a:extLst>
              <a:ext uri="{FF2B5EF4-FFF2-40B4-BE49-F238E27FC236}">
                <a16:creationId xmlns:a16="http://schemas.microsoft.com/office/drawing/2014/main" id="{DC784887-DF73-41EE-BCEF-2CBD1125A235}"/>
              </a:ext>
            </a:extLst>
          </p:cNvPr>
          <p:cNvPicPr>
            <a:picLocks noChangeAspect="1"/>
          </p:cNvPicPr>
          <p:nvPr/>
        </p:nvPicPr>
        <p:blipFill>
          <a:blip r:embed="rId8"/>
          <a:stretch>
            <a:fillRect/>
          </a:stretch>
        </p:blipFill>
        <p:spPr>
          <a:xfrm>
            <a:off x="6226000" y="4360991"/>
            <a:ext cx="2437283" cy="1429080"/>
          </a:xfrm>
          <a:prstGeom prst="rect">
            <a:avLst/>
          </a:prstGeom>
        </p:spPr>
      </p:pic>
    </p:spTree>
    <p:extLst>
      <p:ext uri="{BB962C8B-B14F-4D97-AF65-F5344CB8AC3E}">
        <p14:creationId xmlns:p14="http://schemas.microsoft.com/office/powerpoint/2010/main" val="2420866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dirty="0"/>
            </a:br>
            <a:r>
              <a:rPr lang="tr-TR" sz="3600" b="1" dirty="0"/>
              <a:t> </a:t>
            </a:r>
            <a:br>
              <a:rPr lang="tr-TR" b="1" dirty="0">
                <a:sym typeface="Symbol" pitchFamily="18" charset="2"/>
              </a:rPr>
            </a:br>
            <a:endParaRPr lang="tr-TR" b="1" dirty="0"/>
          </a:p>
        </p:txBody>
      </p:sp>
      <p:sp>
        <p:nvSpPr>
          <p:cNvPr id="3" name="2 İçerik Yer Tutucusu"/>
          <p:cNvSpPr>
            <a:spLocks noGrp="1"/>
          </p:cNvSpPr>
          <p:nvPr>
            <p:ph idx="1"/>
          </p:nvPr>
        </p:nvSpPr>
        <p:spPr>
          <a:xfrm>
            <a:off x="457200" y="1428736"/>
            <a:ext cx="8229600" cy="4857784"/>
          </a:xfrm>
        </p:spPr>
        <p:txBody>
          <a:bodyPr>
            <a:normAutofit fontScale="85000" lnSpcReduction="10000"/>
          </a:bodyPr>
          <a:lstStyle/>
          <a:p>
            <a:pPr marL="0" indent="0">
              <a:buNone/>
            </a:pPr>
            <a:r>
              <a:rPr lang="tr-TR" b="1" dirty="0"/>
              <a:t>Ahlak Kuralları</a:t>
            </a:r>
            <a:endParaRPr lang="tr-TR" dirty="0"/>
          </a:p>
          <a:p>
            <a:r>
              <a:rPr lang="en-GB" dirty="0" err="1"/>
              <a:t>Toplumda</a:t>
            </a:r>
            <a:r>
              <a:rPr lang="en-GB" dirty="0"/>
              <a:t> </a:t>
            </a:r>
            <a:r>
              <a:rPr lang="en-GB" dirty="0" err="1"/>
              <a:t>iyilik</a:t>
            </a:r>
            <a:r>
              <a:rPr lang="en-GB" dirty="0"/>
              <a:t> </a:t>
            </a:r>
            <a:r>
              <a:rPr lang="en-GB" dirty="0" err="1"/>
              <a:t>ya</a:t>
            </a:r>
            <a:r>
              <a:rPr lang="en-GB" dirty="0"/>
              <a:t> da </a:t>
            </a:r>
            <a:r>
              <a:rPr lang="en-GB" dirty="0" err="1"/>
              <a:t>kötülük</a:t>
            </a:r>
            <a:r>
              <a:rPr lang="en-GB" dirty="0"/>
              <a:t> </a:t>
            </a:r>
            <a:r>
              <a:rPr lang="en-GB" dirty="0" err="1"/>
              <a:t>hakkında</a:t>
            </a:r>
            <a:r>
              <a:rPr lang="en-GB" dirty="0"/>
              <a:t> </a:t>
            </a:r>
            <a:r>
              <a:rPr lang="en-GB" dirty="0" err="1"/>
              <a:t>oluşan</a:t>
            </a:r>
            <a:r>
              <a:rPr lang="en-GB" dirty="0"/>
              <a:t> </a:t>
            </a:r>
            <a:r>
              <a:rPr lang="en-GB" dirty="0" err="1"/>
              <a:t>değer</a:t>
            </a:r>
            <a:r>
              <a:rPr lang="en-GB" dirty="0"/>
              <a:t> </a:t>
            </a:r>
            <a:r>
              <a:rPr lang="en-GB" dirty="0" err="1"/>
              <a:t>yargılarına</a:t>
            </a:r>
            <a:r>
              <a:rPr lang="en-GB" dirty="0"/>
              <a:t> </a:t>
            </a:r>
            <a:r>
              <a:rPr lang="en-GB" dirty="0" err="1"/>
              <a:t>göre</a:t>
            </a:r>
            <a:r>
              <a:rPr lang="en-GB" dirty="0"/>
              <a:t> </a:t>
            </a:r>
            <a:r>
              <a:rPr lang="en-GB" dirty="0" err="1"/>
              <a:t>yapılması</a:t>
            </a:r>
            <a:r>
              <a:rPr lang="en-GB" dirty="0"/>
              <a:t> </a:t>
            </a:r>
            <a:r>
              <a:rPr lang="en-GB" dirty="0" err="1"/>
              <a:t>ya</a:t>
            </a:r>
            <a:r>
              <a:rPr lang="en-GB" dirty="0"/>
              <a:t> da </a:t>
            </a:r>
            <a:r>
              <a:rPr lang="en-GB" dirty="0" err="1"/>
              <a:t>yapılmaması</a:t>
            </a:r>
            <a:r>
              <a:rPr lang="en-GB" dirty="0"/>
              <a:t> </a:t>
            </a:r>
            <a:r>
              <a:rPr lang="en-GB" dirty="0" err="1"/>
              <a:t>gereken</a:t>
            </a:r>
            <a:r>
              <a:rPr lang="en-GB" dirty="0"/>
              <a:t> </a:t>
            </a:r>
            <a:r>
              <a:rPr lang="en-GB" dirty="0" err="1"/>
              <a:t>davranışlara</a:t>
            </a:r>
            <a:r>
              <a:rPr lang="en-GB" dirty="0"/>
              <a:t> </a:t>
            </a:r>
            <a:r>
              <a:rPr lang="en-GB" dirty="0" err="1"/>
              <a:t>ilişkin</a:t>
            </a:r>
            <a:r>
              <a:rPr lang="en-GB" dirty="0"/>
              <a:t> </a:t>
            </a:r>
            <a:r>
              <a:rPr lang="en-GB" dirty="0" err="1"/>
              <a:t>kurallardır</a:t>
            </a:r>
            <a:r>
              <a:rPr lang="en-GB" dirty="0"/>
              <a:t>. </a:t>
            </a:r>
            <a:r>
              <a:rPr lang="en-GB" dirty="0" err="1"/>
              <a:t>Ahlak</a:t>
            </a:r>
            <a:r>
              <a:rPr lang="en-GB" dirty="0"/>
              <a:t> </a:t>
            </a:r>
            <a:r>
              <a:rPr lang="en-GB" dirty="0" err="1"/>
              <a:t>kuralları</a:t>
            </a:r>
            <a:r>
              <a:rPr lang="en-GB" dirty="0"/>
              <a:t> </a:t>
            </a:r>
            <a:r>
              <a:rPr lang="en-GB" dirty="0" err="1"/>
              <a:t>kişilerin</a:t>
            </a:r>
            <a:r>
              <a:rPr lang="en-GB" dirty="0"/>
              <a:t> </a:t>
            </a:r>
            <a:r>
              <a:rPr lang="en-GB" dirty="0" err="1"/>
              <a:t>toplum</a:t>
            </a:r>
            <a:r>
              <a:rPr lang="en-GB" dirty="0"/>
              <a:t> </a:t>
            </a:r>
            <a:r>
              <a:rPr lang="en-GB" dirty="0" err="1"/>
              <a:t>içindeki</a:t>
            </a:r>
            <a:r>
              <a:rPr lang="en-GB" dirty="0"/>
              <a:t> </a:t>
            </a:r>
            <a:r>
              <a:rPr lang="en-GB" dirty="0" err="1"/>
              <a:t>tutum</a:t>
            </a:r>
            <a:r>
              <a:rPr lang="en-GB" dirty="0"/>
              <a:t> </a:t>
            </a:r>
            <a:r>
              <a:rPr lang="en-GB" dirty="0" err="1"/>
              <a:t>ve</a:t>
            </a:r>
            <a:r>
              <a:rPr lang="en-GB" dirty="0"/>
              <a:t> </a:t>
            </a:r>
            <a:r>
              <a:rPr lang="en-GB" dirty="0" err="1"/>
              <a:t>davranışlarını</a:t>
            </a:r>
            <a:r>
              <a:rPr lang="en-GB" dirty="0"/>
              <a:t> </a:t>
            </a:r>
            <a:r>
              <a:rPr lang="en-GB" dirty="0" err="1"/>
              <a:t>düzenlerler</a:t>
            </a:r>
            <a:r>
              <a:rPr lang="en-GB" dirty="0"/>
              <a:t> </a:t>
            </a:r>
            <a:r>
              <a:rPr lang="en-GB" dirty="0" err="1"/>
              <a:t>ve</a:t>
            </a:r>
            <a:r>
              <a:rPr lang="en-GB" dirty="0"/>
              <a:t> </a:t>
            </a:r>
            <a:r>
              <a:rPr lang="en-GB" dirty="0" err="1"/>
              <a:t>toplumun</a:t>
            </a:r>
            <a:r>
              <a:rPr lang="en-GB" dirty="0"/>
              <a:t> </a:t>
            </a:r>
            <a:r>
              <a:rPr lang="en-GB" dirty="0" err="1"/>
              <a:t>barış</a:t>
            </a:r>
            <a:r>
              <a:rPr lang="en-GB" dirty="0"/>
              <a:t> </a:t>
            </a:r>
            <a:r>
              <a:rPr lang="en-GB" dirty="0" err="1"/>
              <a:t>ve</a:t>
            </a:r>
            <a:r>
              <a:rPr lang="en-GB" dirty="0"/>
              <a:t> </a:t>
            </a:r>
            <a:r>
              <a:rPr lang="en-GB" dirty="0" err="1"/>
              <a:t>güven</a:t>
            </a:r>
            <a:r>
              <a:rPr lang="en-GB" dirty="0"/>
              <a:t> </a:t>
            </a:r>
            <a:r>
              <a:rPr lang="en-GB" dirty="0" err="1"/>
              <a:t>içinde</a:t>
            </a:r>
            <a:r>
              <a:rPr lang="en-GB" dirty="0"/>
              <a:t> </a:t>
            </a:r>
            <a:r>
              <a:rPr lang="en-GB" dirty="0" err="1"/>
              <a:t>yaşamasına</a:t>
            </a:r>
            <a:r>
              <a:rPr lang="en-GB" dirty="0"/>
              <a:t> </a:t>
            </a:r>
            <a:r>
              <a:rPr lang="en-GB" dirty="0" err="1"/>
              <a:t>yardım</a:t>
            </a:r>
            <a:r>
              <a:rPr lang="en-GB" dirty="0"/>
              <a:t> </a:t>
            </a:r>
            <a:r>
              <a:rPr lang="en-GB" dirty="0" err="1"/>
              <a:t>eder</a:t>
            </a:r>
            <a:r>
              <a:rPr lang="tr-TR" dirty="0"/>
              <a:t>.</a:t>
            </a:r>
          </a:p>
          <a:p>
            <a:r>
              <a:rPr lang="en-GB" dirty="0" err="1"/>
              <a:t>Ahlak</a:t>
            </a:r>
            <a:r>
              <a:rPr lang="en-GB" dirty="0"/>
              <a:t> </a:t>
            </a:r>
            <a:r>
              <a:rPr lang="en-GB" dirty="0" err="1"/>
              <a:t>kurallarına</a:t>
            </a:r>
            <a:r>
              <a:rPr lang="en-GB" dirty="0"/>
              <a:t> </a:t>
            </a:r>
            <a:r>
              <a:rPr lang="en-GB" dirty="0" err="1"/>
              <a:t>uymama</a:t>
            </a:r>
            <a:r>
              <a:rPr lang="en-GB" dirty="0"/>
              <a:t> </a:t>
            </a:r>
            <a:r>
              <a:rPr lang="en-GB" dirty="0" err="1"/>
              <a:t>durumunda</a:t>
            </a:r>
            <a:r>
              <a:rPr lang="en-GB" dirty="0"/>
              <a:t> </a:t>
            </a:r>
            <a:r>
              <a:rPr lang="en-GB" dirty="0" err="1"/>
              <a:t>kişi</a:t>
            </a:r>
            <a:r>
              <a:rPr lang="en-GB" dirty="0"/>
              <a:t> </a:t>
            </a:r>
            <a:r>
              <a:rPr lang="en-GB" dirty="0" err="1"/>
              <a:t>toplum</a:t>
            </a:r>
            <a:r>
              <a:rPr lang="en-GB" dirty="0"/>
              <a:t> </a:t>
            </a:r>
            <a:r>
              <a:rPr lang="en-GB" dirty="0" err="1"/>
              <a:t>içinde</a:t>
            </a:r>
            <a:r>
              <a:rPr lang="en-GB" dirty="0"/>
              <a:t> </a:t>
            </a:r>
            <a:r>
              <a:rPr lang="en-GB" dirty="0" err="1"/>
              <a:t>kınanabilir</a:t>
            </a:r>
            <a:r>
              <a:rPr lang="en-GB" dirty="0"/>
              <a:t> </a:t>
            </a:r>
            <a:r>
              <a:rPr lang="en-GB" dirty="0" err="1"/>
              <a:t>ve</a:t>
            </a:r>
            <a:r>
              <a:rPr lang="en-GB" dirty="0"/>
              <a:t> </a:t>
            </a:r>
            <a:r>
              <a:rPr lang="en-GB" dirty="0" err="1"/>
              <a:t>hatta</a:t>
            </a:r>
            <a:r>
              <a:rPr lang="en-GB" dirty="0"/>
              <a:t> </a:t>
            </a:r>
            <a:r>
              <a:rPr lang="en-GB" dirty="0" err="1"/>
              <a:t>toplum</a:t>
            </a:r>
            <a:r>
              <a:rPr lang="en-GB" dirty="0"/>
              <a:t> </a:t>
            </a:r>
            <a:r>
              <a:rPr lang="en-GB" dirty="0" err="1"/>
              <a:t>dışına</a:t>
            </a:r>
            <a:r>
              <a:rPr lang="en-GB" dirty="0"/>
              <a:t> </a:t>
            </a:r>
            <a:r>
              <a:rPr lang="en-GB" dirty="0" err="1"/>
              <a:t>atılabilir</a:t>
            </a:r>
            <a:r>
              <a:rPr lang="en-GB" dirty="0"/>
              <a:t>. Bu </a:t>
            </a:r>
            <a:r>
              <a:rPr lang="en-GB" dirty="0" err="1"/>
              <a:t>durumda</a:t>
            </a:r>
            <a:r>
              <a:rPr lang="en-GB" dirty="0"/>
              <a:t> </a:t>
            </a:r>
            <a:r>
              <a:rPr lang="en-GB" dirty="0" err="1"/>
              <a:t>ahlak</a:t>
            </a:r>
            <a:r>
              <a:rPr lang="en-GB" dirty="0"/>
              <a:t> </a:t>
            </a:r>
            <a:r>
              <a:rPr lang="en-GB" dirty="0" err="1"/>
              <a:t>kurallarına</a:t>
            </a:r>
            <a:r>
              <a:rPr lang="en-GB" dirty="0"/>
              <a:t> </a:t>
            </a:r>
            <a:r>
              <a:rPr lang="en-GB" dirty="0" err="1"/>
              <a:t>uymamanın</a:t>
            </a:r>
            <a:r>
              <a:rPr lang="en-GB" dirty="0"/>
              <a:t> </a:t>
            </a:r>
            <a:r>
              <a:rPr lang="en-GB" dirty="0" err="1"/>
              <a:t>yaptırımının</a:t>
            </a:r>
            <a:r>
              <a:rPr lang="en-GB" dirty="0"/>
              <a:t> da </a:t>
            </a:r>
            <a:r>
              <a:rPr lang="en-GB" dirty="0" err="1"/>
              <a:t>manevi</a:t>
            </a:r>
            <a:r>
              <a:rPr lang="en-GB" dirty="0"/>
              <a:t> </a:t>
            </a:r>
            <a:r>
              <a:rPr lang="en-GB" dirty="0" err="1"/>
              <a:t>olduğu</a:t>
            </a:r>
            <a:r>
              <a:rPr lang="en-GB" dirty="0"/>
              <a:t> </a:t>
            </a:r>
            <a:r>
              <a:rPr lang="en-GB" dirty="0" err="1"/>
              <a:t>söylenebilir</a:t>
            </a:r>
            <a:r>
              <a:rPr lang="tr-TR" dirty="0"/>
              <a:t>.</a:t>
            </a:r>
          </a:p>
        </p:txBody>
      </p:sp>
      <p:pic>
        <p:nvPicPr>
          <p:cNvPr id="4" name="Resim 3">
            <a:extLst>
              <a:ext uri="{FF2B5EF4-FFF2-40B4-BE49-F238E27FC236}">
                <a16:creationId xmlns:a16="http://schemas.microsoft.com/office/drawing/2014/main" id="{ABEDFCC5-F43E-491E-BCEE-6D6FFAE3B376}"/>
              </a:ext>
            </a:extLst>
          </p:cNvPr>
          <p:cNvPicPr>
            <a:picLocks noChangeAspect="1"/>
          </p:cNvPicPr>
          <p:nvPr/>
        </p:nvPicPr>
        <p:blipFill>
          <a:blip r:embed="rId2"/>
          <a:stretch>
            <a:fillRect/>
          </a:stretch>
        </p:blipFill>
        <p:spPr>
          <a:xfrm>
            <a:off x="5508104" y="116632"/>
            <a:ext cx="2743200" cy="16668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90D92B7-8C94-4458-80F0-15C12B59E21A}"/>
              </a:ext>
            </a:extLst>
          </p:cNvPr>
          <p:cNvPicPr>
            <a:picLocks noChangeAspect="1"/>
          </p:cNvPicPr>
          <p:nvPr/>
        </p:nvPicPr>
        <p:blipFill>
          <a:blip r:embed="rId2"/>
          <a:stretch>
            <a:fillRect/>
          </a:stretch>
        </p:blipFill>
        <p:spPr>
          <a:xfrm>
            <a:off x="1794213" y="476672"/>
            <a:ext cx="5555574" cy="3744416"/>
          </a:xfrm>
          <a:prstGeom prst="rect">
            <a:avLst/>
          </a:prstGeom>
        </p:spPr>
      </p:pic>
      <p:pic>
        <p:nvPicPr>
          <p:cNvPr id="5" name="Resim 4">
            <a:extLst>
              <a:ext uri="{FF2B5EF4-FFF2-40B4-BE49-F238E27FC236}">
                <a16:creationId xmlns:a16="http://schemas.microsoft.com/office/drawing/2014/main" id="{C2E753AF-870A-4CE8-947F-A5F8FB0DE8E0}"/>
              </a:ext>
            </a:extLst>
          </p:cNvPr>
          <p:cNvPicPr>
            <a:picLocks noChangeAspect="1"/>
          </p:cNvPicPr>
          <p:nvPr/>
        </p:nvPicPr>
        <p:blipFill>
          <a:blip r:embed="rId3"/>
          <a:stretch>
            <a:fillRect/>
          </a:stretch>
        </p:blipFill>
        <p:spPr>
          <a:xfrm>
            <a:off x="3219450" y="4221088"/>
            <a:ext cx="2705100" cy="1685925"/>
          </a:xfrm>
          <a:prstGeom prst="rect">
            <a:avLst/>
          </a:prstGeom>
        </p:spPr>
      </p:pic>
    </p:spTree>
    <p:extLst>
      <p:ext uri="{BB962C8B-B14F-4D97-AF65-F5344CB8AC3E}">
        <p14:creationId xmlns:p14="http://schemas.microsoft.com/office/powerpoint/2010/main" val="354107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lnSpcReduction="10000"/>
          </a:bodyPr>
          <a:lstStyle/>
          <a:p>
            <a:pPr marL="0" indent="0">
              <a:buNone/>
            </a:pPr>
            <a:r>
              <a:rPr lang="tr-TR" b="1" dirty="0"/>
              <a:t>Din Kuralları</a:t>
            </a:r>
            <a:endParaRPr lang="tr-TR" dirty="0"/>
          </a:p>
          <a:p>
            <a:r>
              <a:rPr lang="en-GB" dirty="0" err="1"/>
              <a:t>Toplumu</a:t>
            </a:r>
            <a:r>
              <a:rPr lang="en-GB" dirty="0"/>
              <a:t> </a:t>
            </a:r>
            <a:r>
              <a:rPr lang="en-GB" dirty="0" err="1"/>
              <a:t>düzenleyen</a:t>
            </a:r>
            <a:r>
              <a:rPr lang="en-GB" dirty="0"/>
              <a:t> </a:t>
            </a:r>
            <a:r>
              <a:rPr lang="en-GB" dirty="0" err="1"/>
              <a:t>kurallardan</a:t>
            </a:r>
            <a:r>
              <a:rPr lang="en-GB" dirty="0"/>
              <a:t> </a:t>
            </a:r>
            <a:r>
              <a:rPr lang="en-GB" dirty="0" err="1"/>
              <a:t>biri</a:t>
            </a:r>
            <a:r>
              <a:rPr lang="en-GB" dirty="0"/>
              <a:t> de din </a:t>
            </a:r>
            <a:r>
              <a:rPr lang="en-GB" dirty="0" err="1"/>
              <a:t>kurallarıdır</a:t>
            </a:r>
            <a:r>
              <a:rPr lang="en-GB" dirty="0"/>
              <a:t>. Din </a:t>
            </a:r>
            <a:r>
              <a:rPr lang="en-GB" dirty="0" err="1"/>
              <a:t>kitapları</a:t>
            </a:r>
            <a:r>
              <a:rPr lang="en-GB" dirty="0"/>
              <a:t> </a:t>
            </a:r>
            <a:r>
              <a:rPr lang="en-GB" dirty="0" err="1"/>
              <a:t>toplumu</a:t>
            </a:r>
            <a:r>
              <a:rPr lang="en-GB" dirty="0"/>
              <a:t> </a:t>
            </a:r>
            <a:r>
              <a:rPr lang="en-GB" dirty="0" err="1"/>
              <a:t>düzenleyen</a:t>
            </a:r>
            <a:r>
              <a:rPr lang="en-GB" dirty="0"/>
              <a:t> </a:t>
            </a:r>
            <a:r>
              <a:rPr lang="en-GB" dirty="0" err="1"/>
              <a:t>kurallarla</a:t>
            </a:r>
            <a:r>
              <a:rPr lang="en-GB" dirty="0"/>
              <a:t> </a:t>
            </a:r>
            <a:r>
              <a:rPr lang="en-GB" dirty="0" err="1"/>
              <a:t>doludur</a:t>
            </a:r>
            <a:r>
              <a:rPr lang="en-GB" dirty="0"/>
              <a:t>. </a:t>
            </a:r>
            <a:endParaRPr lang="tr-TR" dirty="0"/>
          </a:p>
          <a:p>
            <a:r>
              <a:rPr lang="en-GB" dirty="0"/>
              <a:t>Din </a:t>
            </a:r>
            <a:r>
              <a:rPr lang="en-GB" dirty="0" err="1"/>
              <a:t>kurallarına</a:t>
            </a:r>
            <a:r>
              <a:rPr lang="en-GB" dirty="0"/>
              <a:t> </a:t>
            </a:r>
            <a:r>
              <a:rPr lang="en-GB" dirty="0" err="1"/>
              <a:t>uymamanın</a:t>
            </a:r>
            <a:r>
              <a:rPr lang="en-GB" dirty="0"/>
              <a:t> </a:t>
            </a:r>
            <a:r>
              <a:rPr lang="en-GB" dirty="0" err="1"/>
              <a:t>yaptırımı</a:t>
            </a:r>
            <a:r>
              <a:rPr lang="en-GB" dirty="0"/>
              <a:t> da </a:t>
            </a:r>
            <a:r>
              <a:rPr lang="en-GB" dirty="0" err="1"/>
              <a:t>manevidir</a:t>
            </a:r>
            <a:r>
              <a:rPr lang="en-GB" dirty="0"/>
              <a:t>; </a:t>
            </a:r>
            <a:r>
              <a:rPr lang="en-GB" dirty="0" err="1"/>
              <a:t>çünkü</a:t>
            </a:r>
            <a:r>
              <a:rPr lang="en-GB" dirty="0"/>
              <a:t> her </a:t>
            </a:r>
            <a:r>
              <a:rPr lang="en-GB" dirty="0" err="1"/>
              <a:t>hangi</a:t>
            </a:r>
            <a:r>
              <a:rPr lang="en-GB" dirty="0"/>
              <a:t> </a:t>
            </a:r>
            <a:r>
              <a:rPr lang="en-GB" dirty="0" err="1"/>
              <a:t>bir</a:t>
            </a:r>
            <a:r>
              <a:rPr lang="en-GB" dirty="0"/>
              <a:t> din </a:t>
            </a:r>
            <a:r>
              <a:rPr lang="en-GB" dirty="0" err="1"/>
              <a:t>kuralını</a:t>
            </a:r>
            <a:r>
              <a:rPr lang="en-GB" dirty="0"/>
              <a:t> </a:t>
            </a:r>
            <a:r>
              <a:rPr lang="en-GB" dirty="0" err="1"/>
              <a:t>ihlal</a:t>
            </a:r>
            <a:r>
              <a:rPr lang="en-GB" dirty="0"/>
              <a:t> </a:t>
            </a:r>
            <a:r>
              <a:rPr lang="en-GB" dirty="0" err="1"/>
              <a:t>eden</a:t>
            </a:r>
            <a:r>
              <a:rPr lang="en-GB" dirty="0"/>
              <a:t> (</a:t>
            </a:r>
            <a:r>
              <a:rPr lang="en-GB" dirty="0" err="1"/>
              <a:t>günah</a:t>
            </a:r>
            <a:r>
              <a:rPr lang="en-GB" dirty="0"/>
              <a:t> </a:t>
            </a:r>
            <a:r>
              <a:rPr lang="en-GB" dirty="0" err="1"/>
              <a:t>işleyen</a:t>
            </a:r>
            <a:r>
              <a:rPr lang="en-GB" dirty="0"/>
              <a:t>) </a:t>
            </a:r>
            <a:r>
              <a:rPr lang="en-GB" dirty="0" err="1"/>
              <a:t>kişinin</a:t>
            </a:r>
            <a:r>
              <a:rPr lang="en-GB" dirty="0"/>
              <a:t> </a:t>
            </a:r>
            <a:r>
              <a:rPr lang="en-GB" dirty="0" err="1"/>
              <a:t>bu</a:t>
            </a:r>
            <a:r>
              <a:rPr lang="en-GB" dirty="0"/>
              <a:t> </a:t>
            </a:r>
            <a:r>
              <a:rPr lang="en-GB" dirty="0" err="1"/>
              <a:t>davranışının</a:t>
            </a:r>
            <a:r>
              <a:rPr lang="en-GB" dirty="0"/>
              <a:t> </a:t>
            </a:r>
            <a:r>
              <a:rPr lang="en-GB" dirty="0" err="1"/>
              <a:t>karşılığını</a:t>
            </a:r>
            <a:r>
              <a:rPr lang="en-GB" dirty="0"/>
              <a:t> </a:t>
            </a:r>
            <a:r>
              <a:rPr lang="en-GB" dirty="0" err="1"/>
              <a:t>öbür</a:t>
            </a:r>
            <a:r>
              <a:rPr lang="en-GB" dirty="0"/>
              <a:t> </a:t>
            </a:r>
            <a:r>
              <a:rPr lang="en-GB" dirty="0" err="1"/>
              <a:t>dünyada</a:t>
            </a:r>
            <a:r>
              <a:rPr lang="en-GB" dirty="0"/>
              <a:t> </a:t>
            </a:r>
            <a:r>
              <a:rPr lang="en-GB" dirty="0" err="1"/>
              <a:t>alacağına</a:t>
            </a:r>
            <a:r>
              <a:rPr lang="en-GB" dirty="0"/>
              <a:t> </a:t>
            </a:r>
            <a:r>
              <a:rPr lang="en-GB" dirty="0" err="1"/>
              <a:t>inanılır</a:t>
            </a:r>
            <a:r>
              <a:rPr lang="tr-TR" dirty="0"/>
              <a:t>.</a:t>
            </a:r>
          </a:p>
        </p:txBody>
      </p:sp>
    </p:spTree>
    <p:extLst>
      <p:ext uri="{BB962C8B-B14F-4D97-AF65-F5344CB8AC3E}">
        <p14:creationId xmlns:p14="http://schemas.microsoft.com/office/powerpoint/2010/main" val="583595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8FD72B3-A618-4210-8D26-08F3E19DDC68}"/>
              </a:ext>
            </a:extLst>
          </p:cNvPr>
          <p:cNvPicPr>
            <a:picLocks noChangeAspect="1"/>
          </p:cNvPicPr>
          <p:nvPr/>
        </p:nvPicPr>
        <p:blipFill>
          <a:blip r:embed="rId2"/>
          <a:stretch>
            <a:fillRect/>
          </a:stretch>
        </p:blipFill>
        <p:spPr>
          <a:xfrm>
            <a:off x="1475656" y="836712"/>
            <a:ext cx="6541406" cy="3158926"/>
          </a:xfrm>
          <a:prstGeom prst="rect">
            <a:avLst/>
          </a:prstGeom>
        </p:spPr>
      </p:pic>
    </p:spTree>
    <p:extLst>
      <p:ext uri="{BB962C8B-B14F-4D97-AF65-F5344CB8AC3E}">
        <p14:creationId xmlns:p14="http://schemas.microsoft.com/office/powerpoint/2010/main" val="203207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b="1" dirty="0"/>
              <a:t>Hukuk Kuralları</a:t>
            </a:r>
            <a:endParaRPr lang="tr-TR" dirty="0"/>
          </a:p>
          <a:p>
            <a:pPr marL="0" indent="0">
              <a:buNone/>
            </a:pPr>
            <a:r>
              <a:rPr lang="en-GB" dirty="0" err="1"/>
              <a:t>Hukuk</a:t>
            </a:r>
            <a:r>
              <a:rPr lang="en-GB" dirty="0"/>
              <a:t> </a:t>
            </a:r>
            <a:r>
              <a:rPr lang="en-GB" dirty="0" err="1"/>
              <a:t>kuralları</a:t>
            </a:r>
            <a:r>
              <a:rPr lang="en-GB" dirty="0"/>
              <a:t> da </a:t>
            </a:r>
            <a:r>
              <a:rPr lang="en-GB" dirty="0" err="1"/>
              <a:t>diğer</a:t>
            </a:r>
            <a:r>
              <a:rPr lang="en-GB" dirty="0"/>
              <a:t> </a:t>
            </a:r>
            <a:r>
              <a:rPr lang="en-GB" dirty="0" err="1"/>
              <a:t>toplumsal</a:t>
            </a:r>
            <a:r>
              <a:rPr lang="en-GB" dirty="0"/>
              <a:t> </a:t>
            </a:r>
            <a:r>
              <a:rPr lang="en-GB" dirty="0" err="1"/>
              <a:t>düzen</a:t>
            </a:r>
            <a:r>
              <a:rPr lang="en-GB" dirty="0"/>
              <a:t> </a:t>
            </a:r>
            <a:r>
              <a:rPr lang="en-GB" dirty="0" err="1"/>
              <a:t>kuralları</a:t>
            </a:r>
            <a:r>
              <a:rPr lang="en-GB" dirty="0"/>
              <a:t> </a:t>
            </a:r>
            <a:r>
              <a:rPr lang="en-GB" dirty="0" err="1"/>
              <a:t>gibi</a:t>
            </a:r>
            <a:r>
              <a:rPr lang="en-GB" dirty="0"/>
              <a:t> </a:t>
            </a:r>
            <a:r>
              <a:rPr lang="en-GB" dirty="0" err="1"/>
              <a:t>toplum</a:t>
            </a:r>
            <a:r>
              <a:rPr lang="en-GB" dirty="0"/>
              <a:t> </a:t>
            </a:r>
            <a:r>
              <a:rPr lang="en-GB" dirty="0" err="1"/>
              <a:t>içinde</a:t>
            </a:r>
            <a:r>
              <a:rPr lang="en-GB" dirty="0"/>
              <a:t> </a:t>
            </a:r>
            <a:r>
              <a:rPr lang="en-GB" dirty="0" err="1"/>
              <a:t>kişilerin</a:t>
            </a:r>
            <a:r>
              <a:rPr lang="en-GB" dirty="0"/>
              <a:t> </a:t>
            </a:r>
            <a:r>
              <a:rPr lang="en-GB" dirty="0" err="1"/>
              <a:t>tutum</a:t>
            </a:r>
            <a:r>
              <a:rPr lang="en-GB" dirty="0"/>
              <a:t> </a:t>
            </a:r>
            <a:r>
              <a:rPr lang="en-GB" dirty="0" err="1"/>
              <a:t>ve</a:t>
            </a:r>
            <a:r>
              <a:rPr lang="en-GB" dirty="0"/>
              <a:t> </a:t>
            </a:r>
            <a:r>
              <a:rPr lang="en-GB" dirty="0" err="1"/>
              <a:t>davranışlarını</a:t>
            </a:r>
            <a:r>
              <a:rPr lang="en-GB" dirty="0"/>
              <a:t> </a:t>
            </a:r>
            <a:r>
              <a:rPr lang="en-GB" dirty="0" err="1"/>
              <a:t>düzenler</a:t>
            </a:r>
            <a:r>
              <a:rPr lang="en-GB" dirty="0"/>
              <a:t>. Bu </a:t>
            </a:r>
            <a:r>
              <a:rPr lang="en-GB" dirty="0" err="1"/>
              <a:t>yönüyle</a:t>
            </a:r>
            <a:r>
              <a:rPr lang="en-GB" dirty="0"/>
              <a:t> </a:t>
            </a:r>
            <a:r>
              <a:rPr lang="en-GB" dirty="0" err="1"/>
              <a:t>hukuk</a:t>
            </a:r>
            <a:r>
              <a:rPr lang="en-GB" dirty="0"/>
              <a:t> </a:t>
            </a:r>
            <a:r>
              <a:rPr lang="en-GB" dirty="0" err="1"/>
              <a:t>kuralları</a:t>
            </a:r>
            <a:r>
              <a:rPr lang="en-GB" dirty="0"/>
              <a:t> da </a:t>
            </a:r>
            <a:r>
              <a:rPr lang="en-GB" dirty="0" err="1"/>
              <a:t>diğer</a:t>
            </a:r>
            <a:r>
              <a:rPr lang="en-GB" dirty="0"/>
              <a:t> </a:t>
            </a:r>
            <a:r>
              <a:rPr lang="en-GB" dirty="0" err="1"/>
              <a:t>toplumsal</a:t>
            </a:r>
            <a:r>
              <a:rPr lang="en-GB" dirty="0"/>
              <a:t> </a:t>
            </a:r>
            <a:r>
              <a:rPr lang="en-GB" dirty="0" err="1"/>
              <a:t>düzen</a:t>
            </a:r>
            <a:r>
              <a:rPr lang="en-GB" dirty="0"/>
              <a:t> </a:t>
            </a:r>
            <a:r>
              <a:rPr lang="en-GB" dirty="0" err="1"/>
              <a:t>kurallarına</a:t>
            </a:r>
            <a:r>
              <a:rPr lang="en-GB" dirty="0"/>
              <a:t> </a:t>
            </a:r>
            <a:r>
              <a:rPr lang="en-GB" dirty="0" err="1"/>
              <a:t>benzer</a:t>
            </a:r>
            <a:r>
              <a:rPr lang="tr-TR" dirty="0"/>
              <a:t>.</a:t>
            </a:r>
          </a:p>
        </p:txBody>
      </p:sp>
    </p:spTree>
    <p:extLst>
      <p:ext uri="{BB962C8B-B14F-4D97-AF65-F5344CB8AC3E}">
        <p14:creationId xmlns:p14="http://schemas.microsoft.com/office/powerpoint/2010/main" val="238387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70000" lnSpcReduction="20000"/>
          </a:bodyPr>
          <a:lstStyle/>
          <a:p>
            <a:pPr marL="0" indent="0">
              <a:buNone/>
            </a:pPr>
            <a:r>
              <a:rPr lang="tr-TR" b="1" dirty="0"/>
              <a:t>Hukuk kurallarının özellikleri şöyle sıralanabilir:</a:t>
            </a:r>
          </a:p>
          <a:p>
            <a:pPr lvl="0"/>
            <a:r>
              <a:rPr lang="tr-TR" dirty="0"/>
              <a:t>Hukuk kuraları </a:t>
            </a:r>
            <a:r>
              <a:rPr lang="tr-TR" i="1" dirty="0"/>
              <a:t>genel ve soyuttur</a:t>
            </a:r>
            <a:r>
              <a:rPr lang="tr-TR" dirty="0"/>
              <a:t>. Hukuk kuralları somut ve belirli bir ilişkiye değil, benzer durumdaki tüm ilişkilere uygulanır.</a:t>
            </a:r>
          </a:p>
          <a:p>
            <a:pPr lvl="0"/>
            <a:r>
              <a:rPr lang="tr-TR" dirty="0"/>
              <a:t>Hukuk kuralları bir</a:t>
            </a:r>
            <a:r>
              <a:rPr lang="tr-TR" i="1" dirty="0"/>
              <a:t> değer yargısına </a:t>
            </a:r>
            <a:r>
              <a:rPr lang="tr-TR" dirty="0"/>
              <a:t>dayanır.</a:t>
            </a:r>
          </a:p>
          <a:p>
            <a:r>
              <a:rPr lang="en-GB" dirty="0" err="1"/>
              <a:t>Hukuk</a:t>
            </a:r>
            <a:r>
              <a:rPr lang="en-GB" dirty="0"/>
              <a:t> </a:t>
            </a:r>
            <a:r>
              <a:rPr lang="en-GB" dirty="0" err="1"/>
              <a:t>kurallarına</a:t>
            </a:r>
            <a:r>
              <a:rPr lang="en-GB" dirty="0"/>
              <a:t> </a:t>
            </a:r>
            <a:r>
              <a:rPr lang="en-GB" dirty="0" err="1"/>
              <a:t>uyulması</a:t>
            </a:r>
            <a:r>
              <a:rPr lang="en-GB" dirty="0"/>
              <a:t> </a:t>
            </a:r>
            <a:r>
              <a:rPr lang="en-GB" i="1" dirty="0" err="1"/>
              <a:t>devlet</a:t>
            </a:r>
            <a:r>
              <a:rPr lang="en-GB" i="1" dirty="0"/>
              <a:t> </a:t>
            </a:r>
            <a:r>
              <a:rPr lang="en-GB" i="1" dirty="0" err="1"/>
              <a:t>zoru</a:t>
            </a:r>
            <a:r>
              <a:rPr lang="en-GB" i="1" dirty="0"/>
              <a:t> </a:t>
            </a:r>
            <a:r>
              <a:rPr lang="en-GB" dirty="0" err="1"/>
              <a:t>ile</a:t>
            </a:r>
            <a:r>
              <a:rPr lang="en-GB" dirty="0"/>
              <a:t> </a:t>
            </a:r>
            <a:r>
              <a:rPr lang="en-GB" dirty="0" err="1"/>
              <a:t>sağlanır</a:t>
            </a:r>
            <a:r>
              <a:rPr lang="en-GB" dirty="0"/>
              <a:t>, </a:t>
            </a:r>
            <a:r>
              <a:rPr lang="en-GB" dirty="0" err="1"/>
              <a:t>kısaca</a:t>
            </a:r>
            <a:r>
              <a:rPr lang="en-GB" dirty="0"/>
              <a:t>, </a:t>
            </a:r>
            <a:r>
              <a:rPr lang="en-GB" i="1" dirty="0" err="1"/>
              <a:t>yaptırımı</a:t>
            </a:r>
            <a:r>
              <a:rPr lang="en-GB" i="1" dirty="0"/>
              <a:t> </a:t>
            </a:r>
            <a:r>
              <a:rPr lang="en-GB" i="1" dirty="0" err="1"/>
              <a:t>devlet</a:t>
            </a:r>
            <a:r>
              <a:rPr lang="en-GB" i="1" dirty="0"/>
              <a:t> </a:t>
            </a:r>
            <a:r>
              <a:rPr lang="en-GB" i="1" dirty="0" err="1"/>
              <a:t>uygular</a:t>
            </a:r>
            <a:r>
              <a:rPr lang="en-GB" dirty="0"/>
              <a:t>. </a:t>
            </a:r>
            <a:r>
              <a:rPr lang="en-GB" dirty="0" err="1"/>
              <a:t>Hukuk</a:t>
            </a:r>
            <a:r>
              <a:rPr lang="en-GB" dirty="0"/>
              <a:t> </a:t>
            </a:r>
            <a:r>
              <a:rPr lang="en-GB" dirty="0" err="1"/>
              <a:t>düzeninde</a:t>
            </a:r>
            <a:r>
              <a:rPr lang="en-GB" dirty="0"/>
              <a:t> </a:t>
            </a:r>
            <a:r>
              <a:rPr lang="en-GB" dirty="0" err="1"/>
              <a:t>tüm</a:t>
            </a:r>
            <a:r>
              <a:rPr lang="en-GB" dirty="0"/>
              <a:t> </a:t>
            </a:r>
            <a:r>
              <a:rPr lang="en-GB" dirty="0" err="1"/>
              <a:t>bireylerin</a:t>
            </a:r>
            <a:r>
              <a:rPr lang="en-GB" dirty="0"/>
              <a:t> </a:t>
            </a:r>
            <a:r>
              <a:rPr lang="en-GB" dirty="0" err="1"/>
              <a:t>üstünde</a:t>
            </a:r>
            <a:r>
              <a:rPr lang="en-GB" dirty="0"/>
              <a:t>, </a:t>
            </a:r>
            <a:r>
              <a:rPr lang="en-GB" dirty="0" err="1"/>
              <a:t>kuralları</a:t>
            </a:r>
            <a:r>
              <a:rPr lang="en-GB" dirty="0"/>
              <a:t> </a:t>
            </a:r>
            <a:r>
              <a:rPr lang="en-GB" dirty="0" err="1"/>
              <a:t>çiğneyen</a:t>
            </a:r>
            <a:r>
              <a:rPr lang="en-GB" dirty="0"/>
              <a:t> </a:t>
            </a:r>
            <a:r>
              <a:rPr lang="en-GB" dirty="0" err="1"/>
              <a:t>herkese</a:t>
            </a:r>
            <a:r>
              <a:rPr lang="en-GB" dirty="0"/>
              <a:t> </a:t>
            </a:r>
            <a:r>
              <a:rPr lang="en-GB" dirty="0" err="1"/>
              <a:t>aynı</a:t>
            </a:r>
            <a:r>
              <a:rPr lang="en-GB" dirty="0"/>
              <a:t> </a:t>
            </a:r>
            <a:r>
              <a:rPr lang="en-GB" dirty="0" err="1"/>
              <a:t>biçimde</a:t>
            </a:r>
            <a:r>
              <a:rPr lang="en-GB" dirty="0"/>
              <a:t>, </a:t>
            </a:r>
            <a:r>
              <a:rPr lang="en-GB" dirty="0" err="1"/>
              <a:t>eşitlikle</a:t>
            </a:r>
            <a:r>
              <a:rPr lang="en-GB" dirty="0"/>
              <a:t> </a:t>
            </a:r>
            <a:r>
              <a:rPr lang="en-GB" dirty="0" err="1"/>
              <a:t>ve</a:t>
            </a:r>
            <a:r>
              <a:rPr lang="en-GB" dirty="0"/>
              <a:t> </a:t>
            </a:r>
            <a:r>
              <a:rPr lang="en-GB" dirty="0" err="1"/>
              <a:t>adil</a:t>
            </a:r>
            <a:r>
              <a:rPr lang="en-GB" dirty="0"/>
              <a:t> </a:t>
            </a:r>
            <a:r>
              <a:rPr lang="en-GB" dirty="0" err="1"/>
              <a:t>davranan</a:t>
            </a:r>
            <a:r>
              <a:rPr lang="en-GB" dirty="0"/>
              <a:t> </a:t>
            </a:r>
            <a:r>
              <a:rPr lang="en-GB" dirty="0" err="1"/>
              <a:t>üstün</a:t>
            </a:r>
            <a:r>
              <a:rPr lang="en-GB" dirty="0"/>
              <a:t> </a:t>
            </a:r>
            <a:r>
              <a:rPr lang="en-GB" dirty="0" err="1"/>
              <a:t>bir</a:t>
            </a:r>
            <a:r>
              <a:rPr lang="en-GB" dirty="0"/>
              <a:t> </a:t>
            </a:r>
            <a:r>
              <a:rPr lang="en-GB" dirty="0" err="1"/>
              <a:t>güce</a:t>
            </a:r>
            <a:r>
              <a:rPr lang="en-GB" dirty="0"/>
              <a:t>, </a:t>
            </a:r>
            <a:r>
              <a:rPr lang="en-GB" dirty="0" err="1"/>
              <a:t>devlete</a:t>
            </a:r>
            <a:r>
              <a:rPr lang="en-GB" dirty="0"/>
              <a:t> </a:t>
            </a:r>
            <a:r>
              <a:rPr lang="en-GB" dirty="0" err="1"/>
              <a:t>gereksinim</a:t>
            </a:r>
            <a:r>
              <a:rPr lang="en-GB" dirty="0"/>
              <a:t> </a:t>
            </a:r>
            <a:r>
              <a:rPr lang="en-GB" dirty="0" err="1"/>
              <a:t>vardır</a:t>
            </a:r>
            <a:r>
              <a:rPr lang="en-GB" dirty="0"/>
              <a:t>. </a:t>
            </a:r>
            <a:r>
              <a:rPr lang="en-GB" dirty="0" err="1"/>
              <a:t>Toplumsal</a:t>
            </a:r>
            <a:r>
              <a:rPr lang="en-GB" dirty="0"/>
              <a:t> </a:t>
            </a:r>
            <a:r>
              <a:rPr lang="en-GB" dirty="0" err="1"/>
              <a:t>barış</a:t>
            </a:r>
            <a:r>
              <a:rPr lang="en-GB" dirty="0"/>
              <a:t> </a:t>
            </a:r>
            <a:r>
              <a:rPr lang="en-GB" dirty="0" err="1"/>
              <a:t>ve</a:t>
            </a:r>
            <a:r>
              <a:rPr lang="en-GB" dirty="0"/>
              <a:t> </a:t>
            </a:r>
            <a:r>
              <a:rPr lang="en-GB" dirty="0" err="1"/>
              <a:t>düzeni</a:t>
            </a:r>
            <a:r>
              <a:rPr lang="en-GB" dirty="0"/>
              <a:t> </a:t>
            </a:r>
            <a:r>
              <a:rPr lang="en-GB" dirty="0" err="1"/>
              <a:t>sağlamak</a:t>
            </a:r>
            <a:r>
              <a:rPr lang="en-GB" dirty="0"/>
              <a:t> </a:t>
            </a:r>
            <a:r>
              <a:rPr lang="en-GB" dirty="0" err="1"/>
              <a:t>üzere</a:t>
            </a:r>
            <a:r>
              <a:rPr lang="en-GB" dirty="0"/>
              <a:t> </a:t>
            </a:r>
            <a:r>
              <a:rPr lang="en-GB" dirty="0" err="1"/>
              <a:t>devlet</a:t>
            </a:r>
            <a:r>
              <a:rPr lang="en-GB" dirty="0"/>
              <a:t> </a:t>
            </a:r>
            <a:r>
              <a:rPr lang="en-GB" dirty="0" err="1"/>
              <a:t>kurallar</a:t>
            </a:r>
            <a:r>
              <a:rPr lang="en-GB" dirty="0"/>
              <a:t> </a:t>
            </a:r>
            <a:r>
              <a:rPr lang="en-GB" dirty="0" err="1"/>
              <a:t>koyar</a:t>
            </a:r>
            <a:r>
              <a:rPr lang="en-GB" dirty="0"/>
              <a:t> </a:t>
            </a:r>
            <a:r>
              <a:rPr lang="en-GB" dirty="0" err="1"/>
              <a:t>ve</a:t>
            </a:r>
            <a:r>
              <a:rPr lang="en-GB" dirty="0"/>
              <a:t> </a:t>
            </a:r>
            <a:r>
              <a:rPr lang="en-GB" dirty="0" err="1"/>
              <a:t>kurallara</a:t>
            </a:r>
            <a:r>
              <a:rPr lang="en-GB" dirty="0"/>
              <a:t> </a:t>
            </a:r>
            <a:r>
              <a:rPr lang="en-GB" dirty="0" err="1"/>
              <a:t>uyması</a:t>
            </a:r>
            <a:r>
              <a:rPr lang="en-GB" dirty="0"/>
              <a:t> </a:t>
            </a:r>
            <a:r>
              <a:rPr lang="en-GB" dirty="0" err="1"/>
              <a:t>için</a:t>
            </a:r>
            <a:r>
              <a:rPr lang="en-GB" dirty="0"/>
              <a:t> </a:t>
            </a:r>
            <a:r>
              <a:rPr lang="en-GB" dirty="0" err="1"/>
              <a:t>bireyleri</a:t>
            </a:r>
            <a:r>
              <a:rPr lang="en-GB" dirty="0"/>
              <a:t> </a:t>
            </a:r>
            <a:r>
              <a:rPr lang="en-GB" dirty="0" err="1"/>
              <a:t>zorlar</a:t>
            </a:r>
            <a:r>
              <a:rPr lang="en-GB" dirty="0"/>
              <a:t>. Bu </a:t>
            </a:r>
            <a:r>
              <a:rPr lang="en-GB" dirty="0" err="1"/>
              <a:t>yüzden</a:t>
            </a:r>
            <a:r>
              <a:rPr lang="en-GB" dirty="0"/>
              <a:t> </a:t>
            </a:r>
            <a:r>
              <a:rPr lang="en-GB" dirty="0" err="1"/>
              <a:t>hukuk</a:t>
            </a:r>
            <a:r>
              <a:rPr lang="en-GB" dirty="0"/>
              <a:t> </a:t>
            </a:r>
            <a:r>
              <a:rPr lang="en-GB" dirty="0" err="1"/>
              <a:t>kurallarının</a:t>
            </a:r>
            <a:r>
              <a:rPr lang="en-GB" dirty="0"/>
              <a:t> </a:t>
            </a:r>
            <a:r>
              <a:rPr lang="en-GB" dirty="0" err="1"/>
              <a:t>yaptırımına</a:t>
            </a:r>
            <a:r>
              <a:rPr lang="en-GB" dirty="0"/>
              <a:t>, </a:t>
            </a:r>
            <a:r>
              <a:rPr lang="en-GB" dirty="0" err="1"/>
              <a:t>maddi</a:t>
            </a:r>
            <a:r>
              <a:rPr lang="en-GB" dirty="0"/>
              <a:t> </a:t>
            </a:r>
            <a:r>
              <a:rPr lang="en-GB" dirty="0" err="1"/>
              <a:t>yaptırım</a:t>
            </a:r>
            <a:r>
              <a:rPr lang="en-GB" dirty="0"/>
              <a:t> </a:t>
            </a:r>
            <a:r>
              <a:rPr lang="en-GB" dirty="0" err="1"/>
              <a:t>denebilir</a:t>
            </a:r>
            <a:r>
              <a:rPr lang="en-GB" dirty="0"/>
              <a:t>. Bu </a:t>
            </a:r>
            <a:r>
              <a:rPr lang="en-GB" dirty="0" err="1"/>
              <a:t>yönüyle</a:t>
            </a:r>
            <a:r>
              <a:rPr lang="en-GB" dirty="0"/>
              <a:t>, </a:t>
            </a:r>
            <a:r>
              <a:rPr lang="en-GB" dirty="0" err="1"/>
              <a:t>toplumu</a:t>
            </a:r>
            <a:r>
              <a:rPr lang="en-GB" dirty="0"/>
              <a:t> </a:t>
            </a:r>
            <a:r>
              <a:rPr lang="en-GB" dirty="0" err="1"/>
              <a:t>düzenleyen</a:t>
            </a:r>
            <a:r>
              <a:rPr lang="en-GB" dirty="0"/>
              <a:t> </a:t>
            </a:r>
            <a:r>
              <a:rPr lang="en-GB" dirty="0" err="1"/>
              <a:t>kurallardan</a:t>
            </a:r>
            <a:r>
              <a:rPr lang="en-GB" dirty="0"/>
              <a:t> </a:t>
            </a:r>
            <a:r>
              <a:rPr lang="en-GB" dirty="0" err="1"/>
              <a:t>en</a:t>
            </a:r>
            <a:r>
              <a:rPr lang="en-GB" dirty="0"/>
              <a:t> </a:t>
            </a:r>
            <a:r>
              <a:rPr lang="en-GB" dirty="0" err="1"/>
              <a:t>önemlisi</a:t>
            </a:r>
            <a:r>
              <a:rPr lang="en-GB" dirty="0"/>
              <a:t> </a:t>
            </a:r>
            <a:r>
              <a:rPr lang="en-GB" dirty="0" err="1"/>
              <a:t>ve</a:t>
            </a:r>
            <a:r>
              <a:rPr lang="en-GB" dirty="0"/>
              <a:t> </a:t>
            </a:r>
            <a:r>
              <a:rPr lang="en-GB" dirty="0" err="1"/>
              <a:t>etkili</a:t>
            </a:r>
            <a:r>
              <a:rPr lang="en-GB" dirty="0"/>
              <a:t> </a:t>
            </a:r>
            <a:r>
              <a:rPr lang="en-GB" dirty="0" err="1"/>
              <a:t>olanı</a:t>
            </a:r>
            <a:r>
              <a:rPr lang="en-GB" dirty="0"/>
              <a:t> </a:t>
            </a:r>
            <a:r>
              <a:rPr lang="en-GB" dirty="0" err="1"/>
              <a:t>hukuk</a:t>
            </a:r>
            <a:r>
              <a:rPr lang="en-GB" dirty="0"/>
              <a:t> </a:t>
            </a:r>
            <a:r>
              <a:rPr lang="en-GB" dirty="0" err="1"/>
              <a:t>kurallarıdır</a:t>
            </a:r>
            <a:r>
              <a:rPr lang="en-GB" dirty="0"/>
              <a:t>.</a:t>
            </a:r>
            <a:endParaRPr lang="tr-TR" dirty="0"/>
          </a:p>
        </p:txBody>
      </p:sp>
    </p:spTree>
    <p:extLst>
      <p:ext uri="{BB962C8B-B14F-4D97-AF65-F5344CB8AC3E}">
        <p14:creationId xmlns:p14="http://schemas.microsoft.com/office/powerpoint/2010/main" val="3579402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CDEE136-FDDA-460C-895E-C18E0F11E04A}"/>
              </a:ext>
            </a:extLst>
          </p:cNvPr>
          <p:cNvPicPr>
            <a:picLocks noChangeAspect="1"/>
          </p:cNvPicPr>
          <p:nvPr/>
        </p:nvPicPr>
        <p:blipFill>
          <a:blip r:embed="rId2"/>
          <a:stretch>
            <a:fillRect/>
          </a:stretch>
        </p:blipFill>
        <p:spPr>
          <a:xfrm>
            <a:off x="0" y="404664"/>
            <a:ext cx="9144000" cy="5143500"/>
          </a:xfrm>
          <a:prstGeom prst="rect">
            <a:avLst/>
          </a:prstGeom>
        </p:spPr>
      </p:pic>
    </p:spTree>
    <p:extLst>
      <p:ext uri="{BB962C8B-B14F-4D97-AF65-F5344CB8AC3E}">
        <p14:creationId xmlns:p14="http://schemas.microsoft.com/office/powerpoint/2010/main" val="2968536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85000" lnSpcReduction="10000"/>
          </a:bodyPr>
          <a:lstStyle/>
          <a:p>
            <a:pPr marL="0" indent="0">
              <a:buNone/>
            </a:pPr>
            <a:r>
              <a:rPr lang="tr-TR" b="1" i="1" dirty="0"/>
              <a:t>Hukukun Tanımı</a:t>
            </a:r>
            <a:endParaRPr lang="tr-TR" dirty="0"/>
          </a:p>
          <a:p>
            <a:r>
              <a:rPr lang="en-GB" dirty="0" err="1"/>
              <a:t>Hukuk</a:t>
            </a:r>
            <a:r>
              <a:rPr lang="en-GB" dirty="0"/>
              <a:t>, </a:t>
            </a:r>
            <a:r>
              <a:rPr lang="en-GB" dirty="0" err="1"/>
              <a:t>Arapça</a:t>
            </a:r>
            <a:r>
              <a:rPr lang="en-GB" dirty="0"/>
              <a:t> </a:t>
            </a:r>
            <a:r>
              <a:rPr lang="en-GB" dirty="0" err="1"/>
              <a:t>kökenli</a:t>
            </a:r>
            <a:r>
              <a:rPr lang="en-GB" dirty="0"/>
              <a:t> </a:t>
            </a:r>
            <a:r>
              <a:rPr lang="en-GB" dirty="0" err="1"/>
              <a:t>bir</a:t>
            </a:r>
            <a:r>
              <a:rPr lang="en-GB" dirty="0"/>
              <a:t> </a:t>
            </a:r>
            <a:r>
              <a:rPr lang="en-GB" dirty="0" err="1"/>
              <a:t>sözcüktür</a:t>
            </a:r>
            <a:r>
              <a:rPr lang="en-GB" dirty="0"/>
              <a:t> </a:t>
            </a:r>
            <a:r>
              <a:rPr lang="en-GB" dirty="0" err="1"/>
              <a:t>ve</a:t>
            </a:r>
            <a:r>
              <a:rPr lang="en-GB" dirty="0"/>
              <a:t> </a:t>
            </a:r>
            <a:r>
              <a:rPr lang="en-GB" dirty="0" err="1"/>
              <a:t>hak</a:t>
            </a:r>
            <a:r>
              <a:rPr lang="en-GB" dirty="0"/>
              <a:t> </a:t>
            </a:r>
            <a:r>
              <a:rPr lang="en-GB" dirty="0" err="1"/>
              <a:t>kavramının</a:t>
            </a:r>
            <a:r>
              <a:rPr lang="en-GB" dirty="0"/>
              <a:t> </a:t>
            </a:r>
            <a:r>
              <a:rPr lang="en-GB" dirty="0" err="1"/>
              <a:t>çoğulu</a:t>
            </a:r>
            <a:r>
              <a:rPr lang="en-GB" dirty="0"/>
              <a:t> </a:t>
            </a:r>
            <a:r>
              <a:rPr lang="en-GB" dirty="0" err="1"/>
              <a:t>olan</a:t>
            </a:r>
            <a:r>
              <a:rPr lang="en-GB" dirty="0"/>
              <a:t> </a:t>
            </a:r>
            <a:r>
              <a:rPr lang="en-GB" dirty="0" err="1"/>
              <a:t>haklar</a:t>
            </a:r>
            <a:r>
              <a:rPr lang="en-GB" dirty="0"/>
              <a:t> </a:t>
            </a:r>
            <a:r>
              <a:rPr lang="en-GB" dirty="0" err="1"/>
              <a:t>anlamına</a:t>
            </a:r>
            <a:r>
              <a:rPr lang="en-GB" dirty="0"/>
              <a:t> </a:t>
            </a:r>
            <a:r>
              <a:rPr lang="en-GB" dirty="0" err="1"/>
              <a:t>gelir</a:t>
            </a:r>
            <a:r>
              <a:rPr lang="en-GB" dirty="0"/>
              <a:t>. </a:t>
            </a:r>
            <a:r>
              <a:rPr lang="en-GB" dirty="0" err="1"/>
              <a:t>Hukuk</a:t>
            </a:r>
            <a:r>
              <a:rPr lang="en-GB" dirty="0"/>
              <a:t> </a:t>
            </a:r>
            <a:r>
              <a:rPr lang="en-GB" dirty="0" err="1"/>
              <a:t>zamana</a:t>
            </a:r>
            <a:r>
              <a:rPr lang="en-GB" dirty="0"/>
              <a:t> </a:t>
            </a:r>
            <a:r>
              <a:rPr lang="en-GB" dirty="0" err="1"/>
              <a:t>ve</a:t>
            </a:r>
            <a:r>
              <a:rPr lang="en-GB" dirty="0"/>
              <a:t> </a:t>
            </a:r>
            <a:r>
              <a:rPr lang="en-GB" dirty="0" err="1"/>
              <a:t>yere</a:t>
            </a:r>
            <a:r>
              <a:rPr lang="en-GB" dirty="0"/>
              <a:t> </a:t>
            </a:r>
            <a:r>
              <a:rPr lang="en-GB" dirty="0" err="1"/>
              <a:t>göre</a:t>
            </a:r>
            <a:r>
              <a:rPr lang="en-GB" dirty="0"/>
              <a:t> </a:t>
            </a:r>
            <a:r>
              <a:rPr lang="en-GB" dirty="0" err="1"/>
              <a:t>değişen</a:t>
            </a:r>
            <a:r>
              <a:rPr lang="en-GB" dirty="0"/>
              <a:t> </a:t>
            </a:r>
            <a:r>
              <a:rPr lang="en-GB" dirty="0" err="1"/>
              <a:t>bir</a:t>
            </a:r>
            <a:r>
              <a:rPr lang="en-GB" dirty="0"/>
              <a:t> </a:t>
            </a:r>
            <a:r>
              <a:rPr lang="en-GB" dirty="0" err="1"/>
              <a:t>kavram</a:t>
            </a:r>
            <a:r>
              <a:rPr lang="en-GB" dirty="0"/>
              <a:t> </a:t>
            </a:r>
            <a:r>
              <a:rPr lang="en-GB" dirty="0" err="1"/>
              <a:t>olduğu</a:t>
            </a:r>
            <a:r>
              <a:rPr lang="en-GB" dirty="0"/>
              <a:t> </a:t>
            </a:r>
            <a:r>
              <a:rPr lang="en-GB" dirty="0" err="1"/>
              <a:t>için</a:t>
            </a:r>
            <a:r>
              <a:rPr lang="en-GB" dirty="0"/>
              <a:t> </a:t>
            </a:r>
            <a:r>
              <a:rPr lang="en-GB" dirty="0" err="1"/>
              <a:t>tanımını</a:t>
            </a:r>
            <a:r>
              <a:rPr lang="en-GB" dirty="0"/>
              <a:t> </a:t>
            </a:r>
            <a:r>
              <a:rPr lang="en-GB" dirty="0" err="1"/>
              <a:t>yapmak</a:t>
            </a:r>
            <a:r>
              <a:rPr lang="en-GB" dirty="0"/>
              <a:t> </a:t>
            </a:r>
            <a:r>
              <a:rPr lang="en-GB" dirty="0" err="1"/>
              <a:t>güçtür</a:t>
            </a:r>
            <a:r>
              <a:rPr lang="en-GB" dirty="0"/>
              <a:t>. </a:t>
            </a:r>
            <a:endParaRPr lang="tr-TR" dirty="0"/>
          </a:p>
          <a:p>
            <a:r>
              <a:rPr lang="en-GB" dirty="0" err="1"/>
              <a:t>Yine</a:t>
            </a:r>
            <a:r>
              <a:rPr lang="en-GB" dirty="0"/>
              <a:t> de </a:t>
            </a:r>
            <a:r>
              <a:rPr lang="en-GB" dirty="0" err="1"/>
              <a:t>hukukun</a:t>
            </a:r>
            <a:r>
              <a:rPr lang="en-GB" dirty="0"/>
              <a:t> </a:t>
            </a:r>
            <a:r>
              <a:rPr lang="en-GB" dirty="0" err="1"/>
              <a:t>genel</a:t>
            </a:r>
            <a:r>
              <a:rPr lang="en-GB" dirty="0"/>
              <a:t> </a:t>
            </a:r>
            <a:r>
              <a:rPr lang="en-GB" dirty="0" err="1"/>
              <a:t>bir</a:t>
            </a:r>
            <a:r>
              <a:rPr lang="en-GB" dirty="0"/>
              <a:t> </a:t>
            </a:r>
            <a:r>
              <a:rPr lang="en-GB" dirty="0" err="1"/>
              <a:t>tanımını</a:t>
            </a:r>
            <a:r>
              <a:rPr lang="en-GB" dirty="0"/>
              <a:t> </a:t>
            </a:r>
            <a:r>
              <a:rPr lang="en-GB" dirty="0" err="1"/>
              <a:t>vermek</a:t>
            </a:r>
            <a:r>
              <a:rPr lang="en-GB" dirty="0"/>
              <a:t> </a:t>
            </a:r>
            <a:r>
              <a:rPr lang="en-GB" dirty="0" err="1"/>
              <a:t>gerekirse</a:t>
            </a:r>
            <a:r>
              <a:rPr lang="en-GB" dirty="0"/>
              <a:t>, “</a:t>
            </a:r>
            <a:r>
              <a:rPr lang="en-GB" i="1" dirty="0" err="1"/>
              <a:t>Toplumsal</a:t>
            </a:r>
            <a:r>
              <a:rPr lang="en-GB" i="1" dirty="0"/>
              <a:t> </a:t>
            </a:r>
            <a:r>
              <a:rPr lang="en-GB" i="1" dirty="0" err="1"/>
              <a:t>yaşam</a:t>
            </a:r>
            <a:r>
              <a:rPr lang="en-GB" i="1" dirty="0"/>
              <a:t> </a:t>
            </a:r>
            <a:r>
              <a:rPr lang="en-GB" i="1" dirty="0" err="1"/>
              <a:t>içinde</a:t>
            </a:r>
            <a:r>
              <a:rPr lang="en-GB" i="1" dirty="0"/>
              <a:t> </a:t>
            </a:r>
            <a:r>
              <a:rPr lang="en-GB" i="1" dirty="0" err="1"/>
              <a:t>kişilerin</a:t>
            </a:r>
            <a:r>
              <a:rPr lang="en-GB" i="1" dirty="0"/>
              <a:t> </a:t>
            </a:r>
            <a:r>
              <a:rPr lang="en-GB" i="1" dirty="0" err="1"/>
              <a:t>birbirileriyle</a:t>
            </a:r>
            <a:r>
              <a:rPr lang="en-GB" i="1" dirty="0"/>
              <a:t>, </a:t>
            </a:r>
            <a:r>
              <a:rPr lang="en-GB" i="1" dirty="0" err="1"/>
              <a:t>toplumla</a:t>
            </a:r>
            <a:r>
              <a:rPr lang="en-GB" i="1" dirty="0"/>
              <a:t> (</a:t>
            </a:r>
            <a:r>
              <a:rPr lang="en-GB" i="1" dirty="0" err="1"/>
              <a:t>ve</a:t>
            </a:r>
            <a:r>
              <a:rPr lang="en-GB" i="1" dirty="0"/>
              <a:t> </a:t>
            </a:r>
            <a:r>
              <a:rPr lang="en-GB" i="1" dirty="0" err="1"/>
              <a:t>devletle</a:t>
            </a:r>
            <a:r>
              <a:rPr lang="en-GB" i="1" dirty="0"/>
              <a:t>) </a:t>
            </a:r>
            <a:r>
              <a:rPr lang="en-GB" i="1" dirty="0" err="1"/>
              <a:t>olan</a:t>
            </a:r>
            <a:r>
              <a:rPr lang="en-GB" i="1" dirty="0"/>
              <a:t> </a:t>
            </a:r>
            <a:r>
              <a:rPr lang="en-GB" i="1" dirty="0" err="1"/>
              <a:t>ilişkilerini</a:t>
            </a:r>
            <a:r>
              <a:rPr lang="en-GB" i="1" dirty="0"/>
              <a:t> </a:t>
            </a:r>
            <a:r>
              <a:rPr lang="en-GB" i="1" dirty="0" err="1"/>
              <a:t>düzenleyen</a:t>
            </a:r>
            <a:r>
              <a:rPr lang="en-GB" i="1" dirty="0"/>
              <a:t> </a:t>
            </a:r>
            <a:r>
              <a:rPr lang="en-GB" i="1" dirty="0" err="1"/>
              <a:t>ve</a:t>
            </a:r>
            <a:r>
              <a:rPr lang="en-GB" i="1" dirty="0"/>
              <a:t> </a:t>
            </a:r>
            <a:r>
              <a:rPr lang="en-GB" i="1" dirty="0" err="1"/>
              <a:t>uyulması</a:t>
            </a:r>
            <a:r>
              <a:rPr lang="en-GB" i="1" dirty="0"/>
              <a:t> </a:t>
            </a:r>
            <a:r>
              <a:rPr lang="en-GB" i="1" dirty="0" err="1"/>
              <a:t>kamu</a:t>
            </a:r>
            <a:r>
              <a:rPr lang="en-GB" i="1" dirty="0"/>
              <a:t> </a:t>
            </a:r>
            <a:r>
              <a:rPr lang="en-GB" i="1" dirty="0" err="1"/>
              <a:t>gücü</a:t>
            </a:r>
            <a:r>
              <a:rPr lang="en-GB" i="1" dirty="0"/>
              <a:t> (</a:t>
            </a:r>
            <a:r>
              <a:rPr lang="en-GB" i="1" dirty="0" err="1"/>
              <a:t>devlet</a:t>
            </a:r>
            <a:r>
              <a:rPr lang="en-GB" i="1" dirty="0"/>
              <a:t>) </a:t>
            </a:r>
            <a:r>
              <a:rPr lang="en-GB" i="1" dirty="0" err="1"/>
              <a:t>ile</a:t>
            </a:r>
            <a:r>
              <a:rPr lang="en-GB" i="1" dirty="0"/>
              <a:t> </a:t>
            </a:r>
            <a:r>
              <a:rPr lang="en-GB" i="1" dirty="0" err="1"/>
              <a:t>yaptırıma</a:t>
            </a:r>
            <a:r>
              <a:rPr lang="en-GB" i="1" dirty="0"/>
              <a:t> </a:t>
            </a:r>
            <a:r>
              <a:rPr lang="en-GB" i="1" dirty="0" err="1"/>
              <a:t>bağlanmış</a:t>
            </a:r>
            <a:r>
              <a:rPr lang="en-GB" i="1" dirty="0"/>
              <a:t> </a:t>
            </a:r>
            <a:r>
              <a:rPr lang="en-GB" i="1" dirty="0" err="1"/>
              <a:t>bulunan</a:t>
            </a:r>
            <a:r>
              <a:rPr lang="en-GB" i="1" dirty="0"/>
              <a:t> </a:t>
            </a:r>
            <a:r>
              <a:rPr lang="en-GB" i="1" dirty="0" err="1"/>
              <a:t>toplumsal</a:t>
            </a:r>
            <a:r>
              <a:rPr lang="en-GB" i="1" dirty="0"/>
              <a:t> </a:t>
            </a:r>
            <a:r>
              <a:rPr lang="en-GB" i="1" dirty="0" err="1"/>
              <a:t>düzen</a:t>
            </a:r>
            <a:r>
              <a:rPr lang="en-GB" i="1" dirty="0"/>
              <a:t> </a:t>
            </a:r>
            <a:r>
              <a:rPr lang="en-GB" i="1" dirty="0" err="1"/>
              <a:t>kurallarının</a:t>
            </a:r>
            <a:r>
              <a:rPr lang="en-GB" i="1" dirty="0"/>
              <a:t> </a:t>
            </a:r>
            <a:r>
              <a:rPr lang="en-GB" i="1" dirty="0" err="1"/>
              <a:t>bütünü</a:t>
            </a:r>
            <a:r>
              <a:rPr lang="en-GB" dirty="0"/>
              <a:t>” </a:t>
            </a:r>
            <a:r>
              <a:rPr lang="en-GB" dirty="0" err="1"/>
              <a:t>şeklinde</a:t>
            </a:r>
            <a:r>
              <a:rPr lang="en-GB" dirty="0"/>
              <a:t> </a:t>
            </a:r>
            <a:r>
              <a:rPr lang="en-GB" dirty="0" err="1"/>
              <a:t>ifade</a:t>
            </a:r>
            <a:r>
              <a:rPr lang="en-GB" dirty="0"/>
              <a:t> </a:t>
            </a:r>
            <a:r>
              <a:rPr lang="en-GB" dirty="0" err="1"/>
              <a:t>edilebilir</a:t>
            </a:r>
            <a:r>
              <a:rPr lang="tr-TR" dirty="0"/>
              <a:t>.</a:t>
            </a:r>
          </a:p>
          <a:p>
            <a:endParaRPr lang="tr-TR" dirty="0"/>
          </a:p>
        </p:txBody>
      </p:sp>
    </p:spTree>
    <p:extLst>
      <p:ext uri="{BB962C8B-B14F-4D97-AF65-F5344CB8AC3E}">
        <p14:creationId xmlns:p14="http://schemas.microsoft.com/office/powerpoint/2010/main" val="1875108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Hukukun amacı toplumda düzeni sağlamaktır. Bunun için, toplumda,</a:t>
            </a:r>
          </a:p>
          <a:p>
            <a:pPr lvl="0"/>
            <a:r>
              <a:rPr lang="tr-TR" dirty="0"/>
              <a:t>Barışın sağlanmasına, </a:t>
            </a:r>
          </a:p>
          <a:p>
            <a:pPr lvl="0"/>
            <a:r>
              <a:rPr lang="tr-TR" dirty="0"/>
              <a:t>Hukuksal güvenliğin sağlanmasına, </a:t>
            </a:r>
          </a:p>
          <a:p>
            <a:pPr lvl="0"/>
            <a:r>
              <a:rPr lang="tr-TR" dirty="0"/>
              <a:t>Adaletin sağlanmasına,</a:t>
            </a:r>
          </a:p>
          <a:p>
            <a:r>
              <a:rPr lang="en-GB" dirty="0" err="1"/>
              <a:t>Toplumsal</a:t>
            </a:r>
            <a:r>
              <a:rPr lang="en-GB" dirty="0"/>
              <a:t> </a:t>
            </a:r>
            <a:r>
              <a:rPr lang="en-GB" dirty="0" err="1"/>
              <a:t>ve</a:t>
            </a:r>
            <a:r>
              <a:rPr lang="en-GB" dirty="0"/>
              <a:t> </a:t>
            </a:r>
            <a:r>
              <a:rPr lang="en-GB" dirty="0" err="1"/>
              <a:t>bireysel</a:t>
            </a:r>
            <a:r>
              <a:rPr lang="en-GB" dirty="0"/>
              <a:t> </a:t>
            </a:r>
            <a:r>
              <a:rPr lang="en-GB" dirty="0" err="1"/>
              <a:t>çıkar</a:t>
            </a:r>
            <a:r>
              <a:rPr lang="en-GB" dirty="0"/>
              <a:t> </a:t>
            </a:r>
            <a:r>
              <a:rPr lang="en-GB" dirty="0" err="1"/>
              <a:t>çatışmalarının</a:t>
            </a:r>
            <a:r>
              <a:rPr lang="en-GB" dirty="0"/>
              <a:t> </a:t>
            </a:r>
            <a:r>
              <a:rPr lang="en-GB" dirty="0" err="1"/>
              <a:t>giderilmesine</a:t>
            </a:r>
            <a:r>
              <a:rPr lang="en-GB" dirty="0"/>
              <a:t> </a:t>
            </a:r>
            <a:r>
              <a:rPr lang="en-GB" dirty="0" err="1"/>
              <a:t>çalışır</a:t>
            </a:r>
            <a:r>
              <a:rPr lang="tr-TR" dirty="0"/>
              <a:t>.</a:t>
            </a:r>
          </a:p>
        </p:txBody>
      </p:sp>
    </p:spTree>
    <p:extLst>
      <p:ext uri="{BB962C8B-B14F-4D97-AF65-F5344CB8AC3E}">
        <p14:creationId xmlns:p14="http://schemas.microsoft.com/office/powerpoint/2010/main" val="383901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0078F9-F18F-4970-A78B-BB2F99A0583B}"/>
              </a:ext>
            </a:extLst>
          </p:cNvPr>
          <p:cNvSpPr>
            <a:spLocks noGrp="1"/>
          </p:cNvSpPr>
          <p:nvPr>
            <p:ph type="title"/>
          </p:nvPr>
        </p:nvSpPr>
        <p:spPr>
          <a:xfrm>
            <a:off x="457200" y="0"/>
            <a:ext cx="8229600" cy="1143000"/>
          </a:xfrm>
        </p:spPr>
        <p:txBody>
          <a:bodyPr/>
          <a:lstStyle/>
          <a:p>
            <a:r>
              <a:rPr lang="tr-TR" altLang="tr-TR" sz="2800" b="1" i="1" dirty="0"/>
              <a:t>EGGK007-İnsan Hakları ve Demokrasi Eğitimi</a:t>
            </a:r>
            <a:endParaRPr lang="tr-TR" sz="2800" dirty="0"/>
          </a:p>
        </p:txBody>
      </p:sp>
      <p:sp>
        <p:nvSpPr>
          <p:cNvPr id="3" name="İçerik Yer Tutucusu 2">
            <a:extLst>
              <a:ext uri="{FF2B5EF4-FFF2-40B4-BE49-F238E27FC236}">
                <a16:creationId xmlns:a16="http://schemas.microsoft.com/office/drawing/2014/main" id="{6A18009D-3151-41AE-A5E4-867B89B2FC1C}"/>
              </a:ext>
            </a:extLst>
          </p:cNvPr>
          <p:cNvSpPr>
            <a:spLocks noGrp="1"/>
          </p:cNvSpPr>
          <p:nvPr>
            <p:ph idx="1"/>
          </p:nvPr>
        </p:nvSpPr>
        <p:spPr>
          <a:xfrm>
            <a:off x="457200" y="1117177"/>
            <a:ext cx="8229600" cy="4525963"/>
          </a:xfrm>
        </p:spPr>
        <p:txBody>
          <a:bodyPr/>
          <a:lstStyle/>
          <a:p>
            <a:r>
              <a:rPr lang="tr-TR" sz="2400" dirty="0"/>
              <a:t>İnsan Hakları Kavramı ve Tarihi Gelişimi</a:t>
            </a:r>
          </a:p>
          <a:p>
            <a:r>
              <a:rPr lang="tr-TR" sz="2400" dirty="0"/>
              <a:t>İnsan Haklarının Türleri</a:t>
            </a:r>
          </a:p>
          <a:p>
            <a:r>
              <a:rPr lang="tr-TR" sz="2400" dirty="0"/>
              <a:t>Demokrasi Anlayışları, İlkeleri, Yaklaşımları ve İnsan Hakları</a:t>
            </a:r>
          </a:p>
          <a:p>
            <a:r>
              <a:rPr lang="tr-TR" sz="2400" dirty="0"/>
              <a:t>Demokrasi Eğitimi ve Demokratik Eğitim</a:t>
            </a:r>
          </a:p>
          <a:p>
            <a:r>
              <a:rPr lang="tr-TR" sz="2400" dirty="0"/>
              <a:t>Bir İnsan Hakkı Olarak Eğitim</a:t>
            </a:r>
          </a:p>
          <a:p>
            <a:r>
              <a:rPr lang="tr-TR" sz="2400" dirty="0"/>
              <a:t>Ailede İnsan Hakları ve Demokrasi Eğitimi</a:t>
            </a:r>
          </a:p>
          <a:p>
            <a:r>
              <a:rPr lang="tr-TR" sz="2400" dirty="0"/>
              <a:t>Okulöncesinde İnsan Hakları ve Demokrasi Eğitimi</a:t>
            </a:r>
          </a:p>
          <a:p>
            <a:r>
              <a:rPr lang="tr-TR" sz="2400" dirty="0"/>
              <a:t>İlköğretimde İnsan Hakları ve Demokrasi Eğitimi</a:t>
            </a:r>
          </a:p>
          <a:p>
            <a:r>
              <a:rPr lang="tr-TR" sz="2400" dirty="0"/>
              <a:t>Ortaöğretimde İnsan Hakları ve Demokrasi Eğitimi</a:t>
            </a:r>
          </a:p>
          <a:p>
            <a:r>
              <a:rPr lang="tr-TR" sz="2400" dirty="0"/>
              <a:t>Yükseköğretimde İnsan Hakları ve Demokrasi Eğitimi</a:t>
            </a:r>
          </a:p>
          <a:p>
            <a:r>
              <a:rPr lang="tr-TR" sz="2400" dirty="0"/>
              <a:t>Demokratik Okul ve Sınıf Ortamı</a:t>
            </a:r>
          </a:p>
        </p:txBody>
      </p:sp>
    </p:spTree>
    <p:extLst>
      <p:ext uri="{BB962C8B-B14F-4D97-AF65-F5344CB8AC3E}">
        <p14:creationId xmlns:p14="http://schemas.microsoft.com/office/powerpoint/2010/main" val="2253602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BB3DD7E-23CE-4D8A-8B27-80209C1F4237}"/>
              </a:ext>
            </a:extLst>
          </p:cNvPr>
          <p:cNvPicPr>
            <a:picLocks noChangeAspect="1"/>
          </p:cNvPicPr>
          <p:nvPr/>
        </p:nvPicPr>
        <p:blipFill>
          <a:blip r:embed="rId2"/>
          <a:stretch>
            <a:fillRect/>
          </a:stretch>
        </p:blipFill>
        <p:spPr>
          <a:xfrm>
            <a:off x="280513" y="764704"/>
            <a:ext cx="8582974" cy="4929411"/>
          </a:xfrm>
          <a:prstGeom prst="rect">
            <a:avLst/>
          </a:prstGeom>
          <a:noFill/>
        </p:spPr>
      </p:pic>
    </p:spTree>
    <p:extLst>
      <p:ext uri="{BB962C8B-B14F-4D97-AF65-F5344CB8AC3E}">
        <p14:creationId xmlns:p14="http://schemas.microsoft.com/office/powerpoint/2010/main" val="2870896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A16E1DAE-1F57-40A3-833A-191FFF0BFA13}"/>
              </a:ext>
            </a:extLst>
          </p:cNvPr>
          <p:cNvPicPr>
            <a:picLocks noChangeAspect="1"/>
          </p:cNvPicPr>
          <p:nvPr/>
        </p:nvPicPr>
        <p:blipFill>
          <a:blip r:embed="rId2"/>
          <a:stretch>
            <a:fillRect/>
          </a:stretch>
        </p:blipFill>
        <p:spPr>
          <a:xfrm>
            <a:off x="539552" y="188640"/>
            <a:ext cx="7524328" cy="5643246"/>
          </a:xfrm>
          <a:prstGeom prst="rect">
            <a:avLst/>
          </a:prstGeom>
        </p:spPr>
      </p:pic>
    </p:spTree>
    <p:extLst>
      <p:ext uri="{BB962C8B-B14F-4D97-AF65-F5344CB8AC3E}">
        <p14:creationId xmlns:p14="http://schemas.microsoft.com/office/powerpoint/2010/main" val="433067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İNSAN VE VATANDAŞ</a:t>
            </a:r>
          </a:p>
        </p:txBody>
      </p:sp>
      <p:sp>
        <p:nvSpPr>
          <p:cNvPr id="3" name="2 İçerik Yer Tutucusu"/>
          <p:cNvSpPr>
            <a:spLocks noGrp="1"/>
          </p:cNvSpPr>
          <p:nvPr>
            <p:ph idx="1"/>
          </p:nvPr>
        </p:nvSpPr>
        <p:spPr/>
        <p:txBody>
          <a:bodyPr>
            <a:normAutofit/>
          </a:bodyPr>
          <a:lstStyle/>
          <a:p>
            <a:pPr marL="0" indent="0">
              <a:buNone/>
            </a:pPr>
            <a:r>
              <a:rPr lang="tr-TR" dirty="0"/>
              <a:t>İnsan iki açıdan inceleme konusu olabilir. Bunlardan birisi; maddi ve manevi dünyası ile insan; diğeri ise toplum ve devlet karşısında insandır. İnsan hakları dendiği zaman, daha çok toplum ve devlet karşısında insan anlaşılır. Çünkü insan soyut ve tek boyutlu bir varlık değildir.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b="1" dirty="0"/>
            </a:br>
            <a:endParaRPr lang="tr-TR" dirty="0"/>
          </a:p>
        </p:txBody>
      </p:sp>
      <p:sp>
        <p:nvSpPr>
          <p:cNvPr id="3" name="2 İçerik Yer Tutucusu"/>
          <p:cNvSpPr>
            <a:spLocks noGrp="1"/>
          </p:cNvSpPr>
          <p:nvPr>
            <p:ph idx="1"/>
          </p:nvPr>
        </p:nvSpPr>
        <p:spPr/>
        <p:txBody>
          <a:bodyPr>
            <a:normAutofit/>
          </a:bodyPr>
          <a:lstStyle/>
          <a:p>
            <a:pPr marL="0" indent="360363" algn="just">
              <a:buNone/>
            </a:pPr>
            <a:r>
              <a:rPr lang="tr-TR" dirty="0"/>
              <a:t>Düşünen, düşündüklerini açıklamak isteyen, belli bir toplumsal, ekonomik, kültürel ve siyasal çevrede yaşayan; bu çevreyi etkileşime girerek geliştirmek, yönetmek isteyen ve daha birçok istek ve gereksinimleri olan bir varlıktır.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pPr marL="0" indent="0" algn="just">
              <a:buNone/>
            </a:pPr>
            <a:r>
              <a:rPr lang="tr-TR" dirty="0"/>
              <a:t>Bir kişiyi bir devlete bağlayan uyrukluk (tabiiyet) bağına “vatandaşlık”, bir ülkeye uyrukluk bağı ile bağlı olan kişiye de “vatandaş” denir. Uyrukluk, bir kişi ile bir devlet arasındaki hukuksal bağdır, kişinin etnik kökeniyle ilgili değildir</a:t>
            </a:r>
            <a:endParaRPr lang="tr-TR" dirty="0">
              <a:sym typeface="Symbol" pitchFamily="18" charset="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pPr indent="342900" algn="ctr" eaLnBrk="0" hangingPunct="0"/>
            <a:endParaRPr lang="tr-TR" dirty="0">
              <a:latin typeface="Arial" charset="0"/>
            </a:endParaRPr>
          </a:p>
          <a:p>
            <a:pPr marL="0" indent="0">
              <a:buNone/>
            </a:pPr>
            <a:r>
              <a:rPr lang="tr-TR" dirty="0"/>
              <a:t>Vatandaşlık kavramı ilk kez 1789 Fransız İnsan ve Vatandaş Hakları Bildirgesi ile gündeme gelmiştir. Bu Bildirge ile kişiler vatandaş statüsüne yükseltilerek eşit haklara sahip olmuştur.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dirty="0"/>
            </a:br>
            <a:br>
              <a:rPr lang="tr-TR" b="1" dirty="0">
                <a:sym typeface="Symbol" pitchFamily="18" charset="2"/>
              </a:rPr>
            </a:br>
            <a:endParaRPr lang="tr-TR" b="1" dirty="0"/>
          </a:p>
        </p:txBody>
      </p:sp>
      <p:sp>
        <p:nvSpPr>
          <p:cNvPr id="3" name="2 İçerik Yer Tutucusu"/>
          <p:cNvSpPr>
            <a:spLocks noGrp="1"/>
          </p:cNvSpPr>
          <p:nvPr>
            <p:ph idx="1"/>
          </p:nvPr>
        </p:nvSpPr>
        <p:spPr>
          <a:xfrm>
            <a:off x="457200" y="1772816"/>
            <a:ext cx="8229600" cy="2432312"/>
          </a:xfrm>
        </p:spPr>
        <p:txBody>
          <a:bodyPr>
            <a:normAutofit/>
          </a:bodyPr>
          <a:lstStyle/>
          <a:p>
            <a:pPr marL="0" indent="0">
              <a:buNone/>
            </a:pPr>
            <a:r>
              <a:rPr lang="en-GB" dirty="0" err="1"/>
              <a:t>Türkiye’de</a:t>
            </a:r>
            <a:r>
              <a:rPr lang="en-GB" dirty="0"/>
              <a:t> </a:t>
            </a:r>
            <a:r>
              <a:rPr lang="en-GB" dirty="0" err="1"/>
              <a:t>Osmanlı</a:t>
            </a:r>
            <a:r>
              <a:rPr lang="en-GB" dirty="0"/>
              <a:t> </a:t>
            </a:r>
            <a:r>
              <a:rPr lang="en-GB" dirty="0" err="1"/>
              <a:t>İmparatorluğu’ndan</a:t>
            </a:r>
            <a:r>
              <a:rPr lang="en-GB" dirty="0"/>
              <a:t> </a:t>
            </a:r>
            <a:r>
              <a:rPr lang="en-GB" dirty="0" err="1"/>
              <a:t>başlayarak</a:t>
            </a:r>
            <a:r>
              <a:rPr lang="en-GB" dirty="0"/>
              <a:t> </a:t>
            </a:r>
            <a:r>
              <a:rPr lang="en-GB" dirty="0" err="1"/>
              <a:t>vatandaşlık</a:t>
            </a:r>
            <a:r>
              <a:rPr lang="en-GB" dirty="0"/>
              <a:t> </a:t>
            </a:r>
            <a:r>
              <a:rPr lang="en-GB" dirty="0" err="1"/>
              <a:t>anlayışının</a:t>
            </a:r>
            <a:r>
              <a:rPr lang="en-GB" dirty="0"/>
              <a:t> </a:t>
            </a:r>
            <a:r>
              <a:rPr lang="en-GB" dirty="0" err="1"/>
              <a:t>gelişimi</a:t>
            </a:r>
            <a:r>
              <a:rPr lang="en-GB" dirty="0"/>
              <a:t> </a:t>
            </a:r>
            <a:r>
              <a:rPr lang="en-GB" dirty="0" err="1"/>
              <a:t>diğer</a:t>
            </a:r>
            <a:r>
              <a:rPr lang="en-GB" dirty="0"/>
              <a:t> </a:t>
            </a:r>
            <a:r>
              <a:rPr lang="en-GB" dirty="0" err="1"/>
              <a:t>dünya</a:t>
            </a:r>
            <a:r>
              <a:rPr lang="en-GB" dirty="0"/>
              <a:t> </a:t>
            </a:r>
            <a:r>
              <a:rPr lang="en-GB" dirty="0" err="1"/>
              <a:t>ülkelerindekinden</a:t>
            </a:r>
            <a:r>
              <a:rPr lang="en-GB" dirty="0"/>
              <a:t> </a:t>
            </a:r>
            <a:r>
              <a:rPr lang="en-GB" dirty="0" err="1"/>
              <a:t>daha</a:t>
            </a:r>
            <a:r>
              <a:rPr lang="en-GB" dirty="0"/>
              <a:t> </a:t>
            </a:r>
            <a:r>
              <a:rPr lang="en-GB" dirty="0" err="1"/>
              <a:t>farklı</a:t>
            </a:r>
            <a:r>
              <a:rPr lang="en-GB" dirty="0"/>
              <a:t> </a:t>
            </a:r>
            <a:r>
              <a:rPr lang="en-GB" dirty="0" err="1"/>
              <a:t>olmuştur</a:t>
            </a:r>
            <a:r>
              <a:rPr lang="tr-TR" dirty="0"/>
              <a:t>.</a:t>
            </a:r>
          </a:p>
          <a:p>
            <a:endParaRPr lang="tr-T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268760"/>
            <a:ext cx="8229600" cy="4525963"/>
          </a:xfrm>
        </p:spPr>
        <p:txBody>
          <a:bodyPr/>
          <a:lstStyle/>
          <a:p>
            <a:pPr marL="0" indent="0">
              <a:buNone/>
            </a:pPr>
            <a:r>
              <a:rPr lang="tr-TR" dirty="0"/>
              <a:t>«Y</a:t>
            </a:r>
            <a:r>
              <a:rPr lang="en-GB" dirty="0" err="1"/>
              <a:t>alnızca</a:t>
            </a:r>
            <a:r>
              <a:rPr lang="en-GB" dirty="0"/>
              <a:t> </a:t>
            </a:r>
            <a:r>
              <a:rPr lang="en-GB" dirty="0" err="1"/>
              <a:t>Osmanlı</a:t>
            </a:r>
            <a:r>
              <a:rPr lang="en-GB" dirty="0"/>
              <a:t> </a:t>
            </a:r>
            <a:r>
              <a:rPr lang="en-GB" dirty="0" err="1"/>
              <a:t>ülkesinde</a:t>
            </a:r>
            <a:r>
              <a:rPr lang="en-GB" dirty="0"/>
              <a:t> </a:t>
            </a:r>
            <a:r>
              <a:rPr lang="en-GB" dirty="0" err="1"/>
              <a:t>yaşıyor</a:t>
            </a:r>
            <a:r>
              <a:rPr lang="en-GB" dirty="0"/>
              <a:t> </a:t>
            </a:r>
            <a:r>
              <a:rPr lang="en-GB" dirty="0" err="1"/>
              <a:t>olmak</a:t>
            </a:r>
            <a:r>
              <a:rPr lang="en-GB" dirty="0"/>
              <a:t>” </a:t>
            </a:r>
            <a:r>
              <a:rPr lang="en-GB" dirty="0" err="1"/>
              <a:t>vatandaş</a:t>
            </a:r>
            <a:r>
              <a:rPr lang="en-GB" dirty="0"/>
              <a:t> </a:t>
            </a:r>
            <a:r>
              <a:rPr lang="en-GB" dirty="0" err="1"/>
              <a:t>olabilmek</a:t>
            </a:r>
            <a:r>
              <a:rPr lang="en-GB" dirty="0"/>
              <a:t> </a:t>
            </a:r>
            <a:r>
              <a:rPr lang="en-GB" dirty="0" err="1"/>
              <a:t>için</a:t>
            </a:r>
            <a:r>
              <a:rPr lang="en-GB" dirty="0"/>
              <a:t> </a:t>
            </a:r>
            <a:r>
              <a:rPr lang="en-GB" dirty="0" err="1"/>
              <a:t>yeterli</a:t>
            </a:r>
            <a:r>
              <a:rPr lang="en-GB" dirty="0"/>
              <a:t> </a:t>
            </a:r>
            <a:r>
              <a:rPr lang="en-GB" dirty="0" err="1"/>
              <a:t>bir</a:t>
            </a:r>
            <a:r>
              <a:rPr lang="en-GB" dirty="0"/>
              <a:t> </a:t>
            </a:r>
            <a:r>
              <a:rPr lang="en-GB" dirty="0" err="1"/>
              <a:t>koşul</a:t>
            </a:r>
            <a:r>
              <a:rPr lang="en-GB" dirty="0"/>
              <a:t> </a:t>
            </a:r>
            <a:r>
              <a:rPr lang="en-GB" dirty="0" err="1"/>
              <a:t>olarak</a:t>
            </a:r>
            <a:r>
              <a:rPr lang="en-GB" dirty="0"/>
              <a:t> </a:t>
            </a:r>
            <a:r>
              <a:rPr lang="en-GB" dirty="0" err="1"/>
              <a:t>görülmüştür</a:t>
            </a:r>
            <a:r>
              <a:rPr lang="en-GB" dirty="0"/>
              <a:t>. Her ne </a:t>
            </a:r>
            <a:r>
              <a:rPr lang="en-GB" dirty="0" err="1"/>
              <a:t>kadar</a:t>
            </a:r>
            <a:r>
              <a:rPr lang="en-GB" dirty="0"/>
              <a:t> </a:t>
            </a:r>
            <a:r>
              <a:rPr lang="en-GB" dirty="0" err="1"/>
              <a:t>ulusal</a:t>
            </a:r>
            <a:r>
              <a:rPr lang="en-GB" dirty="0"/>
              <a:t> </a:t>
            </a:r>
            <a:r>
              <a:rPr lang="en-GB" dirty="0" err="1"/>
              <a:t>sınırlar</a:t>
            </a:r>
            <a:r>
              <a:rPr lang="en-GB" dirty="0"/>
              <a:t> </a:t>
            </a:r>
            <a:r>
              <a:rPr lang="en-GB" dirty="0" err="1"/>
              <a:t>içerisinde</a:t>
            </a:r>
            <a:r>
              <a:rPr lang="en-GB" dirty="0"/>
              <a:t> </a:t>
            </a:r>
            <a:r>
              <a:rPr lang="en-GB" dirty="0" err="1"/>
              <a:t>yaşayanlar</a:t>
            </a:r>
            <a:r>
              <a:rPr lang="en-GB" dirty="0"/>
              <a:t> </a:t>
            </a:r>
            <a:r>
              <a:rPr lang="en-GB" dirty="0" err="1"/>
              <a:t>arasında</a:t>
            </a:r>
            <a:r>
              <a:rPr lang="en-GB" dirty="0"/>
              <a:t> </a:t>
            </a:r>
            <a:r>
              <a:rPr lang="en-GB" dirty="0" err="1"/>
              <a:t>müslim</a:t>
            </a:r>
            <a:r>
              <a:rPr lang="en-GB" dirty="0"/>
              <a:t> </a:t>
            </a:r>
            <a:r>
              <a:rPr lang="en-GB" dirty="0" err="1"/>
              <a:t>ve</a:t>
            </a:r>
            <a:r>
              <a:rPr lang="en-GB" dirty="0"/>
              <a:t> </a:t>
            </a:r>
            <a:r>
              <a:rPr lang="en-GB" dirty="0" err="1"/>
              <a:t>gayrimüslim</a:t>
            </a:r>
            <a:r>
              <a:rPr lang="en-GB" dirty="0"/>
              <a:t> </a:t>
            </a:r>
            <a:r>
              <a:rPr lang="en-GB" dirty="0" err="1"/>
              <a:t>biçiminde</a:t>
            </a:r>
            <a:r>
              <a:rPr lang="en-GB" dirty="0"/>
              <a:t> </a:t>
            </a:r>
            <a:r>
              <a:rPr lang="en-GB" dirty="0" err="1"/>
              <a:t>bir</a:t>
            </a:r>
            <a:r>
              <a:rPr lang="en-GB" dirty="0"/>
              <a:t> </a:t>
            </a:r>
            <a:r>
              <a:rPr lang="en-GB" dirty="0" err="1"/>
              <a:t>ayrım</a:t>
            </a:r>
            <a:r>
              <a:rPr lang="en-GB" dirty="0"/>
              <a:t> </a:t>
            </a:r>
            <a:r>
              <a:rPr lang="en-GB" dirty="0" err="1"/>
              <a:t>söz</a:t>
            </a:r>
            <a:r>
              <a:rPr lang="en-GB" dirty="0"/>
              <a:t> </a:t>
            </a:r>
            <a:r>
              <a:rPr lang="en-GB" dirty="0" err="1"/>
              <a:t>konusu</a:t>
            </a:r>
            <a:r>
              <a:rPr lang="en-GB" dirty="0"/>
              <a:t> </a:t>
            </a:r>
            <a:r>
              <a:rPr lang="en-GB" dirty="0" err="1"/>
              <a:t>edilmiş</a:t>
            </a:r>
            <a:r>
              <a:rPr lang="en-GB" dirty="0"/>
              <a:t> </a:t>
            </a:r>
            <a:r>
              <a:rPr lang="en-GB" dirty="0" err="1"/>
              <a:t>ise</a:t>
            </a:r>
            <a:r>
              <a:rPr lang="en-GB" dirty="0"/>
              <a:t> de, </a:t>
            </a:r>
            <a:r>
              <a:rPr lang="en-GB" dirty="0" err="1"/>
              <a:t>bu</a:t>
            </a:r>
            <a:r>
              <a:rPr lang="en-GB" dirty="0"/>
              <a:t> </a:t>
            </a:r>
            <a:r>
              <a:rPr lang="en-GB" dirty="0" err="1"/>
              <a:t>ayrım</a:t>
            </a:r>
            <a:r>
              <a:rPr lang="en-GB" dirty="0"/>
              <a:t>, </a:t>
            </a:r>
            <a:r>
              <a:rPr lang="en-GB" dirty="0" err="1"/>
              <a:t>kişinin</a:t>
            </a:r>
            <a:r>
              <a:rPr lang="en-GB" dirty="0"/>
              <a:t> </a:t>
            </a:r>
            <a:r>
              <a:rPr lang="en-GB" dirty="0" err="1"/>
              <a:t>vatandaşlığından</a:t>
            </a:r>
            <a:r>
              <a:rPr lang="en-GB" dirty="0"/>
              <a:t> </a:t>
            </a:r>
            <a:r>
              <a:rPr lang="en-GB" dirty="0" err="1"/>
              <a:t>çok</a:t>
            </a:r>
            <a:r>
              <a:rPr lang="en-GB" dirty="0"/>
              <a:t>, </a:t>
            </a:r>
            <a:r>
              <a:rPr lang="en-GB" dirty="0" err="1"/>
              <a:t>statüsü</a:t>
            </a:r>
            <a:r>
              <a:rPr lang="en-GB" dirty="0"/>
              <a:t> </a:t>
            </a:r>
            <a:r>
              <a:rPr lang="en-GB" dirty="0" err="1"/>
              <a:t>ile</a:t>
            </a:r>
            <a:r>
              <a:rPr lang="en-GB" dirty="0"/>
              <a:t> </a:t>
            </a:r>
            <a:r>
              <a:rPr lang="en-GB" dirty="0" err="1"/>
              <a:t>ilgili</a:t>
            </a:r>
            <a:r>
              <a:rPr lang="en-GB" dirty="0"/>
              <a:t> </a:t>
            </a:r>
            <a:r>
              <a:rPr lang="en-GB" dirty="0" err="1"/>
              <a:t>bir</a:t>
            </a:r>
            <a:r>
              <a:rPr lang="en-GB" dirty="0"/>
              <a:t> </a:t>
            </a:r>
            <a:r>
              <a:rPr lang="en-GB" dirty="0" err="1"/>
              <a:t>konu</a:t>
            </a:r>
            <a:r>
              <a:rPr lang="en-GB" dirty="0"/>
              <a:t> </a:t>
            </a:r>
            <a:r>
              <a:rPr lang="en-GB" dirty="0" err="1"/>
              <a:t>olmuştur</a:t>
            </a:r>
            <a:r>
              <a:rPr lang="tr-TR" dirty="0"/>
              <a:t>.</a:t>
            </a:r>
          </a:p>
        </p:txBody>
      </p:sp>
    </p:spTree>
    <p:extLst>
      <p:ext uri="{BB962C8B-B14F-4D97-AF65-F5344CB8AC3E}">
        <p14:creationId xmlns:p14="http://schemas.microsoft.com/office/powerpoint/2010/main" val="4066387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66018"/>
            <a:ext cx="8229600" cy="4525963"/>
          </a:xfrm>
        </p:spPr>
        <p:txBody>
          <a:bodyPr>
            <a:normAutofit fontScale="92500" lnSpcReduction="10000"/>
          </a:bodyPr>
          <a:lstStyle/>
          <a:p>
            <a:pPr marL="0" indent="0">
              <a:buNone/>
            </a:pPr>
            <a:r>
              <a:rPr lang="tr-TR" dirty="0"/>
              <a:t>1982 Anayasası da bireyin devletle ilişkisini kurmada vatandaşlık bağını ön plana çıkarmış olup Türk Devleti’ne vatandaşlık bağı ile bağlı olan herkesi Türk kabul etmiştir (m. 66). Buna göre Türk babanın ya da Türk ananın çocuğu Türk’tür. Vatandaşlık, yasanın gösterdiği koşullarla kazanılır ve ancak yasada belirtilen durumlarda kaybedilir. Vatana bağlılıkla bağdaşmayan bir eylemde bulunmadığı sürece hiçbir Türk, vatandaşlıktan çıkarılamaz.</a:t>
            </a:r>
          </a:p>
        </p:txBody>
      </p:sp>
    </p:spTree>
    <p:extLst>
      <p:ext uri="{BB962C8B-B14F-4D97-AF65-F5344CB8AC3E}">
        <p14:creationId xmlns:p14="http://schemas.microsoft.com/office/powerpoint/2010/main" val="3018297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66018"/>
            <a:ext cx="8229600" cy="4525963"/>
          </a:xfrm>
        </p:spPr>
        <p:txBody>
          <a:bodyPr>
            <a:normAutofit fontScale="92500" lnSpcReduction="20000"/>
          </a:bodyPr>
          <a:lstStyle/>
          <a:p>
            <a:r>
              <a:rPr lang="en-GB" dirty="0"/>
              <a:t>11 </a:t>
            </a:r>
            <a:r>
              <a:rPr lang="en-GB" dirty="0" err="1"/>
              <a:t>Şubat</a:t>
            </a:r>
            <a:r>
              <a:rPr lang="en-GB" dirty="0"/>
              <a:t> 1964 </a:t>
            </a:r>
            <a:r>
              <a:rPr lang="en-GB" dirty="0" err="1"/>
              <a:t>tarih</a:t>
            </a:r>
            <a:r>
              <a:rPr lang="en-GB" dirty="0"/>
              <a:t> </a:t>
            </a:r>
            <a:r>
              <a:rPr lang="en-GB" dirty="0" err="1"/>
              <a:t>ve</a:t>
            </a:r>
            <a:r>
              <a:rPr lang="en-GB" dirty="0"/>
              <a:t> 403 </a:t>
            </a:r>
            <a:r>
              <a:rPr lang="en-GB" dirty="0" err="1"/>
              <a:t>sayılı</a:t>
            </a:r>
            <a:r>
              <a:rPr lang="en-GB" dirty="0"/>
              <a:t> </a:t>
            </a:r>
            <a:r>
              <a:rPr lang="en-GB" dirty="0" err="1"/>
              <a:t>Türk</a:t>
            </a:r>
            <a:r>
              <a:rPr lang="en-GB" dirty="0"/>
              <a:t> </a:t>
            </a:r>
            <a:r>
              <a:rPr lang="en-GB" dirty="0" err="1"/>
              <a:t>Vatandaşlığı</a:t>
            </a:r>
            <a:r>
              <a:rPr lang="en-GB" dirty="0"/>
              <a:t> </a:t>
            </a:r>
            <a:r>
              <a:rPr lang="en-GB" dirty="0" err="1"/>
              <a:t>Yasası</a:t>
            </a:r>
            <a:r>
              <a:rPr lang="en-GB" dirty="0"/>
              <a:t>, </a:t>
            </a:r>
            <a:r>
              <a:rPr lang="en-GB" dirty="0" err="1"/>
              <a:t>Türk</a:t>
            </a:r>
            <a:r>
              <a:rPr lang="en-GB" dirty="0"/>
              <a:t> </a:t>
            </a:r>
            <a:r>
              <a:rPr lang="en-GB" dirty="0" err="1"/>
              <a:t>vatandaşlığının</a:t>
            </a:r>
            <a:r>
              <a:rPr lang="en-GB" dirty="0"/>
              <a:t> </a:t>
            </a:r>
            <a:r>
              <a:rPr lang="en-GB" dirty="0" err="1"/>
              <a:t>kazanılması</a:t>
            </a:r>
            <a:r>
              <a:rPr lang="en-GB" dirty="0"/>
              <a:t> </a:t>
            </a:r>
            <a:r>
              <a:rPr lang="en-GB" dirty="0" err="1"/>
              <a:t>ve</a:t>
            </a:r>
            <a:r>
              <a:rPr lang="en-GB" dirty="0"/>
              <a:t> </a:t>
            </a:r>
            <a:r>
              <a:rPr lang="en-GB" dirty="0" err="1"/>
              <a:t>kaybına</a:t>
            </a:r>
            <a:r>
              <a:rPr lang="en-GB" dirty="0"/>
              <a:t> </a:t>
            </a:r>
            <a:r>
              <a:rPr lang="en-GB" dirty="0" err="1"/>
              <a:t>ilişkin</a:t>
            </a:r>
            <a:r>
              <a:rPr lang="en-GB" dirty="0"/>
              <a:t> </a:t>
            </a:r>
            <a:r>
              <a:rPr lang="en-GB" dirty="0" err="1"/>
              <a:t>ilkeleri</a:t>
            </a:r>
            <a:r>
              <a:rPr lang="en-GB" dirty="0"/>
              <a:t> </a:t>
            </a:r>
            <a:r>
              <a:rPr lang="en-GB" dirty="0" err="1"/>
              <a:t>belirlemek</a:t>
            </a:r>
            <a:r>
              <a:rPr lang="en-GB" dirty="0"/>
              <a:t> </a:t>
            </a:r>
            <a:r>
              <a:rPr lang="en-GB" dirty="0" err="1"/>
              <a:t>amacıyla</a:t>
            </a:r>
            <a:r>
              <a:rPr lang="en-GB" dirty="0"/>
              <a:t> </a:t>
            </a:r>
            <a:r>
              <a:rPr lang="en-GB" dirty="0" err="1"/>
              <a:t>hazırlanmıştır</a:t>
            </a:r>
            <a:r>
              <a:rPr lang="en-GB" dirty="0"/>
              <a:t>. Bu </a:t>
            </a:r>
            <a:r>
              <a:rPr lang="en-GB" dirty="0" err="1"/>
              <a:t>Yasa’ya</a:t>
            </a:r>
            <a:r>
              <a:rPr lang="en-GB" dirty="0"/>
              <a:t> </a:t>
            </a:r>
            <a:r>
              <a:rPr lang="en-GB" dirty="0" err="1"/>
              <a:t>göre</a:t>
            </a:r>
            <a:r>
              <a:rPr lang="en-GB" dirty="0"/>
              <a:t> </a:t>
            </a:r>
            <a:r>
              <a:rPr lang="en-GB" dirty="0" err="1"/>
              <a:t>vatandaşlık</a:t>
            </a:r>
            <a:r>
              <a:rPr lang="en-GB" dirty="0"/>
              <a:t> “</a:t>
            </a:r>
            <a:r>
              <a:rPr lang="en-GB" dirty="0" err="1"/>
              <a:t>yasa</a:t>
            </a:r>
            <a:r>
              <a:rPr lang="en-GB" dirty="0"/>
              <a:t> </a:t>
            </a:r>
            <a:r>
              <a:rPr lang="en-GB" dirty="0" err="1"/>
              <a:t>yolu</a:t>
            </a:r>
            <a:r>
              <a:rPr lang="en-GB" dirty="0"/>
              <a:t>” </a:t>
            </a:r>
            <a:r>
              <a:rPr lang="en-GB" dirty="0" err="1"/>
              <a:t>ile</a:t>
            </a:r>
            <a:r>
              <a:rPr lang="en-GB" dirty="0"/>
              <a:t> </a:t>
            </a:r>
            <a:r>
              <a:rPr lang="en-GB" dirty="0" err="1"/>
              <a:t>kazanılabilir</a:t>
            </a:r>
            <a:r>
              <a:rPr lang="en-GB" dirty="0"/>
              <a:t>. </a:t>
            </a:r>
            <a:r>
              <a:rPr lang="en-GB" dirty="0" err="1"/>
              <a:t>Yasa</a:t>
            </a:r>
            <a:r>
              <a:rPr lang="en-GB" dirty="0"/>
              <a:t> </a:t>
            </a:r>
            <a:r>
              <a:rPr lang="en-GB" dirty="0" err="1"/>
              <a:t>yolu</a:t>
            </a:r>
            <a:r>
              <a:rPr lang="en-GB" dirty="0"/>
              <a:t> </a:t>
            </a:r>
            <a:r>
              <a:rPr lang="en-GB" dirty="0" err="1"/>
              <a:t>ile</a:t>
            </a:r>
            <a:r>
              <a:rPr lang="en-GB" dirty="0"/>
              <a:t> </a:t>
            </a:r>
            <a:r>
              <a:rPr lang="en-GB" dirty="0" err="1"/>
              <a:t>vatandaşlığın</a:t>
            </a:r>
            <a:r>
              <a:rPr lang="en-GB" dirty="0"/>
              <a:t> </a:t>
            </a:r>
            <a:r>
              <a:rPr lang="en-GB" dirty="0" err="1"/>
              <a:t>kazanılmasında</a:t>
            </a:r>
            <a:r>
              <a:rPr lang="en-GB" dirty="0"/>
              <a:t> “soy </a:t>
            </a:r>
            <a:r>
              <a:rPr lang="en-GB" dirty="0" err="1"/>
              <a:t>bağı</a:t>
            </a:r>
            <a:r>
              <a:rPr lang="en-GB" dirty="0"/>
              <a:t>” </a:t>
            </a:r>
            <a:r>
              <a:rPr lang="en-GB" dirty="0" err="1"/>
              <a:t>ön</a:t>
            </a:r>
            <a:r>
              <a:rPr lang="en-GB" dirty="0"/>
              <a:t> </a:t>
            </a:r>
            <a:r>
              <a:rPr lang="en-GB" dirty="0" err="1"/>
              <a:t>plana</a:t>
            </a:r>
            <a:r>
              <a:rPr lang="en-GB" dirty="0"/>
              <a:t> </a:t>
            </a:r>
            <a:r>
              <a:rPr lang="en-GB" dirty="0" err="1"/>
              <a:t>çıkarılmış</a:t>
            </a:r>
            <a:r>
              <a:rPr lang="en-GB" dirty="0"/>
              <a:t> </a:t>
            </a:r>
            <a:r>
              <a:rPr lang="en-GB" dirty="0" err="1"/>
              <a:t>olup</a:t>
            </a:r>
            <a:r>
              <a:rPr lang="en-GB" dirty="0"/>
              <a:t> </a:t>
            </a:r>
            <a:r>
              <a:rPr lang="en-GB" dirty="0" err="1"/>
              <a:t>Türkiye</a:t>
            </a:r>
            <a:r>
              <a:rPr lang="en-GB" dirty="0"/>
              <a:t> </a:t>
            </a:r>
            <a:r>
              <a:rPr lang="en-GB" dirty="0" err="1"/>
              <a:t>içinde</a:t>
            </a:r>
            <a:r>
              <a:rPr lang="en-GB" dirty="0"/>
              <a:t> </a:t>
            </a:r>
            <a:r>
              <a:rPr lang="en-GB" dirty="0" err="1"/>
              <a:t>ya</a:t>
            </a:r>
            <a:r>
              <a:rPr lang="en-GB" dirty="0"/>
              <a:t> da </a:t>
            </a:r>
            <a:r>
              <a:rPr lang="en-GB" dirty="0" err="1"/>
              <a:t>dışında</a:t>
            </a:r>
            <a:r>
              <a:rPr lang="en-GB" dirty="0"/>
              <a:t> </a:t>
            </a:r>
            <a:r>
              <a:rPr lang="en-GB" dirty="0" err="1"/>
              <a:t>Türk</a:t>
            </a:r>
            <a:r>
              <a:rPr lang="en-GB" dirty="0"/>
              <a:t> </a:t>
            </a:r>
            <a:r>
              <a:rPr lang="en-GB" dirty="0" err="1"/>
              <a:t>babadan</a:t>
            </a:r>
            <a:r>
              <a:rPr lang="en-GB" dirty="0"/>
              <a:t> </a:t>
            </a:r>
            <a:r>
              <a:rPr lang="en-GB" dirty="0" err="1"/>
              <a:t>olan</a:t>
            </a:r>
            <a:r>
              <a:rPr lang="en-GB" dirty="0"/>
              <a:t> </a:t>
            </a:r>
            <a:r>
              <a:rPr lang="en-GB" dirty="0" err="1"/>
              <a:t>ya</a:t>
            </a:r>
            <a:r>
              <a:rPr lang="en-GB" dirty="0"/>
              <a:t> da </a:t>
            </a:r>
            <a:r>
              <a:rPr lang="en-GB" dirty="0" err="1"/>
              <a:t>Türk</a:t>
            </a:r>
            <a:r>
              <a:rPr lang="en-GB" dirty="0"/>
              <a:t> </a:t>
            </a:r>
            <a:r>
              <a:rPr lang="en-GB" dirty="0" err="1"/>
              <a:t>anadan</a:t>
            </a:r>
            <a:r>
              <a:rPr lang="en-GB" dirty="0"/>
              <a:t> </a:t>
            </a:r>
            <a:r>
              <a:rPr lang="en-GB" dirty="0" err="1"/>
              <a:t>doğan</a:t>
            </a:r>
            <a:r>
              <a:rPr lang="en-GB" dirty="0"/>
              <a:t> </a:t>
            </a:r>
            <a:r>
              <a:rPr lang="en-GB" dirty="0" err="1"/>
              <a:t>çocuklar</a:t>
            </a:r>
            <a:r>
              <a:rPr lang="en-GB" dirty="0"/>
              <a:t> </a:t>
            </a:r>
            <a:r>
              <a:rPr lang="en-GB" dirty="0" err="1"/>
              <a:t>doğumlarından</a:t>
            </a:r>
            <a:r>
              <a:rPr lang="en-GB" dirty="0"/>
              <a:t> </a:t>
            </a:r>
            <a:r>
              <a:rPr lang="en-GB" dirty="0" err="1"/>
              <a:t>başlayarak</a:t>
            </a:r>
            <a:r>
              <a:rPr lang="en-GB" dirty="0"/>
              <a:t> </a:t>
            </a:r>
            <a:r>
              <a:rPr lang="en-GB" dirty="0" err="1"/>
              <a:t>Türk</a:t>
            </a:r>
            <a:r>
              <a:rPr lang="en-GB" dirty="0"/>
              <a:t> </a:t>
            </a:r>
            <a:r>
              <a:rPr lang="en-GB" dirty="0" err="1"/>
              <a:t>vatandaşı</a:t>
            </a:r>
            <a:r>
              <a:rPr lang="en-GB" dirty="0"/>
              <a:t> </a:t>
            </a:r>
            <a:r>
              <a:rPr lang="en-GB" dirty="0" err="1"/>
              <a:t>sayılmışlardır</a:t>
            </a:r>
            <a:r>
              <a:rPr lang="en-GB" dirty="0"/>
              <a:t> (m. 1). </a:t>
            </a:r>
            <a:endParaRPr lang="tr-TR" dirty="0"/>
          </a:p>
        </p:txBody>
      </p:sp>
    </p:spTree>
    <p:extLst>
      <p:ext uri="{BB962C8B-B14F-4D97-AF65-F5344CB8AC3E}">
        <p14:creationId xmlns:p14="http://schemas.microsoft.com/office/powerpoint/2010/main" val="178110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280B79D-0B02-41AA-A0CB-21D933491A35}"/>
              </a:ext>
            </a:extLst>
          </p:cNvPr>
          <p:cNvSpPr>
            <a:spLocks noGrp="1" noChangeArrowheads="1"/>
          </p:cNvSpPr>
          <p:nvPr>
            <p:ph type="ctrTitle"/>
          </p:nvPr>
        </p:nvSpPr>
        <p:spPr>
          <a:xfrm>
            <a:off x="685800" y="1143000"/>
            <a:ext cx="7772400" cy="1470025"/>
          </a:xfrm>
        </p:spPr>
        <p:txBody>
          <a:bodyPr anchor="ctr"/>
          <a:lstStyle/>
          <a:p>
            <a:r>
              <a:rPr lang="tr-TR" altLang="tr-TR" sz="4400" dirty="0"/>
              <a:t>İnsan Hakları Kavramı ve Tarihi Gelişimi</a:t>
            </a:r>
          </a:p>
        </p:txBody>
      </p:sp>
      <p:sp>
        <p:nvSpPr>
          <p:cNvPr id="6147" name="Rectangle 3">
            <a:extLst>
              <a:ext uri="{FF2B5EF4-FFF2-40B4-BE49-F238E27FC236}">
                <a16:creationId xmlns:a16="http://schemas.microsoft.com/office/drawing/2014/main" id="{F905258F-F96C-4DD7-B132-3E7AE9EEAAA2}"/>
              </a:ext>
            </a:extLst>
          </p:cNvPr>
          <p:cNvSpPr>
            <a:spLocks noGrp="1" noChangeArrowheads="1"/>
          </p:cNvSpPr>
          <p:nvPr>
            <p:ph type="subTitle" idx="1"/>
          </p:nvPr>
        </p:nvSpPr>
        <p:spPr>
          <a:xfrm>
            <a:off x="3733800" y="4082475"/>
            <a:ext cx="1676400" cy="762000"/>
          </a:xfrm>
        </p:spPr>
        <p:txBody>
          <a:bodyPr/>
          <a:lstStyle/>
          <a:p>
            <a:r>
              <a:rPr lang="tr-TR" altLang="tr-TR" sz="2800" i="1" dirty="0"/>
              <a:t>Hafta-1</a:t>
            </a:r>
          </a:p>
        </p:txBody>
      </p:sp>
      <p:pic>
        <p:nvPicPr>
          <p:cNvPr id="6148" name="Picture 4" descr="sunu">
            <a:extLst>
              <a:ext uri="{FF2B5EF4-FFF2-40B4-BE49-F238E27FC236}">
                <a16:creationId xmlns:a16="http://schemas.microsoft.com/office/drawing/2014/main" id="{571ECC9D-3C97-4A2E-A8AA-BEBCE23FD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88038"/>
            <a:ext cx="9144000" cy="9699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5CECEE48-2E7C-42F7-BDD0-3BE516D175F6}"/>
              </a:ext>
            </a:extLst>
          </p:cNvPr>
          <p:cNvSpPr txBox="1">
            <a:spLocks noChangeArrowheads="1"/>
          </p:cNvSpPr>
          <p:nvPr/>
        </p:nvSpPr>
        <p:spPr bwMode="auto">
          <a:xfrm>
            <a:off x="685800" y="3275588"/>
            <a:ext cx="813467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90000"/>
              </a:lnSpc>
            </a:pPr>
            <a:r>
              <a:rPr lang="tr-TR" altLang="tr-TR" sz="2800" b="1" i="1" dirty="0"/>
              <a:t>EGGK007-İnsan Hakları ve Demokrasi Eğitimi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Hak</a:t>
            </a:r>
          </a:p>
        </p:txBody>
      </p:sp>
      <p:sp>
        <p:nvSpPr>
          <p:cNvPr id="3" name="2 İçerik Yer Tutucusu"/>
          <p:cNvSpPr>
            <a:spLocks noGrp="1"/>
          </p:cNvSpPr>
          <p:nvPr>
            <p:ph idx="1"/>
          </p:nvPr>
        </p:nvSpPr>
        <p:spPr/>
        <p:txBody>
          <a:bodyPr>
            <a:normAutofit/>
          </a:bodyPr>
          <a:lstStyle/>
          <a:p>
            <a:pPr marL="0" indent="0">
              <a:buNone/>
            </a:pPr>
            <a:r>
              <a:rPr lang="en-GB" dirty="0" err="1"/>
              <a:t>Hukuk</a:t>
            </a:r>
            <a:r>
              <a:rPr lang="en-GB" dirty="0"/>
              <a:t>, </a:t>
            </a:r>
            <a:r>
              <a:rPr lang="en-GB" dirty="0" err="1"/>
              <a:t>bir</a:t>
            </a:r>
            <a:r>
              <a:rPr lang="en-GB" dirty="0"/>
              <a:t> </a:t>
            </a:r>
            <a:r>
              <a:rPr lang="en-GB" dirty="0" err="1"/>
              <a:t>düzeni</a:t>
            </a:r>
            <a:r>
              <a:rPr lang="en-GB" dirty="0"/>
              <a:t>; </a:t>
            </a:r>
            <a:r>
              <a:rPr lang="en-GB" dirty="0" err="1"/>
              <a:t>hak</a:t>
            </a:r>
            <a:r>
              <a:rPr lang="en-GB" dirty="0"/>
              <a:t> </a:t>
            </a:r>
            <a:r>
              <a:rPr lang="en-GB" dirty="0" err="1"/>
              <a:t>ise</a:t>
            </a:r>
            <a:r>
              <a:rPr lang="en-GB" dirty="0"/>
              <a:t>, </a:t>
            </a:r>
            <a:r>
              <a:rPr lang="en-GB" dirty="0" err="1"/>
              <a:t>bu</a:t>
            </a:r>
            <a:r>
              <a:rPr lang="en-GB" dirty="0"/>
              <a:t> </a:t>
            </a:r>
            <a:r>
              <a:rPr lang="en-GB" dirty="0" err="1"/>
              <a:t>hukuk</a:t>
            </a:r>
            <a:r>
              <a:rPr lang="en-GB" dirty="0"/>
              <a:t> </a:t>
            </a:r>
            <a:r>
              <a:rPr lang="en-GB" dirty="0" err="1"/>
              <a:t>düzeni</a:t>
            </a:r>
            <a:r>
              <a:rPr lang="en-GB" dirty="0"/>
              <a:t> </a:t>
            </a:r>
            <a:r>
              <a:rPr lang="en-GB" dirty="0" err="1"/>
              <a:t>tarafından</a:t>
            </a:r>
            <a:r>
              <a:rPr lang="en-GB" dirty="0"/>
              <a:t> </a:t>
            </a:r>
            <a:r>
              <a:rPr lang="en-GB" dirty="0" err="1"/>
              <a:t>korunan</a:t>
            </a:r>
            <a:r>
              <a:rPr lang="en-GB" dirty="0"/>
              <a:t> </a:t>
            </a:r>
            <a:r>
              <a:rPr lang="en-GB" dirty="0" err="1"/>
              <a:t>çıkarı</a:t>
            </a:r>
            <a:r>
              <a:rPr lang="en-GB" dirty="0"/>
              <a:t> </a:t>
            </a:r>
            <a:r>
              <a:rPr lang="en-GB" dirty="0" err="1"/>
              <a:t>anlatır</a:t>
            </a:r>
            <a:r>
              <a:rPr lang="en-GB" dirty="0"/>
              <a:t>. </a:t>
            </a:r>
            <a:r>
              <a:rPr lang="en-GB" dirty="0" err="1"/>
              <a:t>Hukuksal</a:t>
            </a:r>
            <a:r>
              <a:rPr lang="en-GB" dirty="0"/>
              <a:t> </a:t>
            </a:r>
            <a:r>
              <a:rPr lang="en-GB" dirty="0" err="1"/>
              <a:t>anlamda</a:t>
            </a:r>
            <a:r>
              <a:rPr lang="en-GB" dirty="0"/>
              <a:t>, </a:t>
            </a:r>
            <a:r>
              <a:rPr lang="en-GB" dirty="0" err="1"/>
              <a:t>hukuk</a:t>
            </a:r>
            <a:r>
              <a:rPr lang="en-GB" dirty="0"/>
              <a:t> </a:t>
            </a:r>
            <a:r>
              <a:rPr lang="en-GB" dirty="0" err="1"/>
              <a:t>düzeni</a:t>
            </a:r>
            <a:r>
              <a:rPr lang="en-GB" dirty="0"/>
              <a:t> </a:t>
            </a:r>
            <a:r>
              <a:rPr lang="en-GB" dirty="0" err="1"/>
              <a:t>tarafından</a:t>
            </a:r>
            <a:r>
              <a:rPr lang="en-GB" dirty="0"/>
              <a:t> </a:t>
            </a:r>
            <a:r>
              <a:rPr lang="en-GB" dirty="0" err="1"/>
              <a:t>kişilere</a:t>
            </a:r>
            <a:r>
              <a:rPr lang="en-GB" dirty="0"/>
              <a:t> </a:t>
            </a:r>
            <a:r>
              <a:rPr lang="en-GB" dirty="0" err="1"/>
              <a:t>tanınmış</a:t>
            </a:r>
            <a:r>
              <a:rPr lang="en-GB" dirty="0"/>
              <a:t> </a:t>
            </a:r>
            <a:r>
              <a:rPr lang="en-GB" dirty="0" err="1"/>
              <a:t>olan</a:t>
            </a:r>
            <a:r>
              <a:rPr lang="en-GB" dirty="0"/>
              <a:t> </a:t>
            </a:r>
            <a:r>
              <a:rPr lang="en-GB" dirty="0" err="1"/>
              <a:t>yetkilere</a:t>
            </a:r>
            <a:r>
              <a:rPr lang="en-GB" dirty="0"/>
              <a:t> </a:t>
            </a:r>
            <a:r>
              <a:rPr lang="en-GB" dirty="0" err="1"/>
              <a:t>ve</a:t>
            </a:r>
            <a:r>
              <a:rPr lang="en-GB" dirty="0"/>
              <a:t> </a:t>
            </a:r>
            <a:r>
              <a:rPr lang="en-GB" dirty="0" err="1"/>
              <a:t>bu</a:t>
            </a:r>
            <a:r>
              <a:rPr lang="en-GB" dirty="0"/>
              <a:t> </a:t>
            </a:r>
            <a:r>
              <a:rPr lang="en-GB" dirty="0" err="1"/>
              <a:t>yetkilerden</a:t>
            </a:r>
            <a:r>
              <a:rPr lang="en-GB" dirty="0"/>
              <a:t> </a:t>
            </a:r>
            <a:r>
              <a:rPr lang="en-GB" dirty="0" err="1"/>
              <a:t>yararlanılması</a:t>
            </a:r>
            <a:r>
              <a:rPr lang="en-GB" dirty="0"/>
              <a:t> </a:t>
            </a:r>
            <a:r>
              <a:rPr lang="en-GB" dirty="0" err="1"/>
              <a:t>kişinin</a:t>
            </a:r>
            <a:r>
              <a:rPr lang="en-GB" dirty="0"/>
              <a:t> </a:t>
            </a:r>
            <a:r>
              <a:rPr lang="en-GB" dirty="0" err="1"/>
              <a:t>iradesine</a:t>
            </a:r>
            <a:r>
              <a:rPr lang="en-GB" dirty="0"/>
              <a:t> </a:t>
            </a:r>
            <a:r>
              <a:rPr lang="en-GB" dirty="0" err="1"/>
              <a:t>bırakılmış</a:t>
            </a:r>
            <a:r>
              <a:rPr lang="en-GB" dirty="0"/>
              <a:t> </a:t>
            </a:r>
            <a:r>
              <a:rPr lang="en-GB" dirty="0" err="1"/>
              <a:t>olan</a:t>
            </a:r>
            <a:r>
              <a:rPr lang="en-GB" dirty="0"/>
              <a:t> </a:t>
            </a:r>
            <a:r>
              <a:rPr lang="en-GB" dirty="0" err="1"/>
              <a:t>çıkara</a:t>
            </a:r>
            <a:r>
              <a:rPr lang="en-GB" dirty="0"/>
              <a:t> “</a:t>
            </a:r>
            <a:r>
              <a:rPr lang="en-GB" dirty="0" err="1"/>
              <a:t>hak</a:t>
            </a:r>
            <a:r>
              <a:rPr lang="en-GB" dirty="0"/>
              <a:t>” </a:t>
            </a:r>
            <a:r>
              <a:rPr lang="en-GB" dirty="0" err="1"/>
              <a:t>denir</a:t>
            </a:r>
            <a:r>
              <a:rPr lang="tr-TR"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b="1" dirty="0"/>
            </a:br>
            <a:br>
              <a:rPr lang="tr-TR" b="1" dirty="0"/>
            </a:br>
            <a:endParaRPr lang="tr-TR" dirty="0"/>
          </a:p>
        </p:txBody>
      </p:sp>
      <p:sp>
        <p:nvSpPr>
          <p:cNvPr id="3" name="2 İçerik Yer Tutucusu"/>
          <p:cNvSpPr>
            <a:spLocks noGrp="1"/>
          </p:cNvSpPr>
          <p:nvPr>
            <p:ph idx="1"/>
          </p:nvPr>
        </p:nvSpPr>
        <p:spPr/>
        <p:txBody>
          <a:bodyPr>
            <a:normAutofit/>
          </a:bodyPr>
          <a:lstStyle/>
          <a:p>
            <a:pPr marL="0" indent="360363" algn="just">
              <a:buNone/>
            </a:pPr>
            <a:r>
              <a:rPr lang="en-GB" dirty="0" err="1"/>
              <a:t>Öyleyse</a:t>
            </a:r>
            <a:r>
              <a:rPr lang="en-GB" dirty="0"/>
              <a:t>, her </a:t>
            </a:r>
            <a:r>
              <a:rPr lang="en-GB" dirty="0" err="1"/>
              <a:t>çıkarın</a:t>
            </a:r>
            <a:r>
              <a:rPr lang="en-GB" dirty="0"/>
              <a:t> </a:t>
            </a:r>
            <a:r>
              <a:rPr lang="en-GB" dirty="0" err="1"/>
              <a:t>hak</a:t>
            </a:r>
            <a:r>
              <a:rPr lang="en-GB" dirty="0"/>
              <a:t> </a:t>
            </a:r>
            <a:r>
              <a:rPr lang="en-GB" dirty="0" err="1"/>
              <a:t>olmadığı</a:t>
            </a:r>
            <a:r>
              <a:rPr lang="en-GB" dirty="0"/>
              <a:t>; </a:t>
            </a:r>
            <a:r>
              <a:rPr lang="en-GB" dirty="0" err="1"/>
              <a:t>ama</a:t>
            </a:r>
            <a:r>
              <a:rPr lang="en-GB" dirty="0"/>
              <a:t> her </a:t>
            </a:r>
            <a:r>
              <a:rPr lang="en-GB" dirty="0" err="1"/>
              <a:t>hakkın</a:t>
            </a:r>
            <a:r>
              <a:rPr lang="en-GB" dirty="0"/>
              <a:t> </a:t>
            </a:r>
            <a:r>
              <a:rPr lang="en-GB" dirty="0" err="1"/>
              <a:t>hukuk</a:t>
            </a:r>
            <a:r>
              <a:rPr lang="en-GB" dirty="0"/>
              <a:t> </a:t>
            </a:r>
            <a:r>
              <a:rPr lang="en-GB" dirty="0" err="1"/>
              <a:t>düzeni</a:t>
            </a:r>
            <a:r>
              <a:rPr lang="en-GB" dirty="0"/>
              <a:t> </a:t>
            </a:r>
            <a:r>
              <a:rPr lang="en-GB" dirty="0" err="1"/>
              <a:t>tarafından</a:t>
            </a:r>
            <a:r>
              <a:rPr lang="en-GB" dirty="0"/>
              <a:t> </a:t>
            </a:r>
            <a:r>
              <a:rPr lang="en-GB" dirty="0" err="1"/>
              <a:t>korunan</a:t>
            </a:r>
            <a:r>
              <a:rPr lang="en-GB" dirty="0"/>
              <a:t> </a:t>
            </a:r>
            <a:r>
              <a:rPr lang="en-GB" dirty="0" err="1"/>
              <a:t>bir</a:t>
            </a:r>
            <a:r>
              <a:rPr lang="en-GB" dirty="0"/>
              <a:t> </a:t>
            </a:r>
            <a:r>
              <a:rPr lang="en-GB" dirty="0" err="1"/>
              <a:t>çıkar</a:t>
            </a:r>
            <a:r>
              <a:rPr lang="en-GB" dirty="0"/>
              <a:t> </a:t>
            </a:r>
            <a:r>
              <a:rPr lang="en-GB" dirty="0" err="1"/>
              <a:t>olduğu</a:t>
            </a:r>
            <a:r>
              <a:rPr lang="en-GB" dirty="0"/>
              <a:t> </a:t>
            </a:r>
            <a:r>
              <a:rPr lang="en-GB" dirty="0" err="1"/>
              <a:t>söylenebilir</a:t>
            </a:r>
            <a:r>
              <a:rPr lang="tr-TR" dirty="0"/>
              <a: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39552" y="1166018"/>
            <a:ext cx="8229600" cy="4525963"/>
          </a:xfrm>
        </p:spPr>
        <p:txBody>
          <a:bodyPr>
            <a:normAutofit fontScale="92500" lnSpcReduction="20000"/>
          </a:bodyPr>
          <a:lstStyle/>
          <a:p>
            <a:pPr marL="0" indent="0">
              <a:buNone/>
            </a:pPr>
            <a:r>
              <a:rPr lang="en-GB" dirty="0" err="1"/>
              <a:t>Hukuk</a:t>
            </a:r>
            <a:r>
              <a:rPr lang="en-GB" dirty="0"/>
              <a:t>, </a:t>
            </a:r>
            <a:r>
              <a:rPr lang="en-GB" dirty="0" err="1"/>
              <a:t>hakları</a:t>
            </a:r>
            <a:r>
              <a:rPr lang="en-GB" dirty="0"/>
              <a:t> </a:t>
            </a:r>
            <a:r>
              <a:rPr lang="en-GB" dirty="0" err="1"/>
              <a:t>düzenleyen</a:t>
            </a:r>
            <a:r>
              <a:rPr lang="en-GB" dirty="0"/>
              <a:t> </a:t>
            </a:r>
            <a:r>
              <a:rPr lang="en-GB" dirty="0" err="1"/>
              <a:t>bir</a:t>
            </a:r>
            <a:r>
              <a:rPr lang="en-GB" dirty="0"/>
              <a:t> </a:t>
            </a:r>
            <a:r>
              <a:rPr lang="en-GB" dirty="0" err="1"/>
              <a:t>mekanizma</a:t>
            </a:r>
            <a:r>
              <a:rPr lang="en-GB" dirty="0"/>
              <a:t> </a:t>
            </a:r>
            <a:r>
              <a:rPr lang="en-GB" dirty="0" err="1"/>
              <a:t>olarak</a:t>
            </a:r>
            <a:r>
              <a:rPr lang="en-GB" dirty="0"/>
              <a:t> </a:t>
            </a:r>
            <a:r>
              <a:rPr lang="en-GB" dirty="0" err="1"/>
              <a:t>toplumsal</a:t>
            </a:r>
            <a:r>
              <a:rPr lang="en-GB" dirty="0"/>
              <a:t> </a:t>
            </a:r>
            <a:r>
              <a:rPr lang="en-GB" dirty="0" err="1"/>
              <a:t>değişmelere</a:t>
            </a:r>
            <a:r>
              <a:rPr lang="en-GB" dirty="0"/>
              <a:t> </a:t>
            </a:r>
            <a:r>
              <a:rPr lang="en-GB" dirty="0" err="1"/>
              <a:t>açık</a:t>
            </a:r>
            <a:r>
              <a:rPr lang="en-GB" dirty="0"/>
              <a:t> </a:t>
            </a:r>
            <a:r>
              <a:rPr lang="en-GB" dirty="0" err="1"/>
              <a:t>kaldığından</a:t>
            </a:r>
            <a:r>
              <a:rPr lang="en-GB" dirty="0"/>
              <a:t>, </a:t>
            </a:r>
            <a:r>
              <a:rPr lang="en-GB" dirty="0" err="1"/>
              <a:t>toplumsal</a:t>
            </a:r>
            <a:r>
              <a:rPr lang="en-GB" dirty="0"/>
              <a:t> </a:t>
            </a:r>
            <a:r>
              <a:rPr lang="en-GB" dirty="0" err="1"/>
              <a:t>ve</a:t>
            </a:r>
            <a:r>
              <a:rPr lang="en-GB" dirty="0"/>
              <a:t> </a:t>
            </a:r>
            <a:r>
              <a:rPr lang="en-GB" dirty="0" err="1"/>
              <a:t>siyasal</a:t>
            </a:r>
            <a:r>
              <a:rPr lang="en-GB" dirty="0"/>
              <a:t> </a:t>
            </a:r>
            <a:r>
              <a:rPr lang="en-GB" dirty="0" err="1"/>
              <a:t>gelişmeler</a:t>
            </a:r>
            <a:r>
              <a:rPr lang="en-GB" dirty="0"/>
              <a:t> </a:t>
            </a:r>
            <a:r>
              <a:rPr lang="en-GB" dirty="0" err="1"/>
              <a:t>yeni</a:t>
            </a:r>
            <a:r>
              <a:rPr lang="en-GB" dirty="0"/>
              <a:t> </a:t>
            </a:r>
            <a:r>
              <a:rPr lang="en-GB" dirty="0" err="1"/>
              <a:t>hukuksal</a:t>
            </a:r>
            <a:r>
              <a:rPr lang="en-GB" dirty="0"/>
              <a:t> </a:t>
            </a:r>
            <a:r>
              <a:rPr lang="en-GB" dirty="0" err="1"/>
              <a:t>düzenlemeleri</a:t>
            </a:r>
            <a:r>
              <a:rPr lang="en-GB" dirty="0"/>
              <a:t> </a:t>
            </a:r>
            <a:r>
              <a:rPr lang="en-GB" dirty="0" err="1"/>
              <a:t>ve</a:t>
            </a:r>
            <a:r>
              <a:rPr lang="en-GB" dirty="0"/>
              <a:t> </a:t>
            </a:r>
            <a:r>
              <a:rPr lang="en-GB" dirty="0" err="1"/>
              <a:t>dolayısıyla</a:t>
            </a:r>
            <a:r>
              <a:rPr lang="en-GB" dirty="0"/>
              <a:t> </a:t>
            </a:r>
            <a:r>
              <a:rPr lang="en-GB" dirty="0" err="1"/>
              <a:t>hakları</a:t>
            </a:r>
            <a:r>
              <a:rPr lang="en-GB" dirty="0"/>
              <a:t> </a:t>
            </a:r>
            <a:r>
              <a:rPr lang="en-GB" dirty="0" err="1"/>
              <a:t>gerektirebilir</a:t>
            </a:r>
            <a:r>
              <a:rPr lang="en-GB" dirty="0"/>
              <a:t>. </a:t>
            </a:r>
            <a:r>
              <a:rPr lang="en-GB" dirty="0" err="1"/>
              <a:t>Kısaca</a:t>
            </a:r>
            <a:r>
              <a:rPr lang="en-GB" dirty="0"/>
              <a:t>, </a:t>
            </a:r>
            <a:r>
              <a:rPr lang="en-GB" dirty="0" err="1"/>
              <a:t>haklar</a:t>
            </a:r>
            <a:r>
              <a:rPr lang="en-GB" dirty="0"/>
              <a:t>, </a:t>
            </a:r>
            <a:r>
              <a:rPr lang="en-GB" dirty="0" err="1"/>
              <a:t>zamana</a:t>
            </a:r>
            <a:r>
              <a:rPr lang="en-GB" dirty="0"/>
              <a:t> </a:t>
            </a:r>
            <a:r>
              <a:rPr lang="en-GB" dirty="0" err="1"/>
              <a:t>ve</a:t>
            </a:r>
            <a:r>
              <a:rPr lang="en-GB" dirty="0"/>
              <a:t> </a:t>
            </a:r>
            <a:r>
              <a:rPr lang="en-GB" dirty="0" err="1"/>
              <a:t>topluma</a:t>
            </a:r>
            <a:r>
              <a:rPr lang="en-GB" dirty="0"/>
              <a:t> </a:t>
            </a:r>
            <a:r>
              <a:rPr lang="en-GB" dirty="0" err="1"/>
              <a:t>göre</a:t>
            </a:r>
            <a:r>
              <a:rPr lang="en-GB" dirty="0"/>
              <a:t> </a:t>
            </a:r>
            <a:r>
              <a:rPr lang="en-GB" dirty="0" err="1"/>
              <a:t>değişiklik</a:t>
            </a:r>
            <a:r>
              <a:rPr lang="en-GB" dirty="0"/>
              <a:t> </a:t>
            </a:r>
            <a:r>
              <a:rPr lang="en-GB" dirty="0" err="1"/>
              <a:t>gösterir</a:t>
            </a:r>
            <a:r>
              <a:rPr lang="en-GB" dirty="0"/>
              <a:t>. </a:t>
            </a:r>
            <a:r>
              <a:rPr lang="en-GB" dirty="0" err="1"/>
              <a:t>Bir</a:t>
            </a:r>
            <a:r>
              <a:rPr lang="en-GB" dirty="0"/>
              <a:t> </a:t>
            </a:r>
            <a:r>
              <a:rPr lang="en-GB" dirty="0" err="1"/>
              <a:t>toplumda</a:t>
            </a:r>
            <a:r>
              <a:rPr lang="en-GB" dirty="0"/>
              <a:t> </a:t>
            </a:r>
            <a:r>
              <a:rPr lang="en-GB" dirty="0" err="1"/>
              <a:t>daha</a:t>
            </a:r>
            <a:r>
              <a:rPr lang="en-GB" dirty="0"/>
              <a:t> </a:t>
            </a:r>
            <a:r>
              <a:rPr lang="en-GB" dirty="0" err="1"/>
              <a:t>önce</a:t>
            </a:r>
            <a:r>
              <a:rPr lang="en-GB" dirty="0"/>
              <a:t> </a:t>
            </a:r>
            <a:r>
              <a:rPr lang="en-GB" dirty="0" err="1"/>
              <a:t>hak</a:t>
            </a:r>
            <a:r>
              <a:rPr lang="en-GB" dirty="0"/>
              <a:t> </a:t>
            </a:r>
            <a:r>
              <a:rPr lang="en-GB" dirty="0" err="1"/>
              <a:t>olan</a:t>
            </a:r>
            <a:r>
              <a:rPr lang="en-GB" dirty="0"/>
              <a:t> </a:t>
            </a:r>
            <a:r>
              <a:rPr lang="en-GB" dirty="0" err="1"/>
              <a:t>bir</a:t>
            </a:r>
            <a:r>
              <a:rPr lang="en-GB" dirty="0"/>
              <a:t> durum, </a:t>
            </a:r>
            <a:r>
              <a:rPr lang="en-GB" dirty="0" err="1"/>
              <a:t>daha</a:t>
            </a:r>
            <a:r>
              <a:rPr lang="en-GB" dirty="0"/>
              <a:t> </a:t>
            </a:r>
            <a:r>
              <a:rPr lang="en-GB" dirty="0" err="1"/>
              <a:t>sonra</a:t>
            </a:r>
            <a:r>
              <a:rPr lang="en-GB" dirty="0"/>
              <a:t> </a:t>
            </a:r>
            <a:r>
              <a:rPr lang="en-GB" dirty="0" err="1"/>
              <a:t>yasalarla</a:t>
            </a:r>
            <a:r>
              <a:rPr lang="en-GB" dirty="0"/>
              <a:t> </a:t>
            </a:r>
            <a:r>
              <a:rPr lang="en-GB" dirty="0" err="1"/>
              <a:t>ya</a:t>
            </a:r>
            <a:r>
              <a:rPr lang="en-GB" dirty="0"/>
              <a:t> da </a:t>
            </a:r>
            <a:r>
              <a:rPr lang="en-GB" dirty="0" err="1"/>
              <a:t>anayasalarla</a:t>
            </a:r>
            <a:r>
              <a:rPr lang="en-GB" dirty="0"/>
              <a:t> </a:t>
            </a:r>
            <a:r>
              <a:rPr lang="en-GB" dirty="0" err="1"/>
              <a:t>kaldırılabilir</a:t>
            </a:r>
            <a:r>
              <a:rPr lang="en-GB" dirty="0"/>
              <a:t> </a:t>
            </a:r>
            <a:r>
              <a:rPr lang="en-GB" dirty="0" err="1"/>
              <a:t>ve</a:t>
            </a:r>
            <a:r>
              <a:rPr lang="en-GB" dirty="0"/>
              <a:t> </a:t>
            </a:r>
            <a:r>
              <a:rPr lang="en-GB" dirty="0" err="1"/>
              <a:t>hak</a:t>
            </a:r>
            <a:r>
              <a:rPr lang="en-GB" dirty="0"/>
              <a:t> </a:t>
            </a:r>
            <a:r>
              <a:rPr lang="en-GB" dirty="0" err="1"/>
              <a:t>olmaktan</a:t>
            </a:r>
            <a:r>
              <a:rPr lang="en-GB" dirty="0"/>
              <a:t> </a:t>
            </a:r>
            <a:r>
              <a:rPr lang="en-GB" dirty="0" err="1"/>
              <a:t>çıkabilir</a:t>
            </a:r>
            <a:r>
              <a:rPr lang="en-GB" dirty="0"/>
              <a:t>. Bu </a:t>
            </a:r>
            <a:r>
              <a:rPr lang="en-GB" dirty="0" err="1"/>
              <a:t>durumun</a:t>
            </a:r>
            <a:r>
              <a:rPr lang="en-GB" dirty="0"/>
              <a:t> </a:t>
            </a:r>
            <a:r>
              <a:rPr lang="en-GB" dirty="0" err="1"/>
              <a:t>tersi</a:t>
            </a:r>
            <a:r>
              <a:rPr lang="en-GB" dirty="0"/>
              <a:t> de </a:t>
            </a:r>
            <a:r>
              <a:rPr lang="en-GB" dirty="0" err="1"/>
              <a:t>olabilir</a:t>
            </a:r>
            <a:r>
              <a:rPr lang="en-GB" dirty="0"/>
              <a:t> </a:t>
            </a:r>
            <a:r>
              <a:rPr lang="en-GB" dirty="0" err="1"/>
              <a:t>ve</a:t>
            </a:r>
            <a:r>
              <a:rPr lang="en-GB" dirty="0"/>
              <a:t> </a:t>
            </a:r>
            <a:r>
              <a:rPr lang="en-GB" dirty="0" err="1"/>
              <a:t>daha</a:t>
            </a:r>
            <a:r>
              <a:rPr lang="en-GB" dirty="0"/>
              <a:t> </a:t>
            </a:r>
            <a:r>
              <a:rPr lang="en-GB" dirty="0" err="1"/>
              <a:t>önce</a:t>
            </a:r>
            <a:r>
              <a:rPr lang="en-GB" dirty="0"/>
              <a:t> </a:t>
            </a:r>
            <a:r>
              <a:rPr lang="en-GB" dirty="0" err="1"/>
              <a:t>hak</a:t>
            </a:r>
            <a:r>
              <a:rPr lang="en-GB" dirty="0"/>
              <a:t> </a:t>
            </a:r>
            <a:r>
              <a:rPr lang="en-GB" dirty="0" err="1"/>
              <a:t>olmayan</a:t>
            </a:r>
            <a:r>
              <a:rPr lang="en-GB" dirty="0"/>
              <a:t> </a:t>
            </a:r>
            <a:r>
              <a:rPr lang="en-GB" dirty="0" err="1"/>
              <a:t>hukuksal</a:t>
            </a:r>
            <a:r>
              <a:rPr lang="en-GB" dirty="0"/>
              <a:t> </a:t>
            </a:r>
            <a:r>
              <a:rPr lang="en-GB" dirty="0" err="1"/>
              <a:t>bir</a:t>
            </a:r>
            <a:r>
              <a:rPr lang="en-GB" dirty="0"/>
              <a:t> durum </a:t>
            </a:r>
            <a:r>
              <a:rPr lang="en-GB" dirty="0" err="1"/>
              <a:t>yeni</a:t>
            </a:r>
            <a:r>
              <a:rPr lang="en-GB" dirty="0"/>
              <a:t> </a:t>
            </a:r>
            <a:r>
              <a:rPr lang="en-GB" dirty="0" err="1"/>
              <a:t>yasa</a:t>
            </a:r>
            <a:r>
              <a:rPr lang="en-GB" dirty="0"/>
              <a:t> </a:t>
            </a:r>
            <a:r>
              <a:rPr lang="en-GB" dirty="0" err="1"/>
              <a:t>ya</a:t>
            </a:r>
            <a:r>
              <a:rPr lang="en-GB" dirty="0"/>
              <a:t> da </a:t>
            </a:r>
            <a:r>
              <a:rPr lang="en-GB" dirty="0" err="1"/>
              <a:t>anayasalarla</a:t>
            </a:r>
            <a:r>
              <a:rPr lang="en-GB" dirty="0"/>
              <a:t> </a:t>
            </a:r>
            <a:r>
              <a:rPr lang="en-GB" dirty="0" err="1"/>
              <a:t>hak</a:t>
            </a:r>
            <a:r>
              <a:rPr lang="en-GB" dirty="0"/>
              <a:t> </a:t>
            </a:r>
            <a:r>
              <a:rPr lang="en-GB" dirty="0" err="1"/>
              <a:t>olarak</a:t>
            </a:r>
            <a:r>
              <a:rPr lang="en-GB" dirty="0"/>
              <a:t> </a:t>
            </a:r>
            <a:r>
              <a:rPr lang="en-GB" dirty="0" err="1"/>
              <a:t>benimsenebilir</a:t>
            </a:r>
            <a:r>
              <a:rPr lang="tr-TR"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1166018"/>
            <a:ext cx="8229600" cy="4525963"/>
          </a:xfrm>
        </p:spPr>
        <p:txBody>
          <a:bodyPr>
            <a:normAutofit/>
          </a:bodyPr>
          <a:lstStyle/>
          <a:p>
            <a:pPr indent="0" algn="just" eaLnBrk="0" hangingPunct="0">
              <a:buNone/>
            </a:pPr>
            <a:r>
              <a:rPr lang="tr-TR" dirty="0"/>
              <a:t>Haklar, “</a:t>
            </a:r>
            <a:r>
              <a:rPr lang="tr-TR" i="1" dirty="0"/>
              <a:t>özel haklar</a:t>
            </a:r>
            <a:r>
              <a:rPr lang="tr-TR" dirty="0"/>
              <a:t>” ve “</a:t>
            </a:r>
            <a:r>
              <a:rPr lang="tr-TR" i="1" dirty="0"/>
              <a:t>kamu hakları</a:t>
            </a:r>
            <a:r>
              <a:rPr lang="tr-TR" dirty="0"/>
              <a:t>” olarak iki alt gruba ayrılır. Özel hukuk tarafından hak sahibine tanınan hukuksal yetki ve çıkarlar “özel haklar”; kamu hukukundan doğan ve vatandaşların devlete karşı sahip olduğu hukuksal yetki ve çıkarlar ise “kamu hakları” olarak tanımlanabilir.</a:t>
            </a:r>
            <a:endParaRPr lang="tr-TR" dirty="0">
              <a:latin typeface="Arial" charset="0"/>
            </a:endParaRPr>
          </a:p>
          <a:p>
            <a:endParaRPr lang="tr-T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dirty="0"/>
            </a:br>
            <a:endParaRPr lang="tr-TR" b="1" dirty="0"/>
          </a:p>
        </p:txBody>
      </p:sp>
      <p:sp>
        <p:nvSpPr>
          <p:cNvPr id="3" name="2 İçerik Yer Tutucusu"/>
          <p:cNvSpPr>
            <a:spLocks noGrp="1"/>
          </p:cNvSpPr>
          <p:nvPr>
            <p:ph idx="1"/>
          </p:nvPr>
        </p:nvSpPr>
        <p:spPr>
          <a:xfrm>
            <a:off x="323528" y="823217"/>
            <a:ext cx="8229600" cy="4857784"/>
          </a:xfrm>
        </p:spPr>
        <p:txBody>
          <a:bodyPr>
            <a:normAutofit fontScale="70000" lnSpcReduction="20000"/>
          </a:bodyPr>
          <a:lstStyle/>
          <a:p>
            <a:r>
              <a:rPr lang="tr-TR" dirty="0"/>
              <a:t>Özel hak sahibinin karşısında kural olarak bir yükümlü bulunur. Hak sahibi istemek, yükümlü de buna uymak zorundadır. Buna karşılık kamu haklarının karşısında her zaman hukuk tarafından zorlanabilen bir yükümlü yoktur. Kimi kamu haklarının yükümlüsü devlettir. Devletin yükümlülüğü de elindeki olanaklarla sınırlıdır. </a:t>
            </a:r>
          </a:p>
          <a:p>
            <a:r>
              <a:rPr lang="tr-TR" dirty="0"/>
              <a:t>Özel haklardan yararlanma yönünden, bireyler arasında eşitlik vardır. Bu açıdan bireyler arasında herhangi bir ayrım yapılmaz. Kamu haklarından yararlanmada ise bireyler arasında her zaman tam bir eşitlik olmayabilir. Öğrenim durumuna ve yaşa göre kamu hakları birtakım kayıt ve koşullara tabi tutulmaktadır. Örneğin, seçme hakkına sahip olabilmek için belli bir yaşa gelmek gerekir. Ancak, burada da aynı nitelikte ve aynı koşullarda olanlar arasında eşitlik aranır. </a:t>
            </a:r>
          </a:p>
          <a:p>
            <a:r>
              <a:rPr lang="tr-TR" dirty="0"/>
              <a:t>Özel haklardan yalnız vatandaşlar değil, yabancılar da yararlanır. Oysa, kamu haklarının bir bölümü yalnız vatandaşlara özgüdür. </a:t>
            </a:r>
          </a:p>
          <a:p>
            <a:pPr marL="0" indent="0">
              <a:buNone/>
            </a:pPr>
            <a:endParaRPr lang="tr-T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11560" y="1166018"/>
            <a:ext cx="8229600" cy="4525963"/>
          </a:xfrm>
        </p:spPr>
        <p:txBody>
          <a:bodyPr/>
          <a:lstStyle/>
          <a:p>
            <a:pPr marL="0" indent="0">
              <a:buNone/>
            </a:pPr>
            <a:r>
              <a:rPr lang="tr-TR" dirty="0"/>
              <a:t>Kamu hakları, kişilerin toplumla ilişkilerini düzenleyen kurallardan doğar; bu haklar oluşum ve gelişim halindedir. Hatta devlet karşısında kişilerin hangi haklara sahip olabilecekleri konusu hala tartışılmaktadır. Kamu haklarını da “</a:t>
            </a:r>
            <a:r>
              <a:rPr lang="tr-TR" i="1" dirty="0"/>
              <a:t>özel nitelikli kamu hakları</a:t>
            </a:r>
            <a:r>
              <a:rPr lang="tr-TR" dirty="0"/>
              <a:t>” ve “</a:t>
            </a:r>
            <a:r>
              <a:rPr lang="tr-TR" i="1" dirty="0"/>
              <a:t>genel nitelikli kamu hakları</a:t>
            </a:r>
            <a:r>
              <a:rPr lang="tr-TR" dirty="0"/>
              <a:t>” olarak sınıflamak olanaklıdır.</a:t>
            </a:r>
          </a:p>
        </p:txBody>
      </p:sp>
    </p:spTree>
    <p:extLst>
      <p:ext uri="{BB962C8B-B14F-4D97-AF65-F5344CB8AC3E}">
        <p14:creationId xmlns:p14="http://schemas.microsoft.com/office/powerpoint/2010/main" val="1011220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Genel nitelikli kamu hakları, kamu kuruluşları ile hukuken bir ilişki içinde bulunma koşulu aranmadan, genel olarak kişilere sağlanan kimi hukuksal yetkilerdir. </a:t>
            </a:r>
            <a:r>
              <a:rPr lang="tr-TR"/>
              <a:t>Genel nitelikli kamu haklarına  “Temel Haklar ve Özgürlükler” ya da “Kamu Özgürlükleri” de denir.</a:t>
            </a:r>
            <a:endParaRPr lang="tr-TR" dirty="0"/>
          </a:p>
        </p:txBody>
      </p:sp>
    </p:spTree>
    <p:extLst>
      <p:ext uri="{BB962C8B-B14F-4D97-AF65-F5344CB8AC3E}">
        <p14:creationId xmlns:p14="http://schemas.microsoft.com/office/powerpoint/2010/main" val="1154277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t>Ödev</a:t>
            </a:r>
            <a:br>
              <a:rPr lang="tr-TR" b="1" dirty="0"/>
            </a:br>
            <a:endParaRPr lang="tr-TR" dirty="0"/>
          </a:p>
        </p:txBody>
      </p:sp>
      <p:sp>
        <p:nvSpPr>
          <p:cNvPr id="3" name="İçerik Yer Tutucusu 2"/>
          <p:cNvSpPr>
            <a:spLocks noGrp="1"/>
          </p:cNvSpPr>
          <p:nvPr>
            <p:ph idx="1"/>
          </p:nvPr>
        </p:nvSpPr>
        <p:spPr/>
        <p:txBody>
          <a:bodyPr>
            <a:normAutofit fontScale="85000" lnSpcReduction="20000"/>
          </a:bodyPr>
          <a:lstStyle/>
          <a:p>
            <a:r>
              <a:rPr lang="en-GB" dirty="0" err="1"/>
              <a:t>Hak</a:t>
            </a:r>
            <a:r>
              <a:rPr lang="en-GB" dirty="0"/>
              <a:t> </a:t>
            </a:r>
            <a:r>
              <a:rPr lang="en-GB" dirty="0" err="1"/>
              <a:t>ve</a:t>
            </a:r>
            <a:r>
              <a:rPr lang="en-GB" dirty="0"/>
              <a:t> </a:t>
            </a:r>
            <a:r>
              <a:rPr lang="en-GB" dirty="0" err="1"/>
              <a:t>ödev</a:t>
            </a:r>
            <a:r>
              <a:rPr lang="tr-TR" dirty="0"/>
              <a:t> </a:t>
            </a:r>
            <a:r>
              <a:rPr lang="en-GB" dirty="0" err="1"/>
              <a:t>birbiri</a:t>
            </a:r>
            <a:r>
              <a:rPr lang="en-GB" dirty="0"/>
              <a:t> </a:t>
            </a:r>
            <a:r>
              <a:rPr lang="en-GB" dirty="0" err="1"/>
              <a:t>ile</a:t>
            </a:r>
            <a:r>
              <a:rPr lang="en-GB" dirty="0"/>
              <a:t> </a:t>
            </a:r>
            <a:r>
              <a:rPr lang="en-GB" dirty="0" err="1"/>
              <a:t>yakın</a:t>
            </a:r>
            <a:r>
              <a:rPr lang="en-GB" dirty="0"/>
              <a:t> </a:t>
            </a:r>
            <a:r>
              <a:rPr lang="en-GB" dirty="0" err="1"/>
              <a:t>ilişki</a:t>
            </a:r>
            <a:r>
              <a:rPr lang="en-GB" dirty="0"/>
              <a:t> </a:t>
            </a:r>
            <a:r>
              <a:rPr lang="en-GB" dirty="0" err="1"/>
              <a:t>halinde</a:t>
            </a:r>
            <a:r>
              <a:rPr lang="en-GB" dirty="0"/>
              <a:t> </a:t>
            </a:r>
            <a:r>
              <a:rPr lang="en-GB" dirty="0" err="1"/>
              <a:t>olan</a:t>
            </a:r>
            <a:r>
              <a:rPr lang="en-GB" dirty="0"/>
              <a:t> </a:t>
            </a:r>
            <a:r>
              <a:rPr lang="en-GB" dirty="0" err="1"/>
              <a:t>kavramlardır</a:t>
            </a:r>
            <a:r>
              <a:rPr lang="en-GB" dirty="0"/>
              <a:t> </a:t>
            </a:r>
            <a:r>
              <a:rPr lang="en-GB" dirty="0" err="1"/>
              <a:t>ve</a:t>
            </a:r>
            <a:r>
              <a:rPr lang="en-GB" dirty="0"/>
              <a:t> </a:t>
            </a:r>
            <a:r>
              <a:rPr lang="en-GB" dirty="0" err="1"/>
              <a:t>hakların</a:t>
            </a:r>
            <a:r>
              <a:rPr lang="en-GB" dirty="0"/>
              <a:t> </a:t>
            </a:r>
            <a:r>
              <a:rPr lang="en-GB" dirty="0" err="1"/>
              <a:t>olmadığı</a:t>
            </a:r>
            <a:r>
              <a:rPr lang="en-GB" dirty="0"/>
              <a:t> </a:t>
            </a:r>
            <a:r>
              <a:rPr lang="en-GB" dirty="0" err="1"/>
              <a:t>bir</a:t>
            </a:r>
            <a:r>
              <a:rPr lang="en-GB" dirty="0"/>
              <a:t> </a:t>
            </a:r>
            <a:r>
              <a:rPr lang="en-GB" dirty="0" err="1"/>
              <a:t>yerde</a:t>
            </a:r>
            <a:r>
              <a:rPr lang="en-GB" dirty="0"/>
              <a:t> </a:t>
            </a:r>
            <a:r>
              <a:rPr lang="en-GB" dirty="0" err="1"/>
              <a:t>ödevlerden</a:t>
            </a:r>
            <a:r>
              <a:rPr lang="en-GB" dirty="0"/>
              <a:t>, </a:t>
            </a:r>
            <a:r>
              <a:rPr lang="en-GB" dirty="0" err="1"/>
              <a:t>ödevlerin</a:t>
            </a:r>
            <a:r>
              <a:rPr lang="en-GB" dirty="0"/>
              <a:t> </a:t>
            </a:r>
            <a:r>
              <a:rPr lang="en-GB" dirty="0" err="1"/>
              <a:t>olmadığı</a:t>
            </a:r>
            <a:r>
              <a:rPr lang="en-GB" dirty="0"/>
              <a:t> </a:t>
            </a:r>
            <a:r>
              <a:rPr lang="en-GB" dirty="0" err="1"/>
              <a:t>bir</a:t>
            </a:r>
            <a:r>
              <a:rPr lang="en-GB" dirty="0"/>
              <a:t> </a:t>
            </a:r>
            <a:r>
              <a:rPr lang="en-GB" dirty="0" err="1"/>
              <a:t>yerde</a:t>
            </a:r>
            <a:r>
              <a:rPr lang="en-GB" dirty="0"/>
              <a:t> </a:t>
            </a:r>
            <a:r>
              <a:rPr lang="en-GB" dirty="0" err="1"/>
              <a:t>ise</a:t>
            </a:r>
            <a:r>
              <a:rPr lang="en-GB" dirty="0"/>
              <a:t> </a:t>
            </a:r>
            <a:r>
              <a:rPr lang="en-GB" dirty="0" err="1"/>
              <a:t>haklardan</a:t>
            </a:r>
            <a:r>
              <a:rPr lang="en-GB" dirty="0"/>
              <a:t> </a:t>
            </a:r>
            <a:r>
              <a:rPr lang="en-GB" dirty="0" err="1"/>
              <a:t>söz</a:t>
            </a:r>
            <a:r>
              <a:rPr lang="en-GB" dirty="0"/>
              <a:t> </a:t>
            </a:r>
            <a:r>
              <a:rPr lang="en-GB" dirty="0" err="1"/>
              <a:t>etmek</a:t>
            </a:r>
            <a:r>
              <a:rPr lang="en-GB" dirty="0"/>
              <a:t> </a:t>
            </a:r>
            <a:r>
              <a:rPr lang="en-GB" dirty="0" err="1"/>
              <a:t>çok</a:t>
            </a:r>
            <a:r>
              <a:rPr lang="en-GB" dirty="0"/>
              <a:t> </a:t>
            </a:r>
            <a:r>
              <a:rPr lang="en-GB" dirty="0" err="1"/>
              <a:t>zordur</a:t>
            </a:r>
            <a:r>
              <a:rPr lang="en-GB" dirty="0"/>
              <a:t>.</a:t>
            </a:r>
            <a:endParaRPr lang="tr-TR" dirty="0"/>
          </a:p>
          <a:p>
            <a:r>
              <a:rPr lang="tr-TR" dirty="0"/>
              <a:t>Bir hakkın ya da özgürlüğün sınırlandırılması sonucu oluşan hukuksal durumdur. Haklar ve özgürlükler, sınırlandırılmış olmaları nedeniyle ödevler içerirler. </a:t>
            </a:r>
          </a:p>
          <a:p>
            <a:r>
              <a:rPr lang="tr-TR" dirty="0"/>
              <a:t>Hak sahibi olmak, başkalarına karşı sorumlu olmayı da beraberinde getirir. Başka bir deyişle, haklar, bireylerin içinde bulundukları topluma karşı ödevlerini de </a:t>
            </a:r>
            <a:r>
              <a:rPr lang="tr-TR"/>
              <a:t>gerekli kılar.</a:t>
            </a:r>
            <a:endParaRPr lang="tr-TR" dirty="0"/>
          </a:p>
        </p:txBody>
      </p:sp>
    </p:spTree>
    <p:extLst>
      <p:ext uri="{BB962C8B-B14F-4D97-AF65-F5344CB8AC3E}">
        <p14:creationId xmlns:p14="http://schemas.microsoft.com/office/powerpoint/2010/main" val="906115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ÖZGÜRLÜK</a:t>
            </a:r>
          </a:p>
        </p:txBody>
      </p:sp>
      <p:sp>
        <p:nvSpPr>
          <p:cNvPr id="3" name="2 İçerik Yer Tutucusu"/>
          <p:cNvSpPr>
            <a:spLocks noGrp="1"/>
          </p:cNvSpPr>
          <p:nvPr>
            <p:ph idx="1"/>
          </p:nvPr>
        </p:nvSpPr>
        <p:spPr/>
        <p:txBody>
          <a:bodyPr>
            <a:normAutofit/>
          </a:bodyPr>
          <a:lstStyle/>
          <a:p>
            <a:pPr marL="0" indent="0">
              <a:buNone/>
            </a:pPr>
            <a:r>
              <a:rPr lang="tr-TR" dirty="0"/>
              <a:t>Özgürlük, çok eski zamanlardan beri insanların düşüncelerinde yer alan kavramlardan biri olmuştur. Ancak bütün uğraşlara karşın üzerinde anlaşmaya varılmış bir özgürlük tanımı da ortaya çıkamamıştır. Bu durumun nedeni, hiç kuşkusuz, özgürlüğün çok yönlü, soyut ve öznel bir kavram oluşudur.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b="1" dirty="0"/>
            </a:br>
            <a:br>
              <a:rPr lang="tr-TR" b="1" dirty="0"/>
            </a:br>
            <a:endParaRPr lang="tr-TR" dirty="0"/>
          </a:p>
        </p:txBody>
      </p:sp>
      <p:sp>
        <p:nvSpPr>
          <p:cNvPr id="3" name="2 İçerik Yer Tutucusu"/>
          <p:cNvSpPr>
            <a:spLocks noGrp="1"/>
          </p:cNvSpPr>
          <p:nvPr>
            <p:ph idx="1"/>
          </p:nvPr>
        </p:nvSpPr>
        <p:spPr/>
        <p:txBody>
          <a:bodyPr>
            <a:normAutofit/>
          </a:bodyPr>
          <a:lstStyle/>
          <a:p>
            <a:pPr marL="0" indent="360363" algn="just">
              <a:buNone/>
            </a:pPr>
            <a:r>
              <a:rPr lang="en-GB" dirty="0" err="1"/>
              <a:t>Değişik</a:t>
            </a:r>
            <a:r>
              <a:rPr lang="en-GB" dirty="0"/>
              <a:t> </a:t>
            </a:r>
            <a:r>
              <a:rPr lang="en-GB" dirty="0" err="1"/>
              <a:t>özgürlük</a:t>
            </a:r>
            <a:r>
              <a:rPr lang="en-GB" dirty="0"/>
              <a:t> </a:t>
            </a:r>
            <a:r>
              <a:rPr lang="en-GB" dirty="0" err="1"/>
              <a:t>tanımlarından</a:t>
            </a:r>
            <a:r>
              <a:rPr lang="en-GB" dirty="0"/>
              <a:t> </a:t>
            </a:r>
            <a:r>
              <a:rPr lang="en-GB" dirty="0" err="1"/>
              <a:t>örnekler</a:t>
            </a:r>
            <a:r>
              <a:rPr lang="en-GB" dirty="0"/>
              <a:t> </a:t>
            </a:r>
            <a:r>
              <a:rPr lang="en-GB" dirty="0" err="1"/>
              <a:t>vermek</a:t>
            </a:r>
            <a:r>
              <a:rPr lang="en-GB" dirty="0"/>
              <a:t> </a:t>
            </a:r>
            <a:r>
              <a:rPr lang="en-GB" dirty="0" err="1"/>
              <a:t>gerekirse</a:t>
            </a:r>
            <a:r>
              <a:rPr lang="en-GB" dirty="0"/>
              <a:t>, 1789 </a:t>
            </a:r>
            <a:r>
              <a:rPr lang="en-GB" dirty="0" err="1"/>
              <a:t>Fransız</a:t>
            </a:r>
            <a:r>
              <a:rPr lang="en-GB" dirty="0"/>
              <a:t> </a:t>
            </a:r>
            <a:r>
              <a:rPr lang="en-GB" dirty="0" err="1"/>
              <a:t>İnsan</a:t>
            </a:r>
            <a:r>
              <a:rPr lang="en-GB" dirty="0"/>
              <a:t> </a:t>
            </a:r>
            <a:r>
              <a:rPr lang="en-GB" dirty="0" err="1"/>
              <a:t>ve</a:t>
            </a:r>
            <a:r>
              <a:rPr lang="en-GB" dirty="0"/>
              <a:t> </a:t>
            </a:r>
            <a:r>
              <a:rPr lang="en-GB" dirty="0" err="1"/>
              <a:t>Vatandaş</a:t>
            </a:r>
            <a:r>
              <a:rPr lang="en-GB" dirty="0"/>
              <a:t> </a:t>
            </a:r>
            <a:r>
              <a:rPr lang="en-GB" dirty="0" err="1"/>
              <a:t>Hakları</a:t>
            </a:r>
            <a:r>
              <a:rPr lang="en-GB" dirty="0"/>
              <a:t> </a:t>
            </a:r>
            <a:r>
              <a:rPr lang="en-GB" dirty="0" err="1"/>
              <a:t>Bildirgesi’ne</a:t>
            </a:r>
            <a:r>
              <a:rPr lang="en-GB" dirty="0"/>
              <a:t> </a:t>
            </a:r>
            <a:r>
              <a:rPr lang="en-GB" dirty="0" err="1"/>
              <a:t>göre</a:t>
            </a:r>
            <a:r>
              <a:rPr lang="en-GB" dirty="0"/>
              <a:t> </a:t>
            </a:r>
            <a:r>
              <a:rPr lang="en-GB" dirty="0" err="1"/>
              <a:t>özgürlük</a:t>
            </a:r>
            <a:r>
              <a:rPr lang="en-GB" dirty="0"/>
              <a:t>, “</a:t>
            </a:r>
            <a:r>
              <a:rPr lang="en-GB" dirty="0" err="1"/>
              <a:t>Başkasına</a:t>
            </a:r>
            <a:r>
              <a:rPr lang="en-GB" dirty="0"/>
              <a:t> </a:t>
            </a:r>
            <a:r>
              <a:rPr lang="en-GB" dirty="0" err="1"/>
              <a:t>zarar</a:t>
            </a:r>
            <a:r>
              <a:rPr lang="en-GB" dirty="0"/>
              <a:t> </a:t>
            </a:r>
            <a:r>
              <a:rPr lang="en-GB" dirty="0" err="1"/>
              <a:t>vermeyen</a:t>
            </a:r>
            <a:r>
              <a:rPr lang="en-GB" dirty="0"/>
              <a:t> her </a:t>
            </a:r>
            <a:r>
              <a:rPr lang="en-GB" dirty="0" err="1"/>
              <a:t>şeyi</a:t>
            </a:r>
            <a:r>
              <a:rPr lang="en-GB" dirty="0"/>
              <a:t> </a:t>
            </a:r>
            <a:r>
              <a:rPr lang="en-GB" dirty="0" err="1"/>
              <a:t>yapabilmektir</a:t>
            </a:r>
            <a:r>
              <a:rPr lang="en-GB" dirty="0"/>
              <a:t>”. </a:t>
            </a:r>
            <a:endParaRPr lang="tr-TR" dirty="0"/>
          </a:p>
          <a:p>
            <a:pPr marL="0" indent="360363" algn="just">
              <a:buNone/>
            </a:pPr>
            <a:r>
              <a:rPr lang="en-GB" dirty="0" err="1"/>
              <a:t>Montesquieu’ye</a:t>
            </a:r>
            <a:r>
              <a:rPr lang="en-GB" dirty="0"/>
              <a:t> </a:t>
            </a:r>
            <a:r>
              <a:rPr lang="en-GB" dirty="0" err="1"/>
              <a:t>göre</a:t>
            </a:r>
            <a:r>
              <a:rPr lang="en-GB" dirty="0"/>
              <a:t> </a:t>
            </a:r>
            <a:r>
              <a:rPr lang="en-GB" dirty="0" err="1"/>
              <a:t>özgürlük</a:t>
            </a:r>
            <a:r>
              <a:rPr lang="en-GB" dirty="0"/>
              <a:t>, “</a:t>
            </a:r>
            <a:r>
              <a:rPr lang="en-GB" dirty="0" err="1"/>
              <a:t>Yasaların</a:t>
            </a:r>
            <a:r>
              <a:rPr lang="en-GB" dirty="0"/>
              <a:t> </a:t>
            </a:r>
            <a:r>
              <a:rPr lang="en-GB" dirty="0" err="1"/>
              <a:t>izin</a:t>
            </a:r>
            <a:r>
              <a:rPr lang="en-GB" dirty="0"/>
              <a:t> </a:t>
            </a:r>
            <a:r>
              <a:rPr lang="en-GB" dirty="0" err="1"/>
              <a:t>verdiği</a:t>
            </a:r>
            <a:r>
              <a:rPr lang="en-GB" dirty="0"/>
              <a:t> her </a:t>
            </a:r>
            <a:r>
              <a:rPr lang="en-GB" dirty="0" err="1"/>
              <a:t>şeyi</a:t>
            </a:r>
            <a:r>
              <a:rPr lang="en-GB" dirty="0"/>
              <a:t> </a:t>
            </a:r>
            <a:r>
              <a:rPr lang="en-GB" dirty="0" err="1"/>
              <a:t>yapabilme</a:t>
            </a:r>
            <a:r>
              <a:rPr lang="en-GB" dirty="0"/>
              <a:t> </a:t>
            </a:r>
            <a:r>
              <a:rPr lang="en-GB" dirty="0" err="1"/>
              <a:t>hakkı”dır</a:t>
            </a:r>
            <a:r>
              <a:rPr lang="en-GB" dirty="0"/>
              <a:t>. </a:t>
            </a:r>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HUKUK</a:t>
            </a:r>
          </a:p>
        </p:txBody>
      </p:sp>
      <p:sp>
        <p:nvSpPr>
          <p:cNvPr id="3" name="2 İçerik Yer Tutucusu"/>
          <p:cNvSpPr>
            <a:spLocks noGrp="1"/>
          </p:cNvSpPr>
          <p:nvPr>
            <p:ph idx="1"/>
          </p:nvPr>
        </p:nvSpPr>
        <p:spPr>
          <a:xfrm>
            <a:off x="457200" y="1608138"/>
            <a:ext cx="8229600" cy="4525963"/>
          </a:xfrm>
        </p:spPr>
        <p:txBody>
          <a:bodyPr>
            <a:normAutofit/>
          </a:bodyPr>
          <a:lstStyle/>
          <a:p>
            <a:pPr marL="0" indent="0">
              <a:buNone/>
            </a:pPr>
            <a:r>
              <a:rPr lang="tr-TR" dirty="0"/>
              <a:t>İ</a:t>
            </a:r>
            <a:r>
              <a:rPr lang="en-GB" dirty="0" err="1"/>
              <a:t>nsanlararası</a:t>
            </a:r>
            <a:r>
              <a:rPr lang="en-GB" dirty="0"/>
              <a:t> </a:t>
            </a:r>
            <a:r>
              <a:rPr lang="en-GB" dirty="0" err="1"/>
              <a:t>ilişkilerin</a:t>
            </a:r>
            <a:r>
              <a:rPr lang="en-GB" dirty="0"/>
              <a:t> belli </a:t>
            </a:r>
            <a:r>
              <a:rPr lang="en-GB" dirty="0" err="1"/>
              <a:t>bir</a:t>
            </a:r>
            <a:r>
              <a:rPr lang="en-GB" dirty="0"/>
              <a:t> </a:t>
            </a:r>
            <a:r>
              <a:rPr lang="en-GB" dirty="0" err="1"/>
              <a:t>düzen</a:t>
            </a:r>
            <a:r>
              <a:rPr lang="en-GB" dirty="0"/>
              <a:t> </a:t>
            </a:r>
            <a:r>
              <a:rPr lang="en-GB" dirty="0" err="1"/>
              <a:t>içinde</a:t>
            </a:r>
            <a:r>
              <a:rPr lang="en-GB" dirty="0"/>
              <a:t> </a:t>
            </a:r>
            <a:r>
              <a:rPr lang="en-GB" dirty="0" err="1"/>
              <a:t>yürütülmesi</a:t>
            </a:r>
            <a:r>
              <a:rPr lang="en-GB" dirty="0"/>
              <a:t> </a:t>
            </a:r>
            <a:r>
              <a:rPr lang="en-GB" dirty="0" err="1"/>
              <a:t>gerekir</a:t>
            </a:r>
            <a:r>
              <a:rPr lang="en-GB" dirty="0"/>
              <a:t>. </a:t>
            </a:r>
            <a:endParaRPr lang="tr-TR" dirty="0"/>
          </a:p>
          <a:p>
            <a:pPr marL="0" indent="0">
              <a:buNone/>
            </a:pPr>
            <a:r>
              <a:rPr lang="tr-TR" b="1" dirty="0"/>
              <a:t>NEDEN?</a:t>
            </a:r>
          </a:p>
          <a:p>
            <a:pPr marL="0" indent="0">
              <a:buNone/>
            </a:pPr>
            <a:r>
              <a:rPr lang="en-GB" dirty="0" err="1"/>
              <a:t>Toplumlarda</a:t>
            </a:r>
            <a:r>
              <a:rPr lang="en-GB" dirty="0"/>
              <a:t> </a:t>
            </a:r>
            <a:r>
              <a:rPr lang="en-GB" dirty="0" err="1"/>
              <a:t>düzenin</a:t>
            </a:r>
            <a:r>
              <a:rPr lang="en-GB" dirty="0"/>
              <a:t> </a:t>
            </a:r>
            <a:r>
              <a:rPr lang="en-GB" dirty="0" err="1"/>
              <a:t>sağlanabilmesi</a:t>
            </a:r>
            <a:r>
              <a:rPr lang="en-GB" dirty="0"/>
              <a:t> </a:t>
            </a:r>
            <a:r>
              <a:rPr lang="en-GB" dirty="0" err="1"/>
              <a:t>için</a:t>
            </a:r>
            <a:r>
              <a:rPr lang="en-GB" dirty="0"/>
              <a:t> </a:t>
            </a:r>
            <a:r>
              <a:rPr lang="en-GB" dirty="0" err="1"/>
              <a:t>güçlerin</a:t>
            </a:r>
            <a:r>
              <a:rPr lang="en-GB" dirty="0"/>
              <a:t> </a:t>
            </a:r>
            <a:r>
              <a:rPr lang="en-GB" dirty="0" err="1"/>
              <a:t>dengelenmesi</a:t>
            </a:r>
            <a:r>
              <a:rPr lang="en-GB" dirty="0"/>
              <a:t> </a:t>
            </a:r>
            <a:r>
              <a:rPr lang="en-GB" dirty="0" err="1"/>
              <a:t>ve</a:t>
            </a:r>
            <a:r>
              <a:rPr lang="en-GB" dirty="0"/>
              <a:t> </a:t>
            </a:r>
            <a:r>
              <a:rPr lang="en-GB" dirty="0" err="1"/>
              <a:t>bir</a:t>
            </a:r>
            <a:r>
              <a:rPr lang="en-GB" dirty="0"/>
              <a:t> </a:t>
            </a:r>
            <a:r>
              <a:rPr lang="en-GB" dirty="0" err="1"/>
              <a:t>takım</a:t>
            </a:r>
            <a:r>
              <a:rPr lang="en-GB" dirty="0"/>
              <a:t> </a:t>
            </a:r>
            <a:r>
              <a:rPr lang="en-GB" dirty="0" err="1"/>
              <a:t>kuralların</a:t>
            </a:r>
            <a:r>
              <a:rPr lang="en-GB" dirty="0"/>
              <a:t> </a:t>
            </a:r>
            <a:r>
              <a:rPr lang="en-GB" dirty="0" err="1"/>
              <a:t>oluşturulması</a:t>
            </a:r>
            <a:r>
              <a:rPr lang="en-GB" dirty="0"/>
              <a:t> </a:t>
            </a:r>
            <a:r>
              <a:rPr lang="en-GB" dirty="0" err="1"/>
              <a:t>gerekir</a:t>
            </a:r>
            <a:r>
              <a:rPr lang="en-GB" dirty="0"/>
              <a:t>. Bu </a:t>
            </a:r>
            <a:r>
              <a:rPr lang="en-GB" dirty="0" err="1"/>
              <a:t>kuralların</a:t>
            </a:r>
            <a:r>
              <a:rPr lang="en-GB" dirty="0"/>
              <a:t> </a:t>
            </a:r>
            <a:r>
              <a:rPr lang="en-GB" dirty="0" err="1"/>
              <a:t>hepsine</a:t>
            </a:r>
            <a:r>
              <a:rPr lang="en-GB" dirty="0"/>
              <a:t> “</a:t>
            </a:r>
            <a:r>
              <a:rPr lang="en-GB" dirty="0" err="1"/>
              <a:t>toplumsal</a:t>
            </a:r>
            <a:r>
              <a:rPr lang="en-GB" dirty="0"/>
              <a:t> </a:t>
            </a:r>
            <a:r>
              <a:rPr lang="en-GB" dirty="0" err="1"/>
              <a:t>düzen</a:t>
            </a:r>
            <a:r>
              <a:rPr lang="en-GB" dirty="0"/>
              <a:t> </a:t>
            </a:r>
            <a:r>
              <a:rPr lang="en-GB" dirty="0" err="1"/>
              <a:t>kuralları</a:t>
            </a:r>
            <a:r>
              <a:rPr lang="en-GB" dirty="0"/>
              <a:t>” </a:t>
            </a:r>
            <a:r>
              <a:rPr lang="en-GB" dirty="0" err="1"/>
              <a:t>denir</a:t>
            </a:r>
            <a:r>
              <a:rPr lang="tr-TR" dirty="0"/>
              <a:t>.</a:t>
            </a:r>
          </a:p>
          <a:p>
            <a:pPr marL="0" indent="0">
              <a:buNone/>
            </a:pPr>
            <a:r>
              <a:rPr lang="tr-TR" b="1" dirty="0"/>
              <a:t>NELER???</a:t>
            </a:r>
          </a:p>
        </p:txBody>
      </p:sp>
      <p:pic>
        <p:nvPicPr>
          <p:cNvPr id="4" name="Resim 3">
            <a:extLst>
              <a:ext uri="{FF2B5EF4-FFF2-40B4-BE49-F238E27FC236}">
                <a16:creationId xmlns:a16="http://schemas.microsoft.com/office/drawing/2014/main" id="{474CDF18-442A-4F59-8169-57E5D6E968DB}"/>
              </a:ext>
            </a:extLst>
          </p:cNvPr>
          <p:cNvPicPr>
            <a:picLocks noChangeAspect="1"/>
          </p:cNvPicPr>
          <p:nvPr/>
        </p:nvPicPr>
        <p:blipFill>
          <a:blip r:embed="rId2"/>
          <a:stretch>
            <a:fillRect/>
          </a:stretch>
        </p:blipFill>
        <p:spPr>
          <a:xfrm>
            <a:off x="6012160" y="84138"/>
            <a:ext cx="2990850" cy="1524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11560" y="1052736"/>
            <a:ext cx="8229600" cy="4525963"/>
          </a:xfrm>
        </p:spPr>
        <p:txBody>
          <a:bodyPr>
            <a:normAutofit/>
          </a:bodyPr>
          <a:lstStyle/>
          <a:p>
            <a:pPr marL="0" indent="0">
              <a:buNone/>
            </a:pPr>
            <a:r>
              <a:rPr lang="tr-TR" dirty="0"/>
              <a:t>Özgürlük anlayışı yüzyıldan yüzyıla da değişiklik göstermiş ve doğal olarak tarihi süreç içinde yer ve zamana bağlı olarak bu kavramın değişik tanımları yapılmıştır. Köleci ve feodal toplumlarda özgürlük, alınıp satılabilir bir şey olarak görülmüştür. Kişinin içine doğduğu toplumsal ortam ve sınıfa göre özgürlüğü daha o doğmadan saptanmıştır.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052736"/>
            <a:ext cx="8229600" cy="4525963"/>
          </a:xfrm>
        </p:spPr>
        <p:txBody>
          <a:bodyPr>
            <a:normAutofit lnSpcReduction="10000"/>
          </a:bodyPr>
          <a:lstStyle/>
          <a:p>
            <a:pPr indent="342900" algn="ctr" eaLnBrk="0" hangingPunct="0"/>
            <a:endParaRPr lang="tr-TR" dirty="0">
              <a:latin typeface="Arial" charset="0"/>
            </a:endParaRPr>
          </a:p>
          <a:p>
            <a:pPr marL="0" indent="0">
              <a:buNone/>
            </a:pPr>
            <a:r>
              <a:rPr lang="tr-TR" dirty="0"/>
              <a:t>Kimilerine göre ise özgürlük, kişinin kendi küçük dünyasında başkalarının ve devletin karışması olmaksızın yaşayabilmesidir. Kimileri de özgürlüğü, eşitlik ile eş anlamlı bir kavram olarak düşünmüş ve özgürlüğü insanlar arasındaki eşitsizlikleri giderme, ayrıcalıkları yok etme çabası olarak tanımlamışlardır.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dirty="0"/>
            </a:br>
            <a:endParaRPr lang="tr-TR" b="1" dirty="0"/>
          </a:p>
        </p:txBody>
      </p:sp>
      <p:sp>
        <p:nvSpPr>
          <p:cNvPr id="3" name="2 İçerik Yer Tutucusu"/>
          <p:cNvSpPr>
            <a:spLocks noGrp="1"/>
          </p:cNvSpPr>
          <p:nvPr>
            <p:ph idx="1"/>
          </p:nvPr>
        </p:nvSpPr>
        <p:spPr>
          <a:xfrm>
            <a:off x="457200" y="1196752"/>
            <a:ext cx="8229600" cy="4857784"/>
          </a:xfrm>
        </p:spPr>
        <p:txBody>
          <a:bodyPr>
            <a:normAutofit/>
          </a:bodyPr>
          <a:lstStyle/>
          <a:p>
            <a:pPr marL="0" indent="0">
              <a:buNone/>
            </a:pPr>
            <a:r>
              <a:rPr lang="en-GB" dirty="0" err="1"/>
              <a:t>Hukuk</a:t>
            </a:r>
            <a:r>
              <a:rPr lang="en-GB" dirty="0"/>
              <a:t> </a:t>
            </a:r>
            <a:r>
              <a:rPr lang="en-GB" dirty="0" err="1"/>
              <a:t>düzeninin</a:t>
            </a:r>
            <a:r>
              <a:rPr lang="en-GB" dirty="0"/>
              <a:t> </a:t>
            </a:r>
            <a:r>
              <a:rPr lang="en-GB" dirty="0" err="1"/>
              <a:t>yasaklamadığı</a:t>
            </a:r>
            <a:r>
              <a:rPr lang="en-GB" dirty="0"/>
              <a:t> </a:t>
            </a:r>
            <a:r>
              <a:rPr lang="en-GB" dirty="0" err="1"/>
              <a:t>tüm</a:t>
            </a:r>
            <a:r>
              <a:rPr lang="en-GB" dirty="0"/>
              <a:t> </a:t>
            </a:r>
            <a:r>
              <a:rPr lang="en-GB" dirty="0" err="1"/>
              <a:t>davranışlar</a:t>
            </a:r>
            <a:r>
              <a:rPr lang="en-GB" dirty="0"/>
              <a:t> </a:t>
            </a:r>
            <a:r>
              <a:rPr lang="en-GB" dirty="0" err="1"/>
              <a:t>özgürlük</a:t>
            </a:r>
            <a:r>
              <a:rPr lang="en-GB" dirty="0"/>
              <a:t> </a:t>
            </a:r>
            <a:r>
              <a:rPr lang="en-GB" dirty="0" err="1"/>
              <a:t>sayılmaktadır</a:t>
            </a:r>
            <a:r>
              <a:rPr lang="tr-TR" dirty="0"/>
              <a:t>.</a:t>
            </a:r>
          </a:p>
          <a:p>
            <a:pPr marL="0" indent="0">
              <a:buNone/>
            </a:pPr>
            <a:r>
              <a:rPr lang="en-GB" dirty="0" err="1"/>
              <a:t>Ancak</a:t>
            </a:r>
            <a:r>
              <a:rPr lang="en-GB" dirty="0"/>
              <a:t> </a:t>
            </a:r>
            <a:r>
              <a:rPr lang="en-GB" dirty="0" err="1"/>
              <a:t>hukukla</a:t>
            </a:r>
            <a:r>
              <a:rPr lang="en-GB" dirty="0"/>
              <a:t> </a:t>
            </a:r>
            <a:r>
              <a:rPr lang="en-GB" dirty="0" err="1"/>
              <a:t>uğraşan</a:t>
            </a:r>
            <a:r>
              <a:rPr lang="en-GB" dirty="0"/>
              <a:t> </a:t>
            </a:r>
            <a:r>
              <a:rPr lang="en-GB" dirty="0" err="1"/>
              <a:t>kişiler</a:t>
            </a:r>
            <a:r>
              <a:rPr lang="en-GB" dirty="0"/>
              <a:t> </a:t>
            </a:r>
            <a:r>
              <a:rPr lang="en-GB" dirty="0" err="1"/>
              <a:t>arasında</a:t>
            </a:r>
            <a:r>
              <a:rPr lang="en-GB" dirty="0"/>
              <a:t> </a:t>
            </a:r>
            <a:r>
              <a:rPr lang="en-GB" dirty="0" err="1"/>
              <a:t>özgürlüğün</a:t>
            </a:r>
            <a:r>
              <a:rPr lang="en-GB" dirty="0"/>
              <a:t> </a:t>
            </a:r>
            <a:r>
              <a:rPr lang="en-GB" dirty="0" err="1"/>
              <a:t>bir</a:t>
            </a:r>
            <a:r>
              <a:rPr lang="en-GB" dirty="0"/>
              <a:t> “</a:t>
            </a:r>
            <a:r>
              <a:rPr lang="en-GB" dirty="0" err="1"/>
              <a:t>hak</a:t>
            </a:r>
            <a:r>
              <a:rPr lang="en-GB" dirty="0"/>
              <a:t>” </a:t>
            </a:r>
            <a:r>
              <a:rPr lang="en-GB" dirty="0" err="1"/>
              <a:t>olduğu</a:t>
            </a:r>
            <a:r>
              <a:rPr lang="en-GB" dirty="0"/>
              <a:t> </a:t>
            </a:r>
            <a:r>
              <a:rPr lang="en-GB" dirty="0" err="1"/>
              <a:t>üzerinde</a:t>
            </a:r>
            <a:r>
              <a:rPr lang="en-GB" dirty="0"/>
              <a:t> </a:t>
            </a:r>
            <a:r>
              <a:rPr lang="en-GB" dirty="0" err="1"/>
              <a:t>düşünce</a:t>
            </a:r>
            <a:r>
              <a:rPr lang="en-GB" dirty="0"/>
              <a:t> </a:t>
            </a:r>
            <a:r>
              <a:rPr lang="en-GB" dirty="0" err="1"/>
              <a:t>birliği</a:t>
            </a:r>
            <a:r>
              <a:rPr lang="en-GB" dirty="0"/>
              <a:t> </a:t>
            </a:r>
            <a:r>
              <a:rPr lang="en-GB" dirty="0" err="1"/>
              <a:t>vardır</a:t>
            </a:r>
            <a:r>
              <a:rPr lang="en-GB" dirty="0"/>
              <a:t>.</a:t>
            </a:r>
            <a:endParaRPr lang="tr-TR" dirty="0"/>
          </a:p>
          <a:p>
            <a:pPr marL="0" indent="0">
              <a:buNone/>
            </a:pPr>
            <a:r>
              <a:rPr lang="en-GB" dirty="0"/>
              <a:t>Bu </a:t>
            </a:r>
            <a:r>
              <a:rPr lang="en-GB" dirty="0" err="1"/>
              <a:t>yüzden</a:t>
            </a:r>
            <a:r>
              <a:rPr lang="en-GB" dirty="0"/>
              <a:t>, </a:t>
            </a:r>
            <a:r>
              <a:rPr lang="en-GB" dirty="0" err="1"/>
              <a:t>hak</a:t>
            </a:r>
            <a:r>
              <a:rPr lang="en-GB" dirty="0"/>
              <a:t> </a:t>
            </a:r>
            <a:r>
              <a:rPr lang="en-GB" dirty="0" err="1"/>
              <a:t>ve</a:t>
            </a:r>
            <a:r>
              <a:rPr lang="en-GB" dirty="0"/>
              <a:t> </a:t>
            </a:r>
            <a:r>
              <a:rPr lang="en-GB" dirty="0" err="1"/>
              <a:t>özgürlük</a:t>
            </a:r>
            <a:r>
              <a:rPr lang="en-GB" dirty="0"/>
              <a:t> </a:t>
            </a:r>
            <a:r>
              <a:rPr lang="en-GB" dirty="0" err="1"/>
              <a:t>kavramlarının</a:t>
            </a:r>
            <a:r>
              <a:rPr lang="en-GB" dirty="0"/>
              <a:t>, </a:t>
            </a:r>
            <a:r>
              <a:rPr lang="en-GB" dirty="0" err="1"/>
              <a:t>çoğunlukla</a:t>
            </a:r>
            <a:r>
              <a:rPr lang="en-GB" dirty="0"/>
              <a:t> </a:t>
            </a:r>
            <a:r>
              <a:rPr lang="en-GB" dirty="0" err="1"/>
              <a:t>iç</a:t>
            </a:r>
            <a:r>
              <a:rPr lang="en-GB" dirty="0"/>
              <a:t> </a:t>
            </a:r>
            <a:r>
              <a:rPr lang="en-GB" dirty="0" err="1"/>
              <a:t>içe</a:t>
            </a:r>
            <a:r>
              <a:rPr lang="en-GB" dirty="0"/>
              <a:t> </a:t>
            </a:r>
            <a:r>
              <a:rPr lang="en-GB" dirty="0" err="1"/>
              <a:t>girdiği</a:t>
            </a:r>
            <a:r>
              <a:rPr lang="en-GB" dirty="0"/>
              <a:t> </a:t>
            </a:r>
            <a:r>
              <a:rPr lang="en-GB" dirty="0" err="1"/>
              <a:t>ve</a:t>
            </a:r>
            <a:r>
              <a:rPr lang="en-GB" dirty="0"/>
              <a:t> </a:t>
            </a:r>
            <a:r>
              <a:rPr lang="en-GB" dirty="0" err="1"/>
              <a:t>birbirinin</a:t>
            </a:r>
            <a:r>
              <a:rPr lang="en-GB" dirty="0"/>
              <a:t> </a:t>
            </a:r>
            <a:r>
              <a:rPr lang="en-GB" dirty="0" err="1"/>
              <a:t>yerine</a:t>
            </a:r>
            <a:r>
              <a:rPr lang="en-GB" dirty="0"/>
              <a:t> </a:t>
            </a:r>
            <a:r>
              <a:rPr lang="en-GB" dirty="0" err="1"/>
              <a:t>kullanıldığına</a:t>
            </a:r>
            <a:r>
              <a:rPr lang="en-GB" dirty="0"/>
              <a:t> da </a:t>
            </a:r>
            <a:r>
              <a:rPr lang="en-GB" dirty="0" err="1"/>
              <a:t>rastlanmaktadır</a:t>
            </a:r>
            <a:r>
              <a:rPr lang="tr-TR" dirty="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052736"/>
            <a:ext cx="8229600" cy="4525963"/>
          </a:xfrm>
        </p:spPr>
        <p:txBody>
          <a:bodyPr/>
          <a:lstStyle/>
          <a:p>
            <a:r>
              <a:rPr lang="tr-TR" dirty="0"/>
              <a:t>Hiçbir zaman, hiçbir toplumda sınırsız özgürlüğün olamayacağı, sınırsız özgürlüğün anarşi ve sonuçta özgürlüğün olmadığı bir toplumu doğuracağı kuşkusuzdur. Öyleyse bir toplumda özgürlüklerin var olabilmesi ve kişiler açısından pratik bir değer ifade edebilmesi için “sınırlarının” belirlenmesi, başka bir deyişle, “düzenlenmesi” gerekir.</a:t>
            </a:r>
          </a:p>
        </p:txBody>
      </p:sp>
    </p:spTree>
    <p:extLst>
      <p:ext uri="{BB962C8B-B14F-4D97-AF65-F5344CB8AC3E}">
        <p14:creationId xmlns:p14="http://schemas.microsoft.com/office/powerpoint/2010/main" val="341681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Demokratik hukuk devletlerinde genel olarak eskiden beri kabul edilmiş olan temel kural gereği, özgürlüklerin sınırlanması “yasama organı” tarafından “yasa” ile yapılmalıdır. </a:t>
            </a:r>
          </a:p>
        </p:txBody>
      </p:sp>
    </p:spTree>
    <p:extLst>
      <p:ext uri="{BB962C8B-B14F-4D97-AF65-F5344CB8AC3E}">
        <p14:creationId xmlns:p14="http://schemas.microsoft.com/office/powerpoint/2010/main" val="1247026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66018"/>
            <a:ext cx="8229600" cy="4525963"/>
          </a:xfrm>
        </p:spPr>
        <p:txBody>
          <a:bodyPr>
            <a:normAutofit lnSpcReduction="10000"/>
          </a:bodyPr>
          <a:lstStyle/>
          <a:p>
            <a:r>
              <a:rPr lang="tr-TR" dirty="0"/>
              <a:t>Genel olarak, özgürlüklerin sınırlanmasında, başka bir deyişle düzenlenmesinde, iki tür sistemin olduğu görülmektedir. Bunlar: “Önleyici Sistemler” ve “Düzeltici </a:t>
            </a:r>
            <a:r>
              <a:rPr lang="tr-TR" dirty="0" err="1"/>
              <a:t>Sistemler”dir</a:t>
            </a:r>
            <a:r>
              <a:rPr lang="tr-TR" dirty="0"/>
              <a:t>.</a:t>
            </a:r>
          </a:p>
          <a:p>
            <a:r>
              <a:rPr lang="tr-TR" dirty="0"/>
              <a:t>Önleyici sistem de kendi içinde en katıdan en esneğe doğru; “Yasaklayıcı Önleme”, “Düzenleyici Önleme” ve  “Basit Önleme” (Bildirme Sistemi) olarak üçe ayrılır.</a:t>
            </a:r>
          </a:p>
        </p:txBody>
      </p:sp>
    </p:spTree>
    <p:extLst>
      <p:ext uri="{BB962C8B-B14F-4D97-AF65-F5344CB8AC3E}">
        <p14:creationId xmlns:p14="http://schemas.microsoft.com/office/powerpoint/2010/main" val="1777543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DEMOKRASİ</a:t>
            </a:r>
          </a:p>
        </p:txBody>
      </p:sp>
      <p:sp>
        <p:nvSpPr>
          <p:cNvPr id="3" name="2 İçerik Yer Tutucusu"/>
          <p:cNvSpPr>
            <a:spLocks noGrp="1"/>
          </p:cNvSpPr>
          <p:nvPr>
            <p:ph idx="1"/>
          </p:nvPr>
        </p:nvSpPr>
        <p:spPr/>
        <p:txBody>
          <a:bodyPr>
            <a:normAutofit/>
          </a:bodyPr>
          <a:lstStyle/>
          <a:p>
            <a:r>
              <a:rPr lang="tr-TR" dirty="0"/>
              <a:t>Özgürlüklerin gerçekleşmesini sağlayacak tek rejim demokrasidir.</a:t>
            </a:r>
          </a:p>
          <a:p>
            <a:r>
              <a:rPr lang="tr-TR" dirty="0"/>
              <a:t>Bu yüzden özgürlük ile demokrasinin birbirinden ayrılmaz iki kavram olduğuna inanılmakta ve demokrasiye “özgürlüğün kurumlaşması” da denilmektedir.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b="1" dirty="0"/>
            </a:br>
            <a:endParaRPr lang="tr-TR" dirty="0"/>
          </a:p>
        </p:txBody>
      </p:sp>
      <p:sp>
        <p:nvSpPr>
          <p:cNvPr id="3" name="2 İçerik Yer Tutucusu"/>
          <p:cNvSpPr>
            <a:spLocks noGrp="1"/>
          </p:cNvSpPr>
          <p:nvPr>
            <p:ph idx="1"/>
          </p:nvPr>
        </p:nvSpPr>
        <p:spPr>
          <a:xfrm>
            <a:off x="441379" y="1166018"/>
            <a:ext cx="8229600" cy="4525963"/>
          </a:xfrm>
        </p:spPr>
        <p:txBody>
          <a:bodyPr>
            <a:normAutofit/>
          </a:bodyPr>
          <a:lstStyle/>
          <a:p>
            <a:pPr marL="0" indent="360363" algn="just">
              <a:buNone/>
            </a:pPr>
            <a:r>
              <a:rPr lang="tr-TR" dirty="0"/>
              <a:t>Ne var ki tarih içinde demokrasiyi eleştirenler de olmuştur. Kimileri (Platon gibi) demokrasiye temelden karşı çıkmış kimileri (</a:t>
            </a:r>
            <a:r>
              <a:rPr lang="tr-TR" dirty="0" err="1"/>
              <a:t>Michels</a:t>
            </a:r>
            <a:r>
              <a:rPr lang="tr-TR" dirty="0"/>
              <a:t> gibi) doğası gereği gerçekleşmesinin olanaksız olduğunu düşündüğü için eleştiriler getirmiş kimileri de demokrasiyi sempatik bulmakla ve onu sürdürmeyi istemekle birlikte kimi noktalarda demokrasiye eleştiriler getirmiştir.</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268760"/>
            <a:ext cx="8229600" cy="4525963"/>
          </a:xfrm>
        </p:spPr>
        <p:txBody>
          <a:bodyPr>
            <a:normAutofit lnSpcReduction="10000"/>
          </a:bodyPr>
          <a:lstStyle/>
          <a:p>
            <a:r>
              <a:rPr lang="tr-TR" dirty="0"/>
              <a:t>Bütün bu eleştirilere karşın, 20. yüzyılın başlarından itibaren birçok devlet, ülkesinde demokratik yönetimi denemeye çalışmıştır.</a:t>
            </a:r>
          </a:p>
          <a:p>
            <a:r>
              <a:rPr lang="tr-TR" dirty="0"/>
              <a:t>günümüzdeki devletlerin hemen hemen tümünde yönetimin halkın çıkarları ve mutluluğu için çabalaması sonucu, yürürlükteki düzenin demokrasi olması tercih etmektedir.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66018"/>
            <a:ext cx="8229600" cy="4525963"/>
          </a:xfrm>
        </p:spPr>
        <p:txBody>
          <a:bodyPr>
            <a:normAutofit fontScale="85000" lnSpcReduction="10000"/>
          </a:bodyPr>
          <a:lstStyle/>
          <a:p>
            <a:pPr indent="342900" algn="ctr" eaLnBrk="0" hangingPunct="0"/>
            <a:endParaRPr lang="tr-TR" dirty="0">
              <a:latin typeface="Arial" charset="0"/>
            </a:endParaRPr>
          </a:p>
          <a:p>
            <a:r>
              <a:rPr lang="tr-TR" dirty="0"/>
              <a:t>Demokrasi, “</a:t>
            </a:r>
            <a:r>
              <a:rPr lang="tr-TR" dirty="0" err="1"/>
              <a:t>demos</a:t>
            </a:r>
            <a:r>
              <a:rPr lang="tr-TR" dirty="0"/>
              <a:t>” (halk) ve “</a:t>
            </a:r>
            <a:r>
              <a:rPr lang="tr-TR" dirty="0" err="1"/>
              <a:t>kratos</a:t>
            </a:r>
            <a:r>
              <a:rPr lang="tr-TR" dirty="0"/>
              <a:t>” (iktidar, erk, güç) sözcüklerinin birleşmesinden oluşur ve “halkın yönetimi” anlamına gelir.</a:t>
            </a:r>
          </a:p>
          <a:p>
            <a:r>
              <a:rPr lang="tr-TR" dirty="0"/>
              <a:t>Üstün iktidarın (gücün) halkta bulunduğu ve bu iktidarın halk tarafından doğrudan ya da özgür bir seçim sistemi içinde seçilmiş temsilcileri aracılığıyla kullanıldığı halk tarafından yönetimdir. </a:t>
            </a:r>
            <a:r>
              <a:rPr lang="tr-TR" dirty="0" err="1"/>
              <a:t>Abrahan</a:t>
            </a:r>
            <a:r>
              <a:rPr lang="tr-TR" dirty="0"/>
              <a:t> </a:t>
            </a:r>
            <a:r>
              <a:rPr lang="tr-TR" dirty="0" err="1"/>
              <a:t>Lincoln’un</a:t>
            </a:r>
            <a:r>
              <a:rPr lang="tr-TR" dirty="0"/>
              <a:t> deyişiyle, “halkın, halk tarafından halk için </a:t>
            </a:r>
            <a:r>
              <a:rPr lang="tr-TR" dirty="0" err="1"/>
              <a:t>yönetimi”dir</a:t>
            </a:r>
            <a:r>
              <a:rPr lang="tr-TR" dirty="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30238" y="457200"/>
            <a:ext cx="2949575" cy="1600200"/>
          </a:xfrm>
        </p:spPr>
        <p:txBody>
          <a:bodyPr wrap="square" anchor="b">
            <a:normAutofit/>
          </a:bodyPr>
          <a:lstStyle/>
          <a:p>
            <a:br>
              <a:rPr lang="tr-TR" b="1" dirty="0"/>
            </a:br>
            <a:br>
              <a:rPr lang="tr-TR" b="1" dirty="0"/>
            </a:br>
            <a:endParaRPr lang="tr-TR" dirty="0"/>
          </a:p>
        </p:txBody>
      </p:sp>
      <p:pic>
        <p:nvPicPr>
          <p:cNvPr id="4" name="Resim 3">
            <a:extLst>
              <a:ext uri="{FF2B5EF4-FFF2-40B4-BE49-F238E27FC236}">
                <a16:creationId xmlns:a16="http://schemas.microsoft.com/office/drawing/2014/main" id="{7A0EA9AE-6285-4B00-B536-816464DF76B8}"/>
              </a:ext>
            </a:extLst>
          </p:cNvPr>
          <p:cNvPicPr>
            <a:picLocks noChangeAspect="1"/>
          </p:cNvPicPr>
          <p:nvPr/>
        </p:nvPicPr>
        <p:blipFill>
          <a:blip r:embed="rId2"/>
          <a:stretch>
            <a:fillRect/>
          </a:stretch>
        </p:blipFill>
        <p:spPr>
          <a:xfrm>
            <a:off x="4293207" y="987425"/>
            <a:ext cx="3818312" cy="4873625"/>
          </a:xfrm>
          <a:prstGeom prst="rect">
            <a:avLst/>
          </a:prstGeom>
          <a:noFill/>
        </p:spPr>
      </p:pic>
      <p:sp>
        <p:nvSpPr>
          <p:cNvPr id="3" name="2 İçerik Yer Tutucusu"/>
          <p:cNvSpPr>
            <a:spLocks noGrp="1"/>
          </p:cNvSpPr>
          <p:nvPr>
            <p:ph type="body" sz="half" idx="2"/>
          </p:nvPr>
        </p:nvSpPr>
        <p:spPr>
          <a:xfrm>
            <a:off x="630238" y="2057400"/>
            <a:ext cx="2949575" cy="3811588"/>
          </a:xfrm>
        </p:spPr>
        <p:txBody>
          <a:bodyPr wrap="square" anchor="t">
            <a:normAutofit/>
          </a:bodyPr>
          <a:lstStyle/>
          <a:p>
            <a:pPr marL="0" indent="360363" algn="ctr">
              <a:buNone/>
            </a:pPr>
            <a:r>
              <a:rPr lang="en-GB" sz="2400" b="1" dirty="0" err="1"/>
              <a:t>Toplumsal</a:t>
            </a:r>
            <a:r>
              <a:rPr lang="en-GB" sz="2400" b="1" dirty="0"/>
              <a:t> </a:t>
            </a:r>
            <a:r>
              <a:rPr lang="en-GB" sz="2400" b="1" dirty="0" err="1"/>
              <a:t>düzen</a:t>
            </a:r>
            <a:r>
              <a:rPr lang="en-GB" sz="2400" b="1" dirty="0"/>
              <a:t> </a:t>
            </a:r>
            <a:r>
              <a:rPr lang="en-GB" sz="2400" b="1" dirty="0" err="1"/>
              <a:t>kurallarının</a:t>
            </a:r>
            <a:r>
              <a:rPr lang="en-GB" sz="2400" b="1" dirty="0"/>
              <a:t> </a:t>
            </a:r>
            <a:r>
              <a:rPr lang="en-GB" sz="2400" b="1" dirty="0" err="1"/>
              <a:t>kapsamına</a:t>
            </a:r>
            <a:r>
              <a:rPr lang="en-GB" sz="2400" b="1" dirty="0"/>
              <a:t> “</a:t>
            </a:r>
            <a:r>
              <a:rPr lang="en-GB" sz="2400" b="1" i="1" dirty="0" err="1"/>
              <a:t>görgü</a:t>
            </a:r>
            <a:r>
              <a:rPr lang="en-GB" sz="2400" b="1" dirty="0"/>
              <a:t>”, “</a:t>
            </a:r>
            <a:r>
              <a:rPr lang="en-GB" sz="2400" b="1" i="1" dirty="0" err="1"/>
              <a:t>gelenek</a:t>
            </a:r>
            <a:r>
              <a:rPr lang="en-GB" sz="2400" b="1" dirty="0"/>
              <a:t>”, “</a:t>
            </a:r>
            <a:r>
              <a:rPr lang="en-GB" sz="2400" b="1" i="1" dirty="0" err="1"/>
              <a:t>ahlak</a:t>
            </a:r>
            <a:r>
              <a:rPr lang="en-GB" sz="2400" b="1" dirty="0"/>
              <a:t>”, “</a:t>
            </a:r>
            <a:r>
              <a:rPr lang="en-GB" sz="2400" b="1" i="1" dirty="0"/>
              <a:t>din</a:t>
            </a:r>
            <a:r>
              <a:rPr lang="en-GB" sz="2400" b="1" dirty="0"/>
              <a:t>” </a:t>
            </a:r>
            <a:r>
              <a:rPr lang="en-GB" sz="2400" b="1" dirty="0" err="1"/>
              <a:t>ve</a:t>
            </a:r>
            <a:r>
              <a:rPr lang="en-GB" sz="2400" b="1" dirty="0"/>
              <a:t> “</a:t>
            </a:r>
            <a:r>
              <a:rPr lang="en-GB" sz="2400" b="1" i="1" dirty="0" err="1"/>
              <a:t>hukuk</a:t>
            </a:r>
            <a:r>
              <a:rPr lang="en-GB" sz="2400" b="1" dirty="0"/>
              <a:t>” </a:t>
            </a:r>
            <a:r>
              <a:rPr lang="en-GB" sz="2400" b="1" dirty="0" err="1"/>
              <a:t>kuralları</a:t>
            </a:r>
            <a:r>
              <a:rPr lang="en-GB" sz="2400" b="1" dirty="0"/>
              <a:t> </a:t>
            </a:r>
            <a:r>
              <a:rPr lang="en-GB" sz="2400" b="1" dirty="0" err="1"/>
              <a:t>girer</a:t>
            </a:r>
            <a:r>
              <a:rPr lang="tr-TR" sz="2400" b="1"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dirty="0"/>
            </a:br>
            <a:br>
              <a:rPr lang="tr-TR" b="1" dirty="0">
                <a:sym typeface="Symbol" pitchFamily="18" charset="2"/>
              </a:rPr>
            </a:br>
            <a:endParaRPr lang="tr-TR" b="1" dirty="0"/>
          </a:p>
        </p:txBody>
      </p:sp>
      <p:sp>
        <p:nvSpPr>
          <p:cNvPr id="3" name="2 İçerik Yer Tutucusu"/>
          <p:cNvSpPr>
            <a:spLocks noGrp="1"/>
          </p:cNvSpPr>
          <p:nvPr>
            <p:ph idx="1"/>
          </p:nvPr>
        </p:nvSpPr>
        <p:spPr>
          <a:xfrm>
            <a:off x="457200" y="1428736"/>
            <a:ext cx="8229600" cy="4857784"/>
          </a:xfrm>
        </p:spPr>
        <p:txBody>
          <a:bodyPr>
            <a:normAutofit/>
          </a:bodyPr>
          <a:lstStyle/>
          <a:p>
            <a:r>
              <a:rPr lang="tr-TR" dirty="0"/>
              <a:t>Demokrasi, değişik biçimlerde sınıflandırılabilmektedir. Bu sınıflamalardan biri, aşağıda da ifade edildiği gibi, “mutlak (çoğunlukçu ya da otoriter) demokrasi” ve “Klasik </a:t>
            </a:r>
            <a:r>
              <a:rPr lang="tr-TR" dirty="0" err="1"/>
              <a:t>Demokrasi”dir</a:t>
            </a:r>
            <a:r>
              <a:rPr lang="tr-TR" dirty="0"/>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166018"/>
            <a:ext cx="8229600" cy="4525963"/>
          </a:xfrm>
        </p:spPr>
        <p:txBody>
          <a:bodyPr>
            <a:normAutofit fontScale="92500" lnSpcReduction="10000"/>
          </a:bodyPr>
          <a:lstStyle/>
          <a:p>
            <a:pPr marL="0" indent="0">
              <a:buNone/>
            </a:pPr>
            <a:r>
              <a:rPr lang="tr-TR" b="1" i="1" dirty="0"/>
              <a:t>Mutlak (Çoğunlukçu ya da Otoriter) Demokrasi</a:t>
            </a:r>
            <a:r>
              <a:rPr lang="tr-TR" dirty="0"/>
              <a:t> </a:t>
            </a:r>
          </a:p>
          <a:p>
            <a:r>
              <a:rPr lang="tr-TR" dirty="0"/>
              <a:t>Bu anlayışa göre demokrasi, halk çoğunluğunun kayıtsız ve koşulsuz iradesine dayanan bir demokrasidir. Halkın çoğunluğu herhangi bir konuda iradesini açıklamışsa (herhangi bir karar almışsa), artık bu iradenin karşısına çıkacak herhangi bir sınırlayıcı güç bulunmamaktadır. Bu anlayışta, çoğunluğun her zaman haklı olduğuna inanılmaktadır.</a:t>
            </a:r>
          </a:p>
        </p:txBody>
      </p:sp>
    </p:spTree>
    <p:extLst>
      <p:ext uri="{BB962C8B-B14F-4D97-AF65-F5344CB8AC3E}">
        <p14:creationId xmlns:p14="http://schemas.microsoft.com/office/powerpoint/2010/main" val="1805089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b="1" i="1" dirty="0"/>
              <a:t>Klasik (Çoğulcu) Demokrasi</a:t>
            </a:r>
            <a:r>
              <a:rPr lang="tr-TR" dirty="0"/>
              <a:t> </a:t>
            </a:r>
          </a:p>
          <a:p>
            <a:r>
              <a:rPr lang="tr-TR" dirty="0"/>
              <a:t>Bu anlayışta ise, çoğunluğun iradesi önemlidir; ancak çoğunluğun iradesi de her istediğini yapabilen, mutlak ve sınırsız bir irade değildir. Klasik demokraside, herkes temel hak ve özgürlüklere sahiptir ve azınlığın da hakları vardır.</a:t>
            </a:r>
          </a:p>
        </p:txBody>
      </p:sp>
    </p:spTree>
    <p:extLst>
      <p:ext uri="{BB962C8B-B14F-4D97-AF65-F5344CB8AC3E}">
        <p14:creationId xmlns:p14="http://schemas.microsoft.com/office/powerpoint/2010/main" val="236950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dirty="0"/>
              <a:t>Demokrasinin diğer bir sınıflaması ise </a:t>
            </a:r>
            <a:r>
              <a:rPr lang="tr-TR" b="1" i="1" dirty="0"/>
              <a:t>“doğrudan demokrasi”, “temsili demokrasi” ve “yarı doğrudan demokrasi” </a:t>
            </a:r>
            <a:r>
              <a:rPr lang="tr-TR" dirty="0"/>
              <a:t>olmak üzere üç biçimde yapılmaktadır</a:t>
            </a:r>
          </a:p>
        </p:txBody>
      </p:sp>
    </p:spTree>
    <p:extLst>
      <p:ext uri="{BB962C8B-B14F-4D97-AF65-F5344CB8AC3E}">
        <p14:creationId xmlns:p14="http://schemas.microsoft.com/office/powerpoint/2010/main" val="42115963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544616"/>
          </a:xfrm>
        </p:spPr>
        <p:txBody>
          <a:bodyPr>
            <a:normAutofit fontScale="62500" lnSpcReduction="20000"/>
          </a:bodyPr>
          <a:lstStyle/>
          <a:p>
            <a:r>
              <a:rPr lang="tr-TR" b="1" dirty="0">
                <a:sym typeface="Symbol" panose="05050102010706020507" pitchFamily="18" charset="2"/>
              </a:rPr>
              <a:t></a:t>
            </a:r>
            <a:r>
              <a:rPr lang="tr-TR" b="1" i="1" dirty="0"/>
              <a:t> Doğrudan Demokrasi</a:t>
            </a:r>
            <a:endParaRPr lang="tr-TR" dirty="0"/>
          </a:p>
          <a:p>
            <a:r>
              <a:rPr lang="tr-TR" dirty="0"/>
              <a:t>Tüm vatandaşlar kamusal kararların alınmasına katılırlar. Günümüzde artan nüfus sonucu doğrudan demokrasi ülke yönetimlerinde uygulanamaz olmuştur. Bu demokrasi türü yalnızca İsviçre’nin kanton denilen kimi küçük yerleşim birimlerinde uygulanmaktadır.</a:t>
            </a:r>
          </a:p>
          <a:p>
            <a:r>
              <a:rPr lang="tr-TR" dirty="0"/>
              <a:t> </a:t>
            </a:r>
          </a:p>
          <a:p>
            <a:r>
              <a:rPr lang="tr-TR" b="1" dirty="0">
                <a:sym typeface="Symbol" panose="05050102010706020507" pitchFamily="18" charset="2"/>
              </a:rPr>
              <a:t></a:t>
            </a:r>
            <a:r>
              <a:rPr lang="tr-TR" b="1" i="1" dirty="0"/>
              <a:t> Temsili Demokrasi</a:t>
            </a:r>
            <a:endParaRPr lang="tr-TR" dirty="0"/>
          </a:p>
          <a:p>
            <a:r>
              <a:rPr lang="tr-TR" dirty="0"/>
              <a:t>Yönetimin, seçilmiş temsilcilerden oluşan organlar (yasama organı - parlamento) tarafından yönetilmesi anlamına gelir. Bu sistemde vatandaşlar siyasal kararları almak, yasaları yapmak ve toplumun iyiliğini ilgilendiren programları uygulamak üzere görevlileri seçerler. Seçilen görevliler de halk adına kararlar alır ve bunları uygularlar ya da uygulatırlar.</a:t>
            </a:r>
          </a:p>
          <a:p>
            <a:r>
              <a:rPr lang="tr-TR" dirty="0"/>
              <a:t> </a:t>
            </a:r>
          </a:p>
          <a:p>
            <a:r>
              <a:rPr lang="tr-TR" b="1" dirty="0">
                <a:sym typeface="Symbol" panose="05050102010706020507" pitchFamily="18" charset="2"/>
              </a:rPr>
              <a:t></a:t>
            </a:r>
            <a:r>
              <a:rPr lang="tr-TR" b="1" i="1" dirty="0"/>
              <a:t> Yarı Doğrudan Demokrasi</a:t>
            </a:r>
            <a:endParaRPr lang="tr-TR" dirty="0"/>
          </a:p>
          <a:p>
            <a:r>
              <a:rPr lang="tr-TR" dirty="0"/>
              <a:t>Hem doğrudan hem de temsili demokrasinin birlikte uygulanması demektir. Bu sistemde yönetenler halk tarafından seçilmekle birlikte, zaman zaman halkın kendisi de kimi yollarla (referandum gibi) ülke yönetimine katılabilmektedir.</a:t>
            </a:r>
          </a:p>
        </p:txBody>
      </p:sp>
    </p:spTree>
    <p:extLst>
      <p:ext uri="{BB962C8B-B14F-4D97-AF65-F5344CB8AC3E}">
        <p14:creationId xmlns:p14="http://schemas.microsoft.com/office/powerpoint/2010/main" val="39454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a:t>DEVLET</a:t>
            </a:r>
          </a:p>
        </p:txBody>
      </p:sp>
      <p:sp>
        <p:nvSpPr>
          <p:cNvPr id="3" name="2 İçerik Yer Tutucusu"/>
          <p:cNvSpPr>
            <a:spLocks noGrp="1"/>
          </p:cNvSpPr>
          <p:nvPr>
            <p:ph idx="1"/>
          </p:nvPr>
        </p:nvSpPr>
        <p:spPr/>
        <p:txBody>
          <a:bodyPr>
            <a:normAutofit/>
          </a:bodyPr>
          <a:lstStyle/>
          <a:p>
            <a:r>
              <a:rPr lang="tr-TR" dirty="0"/>
              <a:t>“Devlet”, Arapça kökenli bir sözcüktür. “</a:t>
            </a:r>
            <a:r>
              <a:rPr lang="tr-TR" dirty="0" err="1"/>
              <a:t>Devl</a:t>
            </a:r>
            <a:r>
              <a:rPr lang="tr-TR" dirty="0"/>
              <a:t>” kökünden türemiş olup, “el değiştirme” ya da “elden ele geçme” anlamına gelmektedir. Osmanlılarda ise “devlet” yerine, “mülk” sözcüğü kullanılmıştır.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66018"/>
            <a:ext cx="8229600" cy="4525963"/>
          </a:xfrm>
        </p:spPr>
        <p:txBody>
          <a:bodyPr>
            <a:normAutofit fontScale="85000" lnSpcReduction="10000"/>
          </a:bodyPr>
          <a:lstStyle/>
          <a:p>
            <a:pPr marL="0" indent="360363" algn="just">
              <a:buNone/>
            </a:pPr>
            <a:r>
              <a:rPr lang="tr-TR" dirty="0"/>
              <a:t>Kurumsal bir nitelik taşıyan siyasal iktidarın devlet kadrosu içinde kullanılması, devleti bütün diğer kurumların da dayanağı (kurumlar kurumu) durumuna getirmiştir. Devlet, tarihsel geçmişi ve birliği olan ulusal bir topluluğu anlatır. Bu ulusal topluluk, hukuk kuralları koyabilir ve kamu gücünü kullanabilir.</a:t>
            </a:r>
          </a:p>
          <a:p>
            <a:pPr marL="0" indent="360363" algn="just">
              <a:buNone/>
            </a:pPr>
            <a:r>
              <a:rPr lang="tr-TR" dirty="0"/>
              <a:t>Devlet, en genel olarak, “bir ülkede yaşayan vatandaşların, tüzel kişiliğe sahip en büyük örgütlü gücü” anlamına gelir. Bağımsız bir ülkede, devletten daha büyük ve daha güçlü bir örgüt yoktur.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980728"/>
            <a:ext cx="8229600" cy="4525963"/>
          </a:xfrm>
        </p:spPr>
        <p:txBody>
          <a:bodyPr>
            <a:normAutofit fontScale="92500" lnSpcReduction="20000"/>
          </a:bodyPr>
          <a:lstStyle/>
          <a:p>
            <a:pPr marL="179388" indent="-179388" algn="ctr"/>
            <a:endParaRPr lang="tr-TR" dirty="0">
              <a:sym typeface="Symbol" pitchFamily="18" charset="2"/>
            </a:endParaRPr>
          </a:p>
          <a:p>
            <a:pPr marL="179388" indent="-179388"/>
            <a:r>
              <a:rPr lang="tr-TR" dirty="0"/>
              <a:t>Devletin kuruluşunu açıklayan değişik görüşlere rastlanmaktadır.</a:t>
            </a:r>
          </a:p>
          <a:p>
            <a:pPr marL="179388" indent="-179388"/>
            <a:r>
              <a:rPr lang="tr-TR" dirty="0"/>
              <a:t>Çoğulcu görüşler, devletin doğuşunu toplumun uyumlu birliğine dayandırırlar. Devlet herkesindir ve herkesin gereksinim ve çıkarlarını karşılamak için örgütlenmiştir. Bu durum, herkesin devlete boyun eğmesini de beraberinde getirir. Sosyalist görüşe göre ise, devletin kökenini </a:t>
            </a:r>
            <a:r>
              <a:rPr lang="tr-TR" dirty="0" err="1"/>
              <a:t>sınıflararası</a:t>
            </a:r>
            <a:r>
              <a:rPr lang="tr-TR" dirty="0"/>
              <a:t> karşıtlıklar oluşturur.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normAutofit/>
          </a:bodyPr>
          <a:lstStyle/>
          <a:p>
            <a:pPr indent="342900" algn="ctr" eaLnBrk="0" hangingPunct="0"/>
            <a:endParaRPr lang="tr-TR" dirty="0">
              <a:latin typeface="Arial" charset="0"/>
            </a:endParaRPr>
          </a:p>
          <a:p>
            <a:r>
              <a:rPr lang="tr-TR" dirty="0"/>
              <a:t>Devletin varlığı için gerekli olan koşullar şunlardır: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dirty="0"/>
            </a:br>
            <a:br>
              <a:rPr lang="tr-TR" b="1" dirty="0">
                <a:sym typeface="Symbol" pitchFamily="18" charset="2"/>
              </a:rPr>
            </a:br>
            <a:endParaRPr lang="tr-TR" b="1" dirty="0"/>
          </a:p>
        </p:txBody>
      </p:sp>
      <p:sp>
        <p:nvSpPr>
          <p:cNvPr id="3" name="2 İçerik Yer Tutucusu"/>
          <p:cNvSpPr>
            <a:spLocks noGrp="1"/>
          </p:cNvSpPr>
          <p:nvPr>
            <p:ph idx="1"/>
          </p:nvPr>
        </p:nvSpPr>
        <p:spPr>
          <a:xfrm>
            <a:off x="457200" y="1428736"/>
            <a:ext cx="8229600" cy="4857784"/>
          </a:xfrm>
        </p:spPr>
        <p:txBody>
          <a:bodyPr>
            <a:normAutofit/>
          </a:bodyPr>
          <a:lstStyle/>
          <a:p>
            <a:r>
              <a:rPr lang="tr-TR" b="1" i="1" dirty="0"/>
              <a:t>Ülke</a:t>
            </a:r>
            <a:endParaRPr lang="tr-TR" dirty="0"/>
          </a:p>
          <a:p>
            <a:r>
              <a:rPr lang="tr-TR" dirty="0"/>
              <a:t>Bir devletin egemenliği altında bulunan, halkın yaşadığı yer (kara, deniz ve hava sahası) anlamına gelir. Ülke sözcüğüne karşılık olarak, “vatan” ya da “yurt” sözcükleri de kullanılmaktadır.</a:t>
            </a:r>
          </a:p>
          <a:p>
            <a:pPr marL="0" indent="0">
              <a:buNone/>
            </a:pPr>
            <a:endParaRPr lang="tr-TR" dirty="0"/>
          </a:p>
          <a:p>
            <a:pPr marL="0" indent="0">
              <a:buNone/>
            </a:pPr>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66018"/>
            <a:ext cx="8229600" cy="4525963"/>
          </a:xfrm>
        </p:spPr>
        <p:txBody>
          <a:bodyPr>
            <a:normAutofit fontScale="92500" lnSpcReduction="20000"/>
          </a:bodyPr>
          <a:lstStyle/>
          <a:p>
            <a:pPr marL="0" indent="0">
              <a:buNone/>
            </a:pPr>
            <a:r>
              <a:rPr lang="tr-TR" b="1" dirty="0"/>
              <a:t>Görgü Kuralları</a:t>
            </a:r>
            <a:endParaRPr lang="tr-TR" dirty="0"/>
          </a:p>
          <a:p>
            <a:r>
              <a:rPr lang="en-GB" dirty="0" err="1"/>
              <a:t>Toplumsal</a:t>
            </a:r>
            <a:r>
              <a:rPr lang="en-GB" dirty="0"/>
              <a:t> </a:t>
            </a:r>
            <a:r>
              <a:rPr lang="en-GB" dirty="0" err="1"/>
              <a:t>düzeni</a:t>
            </a:r>
            <a:r>
              <a:rPr lang="en-GB" dirty="0"/>
              <a:t> </a:t>
            </a:r>
            <a:r>
              <a:rPr lang="en-GB" dirty="0" err="1"/>
              <a:t>sağlayan</a:t>
            </a:r>
            <a:r>
              <a:rPr lang="en-GB" dirty="0"/>
              <a:t>, </a:t>
            </a:r>
            <a:r>
              <a:rPr lang="en-GB" dirty="0" err="1"/>
              <a:t>kişilerin</a:t>
            </a:r>
            <a:r>
              <a:rPr lang="en-GB" dirty="0"/>
              <a:t> </a:t>
            </a:r>
            <a:r>
              <a:rPr lang="en-GB" dirty="0" err="1"/>
              <a:t>toplum</a:t>
            </a:r>
            <a:r>
              <a:rPr lang="en-GB" dirty="0"/>
              <a:t> </a:t>
            </a:r>
            <a:r>
              <a:rPr lang="en-GB" dirty="0" err="1"/>
              <a:t>içindeki</a:t>
            </a:r>
            <a:r>
              <a:rPr lang="en-GB" dirty="0"/>
              <a:t> </a:t>
            </a:r>
            <a:r>
              <a:rPr lang="en-GB" dirty="0" err="1"/>
              <a:t>tutum</a:t>
            </a:r>
            <a:r>
              <a:rPr lang="en-GB" dirty="0"/>
              <a:t> </a:t>
            </a:r>
            <a:r>
              <a:rPr lang="en-GB" dirty="0" err="1"/>
              <a:t>ve</a:t>
            </a:r>
            <a:r>
              <a:rPr lang="en-GB" dirty="0"/>
              <a:t> </a:t>
            </a:r>
            <a:r>
              <a:rPr lang="en-GB" dirty="0" err="1"/>
              <a:t>davranışlarını</a:t>
            </a:r>
            <a:r>
              <a:rPr lang="en-GB" dirty="0"/>
              <a:t> </a:t>
            </a:r>
            <a:r>
              <a:rPr lang="en-GB" dirty="0" err="1"/>
              <a:t>düzenleyen</a:t>
            </a:r>
            <a:r>
              <a:rPr lang="en-GB" dirty="0"/>
              <a:t> </a:t>
            </a:r>
            <a:r>
              <a:rPr lang="en-GB" dirty="0" err="1"/>
              <a:t>kurallardandır</a:t>
            </a:r>
            <a:r>
              <a:rPr lang="en-GB" dirty="0"/>
              <a:t>. </a:t>
            </a:r>
            <a:r>
              <a:rPr lang="en-GB" dirty="0" err="1"/>
              <a:t>Toplumsal</a:t>
            </a:r>
            <a:r>
              <a:rPr lang="en-GB" dirty="0"/>
              <a:t> </a:t>
            </a:r>
            <a:r>
              <a:rPr lang="en-GB" dirty="0" err="1"/>
              <a:t>yaşantının</a:t>
            </a:r>
            <a:r>
              <a:rPr lang="en-GB" dirty="0"/>
              <a:t> </a:t>
            </a:r>
            <a:r>
              <a:rPr lang="en-GB" dirty="0" err="1"/>
              <a:t>değişik</a:t>
            </a:r>
            <a:r>
              <a:rPr lang="en-GB" dirty="0"/>
              <a:t> </a:t>
            </a:r>
            <a:r>
              <a:rPr lang="en-GB" dirty="0" err="1"/>
              <a:t>alanları</a:t>
            </a:r>
            <a:r>
              <a:rPr lang="en-GB" dirty="0"/>
              <a:t> </a:t>
            </a:r>
            <a:r>
              <a:rPr lang="en-GB" dirty="0" err="1"/>
              <a:t>görgü</a:t>
            </a:r>
            <a:r>
              <a:rPr lang="en-GB" dirty="0"/>
              <a:t> </a:t>
            </a:r>
            <a:r>
              <a:rPr lang="en-GB" dirty="0" err="1"/>
              <a:t>kuralları</a:t>
            </a:r>
            <a:r>
              <a:rPr lang="en-GB" dirty="0"/>
              <a:t> </a:t>
            </a:r>
            <a:r>
              <a:rPr lang="en-GB" dirty="0" err="1"/>
              <a:t>ile</a:t>
            </a:r>
            <a:r>
              <a:rPr lang="en-GB" dirty="0"/>
              <a:t> </a:t>
            </a:r>
            <a:r>
              <a:rPr lang="en-GB" dirty="0" err="1"/>
              <a:t>düzenlenir</a:t>
            </a:r>
            <a:r>
              <a:rPr lang="en-GB" dirty="0"/>
              <a:t>. </a:t>
            </a:r>
            <a:r>
              <a:rPr lang="en-GB" dirty="0" err="1"/>
              <a:t>Örneğin</a:t>
            </a:r>
            <a:r>
              <a:rPr lang="en-GB" dirty="0"/>
              <a:t>; </a:t>
            </a:r>
            <a:r>
              <a:rPr lang="en-GB" dirty="0" err="1"/>
              <a:t>selamlaşma</a:t>
            </a:r>
            <a:r>
              <a:rPr lang="en-GB" dirty="0"/>
              <a:t>, </a:t>
            </a:r>
            <a:r>
              <a:rPr lang="en-GB" dirty="0" err="1"/>
              <a:t>misafir</a:t>
            </a:r>
            <a:r>
              <a:rPr lang="en-GB" dirty="0"/>
              <a:t> </a:t>
            </a:r>
            <a:r>
              <a:rPr lang="en-GB" dirty="0" err="1"/>
              <a:t>ağırlama</a:t>
            </a:r>
            <a:r>
              <a:rPr lang="en-GB" dirty="0"/>
              <a:t>, </a:t>
            </a:r>
            <a:r>
              <a:rPr lang="en-GB" dirty="0" err="1"/>
              <a:t>yeme</a:t>
            </a:r>
            <a:r>
              <a:rPr lang="en-GB" dirty="0"/>
              <a:t>, </a:t>
            </a:r>
            <a:r>
              <a:rPr lang="en-GB" dirty="0" err="1"/>
              <a:t>içme</a:t>
            </a:r>
            <a:r>
              <a:rPr lang="en-GB" dirty="0"/>
              <a:t> </a:t>
            </a:r>
            <a:r>
              <a:rPr lang="en-GB" dirty="0" err="1"/>
              <a:t>gibi</a:t>
            </a:r>
            <a:r>
              <a:rPr lang="en-GB" dirty="0"/>
              <a:t>.</a:t>
            </a:r>
            <a:endParaRPr lang="tr-TR" dirty="0"/>
          </a:p>
          <a:p>
            <a:r>
              <a:rPr lang="en-GB" dirty="0" err="1"/>
              <a:t>Görgü</a:t>
            </a:r>
            <a:r>
              <a:rPr lang="en-GB" dirty="0"/>
              <a:t> </a:t>
            </a:r>
            <a:r>
              <a:rPr lang="en-GB" dirty="0" err="1"/>
              <a:t>kurallarına</a:t>
            </a:r>
            <a:r>
              <a:rPr lang="en-GB" dirty="0"/>
              <a:t> </a:t>
            </a:r>
            <a:r>
              <a:rPr lang="en-GB" dirty="0" err="1"/>
              <a:t>uymamanın</a:t>
            </a:r>
            <a:r>
              <a:rPr lang="en-GB" dirty="0"/>
              <a:t> </a:t>
            </a:r>
            <a:r>
              <a:rPr lang="en-GB" dirty="0" err="1"/>
              <a:t>yaptırımı</a:t>
            </a:r>
            <a:r>
              <a:rPr lang="en-GB" dirty="0"/>
              <a:t> </a:t>
            </a:r>
            <a:r>
              <a:rPr lang="en-GB" dirty="0" err="1"/>
              <a:t>genellikle</a:t>
            </a:r>
            <a:r>
              <a:rPr lang="en-GB" dirty="0"/>
              <a:t> </a:t>
            </a:r>
            <a:r>
              <a:rPr lang="en-GB" dirty="0" err="1"/>
              <a:t>toplum</a:t>
            </a:r>
            <a:r>
              <a:rPr lang="en-GB" dirty="0"/>
              <a:t> </a:t>
            </a:r>
            <a:r>
              <a:rPr lang="en-GB" dirty="0" err="1"/>
              <a:t>tarafından</a:t>
            </a:r>
            <a:r>
              <a:rPr lang="en-GB" dirty="0"/>
              <a:t> </a:t>
            </a:r>
            <a:r>
              <a:rPr lang="en-GB" dirty="0" err="1"/>
              <a:t>ayıplanma</a:t>
            </a:r>
            <a:r>
              <a:rPr lang="en-GB" dirty="0"/>
              <a:t> </a:t>
            </a:r>
            <a:r>
              <a:rPr lang="en-GB" dirty="0" err="1"/>
              <a:t>veya</a:t>
            </a:r>
            <a:r>
              <a:rPr lang="en-GB" dirty="0"/>
              <a:t> </a:t>
            </a:r>
            <a:r>
              <a:rPr lang="en-GB" dirty="0" err="1"/>
              <a:t>kınanmadır</a:t>
            </a:r>
            <a:r>
              <a:rPr lang="en-GB" dirty="0"/>
              <a:t>. </a:t>
            </a:r>
            <a:r>
              <a:rPr lang="en-GB" dirty="0" err="1"/>
              <a:t>Diğer</a:t>
            </a:r>
            <a:r>
              <a:rPr lang="en-GB" dirty="0"/>
              <a:t> </a:t>
            </a:r>
            <a:r>
              <a:rPr lang="en-GB" dirty="0" err="1"/>
              <a:t>bir</a:t>
            </a:r>
            <a:r>
              <a:rPr lang="en-GB" dirty="0"/>
              <a:t> </a:t>
            </a:r>
            <a:r>
              <a:rPr lang="en-GB" dirty="0" err="1"/>
              <a:t>deyişle</a:t>
            </a:r>
            <a:r>
              <a:rPr lang="en-GB" dirty="0"/>
              <a:t> </a:t>
            </a:r>
            <a:r>
              <a:rPr lang="en-GB" dirty="0" err="1"/>
              <a:t>görgü</a:t>
            </a:r>
            <a:r>
              <a:rPr lang="en-GB" dirty="0"/>
              <a:t> </a:t>
            </a:r>
            <a:r>
              <a:rPr lang="en-GB" dirty="0" err="1"/>
              <a:t>kurallarına</a:t>
            </a:r>
            <a:r>
              <a:rPr lang="en-GB" dirty="0"/>
              <a:t> </a:t>
            </a:r>
            <a:r>
              <a:rPr lang="en-GB" dirty="0" err="1"/>
              <a:t>uymamanın</a:t>
            </a:r>
            <a:r>
              <a:rPr lang="en-GB" dirty="0"/>
              <a:t> </a:t>
            </a:r>
            <a:r>
              <a:rPr lang="en-GB" dirty="0" err="1"/>
              <a:t>yaptırımı</a:t>
            </a:r>
            <a:r>
              <a:rPr lang="en-GB" dirty="0"/>
              <a:t> </a:t>
            </a:r>
            <a:r>
              <a:rPr lang="en-GB" dirty="0" err="1"/>
              <a:t>manevidir</a:t>
            </a:r>
            <a:r>
              <a:rPr lang="en-GB" dirty="0"/>
              <a:t> </a:t>
            </a:r>
            <a:endParaRPr lang="tr-TR" dirty="0"/>
          </a:p>
        </p:txBody>
      </p:sp>
      <p:pic>
        <p:nvPicPr>
          <p:cNvPr id="4" name="Resim 3">
            <a:extLst>
              <a:ext uri="{FF2B5EF4-FFF2-40B4-BE49-F238E27FC236}">
                <a16:creationId xmlns:a16="http://schemas.microsoft.com/office/drawing/2014/main" id="{4A0A2539-8039-40BF-9FEA-DC0635FD74B2}"/>
              </a:ext>
            </a:extLst>
          </p:cNvPr>
          <p:cNvPicPr>
            <a:picLocks noChangeAspect="1"/>
          </p:cNvPicPr>
          <p:nvPr/>
        </p:nvPicPr>
        <p:blipFill>
          <a:blip r:embed="rId2"/>
          <a:stretch>
            <a:fillRect/>
          </a:stretch>
        </p:blipFill>
        <p:spPr>
          <a:xfrm>
            <a:off x="6012160" y="188640"/>
            <a:ext cx="2463552" cy="134522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85000" lnSpcReduction="10000"/>
          </a:bodyPr>
          <a:lstStyle/>
          <a:p>
            <a:r>
              <a:rPr lang="tr-TR" dirty="0">
                <a:sym typeface="Symbol" panose="05050102010706020507" pitchFamily="18" charset="2"/>
              </a:rPr>
              <a:t></a:t>
            </a:r>
            <a:r>
              <a:rPr lang="tr-TR" i="1" dirty="0"/>
              <a:t> </a:t>
            </a:r>
            <a:r>
              <a:rPr lang="tr-TR" b="1" i="1" dirty="0"/>
              <a:t>Toplum (Ulus - Millet)</a:t>
            </a:r>
            <a:endParaRPr lang="tr-TR" dirty="0"/>
          </a:p>
          <a:p>
            <a:r>
              <a:rPr lang="tr-TR" dirty="0"/>
              <a:t>Bir ülkede yaşayan ve tarih, dil, kültür, gelenek, ekonomik yaşam ve psikolojik yönden ortak özellikler taşıyan insan topluluğudur. Bireylerin birbirileriyle maddi ve manevi bağlarla birleşmiş olduklarını hissettikleri ve kendilerini öteki ulusal topluluklarını oluşturan bireylerden farklı olarak kabul ettikleri insan topluluğudur. Atatürk’ün tanımına göre ulus, “Bir ülkede birlikte yaşama arzusu ve azmi olan topluluktur”.</a:t>
            </a:r>
          </a:p>
          <a:p>
            <a:endParaRPr lang="tr-TR" dirty="0"/>
          </a:p>
          <a:p>
            <a:endParaRPr lang="tr-TR" dirty="0"/>
          </a:p>
        </p:txBody>
      </p:sp>
    </p:spTree>
    <p:extLst>
      <p:ext uri="{BB962C8B-B14F-4D97-AF65-F5344CB8AC3E}">
        <p14:creationId xmlns:p14="http://schemas.microsoft.com/office/powerpoint/2010/main" val="2474731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62500" lnSpcReduction="20000"/>
          </a:bodyPr>
          <a:lstStyle/>
          <a:p>
            <a:r>
              <a:rPr lang="tr-TR" dirty="0">
                <a:sym typeface="Symbol" panose="05050102010706020507" pitchFamily="18" charset="2"/>
              </a:rPr>
              <a:t></a:t>
            </a:r>
            <a:r>
              <a:rPr lang="tr-TR" i="1" dirty="0"/>
              <a:t> </a:t>
            </a:r>
            <a:r>
              <a:rPr lang="tr-TR" b="1" i="1" dirty="0"/>
              <a:t>Siyasal ve Hukuksal Örgütlenme</a:t>
            </a:r>
            <a:endParaRPr lang="tr-TR" dirty="0"/>
          </a:p>
          <a:p>
            <a:r>
              <a:rPr lang="tr-TR" dirty="0"/>
              <a:t>Devletin üçüncü varlık koşulu, siyasal ve hukuksal bir örgüte sahip olmasıdır. Kısaca “devlet aygıtı” olarak adlandırılan bu örgütlenme, belirli bir ülke üzerinde yerleşmiş olan ulusun korunmasını ve devamını sağlamayı amaçlar. Devlet örgütünün kendine özgü kimi yetkileri vardır ve bu yetkiler olmadan ne devletin bağımsızlığından (başka devletler ile </a:t>
            </a:r>
            <a:r>
              <a:rPr lang="tr-TR" dirty="0" err="1"/>
              <a:t>andlaşmalar</a:t>
            </a:r>
            <a:r>
              <a:rPr lang="tr-TR" dirty="0"/>
              <a:t> yapmak gibi) ne de egemenliğinden (yasa yapmak, yasaları uygulamak ve yargılama yetkisini kullanmak gibi) söz edilebilir. Devletin aldığı kararların ülke genelinde uyulmasını sağlamak üzere etkili bir denetim mekanizması gereklidir. Bunun için de yönetenlerin karar alma yetkileriyle donatılmaları ve yönetilenlerin de alınan kararlara uyulması gerektiğini kabul etmeleri gerekir. Kısaca devlet örgütü, devletin yasama, yürütme ve yargı güçleriyle topluma hizmet sunacak ve onu koruyacak biçimde düzenlenmesi anlamına gelmektedir. </a:t>
            </a:r>
          </a:p>
          <a:p>
            <a:endParaRPr lang="tr-TR" dirty="0"/>
          </a:p>
        </p:txBody>
      </p:sp>
    </p:spTree>
    <p:extLst>
      <p:ext uri="{BB962C8B-B14F-4D97-AF65-F5344CB8AC3E}">
        <p14:creationId xmlns:p14="http://schemas.microsoft.com/office/powerpoint/2010/main" val="1603962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Demokratik toplumlarda, temel hak ve özgürlüklerin korunması için devletin gücünün (iktidarının) çeşitli sistemler ya da kurumlar yoluyla sınırlanması gerekir.</a:t>
            </a:r>
          </a:p>
        </p:txBody>
      </p:sp>
    </p:spTree>
    <p:extLst>
      <p:ext uri="{BB962C8B-B14F-4D97-AF65-F5344CB8AC3E}">
        <p14:creationId xmlns:p14="http://schemas.microsoft.com/office/powerpoint/2010/main" val="4291839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r>
              <a:rPr lang="tr-TR" dirty="0"/>
              <a:t>Devletler; </a:t>
            </a:r>
          </a:p>
          <a:p>
            <a:pPr marL="0" indent="0">
              <a:buNone/>
            </a:pPr>
            <a:r>
              <a:rPr lang="tr-TR" dirty="0"/>
              <a:t>“yapılarına”, </a:t>
            </a:r>
          </a:p>
          <a:p>
            <a:pPr marL="0" indent="0">
              <a:buNone/>
            </a:pPr>
            <a:r>
              <a:rPr lang="tr-TR" dirty="0"/>
              <a:t>“egemenliğin kullanılışına”,</a:t>
            </a:r>
          </a:p>
          <a:p>
            <a:pPr marL="0" indent="0">
              <a:buNone/>
            </a:pPr>
            <a:r>
              <a:rPr lang="tr-TR" dirty="0"/>
              <a:t> “dünya görüşlerine” göre </a:t>
            </a:r>
          </a:p>
          <a:p>
            <a:pPr marL="0" indent="0">
              <a:buNone/>
            </a:pPr>
            <a:r>
              <a:rPr lang="tr-TR" dirty="0"/>
              <a:t>üç grup altında sınıflanır.</a:t>
            </a:r>
          </a:p>
        </p:txBody>
      </p:sp>
    </p:spTree>
    <p:extLst>
      <p:ext uri="{BB962C8B-B14F-4D97-AF65-F5344CB8AC3E}">
        <p14:creationId xmlns:p14="http://schemas.microsoft.com/office/powerpoint/2010/main" val="1820134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b="1" dirty="0"/>
            </a:br>
            <a:r>
              <a:rPr lang="tr-TR" b="1" dirty="0"/>
              <a:t>İNSAN HAKLARI</a:t>
            </a:r>
            <a:br>
              <a:rPr lang="tr-TR" b="1" dirty="0"/>
            </a:br>
            <a:endParaRPr lang="tr-TR" dirty="0"/>
          </a:p>
        </p:txBody>
      </p:sp>
      <p:sp>
        <p:nvSpPr>
          <p:cNvPr id="3" name="2 İçerik Yer Tutucusu"/>
          <p:cNvSpPr>
            <a:spLocks noGrp="1"/>
          </p:cNvSpPr>
          <p:nvPr>
            <p:ph idx="1"/>
          </p:nvPr>
        </p:nvSpPr>
        <p:spPr/>
        <p:txBody>
          <a:bodyPr>
            <a:normAutofit fontScale="92500"/>
          </a:bodyPr>
          <a:lstStyle/>
          <a:p>
            <a:pPr marL="0" indent="360363" algn="just">
              <a:buNone/>
            </a:pPr>
            <a:r>
              <a:rPr lang="tr-TR" dirty="0"/>
              <a:t>İnsanlığın belli bir gelişme çağında, teorik olarak bütün insanlara tanınması gereken ideal haklar listesine veya insanın sadece insan olması nedeniyle doğuştan sahip olması gereken, insanın kişiliğini ve değerini korumayı ve geliştirmeyi amaçlayan üstün ve evrensel ilke ve kurallar bütününe insan hakları denir</a:t>
            </a:r>
            <a:r>
              <a:rPr lang="tr-TR"/>
              <a:t>. </a:t>
            </a:r>
          </a:p>
          <a:p>
            <a:pPr marL="0" indent="360363" algn="just">
              <a:buNone/>
            </a:pPr>
            <a:r>
              <a:rPr lang="tr-TR"/>
              <a:t>İnsan </a:t>
            </a:r>
            <a:r>
              <a:rPr lang="tr-TR" dirty="0"/>
              <a:t>hakları, insan onurunu güvenceye alan haklardır.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lgn="ctr">
              <a:buNone/>
            </a:pPr>
            <a:endParaRPr lang="tr-TR" sz="4400" dirty="0"/>
          </a:p>
          <a:p>
            <a:pPr marL="0" indent="0" algn="ctr">
              <a:buNone/>
            </a:pPr>
            <a:r>
              <a:rPr lang="tr-TR" sz="4400" dirty="0"/>
              <a:t>İnsan hakları, ideal hukukun ürünüdür.</a:t>
            </a:r>
          </a:p>
          <a:p>
            <a:endParaRPr lang="en-US" dirty="0"/>
          </a:p>
        </p:txBody>
      </p:sp>
    </p:spTree>
    <p:extLst>
      <p:ext uri="{BB962C8B-B14F-4D97-AF65-F5344CB8AC3E}">
        <p14:creationId xmlns:p14="http://schemas.microsoft.com/office/powerpoint/2010/main" val="16885801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a:t>İNSAN HAKLARI</a:t>
            </a:r>
            <a:br>
              <a:rPr lang="tr-TR" b="1" dirty="0"/>
            </a:br>
            <a:endParaRPr lang="tr-TR" dirty="0"/>
          </a:p>
        </p:txBody>
      </p:sp>
      <p:sp>
        <p:nvSpPr>
          <p:cNvPr id="3" name="2 İçerik Yer Tutucusu"/>
          <p:cNvSpPr>
            <a:spLocks noGrp="1"/>
          </p:cNvSpPr>
          <p:nvPr>
            <p:ph idx="1"/>
          </p:nvPr>
        </p:nvSpPr>
        <p:spPr/>
        <p:txBody>
          <a:bodyPr>
            <a:normAutofit/>
          </a:bodyPr>
          <a:lstStyle/>
          <a:p>
            <a:pPr marL="179388" indent="-179388" algn="ctr">
              <a:buNone/>
            </a:pPr>
            <a:r>
              <a:rPr lang="tr-TR" sz="4000" b="1" dirty="0"/>
              <a:t>“Evrensel”, </a:t>
            </a:r>
          </a:p>
          <a:p>
            <a:pPr marL="179388" indent="-179388" algn="ctr">
              <a:buNone/>
            </a:pPr>
            <a:r>
              <a:rPr lang="tr-TR" sz="4000" b="1" dirty="0"/>
              <a:t>“Kişisel", </a:t>
            </a:r>
          </a:p>
          <a:p>
            <a:pPr marL="179388" indent="-179388" algn="ctr">
              <a:buNone/>
            </a:pPr>
            <a:r>
              <a:rPr lang="tr-TR" sz="4000" b="1" dirty="0"/>
              <a:t>“Dokunulmaz”, </a:t>
            </a:r>
          </a:p>
          <a:p>
            <a:pPr marL="179388" indent="-179388" algn="ctr">
              <a:buNone/>
            </a:pPr>
            <a:r>
              <a:rPr lang="tr-TR" sz="4000" b="1" dirty="0"/>
              <a:t>“Devredilmez” </a:t>
            </a:r>
          </a:p>
          <a:p>
            <a:pPr marL="179388" indent="-179388" algn="ctr">
              <a:buNone/>
            </a:pPr>
            <a:r>
              <a:rPr lang="tr-TR" sz="4000" dirty="0"/>
              <a:t>haklardır.</a:t>
            </a:r>
          </a:p>
          <a:p>
            <a:pPr marL="179388" indent="-179388" algn="ctr"/>
            <a:endParaRPr lang="tr-TR" dirty="0">
              <a:sym typeface="Symbol" pitchFamily="18" charset="2"/>
            </a:endParaRPr>
          </a:p>
          <a:p>
            <a:endParaRPr lang="tr-T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buNone/>
            </a:pPr>
            <a:endParaRPr lang="tr-TR" dirty="0"/>
          </a:p>
          <a:p>
            <a:pPr marL="0" indent="0">
              <a:buNone/>
            </a:pPr>
            <a:r>
              <a:rPr lang="tr-TR" sz="4000" dirty="0"/>
              <a:t>İnsan haklarının yer, zaman ve içerik açısından değişmez değerler taşımasına “</a:t>
            </a:r>
            <a:r>
              <a:rPr lang="tr-TR" sz="4000" i="1" u="sng" dirty="0"/>
              <a:t>evrensellik</a:t>
            </a:r>
            <a:r>
              <a:rPr lang="tr-TR" sz="4000" i="1" dirty="0"/>
              <a:t>”</a:t>
            </a:r>
            <a:r>
              <a:rPr lang="tr-TR" sz="4000" dirty="0"/>
              <a:t> denir.</a:t>
            </a:r>
            <a:endParaRPr lang="tr-TR" sz="4000" dirty="0">
              <a:sym typeface="Symbol" pitchFamily="18" charset="2"/>
            </a:endParaRPr>
          </a:p>
          <a:p>
            <a:pPr marL="179388" indent="-179388"/>
            <a:endParaRPr lang="en-US" dirty="0"/>
          </a:p>
        </p:txBody>
      </p:sp>
    </p:spTree>
    <p:extLst>
      <p:ext uri="{BB962C8B-B14F-4D97-AF65-F5344CB8AC3E}">
        <p14:creationId xmlns:p14="http://schemas.microsoft.com/office/powerpoint/2010/main" val="194634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lgn="ctr">
              <a:buNone/>
            </a:pPr>
            <a:endParaRPr lang="tr-TR" dirty="0"/>
          </a:p>
          <a:p>
            <a:pPr marL="0" indent="0" algn="ctr">
              <a:buNone/>
            </a:pPr>
            <a:r>
              <a:rPr lang="tr-TR" dirty="0"/>
              <a:t>İnsanların, akıl, vicdan, onur ve saygınlık sahibi, ahlaki seçimler yapabilen ve serbestçe davranabilen varlıklar olmaları nedeniyle hak sahibi olmalarına “</a:t>
            </a:r>
            <a:r>
              <a:rPr lang="tr-TR" i="1" u="sng" dirty="0"/>
              <a:t>kişisellik (bireysellik)</a:t>
            </a:r>
            <a:r>
              <a:rPr lang="tr-TR" dirty="0"/>
              <a:t>” denir. </a:t>
            </a:r>
            <a:endParaRPr lang="tr-TR" dirty="0">
              <a:sym typeface="Symbol" pitchFamily="18" charset="2"/>
            </a:endParaRPr>
          </a:p>
          <a:p>
            <a:pPr marL="0" indent="0">
              <a:buNone/>
            </a:pPr>
            <a:endParaRPr lang="en-US" dirty="0"/>
          </a:p>
        </p:txBody>
      </p:sp>
    </p:spTree>
    <p:extLst>
      <p:ext uri="{BB962C8B-B14F-4D97-AF65-F5344CB8AC3E}">
        <p14:creationId xmlns:p14="http://schemas.microsoft.com/office/powerpoint/2010/main" val="473957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lgn="ctr">
              <a:buNone/>
            </a:pPr>
            <a:r>
              <a:rPr lang="tr-TR" dirty="0"/>
              <a:t>Başta insanların yaşamı olmak üzere tüm haklarının kutsal olarak kabul edilmesine ve devletin bunlara karışmamasına “</a:t>
            </a:r>
            <a:r>
              <a:rPr lang="tr-TR" i="1" u="sng" dirty="0"/>
              <a:t>dokunulmazlık</a:t>
            </a:r>
            <a:r>
              <a:rPr lang="tr-TR" i="1" dirty="0"/>
              <a:t>”</a:t>
            </a:r>
            <a:r>
              <a:rPr lang="tr-TR" dirty="0"/>
              <a:t> denir. </a:t>
            </a:r>
            <a:endParaRPr lang="tr-TR" dirty="0">
              <a:sym typeface="Symbol" pitchFamily="18" charset="2"/>
            </a:endParaRPr>
          </a:p>
          <a:p>
            <a:endParaRPr lang="en-US" dirty="0"/>
          </a:p>
        </p:txBody>
      </p:sp>
    </p:spTree>
    <p:extLst>
      <p:ext uri="{BB962C8B-B14F-4D97-AF65-F5344CB8AC3E}">
        <p14:creationId xmlns:p14="http://schemas.microsoft.com/office/powerpoint/2010/main" val="1484872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5C9A3E4-C5F3-4793-9784-7F4906D84E52}"/>
              </a:ext>
            </a:extLst>
          </p:cNvPr>
          <p:cNvPicPr>
            <a:picLocks noChangeAspect="1"/>
          </p:cNvPicPr>
          <p:nvPr/>
        </p:nvPicPr>
        <p:blipFill>
          <a:blip r:embed="rId2"/>
          <a:stretch>
            <a:fillRect/>
          </a:stretch>
        </p:blipFill>
        <p:spPr>
          <a:xfrm>
            <a:off x="849112" y="188640"/>
            <a:ext cx="7445775" cy="5577144"/>
          </a:xfrm>
          <a:prstGeom prst="rect">
            <a:avLst/>
          </a:prstGeom>
        </p:spPr>
      </p:pic>
    </p:spTree>
    <p:extLst>
      <p:ext uri="{BB962C8B-B14F-4D97-AF65-F5344CB8AC3E}">
        <p14:creationId xmlns:p14="http://schemas.microsoft.com/office/powerpoint/2010/main" val="3729164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lgn="ctr">
              <a:buNone/>
            </a:pPr>
            <a:r>
              <a:rPr lang="tr-TR" dirty="0"/>
              <a:t>İnsan haklarından kişilerin vazgeçmesinin mümkün olmamasına “</a:t>
            </a:r>
            <a:r>
              <a:rPr lang="tr-TR" i="1" u="sng" dirty="0" err="1"/>
              <a:t>devredilmezlik</a:t>
            </a:r>
            <a:r>
              <a:rPr lang="tr-TR" u="sng" dirty="0"/>
              <a:t> (</a:t>
            </a:r>
            <a:r>
              <a:rPr lang="tr-TR" i="1" u="sng" dirty="0"/>
              <a:t>vazgeçilmezlik)</a:t>
            </a:r>
            <a:r>
              <a:rPr lang="tr-TR" i="1" dirty="0"/>
              <a:t>”</a:t>
            </a:r>
            <a:r>
              <a:rPr lang="tr-TR" dirty="0"/>
              <a:t> denir. </a:t>
            </a:r>
          </a:p>
          <a:p>
            <a:endParaRPr lang="en-US" dirty="0"/>
          </a:p>
        </p:txBody>
      </p:sp>
    </p:spTree>
    <p:extLst>
      <p:ext uri="{BB962C8B-B14F-4D97-AF65-F5344CB8AC3E}">
        <p14:creationId xmlns:p14="http://schemas.microsoft.com/office/powerpoint/2010/main" val="484477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4000" b="1" dirty="0"/>
              <a:t>TEMEL HAKLAR VE ÖZGÜRLÜKLER</a:t>
            </a:r>
            <a:endParaRPr lang="tr-TR" sz="4000" dirty="0"/>
          </a:p>
        </p:txBody>
      </p:sp>
      <p:sp>
        <p:nvSpPr>
          <p:cNvPr id="3" name="2 İçerik Yer Tutucusu"/>
          <p:cNvSpPr>
            <a:spLocks noGrp="1"/>
          </p:cNvSpPr>
          <p:nvPr>
            <p:ph idx="1"/>
          </p:nvPr>
        </p:nvSpPr>
        <p:spPr/>
        <p:txBody>
          <a:bodyPr>
            <a:normAutofit/>
          </a:bodyPr>
          <a:lstStyle/>
          <a:p>
            <a:pPr indent="342900" algn="just">
              <a:buNone/>
            </a:pPr>
            <a:r>
              <a:rPr lang="tr-TR" dirty="0"/>
              <a:t>İnsan hakları her ne kadar ideal hukukun ürünü de olsa günümüzde büyük ölçüde pozitif hukuka geçmiştir. İşte, insan haklarının devlet tarafından tanınmış veya pozitif hukuka geçmiş olan kısmına;</a:t>
            </a:r>
          </a:p>
          <a:p>
            <a:pPr indent="342900" algn="ctr"/>
            <a:r>
              <a:rPr lang="tr-TR" dirty="0"/>
              <a:t> “</a:t>
            </a:r>
            <a:r>
              <a:rPr lang="tr-TR" i="1" dirty="0"/>
              <a:t>temel haklar ve özgürlükler</a:t>
            </a:r>
            <a:r>
              <a:rPr lang="tr-TR" dirty="0"/>
              <a:t>” veya </a:t>
            </a:r>
          </a:p>
          <a:p>
            <a:pPr indent="342900" algn="ctr"/>
            <a:r>
              <a:rPr lang="tr-TR" dirty="0"/>
              <a:t>“</a:t>
            </a:r>
            <a:r>
              <a:rPr lang="tr-TR" i="1" dirty="0"/>
              <a:t>kamu özgürlükleri</a:t>
            </a:r>
            <a:r>
              <a:rPr lang="tr-TR" dirty="0"/>
              <a:t>” veya </a:t>
            </a:r>
          </a:p>
          <a:p>
            <a:pPr indent="342900" algn="ctr"/>
            <a:r>
              <a:rPr lang="tr-TR" dirty="0"/>
              <a:t>“</a:t>
            </a:r>
            <a:r>
              <a:rPr lang="tr-TR" i="1" dirty="0"/>
              <a:t>genel nitelikli kamu hakları</a:t>
            </a:r>
            <a:r>
              <a:rPr lang="tr-TR" dirty="0"/>
              <a:t>” denir. </a:t>
            </a:r>
          </a:p>
          <a:p>
            <a:pPr indent="342900" algn="ctr"/>
            <a:endParaRPr lang="tr-TR" dirty="0"/>
          </a:p>
          <a:p>
            <a:pPr indent="342900" algn="ctr" eaLnBrk="0" hangingPunct="0"/>
            <a:endParaRPr lang="tr-TR" dirty="0">
              <a:latin typeface="Arial" charset="0"/>
            </a:endParaRPr>
          </a:p>
          <a:p>
            <a:endParaRPr lang="tr-T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lgn="ctr">
              <a:buNone/>
            </a:pPr>
            <a:r>
              <a:rPr lang="tr-TR" dirty="0"/>
              <a:t>Temel haklar ve özgürlükler, insan haklarından daha dar kapsamlı olup Anayasa’da tanınır ve güvence altına alınır. Temel haklar ve özgürlükleri bu bağlamda “Anayasal haklar ve özgürlükler” şeklinde nitelendirmek de mümkündür.</a:t>
            </a:r>
          </a:p>
          <a:p>
            <a:endParaRPr lang="en-US" dirty="0"/>
          </a:p>
        </p:txBody>
      </p:sp>
    </p:spTree>
    <p:extLst>
      <p:ext uri="{BB962C8B-B14F-4D97-AF65-F5344CB8AC3E}">
        <p14:creationId xmlns:p14="http://schemas.microsoft.com/office/powerpoint/2010/main" val="2317570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br>
              <a:rPr lang="tr-TR" dirty="0"/>
            </a:br>
            <a:r>
              <a:rPr lang="tr-TR" sz="3600" b="1" dirty="0"/>
              <a:t>TEMEL HAKLAR VE ÖZGÜRLÜKLER </a:t>
            </a:r>
            <a:br>
              <a:rPr lang="tr-TR" b="1" dirty="0">
                <a:sym typeface="Symbol" pitchFamily="18" charset="2"/>
              </a:rPr>
            </a:br>
            <a:endParaRPr lang="tr-TR" b="1" dirty="0"/>
          </a:p>
        </p:txBody>
      </p:sp>
      <p:sp>
        <p:nvSpPr>
          <p:cNvPr id="3" name="2 İçerik Yer Tutucusu"/>
          <p:cNvSpPr>
            <a:spLocks noGrp="1"/>
          </p:cNvSpPr>
          <p:nvPr>
            <p:ph idx="1"/>
          </p:nvPr>
        </p:nvSpPr>
        <p:spPr>
          <a:xfrm>
            <a:off x="457200" y="1428736"/>
            <a:ext cx="8229600" cy="4857784"/>
          </a:xfrm>
        </p:spPr>
        <p:txBody>
          <a:bodyPr>
            <a:normAutofit fontScale="40000" lnSpcReduction="20000"/>
          </a:bodyPr>
          <a:lstStyle/>
          <a:p>
            <a:pPr marL="0" indent="0" algn="ctr">
              <a:buFont typeface="Symbol" pitchFamily="18" charset="2"/>
              <a:buChar char="·"/>
            </a:pPr>
            <a:r>
              <a:rPr lang="tr-TR" sz="4600" b="1" u="sng" dirty="0"/>
              <a:t>Kişisel Haklar ve Özgürlükler</a:t>
            </a:r>
            <a:r>
              <a:rPr lang="tr-TR" sz="4600" b="1" dirty="0"/>
              <a:t> </a:t>
            </a:r>
          </a:p>
          <a:p>
            <a:pPr marL="0" indent="0" algn="ctr">
              <a:buNone/>
            </a:pPr>
            <a:r>
              <a:rPr lang="tr-TR" sz="4600" b="1" i="1" dirty="0"/>
              <a:t>(Negatif Statü Hakları veya Medeni Haklar veya Koruyucu Haklar)</a:t>
            </a:r>
          </a:p>
          <a:p>
            <a:pPr marL="0" indent="0" algn="ctr">
              <a:buNone/>
            </a:pPr>
            <a:endParaRPr lang="tr-TR" sz="4000" b="1" dirty="0">
              <a:sym typeface="Symbol" pitchFamily="18" charset="2"/>
            </a:endParaRPr>
          </a:p>
          <a:p>
            <a:pPr marL="0" indent="0" algn="ctr">
              <a:buFont typeface="Symbol" pitchFamily="18" charset="2"/>
              <a:buChar char="·"/>
            </a:pPr>
            <a:r>
              <a:rPr lang="tr-TR" sz="4600" b="1" u="sng" dirty="0"/>
              <a:t>Siyasal Haklar ve Özgürlükler</a:t>
            </a:r>
            <a:r>
              <a:rPr lang="tr-TR" sz="4600" b="1" dirty="0"/>
              <a:t> </a:t>
            </a:r>
          </a:p>
          <a:p>
            <a:pPr marL="0" indent="0" algn="ctr">
              <a:buNone/>
            </a:pPr>
            <a:r>
              <a:rPr lang="tr-TR" sz="4600" b="1" i="1" dirty="0"/>
              <a:t>(Aktif Statü Hakları veya Katılım Hakları)</a:t>
            </a:r>
            <a:endParaRPr lang="tr-TR" sz="4600" i="1" u="sng" dirty="0"/>
          </a:p>
          <a:p>
            <a:pPr marL="0" indent="0" algn="ctr">
              <a:buNone/>
            </a:pPr>
            <a:endParaRPr lang="tr-TR" sz="4000" i="1" u="sng" dirty="0"/>
          </a:p>
          <a:p>
            <a:pPr marL="0" indent="0" algn="just">
              <a:buNone/>
            </a:pPr>
            <a:r>
              <a:rPr lang="tr-TR" sz="4400" b="1" i="1" u="sng" dirty="0">
                <a:solidFill>
                  <a:srgbClr val="FF0000"/>
                </a:solidFill>
              </a:rPr>
              <a:t>Kişisel  Haklar + Siyasal Haklar = Klasik Haklar veya Birinci Kuşak Haklar</a:t>
            </a:r>
          </a:p>
          <a:p>
            <a:pPr marL="0" indent="0" algn="ctr">
              <a:buNone/>
            </a:pPr>
            <a:endParaRPr lang="tr-TR" sz="4000" b="1" dirty="0">
              <a:sym typeface="Symbol" pitchFamily="18" charset="2"/>
            </a:endParaRPr>
          </a:p>
          <a:p>
            <a:pPr marL="0" indent="0" algn="ctr">
              <a:buFont typeface="Symbol" pitchFamily="18" charset="2"/>
              <a:buChar char="·"/>
            </a:pPr>
            <a:r>
              <a:rPr lang="tr-TR" sz="4600" b="1" u="sng" dirty="0"/>
              <a:t>Sosyal ve Ekonomik Haklar ve Özgürlükler</a:t>
            </a:r>
            <a:r>
              <a:rPr lang="tr-TR" sz="4600" b="1" dirty="0"/>
              <a:t> </a:t>
            </a:r>
          </a:p>
          <a:p>
            <a:pPr marL="0" indent="0" algn="ctr">
              <a:buNone/>
            </a:pPr>
            <a:r>
              <a:rPr lang="tr-TR" sz="4600" b="1" i="1" dirty="0"/>
              <a:t>(Pozitif Statü Hakları veya İsteme Hakları veya İkinci Kuşak Haklar)</a:t>
            </a:r>
          </a:p>
          <a:p>
            <a:pPr marL="0" indent="0" algn="ctr">
              <a:buNone/>
            </a:pPr>
            <a:endParaRPr lang="tr-TR" sz="4000" dirty="0"/>
          </a:p>
          <a:p>
            <a:pPr marL="0" indent="0" algn="ctr">
              <a:buNone/>
            </a:pPr>
            <a:endParaRPr lang="tr-TR" sz="4000" dirty="0"/>
          </a:p>
          <a:p>
            <a:pPr marL="0" indent="0" algn="ctr">
              <a:buNone/>
            </a:pPr>
            <a:r>
              <a:rPr lang="tr-TR" sz="4600" b="1" i="1" dirty="0"/>
              <a:t>Yeni Haklar</a:t>
            </a:r>
            <a:r>
              <a:rPr lang="tr-TR" sz="4600" b="1" dirty="0"/>
              <a:t> veya </a:t>
            </a:r>
            <a:r>
              <a:rPr lang="tr-TR" sz="4600" b="1" i="1" dirty="0"/>
              <a:t>Dayanışma Hakları</a:t>
            </a:r>
            <a:r>
              <a:rPr lang="tr-TR" sz="4600" b="1" dirty="0"/>
              <a:t> veya Ü</a:t>
            </a:r>
            <a:r>
              <a:rPr lang="tr-TR" sz="4600" b="1" i="1" dirty="0"/>
              <a:t>çüncü Kuşak Haklar</a:t>
            </a:r>
            <a:endParaRPr lang="tr-TR" sz="4600" b="1" dirty="0"/>
          </a:p>
          <a:p>
            <a:pPr marL="0" indent="0" algn="ctr">
              <a:buNone/>
            </a:pPr>
            <a:r>
              <a:rPr lang="tr-TR" sz="4600" dirty="0"/>
              <a:t>(Çevre hakkı, barış hakkı ve kalkınma hakkı gibi )</a:t>
            </a:r>
          </a:p>
          <a:p>
            <a:endParaRPr lang="tr-T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77500" lnSpcReduction="20000"/>
          </a:bodyPr>
          <a:lstStyle/>
          <a:p>
            <a:pPr marL="0" indent="0" algn="ctr">
              <a:buFont typeface="Symbol" pitchFamily="18" charset="2"/>
              <a:buChar char="·"/>
            </a:pPr>
            <a:r>
              <a:rPr lang="tr-TR" b="1" u="sng" dirty="0"/>
              <a:t>Kişisel Haklar ve Özgürlükler</a:t>
            </a:r>
            <a:r>
              <a:rPr lang="tr-TR" b="1" dirty="0"/>
              <a:t> </a:t>
            </a:r>
          </a:p>
          <a:p>
            <a:pPr marL="0" indent="0" algn="ctr">
              <a:buNone/>
            </a:pPr>
            <a:r>
              <a:rPr lang="tr-TR" b="1" i="1" dirty="0"/>
              <a:t>(Negatif Statü Hakları veya Medeni Haklar veya Koruyucu Haklar)</a:t>
            </a:r>
          </a:p>
          <a:p>
            <a:r>
              <a:rPr lang="tr-TR" dirty="0"/>
              <a:t>Kişinin devlet tarafından aşılamayacak ve dokunulamayacak, özel alanının sınırlarını çizen haklardır. </a:t>
            </a:r>
          </a:p>
          <a:p>
            <a:r>
              <a:rPr lang="tr-TR" dirty="0"/>
              <a:t>Yaşama hakkı, özel yaşamın gizliliği ve konut dokunulmazlığı hakkı, maddi ve manevi varlığın geliştirilmesi hakkı, din ve vicdan özgürlüğü, düşünce ve ifade özgürlüğü, bilim ve sanat özgürlüğü, basın ve yayın özgürlüğü, mülkiyet hakkı, seyahat (yolculuk) özgürlüğü kişisel haklara örnek olarak verilebilir.</a:t>
            </a:r>
            <a:endParaRPr lang="tr-TR" b="1" i="1" dirty="0"/>
          </a:p>
          <a:p>
            <a:endParaRPr lang="en-US" dirty="0"/>
          </a:p>
        </p:txBody>
      </p:sp>
    </p:spTree>
    <p:extLst>
      <p:ext uri="{BB962C8B-B14F-4D97-AF65-F5344CB8AC3E}">
        <p14:creationId xmlns:p14="http://schemas.microsoft.com/office/powerpoint/2010/main" val="4243324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92500" lnSpcReduction="20000"/>
          </a:bodyPr>
          <a:lstStyle/>
          <a:p>
            <a:pPr marL="0" indent="0" algn="ctr">
              <a:buFont typeface="Symbol" pitchFamily="18" charset="2"/>
              <a:buChar char="·"/>
            </a:pPr>
            <a:r>
              <a:rPr lang="tr-TR" b="1" u="sng" dirty="0"/>
              <a:t>Siyasal Haklar ve Özgürlükler</a:t>
            </a:r>
            <a:r>
              <a:rPr lang="tr-TR" b="1" dirty="0"/>
              <a:t> </a:t>
            </a:r>
          </a:p>
          <a:p>
            <a:pPr marL="0" indent="0" algn="ctr">
              <a:buNone/>
            </a:pPr>
            <a:r>
              <a:rPr lang="tr-TR" b="1" i="1" dirty="0"/>
              <a:t>(Aktif Statü Hakları veya Katılım Hakları)</a:t>
            </a:r>
          </a:p>
          <a:p>
            <a:r>
              <a:rPr lang="tr-TR" dirty="0"/>
              <a:t>Kişinin devlet yönetimine katılmasını sağlayan haklarıdır. Bu yüzden bu haklara “aktif statü hakları” ya da “katılma hakları” da denir. Kişinin devlet yönetimine katılımı çeşitli yollarla olmaktadır. </a:t>
            </a:r>
          </a:p>
          <a:p>
            <a:r>
              <a:rPr lang="tr-TR" dirty="0"/>
              <a:t>Siyasal haklara, vatandaşlık hakkı, dilekçe hakkı, seçme ve seçilme hakkı, siyasal örgütlenme hakkı ve kamu hizmetlerine girme hakkı gibi haklar örnek olarak verilebilir.</a:t>
            </a:r>
          </a:p>
          <a:p>
            <a:pPr marL="0" indent="0" algn="just">
              <a:buNone/>
            </a:pPr>
            <a:endParaRPr lang="tr-TR" i="1" u="sng" dirty="0"/>
          </a:p>
          <a:p>
            <a:endParaRPr lang="en-US" dirty="0"/>
          </a:p>
        </p:txBody>
      </p:sp>
    </p:spTree>
    <p:extLst>
      <p:ext uri="{BB962C8B-B14F-4D97-AF65-F5344CB8AC3E}">
        <p14:creationId xmlns:p14="http://schemas.microsoft.com/office/powerpoint/2010/main" val="4219477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77500" lnSpcReduction="20000"/>
          </a:bodyPr>
          <a:lstStyle/>
          <a:p>
            <a:pPr marL="0" indent="0" algn="ctr">
              <a:buFont typeface="Symbol" pitchFamily="18" charset="2"/>
              <a:buChar char="·"/>
            </a:pPr>
            <a:r>
              <a:rPr lang="tr-TR" b="1" u="sng" dirty="0"/>
              <a:t>Sosyal ve Ekonomik Haklar ve Özgürlükler</a:t>
            </a:r>
            <a:r>
              <a:rPr lang="tr-TR" b="1" dirty="0"/>
              <a:t> </a:t>
            </a:r>
          </a:p>
          <a:p>
            <a:pPr marL="0" indent="0" algn="ctr">
              <a:buNone/>
            </a:pPr>
            <a:r>
              <a:rPr lang="tr-TR" b="1" i="1" dirty="0"/>
              <a:t>(Pozitif Statü Hakları veya İsteme Hakları veya İkinci Kuşak Haklar)</a:t>
            </a:r>
          </a:p>
          <a:p>
            <a:r>
              <a:rPr lang="tr-TR" dirty="0"/>
              <a:t>Kişinin toplumsal yaşamı içindeki sosyal ve ekonomik etkinlikleri ile ilgili olan haklarıdır. Bu haklar, kişiye devletten kendisi için hizmet etmesini isteme hakkını verir. Kısaca, devletin “sosyal devlet” anlayışının gereği olarak kimi hizmetleri yapmasını zorunlu kılar. </a:t>
            </a:r>
          </a:p>
          <a:p>
            <a:r>
              <a:rPr lang="tr-TR" dirty="0"/>
              <a:t>Ailenin korunması hakkı, sosyal güvenlik hakkı, sözleşme özgürlüğü, çalışma hakkı, sağlık hakkı, eğitim ve öğrenim hakkı gibi haklar ekonomik ve sosyal haklar kapsamındadır.</a:t>
            </a:r>
            <a:endParaRPr lang="tr-TR" b="1" i="1" dirty="0"/>
          </a:p>
          <a:p>
            <a:endParaRPr lang="en-US" dirty="0"/>
          </a:p>
        </p:txBody>
      </p:sp>
    </p:spTree>
    <p:extLst>
      <p:ext uri="{BB962C8B-B14F-4D97-AF65-F5344CB8AC3E}">
        <p14:creationId xmlns:p14="http://schemas.microsoft.com/office/powerpoint/2010/main" val="37497905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en-GB" dirty="0"/>
              <a:t>Son </a:t>
            </a:r>
            <a:r>
              <a:rPr lang="en-GB" dirty="0" err="1"/>
              <a:t>yıllarda</a:t>
            </a:r>
            <a:r>
              <a:rPr lang="en-GB" dirty="0"/>
              <a:t>, </a:t>
            </a:r>
            <a:r>
              <a:rPr lang="en-GB" dirty="0" err="1"/>
              <a:t>yukarıda</a:t>
            </a:r>
            <a:r>
              <a:rPr lang="en-GB" dirty="0"/>
              <a:t> </a:t>
            </a:r>
            <a:r>
              <a:rPr lang="en-GB" dirty="0" err="1"/>
              <a:t>belirtilen</a:t>
            </a:r>
            <a:r>
              <a:rPr lang="en-GB" dirty="0"/>
              <a:t> </a:t>
            </a:r>
            <a:r>
              <a:rPr lang="en-GB" dirty="0" err="1"/>
              <a:t>haklara</a:t>
            </a:r>
            <a:r>
              <a:rPr lang="en-GB" dirty="0"/>
              <a:t> “</a:t>
            </a:r>
            <a:r>
              <a:rPr lang="en-GB" dirty="0" err="1"/>
              <a:t>yeni</a:t>
            </a:r>
            <a:r>
              <a:rPr lang="en-GB" dirty="0"/>
              <a:t> </a:t>
            </a:r>
            <a:r>
              <a:rPr lang="en-GB" dirty="0" err="1"/>
              <a:t>haklar</a:t>
            </a:r>
            <a:r>
              <a:rPr lang="en-GB" dirty="0"/>
              <a:t>” </a:t>
            </a:r>
            <a:r>
              <a:rPr lang="en-GB" dirty="0" err="1"/>
              <a:t>ya</a:t>
            </a:r>
            <a:r>
              <a:rPr lang="en-GB" dirty="0"/>
              <a:t> da “</a:t>
            </a:r>
            <a:r>
              <a:rPr lang="en-GB" dirty="0" err="1"/>
              <a:t>dayanışma</a:t>
            </a:r>
            <a:r>
              <a:rPr lang="en-GB" dirty="0"/>
              <a:t> </a:t>
            </a:r>
            <a:r>
              <a:rPr lang="en-GB" dirty="0" err="1"/>
              <a:t>hakları</a:t>
            </a:r>
            <a:r>
              <a:rPr lang="en-GB" dirty="0"/>
              <a:t>” </a:t>
            </a:r>
            <a:r>
              <a:rPr lang="en-GB" dirty="0" err="1"/>
              <a:t>ya</a:t>
            </a:r>
            <a:r>
              <a:rPr lang="en-GB" dirty="0"/>
              <a:t> da “</a:t>
            </a:r>
            <a:r>
              <a:rPr lang="en-GB" dirty="0" err="1"/>
              <a:t>üçüncü</a:t>
            </a:r>
            <a:r>
              <a:rPr lang="en-GB" dirty="0"/>
              <a:t> </a:t>
            </a:r>
            <a:r>
              <a:rPr lang="en-GB" dirty="0" err="1"/>
              <a:t>kuşak</a:t>
            </a:r>
            <a:r>
              <a:rPr lang="en-GB" dirty="0"/>
              <a:t> </a:t>
            </a:r>
            <a:r>
              <a:rPr lang="en-GB" dirty="0" err="1"/>
              <a:t>haklar</a:t>
            </a:r>
            <a:r>
              <a:rPr lang="en-GB" dirty="0"/>
              <a:t>” </a:t>
            </a:r>
            <a:r>
              <a:rPr lang="en-GB" dirty="0" err="1"/>
              <a:t>başlığı</a:t>
            </a:r>
            <a:r>
              <a:rPr lang="en-GB" dirty="0"/>
              <a:t> </a:t>
            </a:r>
            <a:r>
              <a:rPr lang="en-GB" dirty="0" err="1"/>
              <a:t>altında</a:t>
            </a:r>
            <a:r>
              <a:rPr lang="en-GB" dirty="0"/>
              <a:t> </a:t>
            </a:r>
            <a:r>
              <a:rPr lang="en-GB" dirty="0" err="1"/>
              <a:t>çevre</a:t>
            </a:r>
            <a:r>
              <a:rPr lang="en-GB" dirty="0"/>
              <a:t> </a:t>
            </a:r>
            <a:r>
              <a:rPr lang="en-GB" dirty="0" err="1"/>
              <a:t>hakkı</a:t>
            </a:r>
            <a:r>
              <a:rPr lang="en-GB" dirty="0"/>
              <a:t>, </a:t>
            </a:r>
            <a:r>
              <a:rPr lang="en-GB" dirty="0" err="1"/>
              <a:t>barış</a:t>
            </a:r>
            <a:r>
              <a:rPr lang="en-GB" dirty="0"/>
              <a:t> </a:t>
            </a:r>
            <a:r>
              <a:rPr lang="en-GB" dirty="0" err="1"/>
              <a:t>hakkı</a:t>
            </a:r>
            <a:r>
              <a:rPr lang="en-GB" dirty="0"/>
              <a:t> </a:t>
            </a:r>
            <a:r>
              <a:rPr lang="en-GB" dirty="0" err="1"/>
              <a:t>ve</a:t>
            </a:r>
            <a:r>
              <a:rPr lang="en-GB" dirty="0"/>
              <a:t> </a:t>
            </a:r>
            <a:r>
              <a:rPr lang="en-GB" dirty="0" err="1"/>
              <a:t>kalkınma</a:t>
            </a:r>
            <a:r>
              <a:rPr lang="en-GB" dirty="0"/>
              <a:t> </a:t>
            </a:r>
            <a:r>
              <a:rPr lang="en-GB" dirty="0" err="1"/>
              <a:t>hakkı</a:t>
            </a:r>
            <a:r>
              <a:rPr lang="en-GB" dirty="0"/>
              <a:t> </a:t>
            </a:r>
            <a:r>
              <a:rPr lang="en-GB" dirty="0" err="1"/>
              <a:t>gibi</a:t>
            </a:r>
            <a:r>
              <a:rPr lang="en-GB" dirty="0"/>
              <a:t> </a:t>
            </a:r>
            <a:r>
              <a:rPr lang="en-GB" dirty="0" err="1"/>
              <a:t>başka</a:t>
            </a:r>
            <a:r>
              <a:rPr lang="en-GB" dirty="0"/>
              <a:t> </a:t>
            </a:r>
            <a:r>
              <a:rPr lang="en-GB" dirty="0" err="1"/>
              <a:t>haklar</a:t>
            </a:r>
            <a:r>
              <a:rPr lang="en-GB" dirty="0"/>
              <a:t> da </a:t>
            </a:r>
            <a:r>
              <a:rPr lang="en-GB" dirty="0" err="1"/>
              <a:t>eklenmiştir</a:t>
            </a:r>
            <a:r>
              <a:rPr lang="tr-TR" dirty="0"/>
              <a:t>.</a:t>
            </a:r>
          </a:p>
        </p:txBody>
      </p:sp>
    </p:spTree>
    <p:extLst>
      <p:ext uri="{BB962C8B-B14F-4D97-AF65-F5344CB8AC3E}">
        <p14:creationId xmlns:p14="http://schemas.microsoft.com/office/powerpoint/2010/main" val="2429153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Kaynaklar</a:t>
            </a:r>
            <a:endParaRPr lang="en-US" dirty="0"/>
          </a:p>
        </p:txBody>
      </p:sp>
      <p:sp>
        <p:nvSpPr>
          <p:cNvPr id="3" name="İçerik Yer Tutucusu 2"/>
          <p:cNvSpPr>
            <a:spLocks noGrp="1"/>
          </p:cNvSpPr>
          <p:nvPr>
            <p:ph idx="1"/>
          </p:nvPr>
        </p:nvSpPr>
        <p:spPr>
          <a:xfrm>
            <a:off x="457200" y="1556792"/>
            <a:ext cx="8229600" cy="3744416"/>
          </a:xfrm>
        </p:spPr>
        <p:txBody>
          <a:bodyPr/>
          <a:lstStyle/>
          <a:p>
            <a:pPr marL="0" indent="0" algn="just">
              <a:buNone/>
            </a:pPr>
            <a:r>
              <a:rPr lang="tr-TR" sz="1600" dirty="0"/>
              <a:t>* Karaman-</a:t>
            </a:r>
            <a:r>
              <a:rPr lang="tr-TR" sz="1600" dirty="0" err="1"/>
              <a:t>Kepenekci</a:t>
            </a:r>
            <a:r>
              <a:rPr lang="tr-TR" sz="1600" dirty="0"/>
              <a:t>, Y. (2014) </a:t>
            </a:r>
            <a:r>
              <a:rPr lang="tr-TR" sz="1600" b="1" dirty="0"/>
              <a:t>Eğitimciler İçin İnsan Hakları ve Vatandaşlık </a:t>
            </a:r>
            <a:r>
              <a:rPr lang="tr-TR" sz="1600" dirty="0"/>
              <a:t>(2. Baskı), Ankara: Siyasal Kitabevi, 296 s.</a:t>
            </a:r>
          </a:p>
          <a:p>
            <a:pPr marL="0" indent="0" algn="just">
              <a:buNone/>
            </a:pPr>
            <a:r>
              <a:rPr lang="tr-TR" sz="1600" dirty="0"/>
              <a:t>* </a:t>
            </a:r>
            <a:r>
              <a:rPr lang="en-US" sz="1600" dirty="0" err="1"/>
              <a:t>Doğan</a:t>
            </a:r>
            <a:r>
              <a:rPr lang="en-US" sz="1600" dirty="0"/>
              <a:t>, İ., (2001). </a:t>
            </a:r>
            <a:r>
              <a:rPr lang="en-US" sz="1600" b="1" dirty="0"/>
              <a:t>Modern </a:t>
            </a:r>
            <a:r>
              <a:rPr lang="en-US" sz="1600" b="1" dirty="0" err="1"/>
              <a:t>toplumda</a:t>
            </a:r>
            <a:r>
              <a:rPr lang="en-US" sz="1600" b="1" dirty="0"/>
              <a:t> </a:t>
            </a:r>
            <a:r>
              <a:rPr lang="en-US" sz="1600" b="1" dirty="0" err="1"/>
              <a:t>vatandaşlık</a:t>
            </a:r>
            <a:r>
              <a:rPr lang="en-US" sz="1600" b="1" dirty="0"/>
              <a:t> </a:t>
            </a:r>
            <a:r>
              <a:rPr lang="en-US" sz="1600" b="1" dirty="0" err="1"/>
              <a:t>demokrasi</a:t>
            </a:r>
            <a:r>
              <a:rPr lang="en-US" sz="1600" b="1" dirty="0"/>
              <a:t> </a:t>
            </a:r>
            <a:r>
              <a:rPr lang="en-US" sz="1600" b="1" dirty="0" err="1"/>
              <a:t>ve</a:t>
            </a:r>
            <a:r>
              <a:rPr lang="tr-TR" sz="1600" b="1" dirty="0"/>
              <a:t> </a:t>
            </a:r>
            <a:r>
              <a:rPr lang="en-US" sz="1600" b="1" dirty="0" err="1"/>
              <a:t>insan</a:t>
            </a:r>
            <a:r>
              <a:rPr lang="en-US" sz="1600" b="1" dirty="0"/>
              <a:t> </a:t>
            </a:r>
            <a:r>
              <a:rPr lang="en-US" sz="1600" b="1" dirty="0" err="1"/>
              <a:t>hakları</a:t>
            </a:r>
            <a:r>
              <a:rPr lang="en-US" sz="1600" b="1" dirty="0"/>
              <a:t> </a:t>
            </a:r>
            <a:r>
              <a:rPr lang="en-US" sz="1600" b="1" dirty="0" err="1"/>
              <a:t>insan</a:t>
            </a:r>
            <a:r>
              <a:rPr lang="en-US" sz="1600" b="1" dirty="0"/>
              <a:t> </a:t>
            </a:r>
            <a:r>
              <a:rPr lang="en-US" sz="1600" b="1" dirty="0" err="1"/>
              <a:t>haklarının</a:t>
            </a:r>
            <a:r>
              <a:rPr lang="en-US" sz="1600" b="1" dirty="0"/>
              <a:t> </a:t>
            </a:r>
            <a:r>
              <a:rPr lang="en-US" sz="1600" b="1" dirty="0" err="1"/>
              <a:t>kültürel</a:t>
            </a:r>
            <a:r>
              <a:rPr lang="en-US" sz="1600" b="1" dirty="0"/>
              <a:t> </a:t>
            </a:r>
            <a:r>
              <a:rPr lang="en-US" sz="1600" b="1" dirty="0" err="1"/>
              <a:t>temelleri</a:t>
            </a:r>
            <a:r>
              <a:rPr lang="en-US" sz="1600" b="1" dirty="0"/>
              <a:t>. </a:t>
            </a:r>
            <a:r>
              <a:rPr lang="en-US" sz="1600" dirty="0"/>
              <a:t>Ankara: </a:t>
            </a:r>
            <a:r>
              <a:rPr lang="en-US" sz="1600" dirty="0" err="1"/>
              <a:t>Pegem</a:t>
            </a:r>
            <a:r>
              <a:rPr lang="tr-TR" sz="1600" dirty="0"/>
              <a:t> </a:t>
            </a:r>
            <a:r>
              <a:rPr lang="en-US" sz="1600" dirty="0"/>
              <a:t>A </a:t>
            </a:r>
            <a:r>
              <a:rPr lang="en-US" sz="1600" dirty="0" err="1"/>
              <a:t>Yayıncılık</a:t>
            </a:r>
            <a:r>
              <a:rPr lang="en-US" sz="1600" dirty="0"/>
              <a:t>.</a:t>
            </a:r>
          </a:p>
          <a:p>
            <a:pPr marL="0" indent="0" algn="just">
              <a:buNone/>
            </a:pPr>
            <a:r>
              <a:rPr lang="tr-TR" sz="1600" dirty="0"/>
              <a:t>* </a:t>
            </a:r>
            <a:r>
              <a:rPr lang="en-US" sz="1600" dirty="0"/>
              <a:t>Dewey, J., (1996). </a:t>
            </a:r>
            <a:r>
              <a:rPr lang="en-US" sz="1600" b="1" dirty="0" err="1"/>
              <a:t>Demokrasi</a:t>
            </a:r>
            <a:r>
              <a:rPr lang="en-US" sz="1600" b="1" dirty="0"/>
              <a:t> </a:t>
            </a:r>
            <a:r>
              <a:rPr lang="en-US" sz="1600" b="1" dirty="0" err="1"/>
              <a:t>ve</a:t>
            </a:r>
            <a:r>
              <a:rPr lang="en-US" sz="1600" b="1" dirty="0"/>
              <a:t> </a:t>
            </a:r>
            <a:r>
              <a:rPr lang="en-US" sz="1600" b="1" dirty="0" err="1"/>
              <a:t>Eğitim</a:t>
            </a:r>
            <a:r>
              <a:rPr lang="en-US" sz="1600" b="1" dirty="0"/>
              <a:t>. </a:t>
            </a:r>
            <a:r>
              <a:rPr lang="en-US" sz="1600" dirty="0"/>
              <a:t>(</a:t>
            </a:r>
            <a:r>
              <a:rPr lang="en-US" sz="1600" dirty="0" err="1"/>
              <a:t>Çev</a:t>
            </a:r>
            <a:r>
              <a:rPr lang="en-US" sz="1600" dirty="0"/>
              <a:t>.: M. Salih</a:t>
            </a:r>
            <a:r>
              <a:rPr lang="tr-TR" sz="1600" dirty="0"/>
              <a:t> </a:t>
            </a:r>
            <a:r>
              <a:rPr lang="en-US" sz="1600" dirty="0" err="1"/>
              <a:t>Otaran</a:t>
            </a:r>
            <a:r>
              <a:rPr lang="en-US" sz="1600" dirty="0"/>
              <a:t>).İstanbul: </a:t>
            </a:r>
            <a:r>
              <a:rPr lang="en-US" sz="1600" dirty="0" err="1"/>
              <a:t>Başarı</a:t>
            </a:r>
            <a:r>
              <a:rPr lang="en-US" sz="1600" dirty="0"/>
              <a:t> </a:t>
            </a:r>
            <a:r>
              <a:rPr lang="en-US" sz="1600" dirty="0" err="1"/>
              <a:t>Yayımcılı</a:t>
            </a:r>
            <a:r>
              <a:rPr lang="en-US" sz="1600" dirty="0"/>
              <a:t> A.Ş.</a:t>
            </a:r>
          </a:p>
          <a:p>
            <a:pPr marL="0" indent="0" algn="just">
              <a:buNone/>
            </a:pPr>
            <a:r>
              <a:rPr lang="tr-TR" sz="1600" dirty="0"/>
              <a:t>* </a:t>
            </a:r>
            <a:r>
              <a:rPr lang="en-US" sz="1600" dirty="0" err="1"/>
              <a:t>Ertürk</a:t>
            </a:r>
            <a:r>
              <a:rPr lang="en-US" sz="1600" dirty="0"/>
              <a:t>, S., (1997). </a:t>
            </a:r>
            <a:r>
              <a:rPr lang="en-US" sz="1600" b="1" dirty="0" err="1"/>
              <a:t>Eğitimde</a:t>
            </a:r>
            <a:r>
              <a:rPr lang="en-US" sz="1600" b="1" dirty="0"/>
              <a:t> program </a:t>
            </a:r>
            <a:r>
              <a:rPr lang="en-US" sz="1600" b="1" dirty="0" err="1"/>
              <a:t>geliştirme</a:t>
            </a:r>
            <a:r>
              <a:rPr lang="en-US" sz="1600" b="1" dirty="0"/>
              <a:t>. </a:t>
            </a:r>
            <a:r>
              <a:rPr lang="en-US" sz="1600" dirty="0"/>
              <a:t>Ankara:</a:t>
            </a:r>
            <a:r>
              <a:rPr lang="tr-TR" sz="1600" dirty="0"/>
              <a:t> </a:t>
            </a:r>
            <a:r>
              <a:rPr lang="en-US" sz="1600" dirty="0" err="1"/>
              <a:t>Meteksan</a:t>
            </a:r>
            <a:r>
              <a:rPr lang="en-US" sz="1600" dirty="0"/>
              <a:t> A.Ş. 9. </a:t>
            </a:r>
            <a:r>
              <a:rPr lang="en-US" sz="1600" dirty="0" err="1"/>
              <a:t>basım</a:t>
            </a:r>
            <a:r>
              <a:rPr lang="en-US" sz="1600" dirty="0"/>
              <a:t>. </a:t>
            </a:r>
            <a:endParaRPr lang="tr-TR" sz="1600" dirty="0"/>
          </a:p>
          <a:p>
            <a:pPr marL="0" indent="0" algn="just">
              <a:buNone/>
            </a:pPr>
            <a:r>
              <a:rPr lang="tr-TR" sz="1600" dirty="0"/>
              <a:t>* Gündüz, M. ve Gündüz, F., (2002). </a:t>
            </a:r>
            <a:r>
              <a:rPr lang="tr-TR" sz="1600" b="1" dirty="0"/>
              <a:t>Yurttaşlık bilinci. </a:t>
            </a:r>
            <a:r>
              <a:rPr lang="tr-TR" sz="1600" dirty="0"/>
              <a:t>Ankara: Anı Yayıncılık. </a:t>
            </a:r>
          </a:p>
          <a:p>
            <a:pPr marL="0" indent="0" algn="just">
              <a:buNone/>
            </a:pPr>
            <a:r>
              <a:rPr lang="tr-TR" sz="1600" dirty="0"/>
              <a:t>* Kuzgun, Y., (2002). </a:t>
            </a:r>
            <a:r>
              <a:rPr lang="tr-TR" sz="1600" b="1" dirty="0"/>
              <a:t>Eğitimde Kendini Gerçekleştirme. Sınıfta demokrasi </a:t>
            </a:r>
            <a:r>
              <a:rPr lang="tr-TR" sz="1600" dirty="0"/>
              <a:t>(Ed. A. Şimşek) Ankara: Eğitim Sen Yayınları. 3. baskı.</a:t>
            </a:r>
          </a:p>
          <a:p>
            <a:pPr marL="0" indent="0" algn="just">
              <a:buNone/>
            </a:pPr>
            <a:r>
              <a:rPr lang="tr-TR" sz="1600" dirty="0"/>
              <a:t>* Yeşil, R., (2002). </a:t>
            </a:r>
            <a:r>
              <a:rPr lang="tr-TR" sz="1600" b="1" dirty="0"/>
              <a:t>Okul ve ailede insan hakları ve demokrasi eğitimi.</a:t>
            </a:r>
            <a:r>
              <a:rPr lang="tr-TR" sz="1600" dirty="0"/>
              <a:t> Ankara: Nobel Yayın Dağıtım.  </a:t>
            </a:r>
            <a:endParaRPr lang="en-US" sz="1600" dirty="0"/>
          </a:p>
          <a:p>
            <a:pPr algn="just"/>
            <a:endParaRPr lang="en-US" sz="1600" dirty="0"/>
          </a:p>
        </p:txBody>
      </p:sp>
    </p:spTree>
    <p:extLst>
      <p:ext uri="{BB962C8B-B14F-4D97-AF65-F5344CB8AC3E}">
        <p14:creationId xmlns:p14="http://schemas.microsoft.com/office/powerpoint/2010/main" val="2069918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9EA9902-8710-431B-A705-05116EB67933}"/>
              </a:ext>
            </a:extLst>
          </p:cNvPr>
          <p:cNvPicPr>
            <a:picLocks noChangeAspect="1"/>
          </p:cNvPicPr>
          <p:nvPr/>
        </p:nvPicPr>
        <p:blipFill>
          <a:blip r:embed="rId2"/>
          <a:stretch>
            <a:fillRect/>
          </a:stretch>
        </p:blipFill>
        <p:spPr>
          <a:xfrm>
            <a:off x="960654" y="404664"/>
            <a:ext cx="7222691" cy="5361459"/>
          </a:xfrm>
          <a:prstGeom prst="rect">
            <a:avLst/>
          </a:prstGeom>
          <a:noFill/>
        </p:spPr>
      </p:pic>
    </p:spTree>
    <p:extLst>
      <p:ext uri="{BB962C8B-B14F-4D97-AF65-F5344CB8AC3E}">
        <p14:creationId xmlns:p14="http://schemas.microsoft.com/office/powerpoint/2010/main" val="228707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340768"/>
            <a:ext cx="8229600" cy="4525963"/>
          </a:xfrm>
        </p:spPr>
        <p:txBody>
          <a:bodyPr>
            <a:normAutofit fontScale="85000" lnSpcReduction="20000"/>
          </a:bodyPr>
          <a:lstStyle/>
          <a:p>
            <a:pPr indent="0" algn="just" eaLnBrk="0" hangingPunct="0">
              <a:buNone/>
            </a:pPr>
            <a:r>
              <a:rPr lang="en-GB" b="1" dirty="0" err="1"/>
              <a:t>Gelenek</a:t>
            </a:r>
            <a:r>
              <a:rPr lang="en-GB" b="1" dirty="0"/>
              <a:t> (</a:t>
            </a:r>
            <a:r>
              <a:rPr lang="en-GB" b="1" dirty="0" err="1"/>
              <a:t>Örf</a:t>
            </a:r>
            <a:r>
              <a:rPr lang="en-GB" b="1" dirty="0"/>
              <a:t> </a:t>
            </a:r>
            <a:r>
              <a:rPr lang="en-GB" b="1" dirty="0" err="1"/>
              <a:t>ve</a:t>
            </a:r>
            <a:r>
              <a:rPr lang="en-GB" b="1" dirty="0"/>
              <a:t> </a:t>
            </a:r>
            <a:r>
              <a:rPr lang="en-GB" b="1" dirty="0" err="1"/>
              <a:t>Adet</a:t>
            </a:r>
            <a:r>
              <a:rPr lang="en-GB" b="1" dirty="0"/>
              <a:t>) </a:t>
            </a:r>
            <a:r>
              <a:rPr lang="en-GB" b="1" dirty="0" err="1"/>
              <a:t>Kuralları</a:t>
            </a:r>
            <a:endParaRPr lang="tr-TR" b="1" dirty="0"/>
          </a:p>
          <a:p>
            <a:pPr indent="342900" algn="just" eaLnBrk="0" hangingPunct="0"/>
            <a:r>
              <a:rPr lang="en-GB" dirty="0" err="1"/>
              <a:t>Gelenekler</a:t>
            </a:r>
            <a:r>
              <a:rPr lang="en-GB" dirty="0"/>
              <a:t>, </a:t>
            </a:r>
            <a:r>
              <a:rPr lang="en-GB" dirty="0" err="1"/>
              <a:t>bir</a:t>
            </a:r>
            <a:r>
              <a:rPr lang="en-GB" dirty="0"/>
              <a:t> </a:t>
            </a:r>
            <a:r>
              <a:rPr lang="en-GB" dirty="0" err="1"/>
              <a:t>toplumda</a:t>
            </a:r>
            <a:r>
              <a:rPr lang="en-GB" dirty="0"/>
              <a:t> </a:t>
            </a:r>
            <a:r>
              <a:rPr lang="en-GB" dirty="0" err="1"/>
              <a:t>belirli</a:t>
            </a:r>
            <a:r>
              <a:rPr lang="en-GB" dirty="0"/>
              <a:t> </a:t>
            </a:r>
            <a:r>
              <a:rPr lang="en-GB" dirty="0" err="1"/>
              <a:t>bir</a:t>
            </a:r>
            <a:r>
              <a:rPr lang="en-GB" dirty="0"/>
              <a:t> </a:t>
            </a:r>
            <a:r>
              <a:rPr lang="en-GB" dirty="0" err="1"/>
              <a:t>davranışın</a:t>
            </a:r>
            <a:r>
              <a:rPr lang="en-GB" dirty="0"/>
              <a:t> </a:t>
            </a:r>
            <a:r>
              <a:rPr lang="en-GB" dirty="0" err="1"/>
              <a:t>sürekli</a:t>
            </a:r>
            <a:r>
              <a:rPr lang="en-GB" dirty="0"/>
              <a:t> </a:t>
            </a:r>
            <a:r>
              <a:rPr lang="en-GB" dirty="0" err="1"/>
              <a:t>ve</a:t>
            </a:r>
            <a:r>
              <a:rPr lang="en-GB" dirty="0"/>
              <a:t> </a:t>
            </a:r>
            <a:r>
              <a:rPr lang="en-GB" dirty="0" err="1"/>
              <a:t>aynı</a:t>
            </a:r>
            <a:r>
              <a:rPr lang="en-GB" dirty="0"/>
              <a:t> </a:t>
            </a:r>
            <a:r>
              <a:rPr lang="en-GB" dirty="0" err="1"/>
              <a:t>yönde</a:t>
            </a:r>
            <a:r>
              <a:rPr lang="en-GB" dirty="0"/>
              <a:t> </a:t>
            </a:r>
            <a:r>
              <a:rPr lang="en-GB" dirty="0" err="1"/>
              <a:t>uzunca</a:t>
            </a:r>
            <a:r>
              <a:rPr lang="en-GB" dirty="0"/>
              <a:t> </a:t>
            </a:r>
            <a:r>
              <a:rPr lang="en-GB" dirty="0" err="1"/>
              <a:t>bir</a:t>
            </a:r>
            <a:r>
              <a:rPr lang="en-GB" dirty="0"/>
              <a:t> </a:t>
            </a:r>
            <a:r>
              <a:rPr lang="en-GB" dirty="0" err="1"/>
              <a:t>süre</a:t>
            </a:r>
            <a:r>
              <a:rPr lang="en-GB" dirty="0"/>
              <a:t> </a:t>
            </a:r>
            <a:r>
              <a:rPr lang="en-GB" dirty="0" err="1"/>
              <a:t>tekrarlanması</a:t>
            </a:r>
            <a:r>
              <a:rPr lang="en-GB" dirty="0"/>
              <a:t> </a:t>
            </a:r>
            <a:r>
              <a:rPr lang="en-GB" dirty="0" err="1"/>
              <a:t>ve</a:t>
            </a:r>
            <a:r>
              <a:rPr lang="en-GB" dirty="0"/>
              <a:t> </a:t>
            </a:r>
            <a:r>
              <a:rPr lang="en-GB" dirty="0" err="1"/>
              <a:t>bu</a:t>
            </a:r>
            <a:r>
              <a:rPr lang="en-GB" dirty="0"/>
              <a:t> </a:t>
            </a:r>
            <a:r>
              <a:rPr lang="en-GB" dirty="0" err="1"/>
              <a:t>davranış</a:t>
            </a:r>
            <a:r>
              <a:rPr lang="en-GB" dirty="0"/>
              <a:t> </a:t>
            </a:r>
            <a:r>
              <a:rPr lang="en-GB" dirty="0" err="1"/>
              <a:t>biçimine</a:t>
            </a:r>
            <a:r>
              <a:rPr lang="en-GB" dirty="0"/>
              <a:t> </a:t>
            </a:r>
            <a:r>
              <a:rPr lang="en-GB" dirty="0" err="1"/>
              <a:t>uyulması</a:t>
            </a:r>
            <a:r>
              <a:rPr lang="en-GB" dirty="0"/>
              <a:t> </a:t>
            </a:r>
            <a:r>
              <a:rPr lang="en-GB" dirty="0" err="1"/>
              <a:t>yönünde</a:t>
            </a:r>
            <a:r>
              <a:rPr lang="en-GB" dirty="0"/>
              <a:t> </a:t>
            </a:r>
            <a:r>
              <a:rPr lang="en-GB" dirty="0" err="1"/>
              <a:t>genel</a:t>
            </a:r>
            <a:r>
              <a:rPr lang="en-GB" dirty="0"/>
              <a:t> </a:t>
            </a:r>
            <a:r>
              <a:rPr lang="en-GB" dirty="0" err="1"/>
              <a:t>bir</a:t>
            </a:r>
            <a:r>
              <a:rPr lang="en-GB" dirty="0"/>
              <a:t> </a:t>
            </a:r>
            <a:r>
              <a:rPr lang="en-GB" dirty="0" err="1"/>
              <a:t>kanının</a:t>
            </a:r>
            <a:r>
              <a:rPr lang="en-GB" dirty="0"/>
              <a:t> </a:t>
            </a:r>
            <a:r>
              <a:rPr lang="en-GB" dirty="0" err="1"/>
              <a:t>yerleşmesiyle</a:t>
            </a:r>
            <a:r>
              <a:rPr lang="en-GB" dirty="0"/>
              <a:t> </a:t>
            </a:r>
            <a:r>
              <a:rPr lang="en-GB" dirty="0" err="1"/>
              <a:t>oluşan</a:t>
            </a:r>
            <a:r>
              <a:rPr lang="en-GB" dirty="0"/>
              <a:t> </a:t>
            </a:r>
            <a:r>
              <a:rPr lang="en-GB" dirty="0" err="1"/>
              <a:t>kurallardır</a:t>
            </a:r>
            <a:r>
              <a:rPr lang="en-GB" dirty="0"/>
              <a:t>. </a:t>
            </a:r>
            <a:r>
              <a:rPr lang="en-GB" dirty="0" err="1"/>
              <a:t>Gelenekler</a:t>
            </a:r>
            <a:r>
              <a:rPr lang="en-GB" dirty="0"/>
              <a:t> </a:t>
            </a:r>
            <a:r>
              <a:rPr lang="en-GB" dirty="0" err="1"/>
              <a:t>ile</a:t>
            </a:r>
            <a:r>
              <a:rPr lang="en-GB" dirty="0"/>
              <a:t> </a:t>
            </a:r>
            <a:r>
              <a:rPr lang="en-GB" dirty="0" err="1"/>
              <a:t>görgü</a:t>
            </a:r>
            <a:r>
              <a:rPr lang="en-GB" dirty="0"/>
              <a:t> </a:t>
            </a:r>
            <a:r>
              <a:rPr lang="en-GB" dirty="0" err="1"/>
              <a:t>kuralları</a:t>
            </a:r>
            <a:r>
              <a:rPr lang="en-GB" dirty="0"/>
              <a:t> </a:t>
            </a:r>
            <a:r>
              <a:rPr lang="en-GB" dirty="0" err="1"/>
              <a:t>birbirine</a:t>
            </a:r>
            <a:r>
              <a:rPr lang="en-GB" dirty="0"/>
              <a:t> </a:t>
            </a:r>
            <a:r>
              <a:rPr lang="en-GB" dirty="0" err="1"/>
              <a:t>benzer</a:t>
            </a:r>
            <a:r>
              <a:rPr lang="en-GB" dirty="0"/>
              <a:t> </a:t>
            </a:r>
            <a:r>
              <a:rPr lang="en-GB" dirty="0" err="1"/>
              <a:t>özellikler</a:t>
            </a:r>
            <a:r>
              <a:rPr lang="en-GB" dirty="0"/>
              <a:t> </a:t>
            </a:r>
            <a:r>
              <a:rPr lang="en-GB" dirty="0" err="1"/>
              <a:t>göstermektedir</a:t>
            </a:r>
            <a:r>
              <a:rPr lang="en-GB" dirty="0"/>
              <a:t>. </a:t>
            </a:r>
            <a:endParaRPr lang="tr-TR" dirty="0"/>
          </a:p>
          <a:p>
            <a:pPr indent="342900" algn="just" eaLnBrk="0" hangingPunct="0"/>
            <a:r>
              <a:rPr lang="en-GB" dirty="0" err="1"/>
              <a:t>Geleneklere</a:t>
            </a:r>
            <a:r>
              <a:rPr lang="en-GB" dirty="0"/>
              <a:t> </a:t>
            </a:r>
            <a:r>
              <a:rPr lang="en-GB" dirty="0" err="1"/>
              <a:t>uymamanın</a:t>
            </a:r>
            <a:r>
              <a:rPr lang="en-GB" dirty="0"/>
              <a:t> </a:t>
            </a:r>
            <a:r>
              <a:rPr lang="en-GB" dirty="0" err="1"/>
              <a:t>yaptırımı</a:t>
            </a:r>
            <a:r>
              <a:rPr lang="en-GB" dirty="0"/>
              <a:t> </a:t>
            </a:r>
            <a:r>
              <a:rPr lang="en-GB" dirty="0" err="1"/>
              <a:t>genellikle</a:t>
            </a:r>
            <a:r>
              <a:rPr lang="en-GB" dirty="0"/>
              <a:t> </a:t>
            </a:r>
            <a:r>
              <a:rPr lang="en-GB" dirty="0" err="1"/>
              <a:t>toplum</a:t>
            </a:r>
            <a:r>
              <a:rPr lang="en-GB" dirty="0"/>
              <a:t> </a:t>
            </a:r>
            <a:r>
              <a:rPr lang="en-GB" dirty="0" err="1"/>
              <a:t>tarafından</a:t>
            </a:r>
            <a:r>
              <a:rPr lang="en-GB" dirty="0"/>
              <a:t> </a:t>
            </a:r>
            <a:r>
              <a:rPr lang="en-GB" dirty="0" err="1"/>
              <a:t>dışlanma</a:t>
            </a:r>
            <a:r>
              <a:rPr lang="en-GB" dirty="0"/>
              <a:t>, </a:t>
            </a:r>
            <a:r>
              <a:rPr lang="en-GB" dirty="0" err="1"/>
              <a:t>ayıplanma</a:t>
            </a:r>
            <a:r>
              <a:rPr lang="en-GB" dirty="0"/>
              <a:t>, </a:t>
            </a:r>
            <a:r>
              <a:rPr lang="en-GB" dirty="0" err="1"/>
              <a:t>kınanma</a:t>
            </a:r>
            <a:r>
              <a:rPr lang="en-GB" dirty="0"/>
              <a:t>, </a:t>
            </a:r>
            <a:r>
              <a:rPr lang="en-GB" dirty="0" err="1"/>
              <a:t>soyutlanma</a:t>
            </a:r>
            <a:r>
              <a:rPr lang="en-GB" dirty="0"/>
              <a:t> (</a:t>
            </a:r>
            <a:r>
              <a:rPr lang="en-GB" dirty="0" err="1"/>
              <a:t>ve</a:t>
            </a:r>
            <a:r>
              <a:rPr lang="en-GB" dirty="0"/>
              <a:t> </a:t>
            </a:r>
            <a:r>
              <a:rPr lang="en-GB" dirty="0" err="1"/>
              <a:t>hatta</a:t>
            </a:r>
            <a:r>
              <a:rPr lang="en-GB" dirty="0"/>
              <a:t> </a:t>
            </a:r>
            <a:r>
              <a:rPr lang="en-GB" dirty="0" err="1"/>
              <a:t>dövülme</a:t>
            </a:r>
            <a:r>
              <a:rPr lang="en-GB" dirty="0"/>
              <a:t> bile) </a:t>
            </a:r>
            <a:r>
              <a:rPr lang="en-GB" dirty="0" err="1"/>
              <a:t>olabilir</a:t>
            </a:r>
            <a:r>
              <a:rPr lang="en-GB" dirty="0"/>
              <a:t>. Bu </a:t>
            </a:r>
            <a:r>
              <a:rPr lang="en-GB" dirty="0" err="1"/>
              <a:t>yüzden</a:t>
            </a:r>
            <a:r>
              <a:rPr lang="en-GB" dirty="0"/>
              <a:t> </a:t>
            </a:r>
            <a:r>
              <a:rPr lang="en-GB" dirty="0" err="1"/>
              <a:t>gelenek</a:t>
            </a:r>
            <a:r>
              <a:rPr lang="en-GB" dirty="0"/>
              <a:t> </a:t>
            </a:r>
            <a:r>
              <a:rPr lang="en-GB" dirty="0" err="1"/>
              <a:t>kurallarına</a:t>
            </a:r>
            <a:r>
              <a:rPr lang="en-GB" dirty="0"/>
              <a:t> </a:t>
            </a:r>
            <a:r>
              <a:rPr lang="en-GB" dirty="0" err="1"/>
              <a:t>uymamanın</a:t>
            </a:r>
            <a:r>
              <a:rPr lang="en-GB" dirty="0"/>
              <a:t> </a:t>
            </a:r>
            <a:r>
              <a:rPr lang="en-GB" dirty="0" err="1"/>
              <a:t>yaptırımı</a:t>
            </a:r>
            <a:r>
              <a:rPr lang="en-GB" dirty="0"/>
              <a:t> da </a:t>
            </a:r>
            <a:r>
              <a:rPr lang="en-GB" dirty="0" err="1"/>
              <a:t>manevidir</a:t>
            </a:r>
            <a:r>
              <a:rPr lang="tr-TR" dirty="0"/>
              <a:t>.</a:t>
            </a:r>
            <a:endParaRPr lang="tr-TR" dirty="0">
              <a:latin typeface="Arial" charset="0"/>
            </a:endParaRPr>
          </a:p>
          <a:p>
            <a:endParaRPr lang="tr-TR" dirty="0"/>
          </a:p>
        </p:txBody>
      </p:sp>
      <p:pic>
        <p:nvPicPr>
          <p:cNvPr id="4" name="Resim 3">
            <a:extLst>
              <a:ext uri="{FF2B5EF4-FFF2-40B4-BE49-F238E27FC236}">
                <a16:creationId xmlns:a16="http://schemas.microsoft.com/office/drawing/2014/main" id="{C14F46CE-430A-4562-8750-5EE952C19DE3}"/>
              </a:ext>
            </a:extLst>
          </p:cNvPr>
          <p:cNvPicPr>
            <a:picLocks noChangeAspect="1"/>
          </p:cNvPicPr>
          <p:nvPr/>
        </p:nvPicPr>
        <p:blipFill>
          <a:blip r:embed="rId2"/>
          <a:stretch>
            <a:fillRect/>
          </a:stretch>
        </p:blipFill>
        <p:spPr>
          <a:xfrm>
            <a:off x="6012160" y="421565"/>
            <a:ext cx="2520280" cy="1139408"/>
          </a:xfrm>
          <a:prstGeom prst="rect">
            <a:avLst/>
          </a:prstGeom>
        </p:spPr>
      </p:pic>
    </p:spTree>
  </p:cSld>
  <p:clrMapOvr>
    <a:masterClrMapping/>
  </p:clrMapOvr>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unu1" id="{8726E870-6B55-4993-B173-C1955522032C}" vid="{39669771-7DC0-4038-AD34-67DC5E4A088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3631</Words>
  <Application>Microsoft Office PowerPoint</Application>
  <PresentationFormat>Ekran Gösterisi (4:3)</PresentationFormat>
  <Paragraphs>204</Paragraphs>
  <Slides>78</Slides>
  <Notes>0</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78</vt:i4>
      </vt:variant>
    </vt:vector>
  </HeadingPairs>
  <TitlesOfParts>
    <vt:vector size="81" baseType="lpstr">
      <vt:lpstr>Arial</vt:lpstr>
      <vt:lpstr>Symbol</vt:lpstr>
      <vt:lpstr>Varsayılan Tasarım</vt:lpstr>
      <vt:lpstr>PowerPoint Sunusu</vt:lpstr>
      <vt:lpstr>EGGK007-İnsan Hakları ve Demokrasi Eğitimi</vt:lpstr>
      <vt:lpstr>İnsan Hakları Kavramı ve Tarihi Gelişimi</vt:lpstr>
      <vt:lpstr>HUKUK</vt:lpstr>
      <vt:lpstr>  </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İNSAN VE VATANDAŞ</vt:lpstr>
      <vt:lpstr> </vt:lpstr>
      <vt:lpstr>PowerPoint Sunusu</vt:lpstr>
      <vt:lpstr>PowerPoint Sunusu</vt:lpstr>
      <vt:lpstr>  </vt:lpstr>
      <vt:lpstr>PowerPoint Sunusu</vt:lpstr>
      <vt:lpstr>PowerPoint Sunusu</vt:lpstr>
      <vt:lpstr>PowerPoint Sunusu</vt:lpstr>
      <vt:lpstr>Hak</vt:lpstr>
      <vt:lpstr>  </vt:lpstr>
      <vt:lpstr>PowerPoint Sunusu</vt:lpstr>
      <vt:lpstr>PowerPoint Sunusu</vt:lpstr>
      <vt:lpstr> </vt:lpstr>
      <vt:lpstr>PowerPoint Sunusu</vt:lpstr>
      <vt:lpstr>PowerPoint Sunusu</vt:lpstr>
      <vt:lpstr>Ödev </vt:lpstr>
      <vt:lpstr>ÖZGÜRLÜK</vt:lpstr>
      <vt:lpstr>  </vt:lpstr>
      <vt:lpstr>PowerPoint Sunusu</vt:lpstr>
      <vt:lpstr>PowerPoint Sunusu</vt:lpstr>
      <vt:lpstr> </vt:lpstr>
      <vt:lpstr>PowerPoint Sunusu</vt:lpstr>
      <vt:lpstr>PowerPoint Sunusu</vt:lpstr>
      <vt:lpstr>PowerPoint Sunusu</vt:lpstr>
      <vt:lpstr>DEMOKRASİ</vt:lpstr>
      <vt:lpstr> </vt:lpstr>
      <vt:lpstr>PowerPoint Sunusu</vt:lpstr>
      <vt:lpstr>PowerPoint Sunusu</vt:lpstr>
      <vt:lpstr>  </vt:lpstr>
      <vt:lpstr>PowerPoint Sunusu</vt:lpstr>
      <vt:lpstr>PowerPoint Sunusu</vt:lpstr>
      <vt:lpstr>PowerPoint Sunusu</vt:lpstr>
      <vt:lpstr>PowerPoint Sunusu</vt:lpstr>
      <vt:lpstr>DEVLET</vt:lpstr>
      <vt:lpstr>PowerPoint Sunusu</vt:lpstr>
      <vt:lpstr>PowerPoint Sunusu</vt:lpstr>
      <vt:lpstr>PowerPoint Sunusu</vt:lpstr>
      <vt:lpstr>  </vt:lpstr>
      <vt:lpstr>PowerPoint Sunusu</vt:lpstr>
      <vt:lpstr>PowerPoint Sunusu</vt:lpstr>
      <vt:lpstr>PowerPoint Sunusu</vt:lpstr>
      <vt:lpstr>PowerPoint Sunusu</vt:lpstr>
      <vt:lpstr> İNSAN HAKLARI </vt:lpstr>
      <vt:lpstr>PowerPoint Sunusu</vt:lpstr>
      <vt:lpstr>İNSAN HAKLARI </vt:lpstr>
      <vt:lpstr>PowerPoint Sunusu</vt:lpstr>
      <vt:lpstr>PowerPoint Sunusu</vt:lpstr>
      <vt:lpstr>PowerPoint Sunusu</vt:lpstr>
      <vt:lpstr>PowerPoint Sunusu</vt:lpstr>
      <vt:lpstr>TEMEL HAKLAR VE ÖZGÜRLÜKLER</vt:lpstr>
      <vt:lpstr>PowerPoint Sunusu</vt:lpstr>
      <vt:lpstr> TEMEL HAKLAR VE ÖZGÜRLÜKLER  </vt:lpstr>
      <vt:lpstr>PowerPoint Sunusu</vt:lpstr>
      <vt:lpstr>PowerPoint Sunusu</vt:lpstr>
      <vt:lpstr>PowerPoint Sunusu</vt:lpstr>
      <vt:lpstr>PowerPoint Sunusu</vt:lpstr>
      <vt:lpstr>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dc:creator>
  <cp:lastModifiedBy>Windows</cp:lastModifiedBy>
  <cp:revision>13</cp:revision>
  <dcterms:created xsi:type="dcterms:W3CDTF">2021-03-04T20:52:07Z</dcterms:created>
  <dcterms:modified xsi:type="dcterms:W3CDTF">2021-03-11T08:15:21Z</dcterms:modified>
</cp:coreProperties>
</file>