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9"/>
  </p:handoutMasterIdLst>
  <p:sldIdLst>
    <p:sldId id="256" r:id="rId2"/>
    <p:sldId id="257" r:id="rId3"/>
    <p:sldId id="259" r:id="rId4"/>
    <p:sldId id="274" r:id="rId5"/>
    <p:sldId id="258" r:id="rId6"/>
    <p:sldId id="275" r:id="rId7"/>
    <p:sldId id="260" r:id="rId8"/>
    <p:sldId id="261" r:id="rId9"/>
    <p:sldId id="262" r:id="rId10"/>
    <p:sldId id="263" r:id="rId11"/>
    <p:sldId id="264" r:id="rId12"/>
    <p:sldId id="265" r:id="rId13"/>
    <p:sldId id="266" r:id="rId14"/>
    <p:sldId id="267" r:id="rId15"/>
    <p:sldId id="268" r:id="rId16"/>
    <p:sldId id="269" r:id="rId17"/>
    <p:sldId id="270" r:id="rId18"/>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varScale="1">
        <p:scale>
          <a:sx n="72" d="100"/>
          <a:sy n="72" d="100"/>
        </p:scale>
        <p:origin x="129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76326D-BD6B-4432-9295-5D86E662F317}" type="doc">
      <dgm:prSet loTypeId="urn:microsoft.com/office/officeart/2005/8/layout/radial6" loCatId="cycle" qsTypeId="urn:microsoft.com/office/officeart/2005/8/quickstyle/simple4" qsCatId="simple" csTypeId="urn:microsoft.com/office/officeart/2005/8/colors/accent2_1" csCatId="accent2" phldr="1"/>
      <dgm:spPr/>
      <dgm:t>
        <a:bodyPr/>
        <a:lstStyle/>
        <a:p>
          <a:endParaRPr lang="tr-TR"/>
        </a:p>
      </dgm:t>
    </dgm:pt>
    <dgm:pt modelId="{DC5767FD-6BC0-45AC-95EC-2EE5095AE0EE}">
      <dgm:prSet phldrT="[Metin]"/>
      <dgm:spPr/>
      <dgm:t>
        <a:bodyPr/>
        <a:lstStyle/>
        <a:p>
          <a:r>
            <a:rPr lang="tr-TR" dirty="0"/>
            <a:t>HAYAT BİLGİSİ</a:t>
          </a:r>
        </a:p>
      </dgm:t>
    </dgm:pt>
    <dgm:pt modelId="{8C3699FD-2CB6-4A99-817A-136D9DB384B1}" type="parTrans" cxnId="{9A232AA0-046B-4100-BC55-1AC625F15996}">
      <dgm:prSet/>
      <dgm:spPr/>
      <dgm:t>
        <a:bodyPr/>
        <a:lstStyle/>
        <a:p>
          <a:endParaRPr lang="tr-TR"/>
        </a:p>
      </dgm:t>
    </dgm:pt>
    <dgm:pt modelId="{1B4E6A96-607B-4BE8-9DF9-8CFFAB9612CD}" type="sibTrans" cxnId="{9A232AA0-046B-4100-BC55-1AC625F15996}">
      <dgm:prSet/>
      <dgm:spPr/>
      <dgm:t>
        <a:bodyPr/>
        <a:lstStyle/>
        <a:p>
          <a:endParaRPr lang="tr-TR"/>
        </a:p>
      </dgm:t>
    </dgm:pt>
    <dgm:pt modelId="{6ED08846-B5EC-4645-BB1D-87A4244579D1}">
      <dgm:prSet phldrT="[Metin]"/>
      <dgm:spPr/>
      <dgm:t>
        <a:bodyPr/>
        <a:lstStyle/>
        <a:p>
          <a:r>
            <a:rPr lang="tr-TR" dirty="0"/>
            <a:t>Toplumsal Bilimler</a:t>
          </a:r>
        </a:p>
      </dgm:t>
    </dgm:pt>
    <dgm:pt modelId="{76E59598-F9E9-4BC0-8889-59446A3A99AE}" type="parTrans" cxnId="{A9A1D7A0-FA38-474B-B881-8691BB09403A}">
      <dgm:prSet/>
      <dgm:spPr/>
      <dgm:t>
        <a:bodyPr/>
        <a:lstStyle/>
        <a:p>
          <a:endParaRPr lang="tr-TR"/>
        </a:p>
      </dgm:t>
    </dgm:pt>
    <dgm:pt modelId="{5B09FB40-2561-48B3-A7CB-6F8D846BC832}" type="sibTrans" cxnId="{A9A1D7A0-FA38-474B-B881-8691BB09403A}">
      <dgm:prSet/>
      <dgm:spPr/>
      <dgm:t>
        <a:bodyPr/>
        <a:lstStyle/>
        <a:p>
          <a:endParaRPr lang="tr-TR"/>
        </a:p>
      </dgm:t>
    </dgm:pt>
    <dgm:pt modelId="{79AC14AF-FC0F-40D3-80A5-D19E740C2108}">
      <dgm:prSet phldrT="[Metin]"/>
      <dgm:spPr/>
      <dgm:t>
        <a:bodyPr/>
        <a:lstStyle/>
        <a:p>
          <a:r>
            <a:rPr lang="tr-TR" dirty="0"/>
            <a:t>Doğa Bilimleri</a:t>
          </a:r>
        </a:p>
      </dgm:t>
    </dgm:pt>
    <dgm:pt modelId="{406F10DF-2CE5-47FA-8ECC-884283AC5E0A}" type="parTrans" cxnId="{0495D134-92AA-454D-A46A-18D96DBD65BC}">
      <dgm:prSet/>
      <dgm:spPr/>
      <dgm:t>
        <a:bodyPr/>
        <a:lstStyle/>
        <a:p>
          <a:endParaRPr lang="tr-TR"/>
        </a:p>
      </dgm:t>
    </dgm:pt>
    <dgm:pt modelId="{170EA507-7600-4D78-828A-D0A788E7596E}" type="sibTrans" cxnId="{0495D134-92AA-454D-A46A-18D96DBD65BC}">
      <dgm:prSet/>
      <dgm:spPr/>
      <dgm:t>
        <a:bodyPr/>
        <a:lstStyle/>
        <a:p>
          <a:endParaRPr lang="tr-TR"/>
        </a:p>
      </dgm:t>
    </dgm:pt>
    <dgm:pt modelId="{AA1DFC23-4FA7-4822-9324-9D9114A9DF22}">
      <dgm:prSet phldrT="[Metin]"/>
      <dgm:spPr/>
      <dgm:t>
        <a:bodyPr/>
        <a:lstStyle/>
        <a:p>
          <a:r>
            <a:rPr lang="tr-TR" dirty="0"/>
            <a:t>Sanat</a:t>
          </a:r>
        </a:p>
      </dgm:t>
    </dgm:pt>
    <dgm:pt modelId="{025ECF81-F703-4036-B689-3E7E5154D81D}" type="parTrans" cxnId="{EDB442D5-FAD3-4274-A8F0-090B0887A750}">
      <dgm:prSet/>
      <dgm:spPr/>
      <dgm:t>
        <a:bodyPr/>
        <a:lstStyle/>
        <a:p>
          <a:endParaRPr lang="tr-TR"/>
        </a:p>
      </dgm:t>
    </dgm:pt>
    <dgm:pt modelId="{B9990569-9DF5-4AFF-AB08-1CD426195D77}" type="sibTrans" cxnId="{EDB442D5-FAD3-4274-A8F0-090B0887A750}">
      <dgm:prSet/>
      <dgm:spPr/>
      <dgm:t>
        <a:bodyPr/>
        <a:lstStyle/>
        <a:p>
          <a:endParaRPr lang="tr-TR"/>
        </a:p>
      </dgm:t>
    </dgm:pt>
    <dgm:pt modelId="{B4D879D0-6F7A-4EE4-9BBA-E5B5F35EE016}">
      <dgm:prSet phldrT="[Metin]"/>
      <dgm:spPr/>
      <dgm:t>
        <a:bodyPr/>
        <a:lstStyle/>
        <a:p>
          <a:r>
            <a:rPr lang="tr-TR" dirty="0"/>
            <a:t>Düşünce ve Değerler</a:t>
          </a:r>
        </a:p>
      </dgm:t>
    </dgm:pt>
    <dgm:pt modelId="{73302A1C-F34F-41B7-B4B1-6D05B40BAE47}" type="parTrans" cxnId="{A77504D0-FD81-427A-9E29-8FE775B5354A}">
      <dgm:prSet/>
      <dgm:spPr/>
      <dgm:t>
        <a:bodyPr/>
        <a:lstStyle/>
        <a:p>
          <a:endParaRPr lang="tr-TR"/>
        </a:p>
      </dgm:t>
    </dgm:pt>
    <dgm:pt modelId="{BC695D3F-A3F8-4C07-B4EE-8966024489C4}" type="sibTrans" cxnId="{A77504D0-FD81-427A-9E29-8FE775B5354A}">
      <dgm:prSet/>
      <dgm:spPr/>
      <dgm:t>
        <a:bodyPr/>
        <a:lstStyle/>
        <a:p>
          <a:endParaRPr lang="tr-TR"/>
        </a:p>
      </dgm:t>
    </dgm:pt>
    <dgm:pt modelId="{18C8114C-D2CF-47AD-8A9F-DAB0639B14F8}" type="pres">
      <dgm:prSet presAssocID="{7276326D-BD6B-4432-9295-5D86E662F317}" presName="Name0" presStyleCnt="0">
        <dgm:presLayoutVars>
          <dgm:chMax val="1"/>
          <dgm:dir/>
          <dgm:animLvl val="ctr"/>
          <dgm:resizeHandles val="exact"/>
        </dgm:presLayoutVars>
      </dgm:prSet>
      <dgm:spPr/>
    </dgm:pt>
    <dgm:pt modelId="{84F4CA85-63ED-4373-AE60-A66FB9C7D2B5}" type="pres">
      <dgm:prSet presAssocID="{DC5767FD-6BC0-45AC-95EC-2EE5095AE0EE}" presName="centerShape" presStyleLbl="node0" presStyleIdx="0" presStyleCnt="1"/>
      <dgm:spPr/>
    </dgm:pt>
    <dgm:pt modelId="{64BC93C3-7899-4B4D-983D-48DBD1B1A863}" type="pres">
      <dgm:prSet presAssocID="{6ED08846-B5EC-4645-BB1D-87A4244579D1}" presName="node" presStyleLbl="node1" presStyleIdx="0" presStyleCnt="4">
        <dgm:presLayoutVars>
          <dgm:bulletEnabled val="1"/>
        </dgm:presLayoutVars>
      </dgm:prSet>
      <dgm:spPr/>
    </dgm:pt>
    <dgm:pt modelId="{0A0349B6-0B59-41AF-98AA-16C73CA40282}" type="pres">
      <dgm:prSet presAssocID="{6ED08846-B5EC-4645-BB1D-87A4244579D1}" presName="dummy" presStyleCnt="0"/>
      <dgm:spPr/>
    </dgm:pt>
    <dgm:pt modelId="{243101CB-4B9D-44F3-A52A-1B7FCEE12147}" type="pres">
      <dgm:prSet presAssocID="{5B09FB40-2561-48B3-A7CB-6F8D846BC832}" presName="sibTrans" presStyleLbl="sibTrans2D1" presStyleIdx="0" presStyleCnt="4"/>
      <dgm:spPr/>
    </dgm:pt>
    <dgm:pt modelId="{AAEDC8E9-EAD4-4CD0-8CC6-475F0709994C}" type="pres">
      <dgm:prSet presAssocID="{79AC14AF-FC0F-40D3-80A5-D19E740C2108}" presName="node" presStyleLbl="node1" presStyleIdx="1" presStyleCnt="4">
        <dgm:presLayoutVars>
          <dgm:bulletEnabled val="1"/>
        </dgm:presLayoutVars>
      </dgm:prSet>
      <dgm:spPr/>
    </dgm:pt>
    <dgm:pt modelId="{BC7323CD-B4B8-43F7-98A5-F89280AD2A3E}" type="pres">
      <dgm:prSet presAssocID="{79AC14AF-FC0F-40D3-80A5-D19E740C2108}" presName="dummy" presStyleCnt="0"/>
      <dgm:spPr/>
    </dgm:pt>
    <dgm:pt modelId="{73149DFB-3649-4C89-96D4-92BFF814709B}" type="pres">
      <dgm:prSet presAssocID="{170EA507-7600-4D78-828A-D0A788E7596E}" presName="sibTrans" presStyleLbl="sibTrans2D1" presStyleIdx="1" presStyleCnt="4"/>
      <dgm:spPr/>
    </dgm:pt>
    <dgm:pt modelId="{F82AD755-CE05-40F1-AC9C-B3AB1DADBC18}" type="pres">
      <dgm:prSet presAssocID="{AA1DFC23-4FA7-4822-9324-9D9114A9DF22}" presName="node" presStyleLbl="node1" presStyleIdx="2" presStyleCnt="4">
        <dgm:presLayoutVars>
          <dgm:bulletEnabled val="1"/>
        </dgm:presLayoutVars>
      </dgm:prSet>
      <dgm:spPr/>
    </dgm:pt>
    <dgm:pt modelId="{8EE2C07A-F571-4C26-A13B-FDBB25B41D25}" type="pres">
      <dgm:prSet presAssocID="{AA1DFC23-4FA7-4822-9324-9D9114A9DF22}" presName="dummy" presStyleCnt="0"/>
      <dgm:spPr/>
    </dgm:pt>
    <dgm:pt modelId="{5D56909C-8848-433D-A363-0FAB743A514D}" type="pres">
      <dgm:prSet presAssocID="{B9990569-9DF5-4AFF-AB08-1CD426195D77}" presName="sibTrans" presStyleLbl="sibTrans2D1" presStyleIdx="2" presStyleCnt="4"/>
      <dgm:spPr/>
    </dgm:pt>
    <dgm:pt modelId="{F66C8801-0642-4BDB-BE33-AD6FD239233E}" type="pres">
      <dgm:prSet presAssocID="{B4D879D0-6F7A-4EE4-9BBA-E5B5F35EE016}" presName="node" presStyleLbl="node1" presStyleIdx="3" presStyleCnt="4">
        <dgm:presLayoutVars>
          <dgm:bulletEnabled val="1"/>
        </dgm:presLayoutVars>
      </dgm:prSet>
      <dgm:spPr/>
    </dgm:pt>
    <dgm:pt modelId="{E6B11821-FE59-4FD2-9B3A-C5314AA4267B}" type="pres">
      <dgm:prSet presAssocID="{B4D879D0-6F7A-4EE4-9BBA-E5B5F35EE016}" presName="dummy" presStyleCnt="0"/>
      <dgm:spPr/>
    </dgm:pt>
    <dgm:pt modelId="{B4F9C778-108E-48B2-8933-5339AC62B69D}" type="pres">
      <dgm:prSet presAssocID="{BC695D3F-A3F8-4C07-B4EE-8966024489C4}" presName="sibTrans" presStyleLbl="sibTrans2D1" presStyleIdx="3" presStyleCnt="4"/>
      <dgm:spPr/>
    </dgm:pt>
  </dgm:ptLst>
  <dgm:cxnLst>
    <dgm:cxn modelId="{0495D134-92AA-454D-A46A-18D96DBD65BC}" srcId="{DC5767FD-6BC0-45AC-95EC-2EE5095AE0EE}" destId="{79AC14AF-FC0F-40D3-80A5-D19E740C2108}" srcOrd="1" destOrd="0" parTransId="{406F10DF-2CE5-47FA-8ECC-884283AC5E0A}" sibTransId="{170EA507-7600-4D78-828A-D0A788E7596E}"/>
    <dgm:cxn modelId="{87D00B36-21B5-4851-B0A8-54612D59555A}" type="presOf" srcId="{DC5767FD-6BC0-45AC-95EC-2EE5095AE0EE}" destId="{84F4CA85-63ED-4373-AE60-A66FB9C7D2B5}" srcOrd="0" destOrd="0" presId="urn:microsoft.com/office/officeart/2005/8/layout/radial6"/>
    <dgm:cxn modelId="{ADAD8E51-FD1D-4855-AD45-8920ADFA5362}" type="presOf" srcId="{6ED08846-B5EC-4645-BB1D-87A4244579D1}" destId="{64BC93C3-7899-4B4D-983D-48DBD1B1A863}" srcOrd="0" destOrd="0" presId="urn:microsoft.com/office/officeart/2005/8/layout/radial6"/>
    <dgm:cxn modelId="{9A232AA0-046B-4100-BC55-1AC625F15996}" srcId="{7276326D-BD6B-4432-9295-5D86E662F317}" destId="{DC5767FD-6BC0-45AC-95EC-2EE5095AE0EE}" srcOrd="0" destOrd="0" parTransId="{8C3699FD-2CB6-4A99-817A-136D9DB384B1}" sibTransId="{1B4E6A96-607B-4BE8-9DF9-8CFFAB9612CD}"/>
    <dgm:cxn modelId="{A9A1D7A0-FA38-474B-B881-8691BB09403A}" srcId="{DC5767FD-6BC0-45AC-95EC-2EE5095AE0EE}" destId="{6ED08846-B5EC-4645-BB1D-87A4244579D1}" srcOrd="0" destOrd="0" parTransId="{76E59598-F9E9-4BC0-8889-59446A3A99AE}" sibTransId="{5B09FB40-2561-48B3-A7CB-6F8D846BC832}"/>
    <dgm:cxn modelId="{8F9502A7-776C-4C73-BEE7-597983994EA3}" type="presOf" srcId="{170EA507-7600-4D78-828A-D0A788E7596E}" destId="{73149DFB-3649-4C89-96D4-92BFF814709B}" srcOrd="0" destOrd="0" presId="urn:microsoft.com/office/officeart/2005/8/layout/radial6"/>
    <dgm:cxn modelId="{B7C3ABBA-942C-4B74-8BA7-33B896EA31F3}" type="presOf" srcId="{B4D879D0-6F7A-4EE4-9BBA-E5B5F35EE016}" destId="{F66C8801-0642-4BDB-BE33-AD6FD239233E}" srcOrd="0" destOrd="0" presId="urn:microsoft.com/office/officeart/2005/8/layout/radial6"/>
    <dgm:cxn modelId="{07F7D7C3-AB17-44C3-8C97-6D10A024D8EE}" type="presOf" srcId="{B9990569-9DF5-4AFF-AB08-1CD426195D77}" destId="{5D56909C-8848-433D-A363-0FAB743A514D}" srcOrd="0" destOrd="0" presId="urn:microsoft.com/office/officeart/2005/8/layout/radial6"/>
    <dgm:cxn modelId="{5D45A9C9-CC76-40B6-886D-5298B699D4CF}" type="presOf" srcId="{79AC14AF-FC0F-40D3-80A5-D19E740C2108}" destId="{AAEDC8E9-EAD4-4CD0-8CC6-475F0709994C}" srcOrd="0" destOrd="0" presId="urn:microsoft.com/office/officeart/2005/8/layout/radial6"/>
    <dgm:cxn modelId="{A77504D0-FD81-427A-9E29-8FE775B5354A}" srcId="{DC5767FD-6BC0-45AC-95EC-2EE5095AE0EE}" destId="{B4D879D0-6F7A-4EE4-9BBA-E5B5F35EE016}" srcOrd="3" destOrd="0" parTransId="{73302A1C-F34F-41B7-B4B1-6D05B40BAE47}" sibTransId="{BC695D3F-A3F8-4C07-B4EE-8966024489C4}"/>
    <dgm:cxn modelId="{B31BB1D3-34EE-4F97-B314-0661598FCB2F}" type="presOf" srcId="{5B09FB40-2561-48B3-A7CB-6F8D846BC832}" destId="{243101CB-4B9D-44F3-A52A-1B7FCEE12147}" srcOrd="0" destOrd="0" presId="urn:microsoft.com/office/officeart/2005/8/layout/radial6"/>
    <dgm:cxn modelId="{EDB442D5-FAD3-4274-A8F0-090B0887A750}" srcId="{DC5767FD-6BC0-45AC-95EC-2EE5095AE0EE}" destId="{AA1DFC23-4FA7-4822-9324-9D9114A9DF22}" srcOrd="2" destOrd="0" parTransId="{025ECF81-F703-4036-B689-3E7E5154D81D}" sibTransId="{B9990569-9DF5-4AFF-AB08-1CD426195D77}"/>
    <dgm:cxn modelId="{C783A2E0-E4D6-47EE-8E22-92AFDEFA31C6}" type="presOf" srcId="{AA1DFC23-4FA7-4822-9324-9D9114A9DF22}" destId="{F82AD755-CE05-40F1-AC9C-B3AB1DADBC18}" srcOrd="0" destOrd="0" presId="urn:microsoft.com/office/officeart/2005/8/layout/radial6"/>
    <dgm:cxn modelId="{2CDC7FE9-FF6D-4C53-8A40-AC0CE5B53C5B}" type="presOf" srcId="{BC695D3F-A3F8-4C07-B4EE-8966024489C4}" destId="{B4F9C778-108E-48B2-8933-5339AC62B69D}" srcOrd="0" destOrd="0" presId="urn:microsoft.com/office/officeart/2005/8/layout/radial6"/>
    <dgm:cxn modelId="{FAC73CF6-4CC4-49AC-B534-F9175A42EECD}" type="presOf" srcId="{7276326D-BD6B-4432-9295-5D86E662F317}" destId="{18C8114C-D2CF-47AD-8A9F-DAB0639B14F8}" srcOrd="0" destOrd="0" presId="urn:microsoft.com/office/officeart/2005/8/layout/radial6"/>
    <dgm:cxn modelId="{3E7CEF1C-5E0A-48B6-AC1D-B36101E51AE6}" type="presParOf" srcId="{18C8114C-D2CF-47AD-8A9F-DAB0639B14F8}" destId="{84F4CA85-63ED-4373-AE60-A66FB9C7D2B5}" srcOrd="0" destOrd="0" presId="urn:microsoft.com/office/officeart/2005/8/layout/radial6"/>
    <dgm:cxn modelId="{10874220-8BFA-4A23-AADF-1C3FC650EC71}" type="presParOf" srcId="{18C8114C-D2CF-47AD-8A9F-DAB0639B14F8}" destId="{64BC93C3-7899-4B4D-983D-48DBD1B1A863}" srcOrd="1" destOrd="0" presId="urn:microsoft.com/office/officeart/2005/8/layout/radial6"/>
    <dgm:cxn modelId="{FCA6CF7C-1015-4ECB-91C1-C4A9AAF07830}" type="presParOf" srcId="{18C8114C-D2CF-47AD-8A9F-DAB0639B14F8}" destId="{0A0349B6-0B59-41AF-98AA-16C73CA40282}" srcOrd="2" destOrd="0" presId="urn:microsoft.com/office/officeart/2005/8/layout/radial6"/>
    <dgm:cxn modelId="{60DB2EC7-0905-464F-86F3-960F5D149DD1}" type="presParOf" srcId="{18C8114C-D2CF-47AD-8A9F-DAB0639B14F8}" destId="{243101CB-4B9D-44F3-A52A-1B7FCEE12147}" srcOrd="3" destOrd="0" presId="urn:microsoft.com/office/officeart/2005/8/layout/radial6"/>
    <dgm:cxn modelId="{3DAD3177-D958-4D5D-A6FE-E223109C2916}" type="presParOf" srcId="{18C8114C-D2CF-47AD-8A9F-DAB0639B14F8}" destId="{AAEDC8E9-EAD4-4CD0-8CC6-475F0709994C}" srcOrd="4" destOrd="0" presId="urn:microsoft.com/office/officeart/2005/8/layout/radial6"/>
    <dgm:cxn modelId="{09848B7B-B9C9-47F5-A096-C3B7E4854650}" type="presParOf" srcId="{18C8114C-D2CF-47AD-8A9F-DAB0639B14F8}" destId="{BC7323CD-B4B8-43F7-98A5-F89280AD2A3E}" srcOrd="5" destOrd="0" presId="urn:microsoft.com/office/officeart/2005/8/layout/radial6"/>
    <dgm:cxn modelId="{856DDF40-DCA2-474A-8EB6-C638817217A2}" type="presParOf" srcId="{18C8114C-D2CF-47AD-8A9F-DAB0639B14F8}" destId="{73149DFB-3649-4C89-96D4-92BFF814709B}" srcOrd="6" destOrd="0" presId="urn:microsoft.com/office/officeart/2005/8/layout/radial6"/>
    <dgm:cxn modelId="{895BE311-C69A-4BFE-A97D-8F324E455B3D}" type="presParOf" srcId="{18C8114C-D2CF-47AD-8A9F-DAB0639B14F8}" destId="{F82AD755-CE05-40F1-AC9C-B3AB1DADBC18}" srcOrd="7" destOrd="0" presId="urn:microsoft.com/office/officeart/2005/8/layout/radial6"/>
    <dgm:cxn modelId="{B6BD6033-830D-462F-A154-6273A88373BC}" type="presParOf" srcId="{18C8114C-D2CF-47AD-8A9F-DAB0639B14F8}" destId="{8EE2C07A-F571-4C26-A13B-FDBB25B41D25}" srcOrd="8" destOrd="0" presId="urn:microsoft.com/office/officeart/2005/8/layout/radial6"/>
    <dgm:cxn modelId="{87E6CB4C-E5A8-4958-BA94-0CCD49F26DE2}" type="presParOf" srcId="{18C8114C-D2CF-47AD-8A9F-DAB0639B14F8}" destId="{5D56909C-8848-433D-A363-0FAB743A514D}" srcOrd="9" destOrd="0" presId="urn:microsoft.com/office/officeart/2005/8/layout/radial6"/>
    <dgm:cxn modelId="{7AF7BDFA-F46F-40C0-B237-494FCB6ED9D8}" type="presParOf" srcId="{18C8114C-D2CF-47AD-8A9F-DAB0639B14F8}" destId="{F66C8801-0642-4BDB-BE33-AD6FD239233E}" srcOrd="10" destOrd="0" presId="urn:microsoft.com/office/officeart/2005/8/layout/radial6"/>
    <dgm:cxn modelId="{C70BE389-B8BC-4C30-960F-4DCFA0C95E3D}" type="presParOf" srcId="{18C8114C-D2CF-47AD-8A9F-DAB0639B14F8}" destId="{E6B11821-FE59-4FD2-9B3A-C5314AA4267B}" srcOrd="11" destOrd="0" presId="urn:microsoft.com/office/officeart/2005/8/layout/radial6"/>
    <dgm:cxn modelId="{2AC669D5-7972-435C-A46F-C2057427D9CC}" type="presParOf" srcId="{18C8114C-D2CF-47AD-8A9F-DAB0639B14F8}" destId="{B4F9C778-108E-48B2-8933-5339AC62B69D}"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F9C778-108E-48B2-8933-5339AC62B69D}">
      <dsp:nvSpPr>
        <dsp:cNvPr id="0" name=""/>
        <dsp:cNvSpPr/>
      </dsp:nvSpPr>
      <dsp:spPr>
        <a:xfrm>
          <a:off x="1587037" y="506917"/>
          <a:ext cx="3378652" cy="3378652"/>
        </a:xfrm>
        <a:prstGeom prst="blockArc">
          <a:avLst>
            <a:gd name="adj1" fmla="val 10800000"/>
            <a:gd name="adj2" fmla="val 16200000"/>
            <a:gd name="adj3" fmla="val 4644"/>
          </a:avLst>
        </a:prstGeom>
        <a:gradFill rotWithShape="0">
          <a:gsLst>
            <a:gs pos="0">
              <a:schemeClr val="accent2">
                <a:tint val="60000"/>
                <a:hueOff val="0"/>
                <a:satOff val="0"/>
                <a:lumOff val="0"/>
                <a:alphaOff val="0"/>
                <a:satMod val="103000"/>
                <a:lumMod val="102000"/>
                <a:tint val="94000"/>
              </a:schemeClr>
            </a:gs>
            <a:gs pos="50000">
              <a:schemeClr val="accent2">
                <a:tint val="60000"/>
                <a:hueOff val="0"/>
                <a:satOff val="0"/>
                <a:lumOff val="0"/>
                <a:alphaOff val="0"/>
                <a:satMod val="110000"/>
                <a:lumMod val="100000"/>
                <a:shade val="100000"/>
              </a:schemeClr>
            </a:gs>
            <a:gs pos="100000">
              <a:schemeClr val="accent2">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5D56909C-8848-433D-A363-0FAB743A514D}">
      <dsp:nvSpPr>
        <dsp:cNvPr id="0" name=""/>
        <dsp:cNvSpPr/>
      </dsp:nvSpPr>
      <dsp:spPr>
        <a:xfrm>
          <a:off x="1587037" y="506917"/>
          <a:ext cx="3378652" cy="3378652"/>
        </a:xfrm>
        <a:prstGeom prst="blockArc">
          <a:avLst>
            <a:gd name="adj1" fmla="val 5400000"/>
            <a:gd name="adj2" fmla="val 10800000"/>
            <a:gd name="adj3" fmla="val 4644"/>
          </a:avLst>
        </a:prstGeom>
        <a:gradFill rotWithShape="0">
          <a:gsLst>
            <a:gs pos="0">
              <a:schemeClr val="accent2">
                <a:tint val="60000"/>
                <a:hueOff val="0"/>
                <a:satOff val="0"/>
                <a:lumOff val="0"/>
                <a:alphaOff val="0"/>
                <a:satMod val="103000"/>
                <a:lumMod val="102000"/>
                <a:tint val="94000"/>
              </a:schemeClr>
            </a:gs>
            <a:gs pos="50000">
              <a:schemeClr val="accent2">
                <a:tint val="60000"/>
                <a:hueOff val="0"/>
                <a:satOff val="0"/>
                <a:lumOff val="0"/>
                <a:alphaOff val="0"/>
                <a:satMod val="110000"/>
                <a:lumMod val="100000"/>
                <a:shade val="100000"/>
              </a:schemeClr>
            </a:gs>
            <a:gs pos="100000">
              <a:schemeClr val="accent2">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73149DFB-3649-4C89-96D4-92BFF814709B}">
      <dsp:nvSpPr>
        <dsp:cNvPr id="0" name=""/>
        <dsp:cNvSpPr/>
      </dsp:nvSpPr>
      <dsp:spPr>
        <a:xfrm>
          <a:off x="1587037" y="506917"/>
          <a:ext cx="3378652" cy="3378652"/>
        </a:xfrm>
        <a:prstGeom prst="blockArc">
          <a:avLst>
            <a:gd name="adj1" fmla="val 0"/>
            <a:gd name="adj2" fmla="val 5400000"/>
            <a:gd name="adj3" fmla="val 4644"/>
          </a:avLst>
        </a:prstGeom>
        <a:gradFill rotWithShape="0">
          <a:gsLst>
            <a:gs pos="0">
              <a:schemeClr val="accent2">
                <a:tint val="60000"/>
                <a:hueOff val="0"/>
                <a:satOff val="0"/>
                <a:lumOff val="0"/>
                <a:alphaOff val="0"/>
                <a:satMod val="103000"/>
                <a:lumMod val="102000"/>
                <a:tint val="94000"/>
              </a:schemeClr>
            </a:gs>
            <a:gs pos="50000">
              <a:schemeClr val="accent2">
                <a:tint val="60000"/>
                <a:hueOff val="0"/>
                <a:satOff val="0"/>
                <a:lumOff val="0"/>
                <a:alphaOff val="0"/>
                <a:satMod val="110000"/>
                <a:lumMod val="100000"/>
                <a:shade val="100000"/>
              </a:schemeClr>
            </a:gs>
            <a:gs pos="100000">
              <a:schemeClr val="accent2">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243101CB-4B9D-44F3-A52A-1B7FCEE12147}">
      <dsp:nvSpPr>
        <dsp:cNvPr id="0" name=""/>
        <dsp:cNvSpPr/>
      </dsp:nvSpPr>
      <dsp:spPr>
        <a:xfrm>
          <a:off x="1587037" y="506917"/>
          <a:ext cx="3378652" cy="3378652"/>
        </a:xfrm>
        <a:prstGeom prst="blockArc">
          <a:avLst>
            <a:gd name="adj1" fmla="val 16200000"/>
            <a:gd name="adj2" fmla="val 0"/>
            <a:gd name="adj3" fmla="val 4644"/>
          </a:avLst>
        </a:prstGeom>
        <a:gradFill rotWithShape="0">
          <a:gsLst>
            <a:gs pos="0">
              <a:schemeClr val="accent2">
                <a:tint val="60000"/>
                <a:hueOff val="0"/>
                <a:satOff val="0"/>
                <a:lumOff val="0"/>
                <a:alphaOff val="0"/>
                <a:satMod val="103000"/>
                <a:lumMod val="102000"/>
                <a:tint val="94000"/>
              </a:schemeClr>
            </a:gs>
            <a:gs pos="50000">
              <a:schemeClr val="accent2">
                <a:tint val="60000"/>
                <a:hueOff val="0"/>
                <a:satOff val="0"/>
                <a:lumOff val="0"/>
                <a:alphaOff val="0"/>
                <a:satMod val="110000"/>
                <a:lumMod val="100000"/>
                <a:shade val="100000"/>
              </a:schemeClr>
            </a:gs>
            <a:gs pos="100000">
              <a:schemeClr val="accent2">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84F4CA85-63ED-4373-AE60-A66FB9C7D2B5}">
      <dsp:nvSpPr>
        <dsp:cNvPr id="0" name=""/>
        <dsp:cNvSpPr/>
      </dsp:nvSpPr>
      <dsp:spPr>
        <a:xfrm>
          <a:off x="2498067" y="1417947"/>
          <a:ext cx="1556592" cy="1556592"/>
        </a:xfrm>
        <a:prstGeom prst="ellips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tr-TR" sz="2300" kern="1200" dirty="0"/>
            <a:t>HAYAT BİLGİSİ</a:t>
          </a:r>
        </a:p>
      </dsp:txBody>
      <dsp:txXfrm>
        <a:off x="2726025" y="1645905"/>
        <a:ext cx="1100676" cy="1100676"/>
      </dsp:txXfrm>
    </dsp:sp>
    <dsp:sp modelId="{64BC93C3-7899-4B4D-983D-48DBD1B1A863}">
      <dsp:nvSpPr>
        <dsp:cNvPr id="0" name=""/>
        <dsp:cNvSpPr/>
      </dsp:nvSpPr>
      <dsp:spPr>
        <a:xfrm>
          <a:off x="2731556" y="1336"/>
          <a:ext cx="1089615" cy="1089615"/>
        </a:xfrm>
        <a:prstGeom prst="ellips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tr-TR" sz="1200" kern="1200" dirty="0"/>
            <a:t>Toplumsal Bilimler</a:t>
          </a:r>
        </a:p>
      </dsp:txBody>
      <dsp:txXfrm>
        <a:off x="2891126" y="160906"/>
        <a:ext cx="770475" cy="770475"/>
      </dsp:txXfrm>
    </dsp:sp>
    <dsp:sp modelId="{AAEDC8E9-EAD4-4CD0-8CC6-475F0709994C}">
      <dsp:nvSpPr>
        <dsp:cNvPr id="0" name=""/>
        <dsp:cNvSpPr/>
      </dsp:nvSpPr>
      <dsp:spPr>
        <a:xfrm>
          <a:off x="4381656" y="1651436"/>
          <a:ext cx="1089615" cy="1089615"/>
        </a:xfrm>
        <a:prstGeom prst="ellips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tr-TR" sz="1200" kern="1200" dirty="0"/>
            <a:t>Doğa Bilimleri</a:t>
          </a:r>
        </a:p>
      </dsp:txBody>
      <dsp:txXfrm>
        <a:off x="4541226" y="1811006"/>
        <a:ext cx="770475" cy="770475"/>
      </dsp:txXfrm>
    </dsp:sp>
    <dsp:sp modelId="{F82AD755-CE05-40F1-AC9C-B3AB1DADBC18}">
      <dsp:nvSpPr>
        <dsp:cNvPr id="0" name=""/>
        <dsp:cNvSpPr/>
      </dsp:nvSpPr>
      <dsp:spPr>
        <a:xfrm>
          <a:off x="2731556" y="3301536"/>
          <a:ext cx="1089615" cy="1089615"/>
        </a:xfrm>
        <a:prstGeom prst="ellips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tr-TR" sz="1200" kern="1200" dirty="0"/>
            <a:t>Sanat</a:t>
          </a:r>
        </a:p>
      </dsp:txBody>
      <dsp:txXfrm>
        <a:off x="2891126" y="3461106"/>
        <a:ext cx="770475" cy="770475"/>
      </dsp:txXfrm>
    </dsp:sp>
    <dsp:sp modelId="{F66C8801-0642-4BDB-BE33-AD6FD239233E}">
      <dsp:nvSpPr>
        <dsp:cNvPr id="0" name=""/>
        <dsp:cNvSpPr/>
      </dsp:nvSpPr>
      <dsp:spPr>
        <a:xfrm>
          <a:off x="1081456" y="1651436"/>
          <a:ext cx="1089615" cy="1089615"/>
        </a:xfrm>
        <a:prstGeom prst="ellips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tr-TR" sz="1200" kern="1200" dirty="0"/>
            <a:t>Düşünce ve Değerler</a:t>
          </a:r>
        </a:p>
      </dsp:txBody>
      <dsp:txXfrm>
        <a:off x="1241026" y="1811006"/>
        <a:ext cx="770475" cy="770475"/>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17.01.2020</a:t>
            </a:fld>
            <a:endParaRPr lang="tr-TR"/>
          </a:p>
        </p:txBody>
      </p:sp>
      <p:sp>
        <p:nvSpPr>
          <p:cNvPr id="4" name="Alt Bilgi Yer Tutucusu 3">
            <a:extLst>
              <a:ext uri="{FF2B5EF4-FFF2-40B4-BE49-F238E27FC236}">
                <a16:creationId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7487D298-1B85-4809-8876-81D3304E2AC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9B78E955-A148-4354-AE04-7503133F735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42D4F82A-8FE9-41CF-A790-97BBBD58FF3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16F19FC7-2638-4BB7-A0CC-8A82FB887288}"/>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44F11540-A512-4E5B-A3F1-95331763FF8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CCAFC7C3-4533-4FB6-8C78-99A4DB9E3D7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30FE0336-BADE-47BD-BE6A-990E6F66DC40}"/>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id="{050BA558-371F-47B7-8FA6-502B03CDF3F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FB983A-9774-46FC-AB7D-63F42A520EF6}"/>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id="{B104AD21-30E9-4A01-8166-A5EE38AE716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60EF2FE9-5B91-4E83-A174-050677E2DBA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2F46E11D-82FC-4A81-B285-A43A1849538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DA90758A-5C1B-417F-A445-9333CC1F7BA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p>
        </p:txBody>
      </p:sp>
      <p:sp>
        <p:nvSpPr>
          <p:cNvPr id="4" name="Metin Yer Tutucusu 3">
            <a:extLst>
              <a:ext uri="{FF2B5EF4-FFF2-40B4-BE49-F238E27FC236}">
                <a16:creationId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88F26E1D-B5D5-467D-A732-7F9CA8F46E2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2D9801B3-D8C9-443D-AFA1-C8E352C699AD}"/>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9212BA58-6D5E-45A1-8BB2-B58B764336DF}"/>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5C8FEA4F-139E-4BFA-9857-260A0F744E7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id="{95F6E267-728F-4FB0-8651-BFFD2B0EC1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a:t>TEMEL EĞİTİM BÖLÜMÜ/ SINIF EĞİTİMİ ANABİLİM DALI</a:t>
            </a:r>
          </a:p>
        </p:txBody>
      </p:sp>
      <p:sp>
        <p:nvSpPr>
          <p:cNvPr id="6" name="Rectangle 8">
            <a:extLst>
              <a:ext uri="{FF2B5EF4-FFF2-40B4-BE49-F238E27FC236}">
                <a16:creationId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a:t>FAKÜLTE ADI</a:t>
            </a:r>
          </a:p>
        </p:txBody>
      </p:sp>
      <p:sp>
        <p:nvSpPr>
          <p:cNvPr id="7" name="Rectangle 8">
            <a:extLst>
              <a:ext uri="{FF2B5EF4-FFF2-40B4-BE49-F238E27FC236}">
                <a16:creationId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a:t>SNÖ305-Hayat Bilgisi Öğretimi</a:t>
            </a:r>
          </a:p>
        </p:txBody>
      </p:sp>
      <p:sp>
        <p:nvSpPr>
          <p:cNvPr id="8" name="Rectangle 8">
            <a:extLst>
              <a:ext uri="{FF2B5EF4-FFF2-40B4-BE49-F238E27FC236}">
                <a16:creationId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a:solidFill>
                  <a:schemeClr val="bg1">
                    <a:lumMod val="50000"/>
                  </a:schemeClr>
                </a:solidFill>
              </a:rPr>
              <a:t>Dr. </a:t>
            </a:r>
            <a:r>
              <a:rPr lang="tr-TR" altLang="tr-TR" sz="2000" b="1" i="1" dirty="0" err="1">
                <a:solidFill>
                  <a:schemeClr val="bg1">
                    <a:lumMod val="50000"/>
                  </a:schemeClr>
                </a:solidFill>
              </a:rPr>
              <a:t>Öğr</a:t>
            </a:r>
            <a:r>
              <a:rPr lang="tr-TR" altLang="tr-TR" sz="2000" b="1" i="1" dirty="0">
                <a:solidFill>
                  <a:schemeClr val="bg1">
                    <a:lumMod val="50000"/>
                  </a:schemeClr>
                </a:solidFill>
              </a:rPr>
              <a:t>. Üyesi, Ceren ÇEVİK KANSU</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4400" dirty="0"/>
              <a:t>Hayat Bilgisi Dersinin Amaç, Kavram ve İçeriği</a:t>
            </a:r>
          </a:p>
        </p:txBody>
      </p:sp>
      <p:sp>
        <p:nvSpPr>
          <p:cNvPr id="6147" name="Rectangle 3">
            <a:extLst>
              <a:ext uri="{FF2B5EF4-FFF2-40B4-BE49-F238E27FC236}">
                <a16:creationId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a:t>Hafta-1</a:t>
            </a:r>
          </a:p>
        </p:txBody>
      </p:sp>
      <p:pic>
        <p:nvPicPr>
          <p:cNvPr id="6148" name="Picture 4" descr="sunu">
            <a:extLst>
              <a:ext uri="{FF2B5EF4-FFF2-40B4-BE49-F238E27FC236}">
                <a16:creationId xmlns:a16="http://schemas.microsoft.com/office/drawing/2014/main" id="{571ECC9D-3C97-4A2E-A8AA-BEBCE23FD8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a:t>SNÖ305-Hayat Bilgisi Öğretimi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Başlık">
            <a:extLst>
              <a:ext uri="{FF2B5EF4-FFF2-40B4-BE49-F238E27FC236}">
                <a16:creationId xmlns:a16="http://schemas.microsoft.com/office/drawing/2014/main" id="{F7008AB8-2C4B-4DC0-B3E5-431848E84482}"/>
              </a:ext>
            </a:extLst>
          </p:cNvPr>
          <p:cNvSpPr>
            <a:spLocks noGrp="1"/>
          </p:cNvSpPr>
          <p:nvPr>
            <p:ph type="title"/>
          </p:nvPr>
        </p:nvSpPr>
        <p:spPr/>
        <p:txBody>
          <a:bodyPr/>
          <a:lstStyle/>
          <a:p>
            <a:pPr eaLnBrk="1" hangingPunct="1"/>
            <a:r>
              <a:rPr lang="tr-TR" altLang="tr-TR"/>
              <a:t>Hayat Bilgisi: Tanımı, Amacı ve Doğası</a:t>
            </a:r>
          </a:p>
        </p:txBody>
      </p:sp>
      <p:sp>
        <p:nvSpPr>
          <p:cNvPr id="3075" name="2 İçerik Yer Tutucusu">
            <a:extLst>
              <a:ext uri="{FF2B5EF4-FFF2-40B4-BE49-F238E27FC236}">
                <a16:creationId xmlns:a16="http://schemas.microsoft.com/office/drawing/2014/main" id="{ED6EDBF5-3E9B-4873-AA58-CC8BF6BBA087}"/>
              </a:ext>
            </a:extLst>
          </p:cNvPr>
          <p:cNvSpPr>
            <a:spLocks noGrp="1"/>
          </p:cNvSpPr>
          <p:nvPr>
            <p:ph idx="1"/>
          </p:nvPr>
        </p:nvSpPr>
        <p:spPr/>
        <p:txBody>
          <a:bodyPr/>
          <a:lstStyle/>
          <a:p>
            <a:pPr eaLnBrk="1" hangingPunct="1"/>
            <a:r>
              <a:rPr lang="tr-TR" altLang="tr-TR" sz="2800"/>
              <a:t>Hayat Bilgisi dersi, çocuğun içinde yaşadığı doğayı ve doğanın düzenini deneyime dayalı olarak keşfetme, toplumun kültürel değerlerine uyum sağlayarak kendi kişiliğini oluşturma ve yapılandırma sürecidir (Güleryüz, 2008).</a:t>
            </a:r>
          </a:p>
          <a:p>
            <a:pPr eaLnBrk="1" hangingPunct="1"/>
            <a:r>
              <a:rPr lang="tr-TR" altLang="tr-TR" sz="2800"/>
              <a:t>Sağlam’a (2005) göre Hayat Bilgisi, iyi bir vatandaş yetiştirmek amacıyla sosyal bilimlerin yaşama yönelik konularını kaynaştırarak bir bütünlük içerisinde ele alan bir ilkokul dersidir.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2C56904-A37A-4DD3-B3C0-AEF9B3339EFD}"/>
              </a:ext>
            </a:extLst>
          </p:cNvPr>
          <p:cNvSpPr>
            <a:spLocks noGrp="1"/>
          </p:cNvSpPr>
          <p:nvPr>
            <p:ph type="title"/>
          </p:nvPr>
        </p:nvSpPr>
        <p:spPr/>
        <p:txBody>
          <a:bodyPr/>
          <a:lstStyle/>
          <a:p>
            <a:r>
              <a:rPr lang="tr-TR" dirty="0"/>
              <a:t>HAYAT BİLGİSİ</a:t>
            </a:r>
          </a:p>
        </p:txBody>
      </p:sp>
      <p:sp>
        <p:nvSpPr>
          <p:cNvPr id="3" name="İçerik Yer Tutucusu 2">
            <a:extLst>
              <a:ext uri="{FF2B5EF4-FFF2-40B4-BE49-F238E27FC236}">
                <a16:creationId xmlns:a16="http://schemas.microsoft.com/office/drawing/2014/main" id="{EA940570-66FD-40C8-9E1B-F476F0F35EA8}"/>
              </a:ext>
            </a:extLst>
          </p:cNvPr>
          <p:cNvSpPr>
            <a:spLocks noGrp="1"/>
          </p:cNvSpPr>
          <p:nvPr>
            <p:ph idx="1"/>
          </p:nvPr>
        </p:nvSpPr>
        <p:spPr>
          <a:xfrm>
            <a:off x="457200" y="2024676"/>
            <a:ext cx="8229600" cy="1540768"/>
          </a:xfrm>
        </p:spPr>
        <p:txBody>
          <a:bodyPr/>
          <a:lstStyle/>
          <a:p>
            <a:r>
              <a:rPr lang="tr-TR" dirty="0"/>
              <a:t>Mihver ders nedir?</a:t>
            </a:r>
          </a:p>
          <a:p>
            <a:r>
              <a:rPr lang="tr-TR" dirty="0"/>
              <a:t>Oluşturulma süreci???</a:t>
            </a:r>
          </a:p>
        </p:txBody>
      </p:sp>
    </p:spTree>
    <p:extLst>
      <p:ext uri="{BB962C8B-B14F-4D97-AF65-F5344CB8AC3E}">
        <p14:creationId xmlns:p14="http://schemas.microsoft.com/office/powerpoint/2010/main" val="1154542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Başlık">
            <a:extLst>
              <a:ext uri="{FF2B5EF4-FFF2-40B4-BE49-F238E27FC236}">
                <a16:creationId xmlns:a16="http://schemas.microsoft.com/office/drawing/2014/main" id="{62CA725B-75EF-401E-8457-104CEA9E59D1}"/>
              </a:ext>
            </a:extLst>
          </p:cNvPr>
          <p:cNvSpPr>
            <a:spLocks noGrp="1"/>
          </p:cNvSpPr>
          <p:nvPr>
            <p:ph type="title"/>
          </p:nvPr>
        </p:nvSpPr>
        <p:spPr/>
        <p:txBody>
          <a:bodyPr/>
          <a:lstStyle/>
          <a:p>
            <a:pPr eaLnBrk="1" hangingPunct="1"/>
            <a:r>
              <a:rPr lang="tr-TR" altLang="tr-TR"/>
              <a:t>Hayat Bilgisi: Tanımı, Amacı ve Doğası</a:t>
            </a:r>
          </a:p>
        </p:txBody>
      </p:sp>
      <p:sp>
        <p:nvSpPr>
          <p:cNvPr id="9219" name="2 İçerik Yer Tutucusu">
            <a:extLst>
              <a:ext uri="{FF2B5EF4-FFF2-40B4-BE49-F238E27FC236}">
                <a16:creationId xmlns:a16="http://schemas.microsoft.com/office/drawing/2014/main" id="{459F3730-B096-40FE-9C16-E107E289645C}"/>
              </a:ext>
            </a:extLst>
          </p:cNvPr>
          <p:cNvSpPr>
            <a:spLocks noGrp="1"/>
          </p:cNvSpPr>
          <p:nvPr>
            <p:ph idx="1"/>
          </p:nvPr>
        </p:nvSpPr>
        <p:spPr/>
        <p:txBody>
          <a:bodyPr/>
          <a:lstStyle/>
          <a:p>
            <a:pPr eaLnBrk="1" hangingPunct="1"/>
            <a:r>
              <a:rPr lang="tr-TR" altLang="tr-TR"/>
              <a:t>Hayat Bilgisi dersinin amaçları ilk olarak 1926 yılında hazırlanmıştır. Dokuz maddeden oluşan bu amaçlar; çocuğun kendini ve çevresini tanımasına, Fen Bilgisi ve Sosyal Bilgiler dersine temel oluşturmasına, sağlığını korumasına, değer öğrenimine, ahlaki ve beceri eğitimine yöneliktir.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Başlık">
            <a:extLst>
              <a:ext uri="{FF2B5EF4-FFF2-40B4-BE49-F238E27FC236}">
                <a16:creationId xmlns:a16="http://schemas.microsoft.com/office/drawing/2014/main" id="{168812D5-BDB8-4D28-B9EE-E8EA77D3AB3B}"/>
              </a:ext>
            </a:extLst>
          </p:cNvPr>
          <p:cNvSpPr>
            <a:spLocks noGrp="1"/>
          </p:cNvSpPr>
          <p:nvPr>
            <p:ph type="title"/>
          </p:nvPr>
        </p:nvSpPr>
        <p:spPr/>
        <p:txBody>
          <a:bodyPr/>
          <a:lstStyle/>
          <a:p>
            <a:pPr eaLnBrk="1" hangingPunct="1"/>
            <a:r>
              <a:rPr lang="tr-TR" altLang="tr-TR"/>
              <a:t>Hayat Bilgisi: Tanımı, Amacı ve Doğası</a:t>
            </a:r>
          </a:p>
        </p:txBody>
      </p:sp>
      <p:sp>
        <p:nvSpPr>
          <p:cNvPr id="10243" name="2 İçerik Yer Tutucusu">
            <a:extLst>
              <a:ext uri="{FF2B5EF4-FFF2-40B4-BE49-F238E27FC236}">
                <a16:creationId xmlns:a16="http://schemas.microsoft.com/office/drawing/2014/main" id="{E0B792FB-679A-4F62-9696-7886DA15A54B}"/>
              </a:ext>
            </a:extLst>
          </p:cNvPr>
          <p:cNvSpPr>
            <a:spLocks noGrp="1"/>
          </p:cNvSpPr>
          <p:nvPr>
            <p:ph idx="1"/>
          </p:nvPr>
        </p:nvSpPr>
        <p:spPr/>
        <p:txBody>
          <a:bodyPr/>
          <a:lstStyle/>
          <a:p>
            <a:pPr eaLnBrk="1" hangingPunct="1"/>
            <a:r>
              <a:rPr lang="tr-TR" altLang="tr-TR" sz="2800"/>
              <a:t>1936 programında 1926 programından farklı olarak amaçlar beş maddeye indirgenmiş, içerisine “estetik anlayış” ve “yurt ve ulus sevgisi” maddeleri eklenmiştir. 1936 programında toplu öğretim, ilkokulun yöntemi olarak belirlenmiş ancak 3. Sınıfın sonuna doğru, öğrencilerin olayları ve cisimleri bilimsel kurallara göre inceleme yeteneklerinin arttırılması amacıyla hayat bilgisi dersinin derece derece gruplara ve dallara ayrılması istenmiştir.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1 Başlık">
            <a:extLst>
              <a:ext uri="{FF2B5EF4-FFF2-40B4-BE49-F238E27FC236}">
                <a16:creationId xmlns:a16="http://schemas.microsoft.com/office/drawing/2014/main" id="{C6CA5FED-39F4-494C-BAE1-E36B9208DCBC}"/>
              </a:ext>
            </a:extLst>
          </p:cNvPr>
          <p:cNvSpPr>
            <a:spLocks noGrp="1"/>
          </p:cNvSpPr>
          <p:nvPr>
            <p:ph type="title"/>
          </p:nvPr>
        </p:nvSpPr>
        <p:spPr/>
        <p:txBody>
          <a:bodyPr/>
          <a:lstStyle/>
          <a:p>
            <a:pPr eaLnBrk="1" hangingPunct="1"/>
            <a:r>
              <a:rPr lang="tr-TR" altLang="tr-TR"/>
              <a:t>Hayat Bilgisi: Tanımı, Amacı ve Doğası</a:t>
            </a:r>
          </a:p>
        </p:txBody>
      </p:sp>
      <p:sp>
        <p:nvSpPr>
          <p:cNvPr id="11267" name="2 İçerik Yer Tutucusu">
            <a:extLst>
              <a:ext uri="{FF2B5EF4-FFF2-40B4-BE49-F238E27FC236}">
                <a16:creationId xmlns:a16="http://schemas.microsoft.com/office/drawing/2014/main" id="{54A4AC22-F5E9-45AB-9C6B-80197BF7F84D}"/>
              </a:ext>
            </a:extLst>
          </p:cNvPr>
          <p:cNvSpPr>
            <a:spLocks noGrp="1"/>
          </p:cNvSpPr>
          <p:nvPr>
            <p:ph idx="1"/>
          </p:nvPr>
        </p:nvSpPr>
        <p:spPr>
          <a:xfrm>
            <a:off x="457200" y="1772816"/>
            <a:ext cx="8229600" cy="4277072"/>
          </a:xfrm>
        </p:spPr>
        <p:txBody>
          <a:bodyPr/>
          <a:lstStyle/>
          <a:p>
            <a:pPr eaLnBrk="1" hangingPunct="1"/>
            <a:r>
              <a:rPr lang="tr-TR" altLang="tr-TR" sz="2400" dirty="0"/>
              <a:t>1948 programına göre “Hayat Bilgisi dersi bir gözlem, yaşama ve iş deney dersidir” şeklinde dersin tanımı yapılarak dersin temel amacı açık olarak ifade edilmiştir. 1948 programı, derslerin ve işlenmesi gereken konu ve ünitelerin fazla olmasının yanı sıra öğrencilerin zihin düzeylerinin üzerinde olduğu, dersler arasında bir bağın kurulamadığı, konular için yeterli zamanın ayrılmadığı, daha çok bilgiye yönelik olduğu, beceri ve alışkanlık kazandırmak için olanak verilmediği, esnek olmadığı, bireysel farklılıklara yer verilmediği biçiminde eleştiriler almıştır.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1 Başlık">
            <a:extLst>
              <a:ext uri="{FF2B5EF4-FFF2-40B4-BE49-F238E27FC236}">
                <a16:creationId xmlns:a16="http://schemas.microsoft.com/office/drawing/2014/main" id="{646FE805-8EB8-4F0E-80DC-3DDF6A66BBE6}"/>
              </a:ext>
            </a:extLst>
          </p:cNvPr>
          <p:cNvSpPr>
            <a:spLocks noGrp="1"/>
          </p:cNvSpPr>
          <p:nvPr>
            <p:ph type="title"/>
          </p:nvPr>
        </p:nvSpPr>
        <p:spPr/>
        <p:txBody>
          <a:bodyPr/>
          <a:lstStyle/>
          <a:p>
            <a:pPr eaLnBrk="1" hangingPunct="1"/>
            <a:r>
              <a:rPr lang="tr-TR" altLang="tr-TR"/>
              <a:t>Hayat Bilgisi: Tanımı, Amacı ve Doğası</a:t>
            </a:r>
          </a:p>
        </p:txBody>
      </p:sp>
      <p:sp>
        <p:nvSpPr>
          <p:cNvPr id="12291" name="2 İçerik Yer Tutucusu">
            <a:extLst>
              <a:ext uri="{FF2B5EF4-FFF2-40B4-BE49-F238E27FC236}">
                <a16:creationId xmlns:a16="http://schemas.microsoft.com/office/drawing/2014/main" id="{D8508103-ACE6-4EAD-8BD2-A1C6600FB806}"/>
              </a:ext>
            </a:extLst>
          </p:cNvPr>
          <p:cNvSpPr>
            <a:spLocks noGrp="1"/>
          </p:cNvSpPr>
          <p:nvPr>
            <p:ph idx="1"/>
          </p:nvPr>
        </p:nvSpPr>
        <p:spPr>
          <a:xfrm>
            <a:off x="468313" y="1628775"/>
            <a:ext cx="8229600" cy="4525963"/>
          </a:xfrm>
        </p:spPr>
        <p:txBody>
          <a:bodyPr/>
          <a:lstStyle/>
          <a:p>
            <a:pPr eaLnBrk="1" hangingPunct="1"/>
            <a:r>
              <a:rPr lang="tr-TR" altLang="tr-TR" sz="2400" dirty="0"/>
              <a:t>1968 programında amaçlar, öncekilere göre daha işlevsel ve yaparak yaşayarak öğrenmeyi destekleyen bir program haline gelmiştir. 1968 ilkokul programında Hayat Bilgisi dersinin amaçları, yakın çevreyi tanıma ile ilgili yetenek ve becerilerin geliştirilmesi, yurttaşlık görevleri ve sorumluluklarının benimsetilmesi, toplumda insanların birbirleriyle olan ilişkilerinin kavratılması, ekonomik yaşama düşüncesinin ve yeteneklerinin geliştirilmesi, daha iyi yaşama yeteneklerinin geliştirilmesi olmak üzere beş ana başlıkta toplanmıştır. Hayat Bilgisi dersi için 5 ana başlık altında hedefler belirlenirken sınıflara göre ayrı hedefler belirlenmemiştir.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Başlık">
            <a:extLst>
              <a:ext uri="{FF2B5EF4-FFF2-40B4-BE49-F238E27FC236}">
                <a16:creationId xmlns:a16="http://schemas.microsoft.com/office/drawing/2014/main" id="{1394EA9F-2E01-4EBD-B502-480AF1BC8823}"/>
              </a:ext>
            </a:extLst>
          </p:cNvPr>
          <p:cNvSpPr>
            <a:spLocks noGrp="1"/>
          </p:cNvSpPr>
          <p:nvPr>
            <p:ph type="title"/>
          </p:nvPr>
        </p:nvSpPr>
        <p:spPr/>
        <p:txBody>
          <a:bodyPr/>
          <a:lstStyle/>
          <a:p>
            <a:pPr eaLnBrk="1" hangingPunct="1"/>
            <a:r>
              <a:rPr lang="tr-TR" altLang="tr-TR"/>
              <a:t>Hayat Bilgisi: Tanımı, Amacı ve Doğası</a:t>
            </a:r>
          </a:p>
        </p:txBody>
      </p:sp>
      <p:sp>
        <p:nvSpPr>
          <p:cNvPr id="13315" name="2 İçerik Yer Tutucusu">
            <a:extLst>
              <a:ext uri="{FF2B5EF4-FFF2-40B4-BE49-F238E27FC236}">
                <a16:creationId xmlns:a16="http://schemas.microsoft.com/office/drawing/2014/main" id="{35BB092C-F2A7-41C2-BFE7-FB3E0D638C7B}"/>
              </a:ext>
            </a:extLst>
          </p:cNvPr>
          <p:cNvSpPr>
            <a:spLocks noGrp="1"/>
          </p:cNvSpPr>
          <p:nvPr>
            <p:ph idx="1"/>
          </p:nvPr>
        </p:nvSpPr>
        <p:spPr>
          <a:xfrm>
            <a:off x="457200" y="1844824"/>
            <a:ext cx="8229600" cy="3917032"/>
          </a:xfrm>
        </p:spPr>
        <p:txBody>
          <a:bodyPr/>
          <a:lstStyle/>
          <a:p>
            <a:pPr eaLnBrk="1" hangingPunct="1"/>
            <a:r>
              <a:rPr lang="tr-TR" altLang="tr-TR" sz="2400" dirty="0"/>
              <a:t>1998 programında Hayat Bilgisi dersinde temel amaç, öğrencinin içinde yaşadığı toplumla uyum içinde olmasını sağlayıcı bilgi, tutum ve beceriler geliştirmektir. 1998 programında Hayat Bilgisi dersinin genel amaçları incelendiğinde, %70’inin </a:t>
            </a:r>
            <a:r>
              <a:rPr lang="tr-TR" altLang="tr-TR" sz="2400" dirty="0" err="1"/>
              <a:t>duyuşsal</a:t>
            </a:r>
            <a:r>
              <a:rPr lang="tr-TR" altLang="tr-TR" sz="2400" dirty="0"/>
              <a:t>, diğerlerinin bilişsel ve </a:t>
            </a:r>
            <a:r>
              <a:rPr lang="tr-TR" altLang="tr-TR" sz="2400" dirty="0" err="1"/>
              <a:t>psi-komotor</a:t>
            </a:r>
            <a:r>
              <a:rPr lang="tr-TR" altLang="tr-TR" sz="2400" dirty="0"/>
              <a:t> olduğu görülmektedir. Bu durum, ilkokulum asli misyonu içinde yer alan öğrencilere temel tutum ve değerleri kazandırma amacıyla örtüşmektedir. Bu amaçların önemli bir kısmı öğrencilerin sosyalleşmesine yöneliktir.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Başlık">
            <a:extLst>
              <a:ext uri="{FF2B5EF4-FFF2-40B4-BE49-F238E27FC236}">
                <a16:creationId xmlns:a16="http://schemas.microsoft.com/office/drawing/2014/main" id="{E0EEAA3D-48B3-46B3-A429-43A217A27901}"/>
              </a:ext>
            </a:extLst>
          </p:cNvPr>
          <p:cNvSpPr>
            <a:spLocks noGrp="1"/>
          </p:cNvSpPr>
          <p:nvPr>
            <p:ph type="title"/>
          </p:nvPr>
        </p:nvSpPr>
        <p:spPr/>
        <p:txBody>
          <a:bodyPr/>
          <a:lstStyle/>
          <a:p>
            <a:pPr eaLnBrk="1" hangingPunct="1"/>
            <a:r>
              <a:rPr lang="tr-TR" altLang="tr-TR"/>
              <a:t>Hayat Bilgisi: Tanımı, Amacı ve Doğası</a:t>
            </a:r>
          </a:p>
        </p:txBody>
      </p:sp>
      <p:sp>
        <p:nvSpPr>
          <p:cNvPr id="14339" name="2 İçerik Yer Tutucusu">
            <a:extLst>
              <a:ext uri="{FF2B5EF4-FFF2-40B4-BE49-F238E27FC236}">
                <a16:creationId xmlns:a16="http://schemas.microsoft.com/office/drawing/2014/main" id="{625011EB-2E1A-48A8-9339-7E32A3733653}"/>
              </a:ext>
            </a:extLst>
          </p:cNvPr>
          <p:cNvSpPr>
            <a:spLocks noGrp="1"/>
          </p:cNvSpPr>
          <p:nvPr>
            <p:ph idx="1"/>
          </p:nvPr>
        </p:nvSpPr>
        <p:spPr>
          <a:xfrm>
            <a:off x="457200" y="1916832"/>
            <a:ext cx="8229600" cy="3701008"/>
          </a:xfrm>
        </p:spPr>
        <p:txBody>
          <a:bodyPr/>
          <a:lstStyle/>
          <a:p>
            <a:pPr eaLnBrk="1" hangingPunct="1"/>
            <a:r>
              <a:rPr lang="tr-TR" altLang="tr-TR" sz="2000" dirty="0"/>
              <a:t>MEB (2009) Hayat Bilgisi Öğretim Programına göre ise amaçlar, programın vizyonu olarak ifade edilmiş ve şu şekilde sıralanmıştır:</a:t>
            </a:r>
          </a:p>
          <a:p>
            <a:pPr eaLnBrk="1" hangingPunct="1"/>
            <a:r>
              <a:rPr lang="tr-TR" altLang="tr-TR" sz="2000" dirty="0"/>
              <a:t>* Öğrenmekten keyif alan,</a:t>
            </a:r>
          </a:p>
          <a:p>
            <a:pPr eaLnBrk="1" hangingPunct="1"/>
            <a:r>
              <a:rPr lang="tr-TR" altLang="tr-TR" sz="2000" dirty="0"/>
              <a:t>* Kendisiyle, toplumsal çevresiyle ve doğa ile barışık,</a:t>
            </a:r>
          </a:p>
          <a:p>
            <a:pPr eaLnBrk="1" hangingPunct="1"/>
            <a:r>
              <a:rPr lang="tr-TR" altLang="tr-TR" sz="2000" dirty="0"/>
              <a:t>* Kendini, milletini, vatanını ve doğayı koruyan ve geliştiren,</a:t>
            </a:r>
          </a:p>
          <a:p>
            <a:pPr eaLnBrk="1" hangingPunct="1"/>
            <a:r>
              <a:rPr lang="tr-TR" altLang="tr-TR" sz="2000" dirty="0"/>
              <a:t>* Gündelik yaşamda gereksinim duyulan temel bilgilere, yaşam becerilerine ve çağın gerektirdiği donanıma sahip, </a:t>
            </a:r>
          </a:p>
          <a:p>
            <a:pPr eaLnBrk="1" hangingPunct="1"/>
            <a:r>
              <a:rPr lang="tr-TR" altLang="tr-TR" sz="2000" dirty="0"/>
              <a:t>* Değişikliklere dinamik bir şekilde uyum sağlayabilecek kadar esnek,</a:t>
            </a:r>
          </a:p>
          <a:p>
            <a:pPr eaLnBrk="1" hangingPunct="1"/>
            <a:r>
              <a:rPr lang="tr-TR" altLang="tr-TR" sz="2000" dirty="0"/>
              <a:t>* Mutlu bireyler yetiştirmektir.</a:t>
            </a:r>
          </a:p>
          <a:p>
            <a:pPr eaLnBrk="1" hangingPunct="1"/>
            <a:endParaRPr lang="tr-TR" altLang="tr-TR"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Başlık">
            <a:extLst>
              <a:ext uri="{FF2B5EF4-FFF2-40B4-BE49-F238E27FC236}">
                <a16:creationId xmlns:a16="http://schemas.microsoft.com/office/drawing/2014/main" id="{154D1515-630F-49E6-8911-A5515FAA8E99}"/>
              </a:ext>
            </a:extLst>
          </p:cNvPr>
          <p:cNvSpPr>
            <a:spLocks noGrp="1"/>
          </p:cNvSpPr>
          <p:nvPr>
            <p:ph type="title"/>
          </p:nvPr>
        </p:nvSpPr>
        <p:spPr>
          <a:xfrm>
            <a:off x="457200" y="269875"/>
            <a:ext cx="8229600" cy="1143000"/>
          </a:xfrm>
        </p:spPr>
        <p:txBody>
          <a:bodyPr/>
          <a:lstStyle/>
          <a:p>
            <a:pPr eaLnBrk="1" hangingPunct="1"/>
            <a:r>
              <a:rPr lang="tr-TR" altLang="tr-TR"/>
              <a:t>Hayat Bilgisi: Tanımı, Amacı ve Doğası</a:t>
            </a:r>
          </a:p>
        </p:txBody>
      </p:sp>
      <p:sp>
        <p:nvSpPr>
          <p:cNvPr id="15363" name="2 İçerik Yer Tutucusu">
            <a:extLst>
              <a:ext uri="{FF2B5EF4-FFF2-40B4-BE49-F238E27FC236}">
                <a16:creationId xmlns:a16="http://schemas.microsoft.com/office/drawing/2014/main" id="{EAEDCFFB-AC4F-4844-9087-32E8823546E2}"/>
              </a:ext>
            </a:extLst>
          </p:cNvPr>
          <p:cNvSpPr>
            <a:spLocks noGrp="1"/>
          </p:cNvSpPr>
          <p:nvPr>
            <p:ph idx="1"/>
          </p:nvPr>
        </p:nvSpPr>
        <p:spPr>
          <a:xfrm>
            <a:off x="469168" y="1628800"/>
            <a:ext cx="8229600" cy="4525962"/>
          </a:xfrm>
        </p:spPr>
        <p:txBody>
          <a:bodyPr/>
          <a:lstStyle/>
          <a:p>
            <a:pPr eaLnBrk="1" hangingPunct="1"/>
            <a:r>
              <a:rPr lang="tr-TR" altLang="tr-TR" sz="2400" dirty="0"/>
              <a:t>2015 yılında yayınlanan Hayat Bilgisi Dersi Öğretim Programı’nın genel amaçlarına bakıldığında, 1739 sayılı Milli Eğitim Temel Kanunu’nda ifade edilen Türk Milli Eğitimi’nin genel amaçları ve temel ilkeleri doğrultusunda öğrencilerin; </a:t>
            </a:r>
          </a:p>
          <a:p>
            <a:pPr eaLnBrk="1" hangingPunct="1"/>
            <a:r>
              <a:rPr lang="tr-TR" altLang="tr-TR" sz="2400" dirty="0"/>
              <a:t>1. Okulu ve okul içindeki ilişkileri tanımasını,</a:t>
            </a:r>
          </a:p>
          <a:p>
            <a:pPr eaLnBrk="1" hangingPunct="1"/>
            <a:r>
              <a:rPr lang="tr-TR" altLang="tr-TR" sz="2400" dirty="0"/>
              <a:t>2. Grupla çalışma, akranlarıyla iş birliği yapma ve sosyal katılım becerilerini geliştirmesini,</a:t>
            </a:r>
          </a:p>
          <a:p>
            <a:pPr eaLnBrk="1" hangingPunct="1"/>
            <a:r>
              <a:rPr lang="tr-TR" altLang="tr-TR" sz="2400" dirty="0"/>
              <a:t>3. Fiziksel ve kişisel özellikleri ile kendini tanımasını,</a:t>
            </a:r>
          </a:p>
          <a:p>
            <a:pPr eaLnBrk="1" hangingPunct="1"/>
            <a:r>
              <a:rPr lang="tr-TR" altLang="tr-TR" sz="2400" dirty="0"/>
              <a:t>4. Aileye ve aile içi ilişkilere dair bir anlayış geliştirerek aile ile ilgili temel değerleri içselleştirmesini,</a:t>
            </a:r>
          </a:p>
          <a:p>
            <a:pPr eaLnBrk="1" hangingPunct="1"/>
            <a:endParaRPr lang="tr-TR" altLang="tr-TR"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Başlık">
            <a:extLst>
              <a:ext uri="{FF2B5EF4-FFF2-40B4-BE49-F238E27FC236}">
                <a16:creationId xmlns:a16="http://schemas.microsoft.com/office/drawing/2014/main" id="{960F5C83-E8BF-47BE-A929-D2B2714E2A9A}"/>
              </a:ext>
            </a:extLst>
          </p:cNvPr>
          <p:cNvSpPr>
            <a:spLocks noGrp="1"/>
          </p:cNvSpPr>
          <p:nvPr>
            <p:ph type="title"/>
          </p:nvPr>
        </p:nvSpPr>
        <p:spPr/>
        <p:txBody>
          <a:bodyPr/>
          <a:lstStyle/>
          <a:p>
            <a:pPr eaLnBrk="1" hangingPunct="1"/>
            <a:r>
              <a:rPr lang="tr-TR" altLang="tr-TR"/>
              <a:t>Hayat Bilgisi: Tanımı, Amacı ve Doğası</a:t>
            </a:r>
          </a:p>
        </p:txBody>
      </p:sp>
      <p:sp>
        <p:nvSpPr>
          <p:cNvPr id="16387" name="2 İçerik Yer Tutucusu">
            <a:extLst>
              <a:ext uri="{FF2B5EF4-FFF2-40B4-BE49-F238E27FC236}">
                <a16:creationId xmlns:a16="http://schemas.microsoft.com/office/drawing/2014/main" id="{0B7CBB25-0986-4A51-BF9E-658D8B6FEED6}"/>
              </a:ext>
            </a:extLst>
          </p:cNvPr>
          <p:cNvSpPr>
            <a:spLocks noGrp="1"/>
          </p:cNvSpPr>
          <p:nvPr>
            <p:ph idx="1"/>
          </p:nvPr>
        </p:nvSpPr>
        <p:spPr>
          <a:xfrm>
            <a:off x="457200" y="1772816"/>
            <a:ext cx="8229600" cy="4525963"/>
          </a:xfrm>
        </p:spPr>
        <p:txBody>
          <a:bodyPr/>
          <a:lstStyle/>
          <a:p>
            <a:pPr eaLnBrk="1" hangingPunct="1"/>
            <a:r>
              <a:rPr lang="tr-TR" altLang="tr-TR" sz="2400" dirty="0"/>
              <a:t>5. Kişisel bakım becerilerini geliştirmesini,</a:t>
            </a:r>
          </a:p>
          <a:p>
            <a:pPr eaLnBrk="1" hangingPunct="1"/>
            <a:r>
              <a:rPr lang="tr-TR" altLang="tr-TR" sz="2400" dirty="0"/>
              <a:t>6. Kaynakları verimli kullanma becerilerini geliştirmesini,</a:t>
            </a:r>
          </a:p>
          <a:p>
            <a:pPr eaLnBrk="1" hangingPunct="1"/>
            <a:r>
              <a:rPr lang="tr-TR" altLang="tr-TR" sz="2400" dirty="0"/>
              <a:t>7. Zamanı algılama ve etkili kullanma becerilerini geliştirmesini,</a:t>
            </a:r>
          </a:p>
          <a:p>
            <a:pPr eaLnBrk="1" hangingPunct="1"/>
            <a:r>
              <a:rPr lang="tr-TR" altLang="tr-TR" sz="2400" dirty="0"/>
              <a:t>8. Sağlıklı ve dengeli beslenme becerilerini ve alışkanlıklarını geliştirmesini,</a:t>
            </a:r>
          </a:p>
          <a:p>
            <a:pPr eaLnBrk="1" hangingPunct="1"/>
            <a:r>
              <a:rPr lang="tr-TR" altLang="tr-TR" sz="2400" dirty="0"/>
              <a:t>9. Evde, okulda ve okulun dışında kişisel güvenliğini sağlama becerilerini geliştirmesini,</a:t>
            </a:r>
          </a:p>
          <a:p>
            <a:pPr eaLnBrk="1" hangingPunct="1"/>
            <a:r>
              <a:rPr lang="tr-TR" altLang="tr-TR" sz="2400" dirty="0"/>
              <a:t>10. Bilişim teknolojilerini bilinçli ve güvenli kullanım becerilerini geliştirmesini,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Başlık">
            <a:extLst>
              <a:ext uri="{FF2B5EF4-FFF2-40B4-BE49-F238E27FC236}">
                <a16:creationId xmlns:a16="http://schemas.microsoft.com/office/drawing/2014/main" id="{2D82FA24-9865-4387-B3AB-7EEC1A8C9864}"/>
              </a:ext>
            </a:extLst>
          </p:cNvPr>
          <p:cNvSpPr>
            <a:spLocks noGrp="1"/>
          </p:cNvSpPr>
          <p:nvPr>
            <p:ph type="title"/>
          </p:nvPr>
        </p:nvSpPr>
        <p:spPr/>
        <p:txBody>
          <a:bodyPr/>
          <a:lstStyle/>
          <a:p>
            <a:pPr eaLnBrk="1" hangingPunct="1"/>
            <a:r>
              <a:rPr lang="tr-TR" altLang="tr-TR"/>
              <a:t>Hayat Bilgisi: Tanımı, Amacı ve Doğası</a:t>
            </a:r>
          </a:p>
        </p:txBody>
      </p:sp>
      <p:sp>
        <p:nvSpPr>
          <p:cNvPr id="17411" name="2 İçerik Yer Tutucusu">
            <a:extLst>
              <a:ext uri="{FF2B5EF4-FFF2-40B4-BE49-F238E27FC236}">
                <a16:creationId xmlns:a16="http://schemas.microsoft.com/office/drawing/2014/main" id="{3D4DCCB1-4166-4346-83D1-7E9A47C65B82}"/>
              </a:ext>
            </a:extLst>
          </p:cNvPr>
          <p:cNvSpPr>
            <a:spLocks noGrp="1"/>
          </p:cNvSpPr>
          <p:nvPr>
            <p:ph idx="1"/>
          </p:nvPr>
        </p:nvSpPr>
        <p:spPr>
          <a:xfrm>
            <a:off x="457200" y="1772816"/>
            <a:ext cx="8229600" cy="4133056"/>
          </a:xfrm>
        </p:spPr>
        <p:txBody>
          <a:bodyPr/>
          <a:lstStyle/>
          <a:p>
            <a:pPr eaLnBrk="1" hangingPunct="1"/>
            <a:r>
              <a:rPr lang="tr-TR" altLang="tr-TR" sz="2000" dirty="0"/>
              <a:t>11. Milli, manevi ve insani değerleri içselleştirmesini,</a:t>
            </a:r>
          </a:p>
          <a:p>
            <a:pPr eaLnBrk="1" hangingPunct="1"/>
            <a:r>
              <a:rPr lang="tr-TR" altLang="tr-TR" sz="2000" dirty="0"/>
              <a:t>12. Düşünme, sorgulama, farklı düşünceler ve çözümler üretme becerilerini geliştirmesini,</a:t>
            </a:r>
          </a:p>
          <a:p>
            <a:pPr eaLnBrk="1" hangingPunct="1"/>
            <a:r>
              <a:rPr lang="tr-TR" altLang="tr-TR" sz="2000" dirty="0"/>
              <a:t>13. Doğayı ve çevreyi temiz tutma ve koruma becerilerini geliştirmesini,</a:t>
            </a:r>
          </a:p>
          <a:p>
            <a:pPr eaLnBrk="1" hangingPunct="1"/>
            <a:r>
              <a:rPr lang="tr-TR" altLang="tr-TR" sz="2000" dirty="0"/>
              <a:t>14. Doğa ile ilgili sorular sorabilme, gözlem yapabilme, gözlem sonuçlarını gruplama, sınıflama ve karşılaştırma yoluyla bilimsel bir anlayış geliştirmesi amaçlanmıştır. Burada ifade edilen genel amaçların her birinin kazanımlarda karşılığı yer aldığı, öğrenme etkinliklerinin planlanmasında ve öğretim materyallerinin hazırlanmasında, genel amaçlarla kazanımlar bir bütünlük içinde değerlendirilmesi gerektiği belirtilmektedir (MEB, 2015).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Başlık">
            <a:extLst>
              <a:ext uri="{FF2B5EF4-FFF2-40B4-BE49-F238E27FC236}">
                <a16:creationId xmlns:a16="http://schemas.microsoft.com/office/drawing/2014/main" id="{52FB7A2B-3387-4242-94A3-1ED8FD430554}"/>
              </a:ext>
            </a:extLst>
          </p:cNvPr>
          <p:cNvSpPr>
            <a:spLocks noGrp="1"/>
          </p:cNvSpPr>
          <p:nvPr>
            <p:ph type="title"/>
          </p:nvPr>
        </p:nvSpPr>
        <p:spPr/>
        <p:txBody>
          <a:bodyPr/>
          <a:lstStyle/>
          <a:p>
            <a:pPr eaLnBrk="1" hangingPunct="1"/>
            <a:r>
              <a:rPr lang="tr-TR" altLang="tr-TR"/>
              <a:t>Hayat Bilgisi: Tanımı, Amacı ve Doğası</a:t>
            </a:r>
          </a:p>
        </p:txBody>
      </p:sp>
      <p:sp>
        <p:nvSpPr>
          <p:cNvPr id="18435" name="2 İçerik Yer Tutucusu">
            <a:extLst>
              <a:ext uri="{FF2B5EF4-FFF2-40B4-BE49-F238E27FC236}">
                <a16:creationId xmlns:a16="http://schemas.microsoft.com/office/drawing/2014/main" id="{2E861D6E-96CC-47E8-AA46-87AC4F3F253B}"/>
              </a:ext>
            </a:extLst>
          </p:cNvPr>
          <p:cNvSpPr>
            <a:spLocks noGrp="1"/>
          </p:cNvSpPr>
          <p:nvPr>
            <p:ph idx="1"/>
          </p:nvPr>
        </p:nvSpPr>
        <p:spPr>
          <a:xfrm>
            <a:off x="457200" y="2060848"/>
            <a:ext cx="8229600" cy="3701008"/>
          </a:xfrm>
        </p:spPr>
        <p:txBody>
          <a:bodyPr/>
          <a:lstStyle/>
          <a:p>
            <a:pPr eaLnBrk="1" hangingPunct="1"/>
            <a:r>
              <a:rPr lang="tr-TR" altLang="tr-TR" sz="2400" dirty="0"/>
              <a:t>Hayat Bilgisi dersinin psikolojik temeli </a:t>
            </a:r>
            <a:r>
              <a:rPr lang="tr-TR" altLang="tr-TR" sz="2400" dirty="0" err="1"/>
              <a:t>Gestalt</a:t>
            </a:r>
            <a:r>
              <a:rPr lang="tr-TR" altLang="tr-TR" sz="2400" dirty="0"/>
              <a:t> psikolojisine dayanmaktadır. </a:t>
            </a:r>
            <a:r>
              <a:rPr lang="tr-TR" altLang="tr-TR" sz="2400" dirty="0" err="1"/>
              <a:t>Gestalt</a:t>
            </a:r>
            <a:r>
              <a:rPr lang="tr-TR" altLang="tr-TR" sz="2400" dirty="0"/>
              <a:t> psikologları ağırlıklı olarak “algılama” üzerinde yoğunlaşmışlardır. </a:t>
            </a:r>
          </a:p>
          <a:p>
            <a:pPr eaLnBrk="1" hangingPunct="1"/>
            <a:r>
              <a:rPr lang="tr-TR" altLang="tr-TR" sz="2400" dirty="0" err="1"/>
              <a:t>Gestalt</a:t>
            </a:r>
            <a:r>
              <a:rPr lang="tr-TR" altLang="tr-TR" sz="2400" dirty="0"/>
              <a:t> psikolojisine göre çocuğun gelişimi bir bütündür ve çocuk eşya ve olayları bütünü ile görüp, tüm olarak bunları öğrenme eğilimindedir. Bu nedenle çocuğu kazandırılacak bilgi ve becerilerin ayrı ayrı dersler halinde değil, bir bütün olarak ele alınması gerekmektedir.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Başlık">
            <a:extLst>
              <a:ext uri="{FF2B5EF4-FFF2-40B4-BE49-F238E27FC236}">
                <a16:creationId xmlns:a16="http://schemas.microsoft.com/office/drawing/2014/main" id="{B29AEEFB-6A43-4BD8-B514-80102AE854B0}"/>
              </a:ext>
            </a:extLst>
          </p:cNvPr>
          <p:cNvSpPr>
            <a:spLocks noGrp="1"/>
          </p:cNvSpPr>
          <p:nvPr>
            <p:ph type="title"/>
          </p:nvPr>
        </p:nvSpPr>
        <p:spPr/>
        <p:txBody>
          <a:bodyPr/>
          <a:lstStyle/>
          <a:p>
            <a:pPr eaLnBrk="1" hangingPunct="1"/>
            <a:r>
              <a:rPr lang="tr-TR" altLang="tr-TR"/>
              <a:t>Hayat Bilgisi: Tanımı, Amacı ve Doğası</a:t>
            </a:r>
          </a:p>
        </p:txBody>
      </p:sp>
      <p:graphicFrame>
        <p:nvGraphicFramePr>
          <p:cNvPr id="4" name="3 Diyagram">
            <a:extLst>
              <a:ext uri="{FF2B5EF4-FFF2-40B4-BE49-F238E27FC236}">
                <a16:creationId xmlns:a16="http://schemas.microsoft.com/office/drawing/2014/main" id="{07699AF9-9682-45F7-8E72-007491A65A1F}"/>
              </a:ext>
            </a:extLst>
          </p:cNvPr>
          <p:cNvGraphicFramePr/>
          <p:nvPr>
            <p:extLst>
              <p:ext uri="{D42A27DB-BD31-4B8C-83A1-F6EECF244321}">
                <p14:modId xmlns:p14="http://schemas.microsoft.com/office/powerpoint/2010/main" val="4189147616"/>
              </p:ext>
            </p:extLst>
          </p:nvPr>
        </p:nvGraphicFramePr>
        <p:xfrm>
          <a:off x="1259632" y="1700808"/>
          <a:ext cx="65527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9460" name="4 Metin kutusu">
            <a:extLst>
              <a:ext uri="{FF2B5EF4-FFF2-40B4-BE49-F238E27FC236}">
                <a16:creationId xmlns:a16="http://schemas.microsoft.com/office/drawing/2014/main" id="{51242D00-C017-4399-9789-0073E1974572}"/>
              </a:ext>
            </a:extLst>
          </p:cNvPr>
          <p:cNvSpPr txBox="1">
            <a:spLocks noChangeArrowheads="1"/>
          </p:cNvSpPr>
          <p:nvPr/>
        </p:nvSpPr>
        <p:spPr bwMode="auto">
          <a:xfrm>
            <a:off x="2411760" y="6008166"/>
            <a:ext cx="44640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1800" i="1" dirty="0">
                <a:latin typeface="Arial" panose="020B0604020202020204" pitchFamily="34" charset="0"/>
              </a:rPr>
              <a:t>Şekil 1: Hayat Bilgisi Dersinin Kapsamı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Başlık">
            <a:extLst>
              <a:ext uri="{FF2B5EF4-FFF2-40B4-BE49-F238E27FC236}">
                <a16:creationId xmlns:a16="http://schemas.microsoft.com/office/drawing/2014/main" id="{45CFCE30-1C5D-450D-91C2-EC0C49C409F1}"/>
              </a:ext>
            </a:extLst>
          </p:cNvPr>
          <p:cNvSpPr>
            <a:spLocks noGrp="1"/>
          </p:cNvSpPr>
          <p:nvPr>
            <p:ph type="title"/>
          </p:nvPr>
        </p:nvSpPr>
        <p:spPr/>
        <p:txBody>
          <a:bodyPr/>
          <a:lstStyle/>
          <a:p>
            <a:pPr eaLnBrk="1" hangingPunct="1"/>
            <a:r>
              <a:rPr lang="tr-TR" altLang="tr-TR"/>
              <a:t>Hayat Bilgisi: Tanımı, Amacı ve Doğası</a:t>
            </a:r>
          </a:p>
        </p:txBody>
      </p:sp>
      <p:sp>
        <p:nvSpPr>
          <p:cNvPr id="20483" name="2 İçerik Yer Tutucusu">
            <a:extLst>
              <a:ext uri="{FF2B5EF4-FFF2-40B4-BE49-F238E27FC236}">
                <a16:creationId xmlns:a16="http://schemas.microsoft.com/office/drawing/2014/main" id="{3EAFA240-2462-48C1-B76F-0C1C3FFEC3BC}"/>
              </a:ext>
            </a:extLst>
          </p:cNvPr>
          <p:cNvSpPr>
            <a:spLocks noGrp="1"/>
          </p:cNvSpPr>
          <p:nvPr>
            <p:ph idx="1"/>
          </p:nvPr>
        </p:nvSpPr>
        <p:spPr>
          <a:xfrm>
            <a:off x="478431" y="1844824"/>
            <a:ext cx="8229600" cy="3989040"/>
          </a:xfrm>
        </p:spPr>
        <p:txBody>
          <a:bodyPr/>
          <a:lstStyle/>
          <a:p>
            <a:pPr eaLnBrk="1" hangingPunct="1"/>
            <a:r>
              <a:rPr lang="tr-TR" altLang="tr-TR" sz="2400" b="1" i="1" dirty="0"/>
              <a:t>Hayat Bilgisi dersinin dayandığı prensipler:</a:t>
            </a:r>
          </a:p>
          <a:p>
            <a:pPr eaLnBrk="1" hangingPunct="1"/>
            <a:r>
              <a:rPr lang="tr-TR" altLang="tr-TR" sz="2400" b="1" dirty="0"/>
              <a:t>1. </a:t>
            </a:r>
            <a:r>
              <a:rPr lang="tr-TR" altLang="tr-TR" sz="2400" b="1" dirty="0" err="1"/>
              <a:t>Hayatilik</a:t>
            </a:r>
            <a:r>
              <a:rPr lang="tr-TR" altLang="tr-TR" sz="2400" b="1" dirty="0"/>
              <a:t> Prensibi: </a:t>
            </a:r>
            <a:r>
              <a:rPr lang="tr-TR" altLang="tr-TR" sz="2400" dirty="0"/>
              <a:t>Okulun hayata kapılarının açılması, hayatta rol alacak yeni neslin “hayat yoluyla” ve “hayat için” hazırlanması gerekir.</a:t>
            </a:r>
          </a:p>
          <a:p>
            <a:pPr eaLnBrk="1" hangingPunct="1"/>
            <a:r>
              <a:rPr lang="tr-TR" altLang="tr-TR" sz="2400" b="1" dirty="0"/>
              <a:t>2. </a:t>
            </a:r>
            <a:r>
              <a:rPr lang="tr-TR" altLang="tr-TR" sz="2400" b="1" dirty="0" err="1"/>
              <a:t>Mahallilik</a:t>
            </a:r>
            <a:r>
              <a:rPr lang="tr-TR" altLang="tr-TR" sz="2400" b="1" dirty="0"/>
              <a:t> ve </a:t>
            </a:r>
            <a:r>
              <a:rPr lang="tr-TR" altLang="tr-TR" sz="2400" b="1" dirty="0" err="1"/>
              <a:t>Halilik</a:t>
            </a:r>
            <a:r>
              <a:rPr lang="tr-TR" altLang="tr-TR" sz="2400" b="1" dirty="0"/>
              <a:t> Prensibi: </a:t>
            </a:r>
            <a:r>
              <a:rPr lang="tr-TR" altLang="tr-TR" sz="2400" dirty="0"/>
              <a:t>Çocuğun içinde yaşadığı çevre ile geniş çaplı ve sıkı bir iletişim içinde olması ve çevrenin de çocuğun eğitiminde, terbiyesinde aynı şekilde etkili olmasına dayanan baş prensiptir. </a:t>
            </a:r>
            <a:r>
              <a:rPr lang="tr-TR" altLang="tr-TR" sz="2400" dirty="0" err="1"/>
              <a:t>Halilik</a:t>
            </a:r>
            <a:r>
              <a:rPr lang="tr-TR" altLang="tr-TR" sz="2400" dirty="0"/>
              <a:t> prensibi ise, zamanın gerektirdiği, zamana uygun eğitim ve içeriği ifade etmektedir.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Başlık">
            <a:extLst>
              <a:ext uri="{FF2B5EF4-FFF2-40B4-BE49-F238E27FC236}">
                <a16:creationId xmlns:a16="http://schemas.microsoft.com/office/drawing/2014/main" id="{06B16C9D-07EB-4E12-A42C-077739E67B96}"/>
              </a:ext>
            </a:extLst>
          </p:cNvPr>
          <p:cNvSpPr>
            <a:spLocks noGrp="1"/>
          </p:cNvSpPr>
          <p:nvPr>
            <p:ph type="title"/>
          </p:nvPr>
        </p:nvSpPr>
        <p:spPr/>
        <p:txBody>
          <a:bodyPr/>
          <a:lstStyle/>
          <a:p>
            <a:pPr eaLnBrk="1" hangingPunct="1"/>
            <a:r>
              <a:rPr lang="tr-TR" altLang="tr-TR"/>
              <a:t>Hayat Bilgisi: Tanımı, Amacı ve Doğası</a:t>
            </a:r>
          </a:p>
        </p:txBody>
      </p:sp>
      <p:sp>
        <p:nvSpPr>
          <p:cNvPr id="21507" name="2 İçerik Yer Tutucusu">
            <a:extLst>
              <a:ext uri="{FF2B5EF4-FFF2-40B4-BE49-F238E27FC236}">
                <a16:creationId xmlns:a16="http://schemas.microsoft.com/office/drawing/2014/main" id="{E0A2B677-CAFE-407E-97E1-1A5585D96028}"/>
              </a:ext>
            </a:extLst>
          </p:cNvPr>
          <p:cNvSpPr>
            <a:spLocks noGrp="1"/>
          </p:cNvSpPr>
          <p:nvPr>
            <p:ph idx="1"/>
          </p:nvPr>
        </p:nvSpPr>
        <p:spPr>
          <a:xfrm>
            <a:off x="466936" y="2276872"/>
            <a:ext cx="8229600" cy="3124944"/>
          </a:xfrm>
        </p:spPr>
        <p:txBody>
          <a:bodyPr/>
          <a:lstStyle/>
          <a:p>
            <a:pPr eaLnBrk="1" hangingPunct="1"/>
            <a:r>
              <a:rPr lang="tr-TR" altLang="tr-TR" sz="2800" b="1" dirty="0"/>
              <a:t>3. </a:t>
            </a:r>
            <a:r>
              <a:rPr lang="tr-TR" altLang="tr-TR" sz="2800" b="1" dirty="0" err="1"/>
              <a:t>Ayaniyet</a:t>
            </a:r>
            <a:r>
              <a:rPr lang="tr-TR" altLang="tr-TR" sz="2800" b="1" dirty="0"/>
              <a:t> Prensibi: </a:t>
            </a:r>
            <a:r>
              <a:rPr lang="tr-TR" altLang="tr-TR" sz="2800" dirty="0"/>
              <a:t>Sadece dinleyerek değil, yaparak yaşayarak öğrenmenin gerçekleştirilmesi gereğine işaret eden bir prensiptir.</a:t>
            </a:r>
          </a:p>
          <a:p>
            <a:pPr eaLnBrk="1" hangingPunct="1"/>
            <a:r>
              <a:rPr lang="tr-TR" altLang="tr-TR" sz="2800" b="1" dirty="0"/>
              <a:t>4. Temerküz Prensibi: </a:t>
            </a:r>
            <a:r>
              <a:rPr lang="tr-TR" altLang="tr-TR" sz="2800" dirty="0"/>
              <a:t>Bu prensibe göre, çeşitli disiplin konularının bir bütün olarak öğretilmesi gerekir.</a:t>
            </a:r>
          </a:p>
        </p:txBody>
      </p:sp>
    </p:spTree>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6</TotalTime>
  <Words>1078</Words>
  <Application>Microsoft Office PowerPoint</Application>
  <PresentationFormat>Ekran Gösterisi (4:3)</PresentationFormat>
  <Paragraphs>66</Paragraphs>
  <Slides>17</Slides>
  <Notes>0</Notes>
  <HiddenSlides>0</HiddenSlides>
  <MMClips>0</MMClips>
  <ScaleCrop>false</ScaleCrop>
  <HeadingPairs>
    <vt:vector size="6" baseType="variant">
      <vt:variant>
        <vt:lpstr>Kullanılan Yazı Tipleri</vt:lpstr>
      </vt:variant>
      <vt:variant>
        <vt:i4>1</vt:i4>
      </vt:variant>
      <vt:variant>
        <vt:lpstr>Tema</vt:lpstr>
      </vt:variant>
      <vt:variant>
        <vt:i4>1</vt:i4>
      </vt:variant>
      <vt:variant>
        <vt:lpstr>Slayt Başlıkları</vt:lpstr>
      </vt:variant>
      <vt:variant>
        <vt:i4>17</vt:i4>
      </vt:variant>
    </vt:vector>
  </HeadingPairs>
  <TitlesOfParts>
    <vt:vector size="19" baseType="lpstr">
      <vt:lpstr>Arial</vt:lpstr>
      <vt:lpstr>Varsayılan Tasarım</vt:lpstr>
      <vt:lpstr>PowerPoint Sunusu</vt:lpstr>
      <vt:lpstr>Hayat Bilgisi Dersinin Amaç, Kavram ve İçeriği</vt:lpstr>
      <vt:lpstr>Hayat Bilgisi: Tanımı, Amacı ve Doğası</vt:lpstr>
      <vt:lpstr>HAYAT BİLGİSİ</vt:lpstr>
      <vt:lpstr>Hayat Bilgisi: Tanımı, Amacı ve Doğası</vt:lpstr>
      <vt:lpstr>Hayat Bilgisi: Tanımı, Amacı ve Doğası</vt:lpstr>
      <vt:lpstr>Hayat Bilgisi: Tanımı, Amacı ve Doğası</vt:lpstr>
      <vt:lpstr>Hayat Bilgisi: Tanımı, Amacı ve Doğası</vt:lpstr>
      <vt:lpstr>Hayat Bilgisi: Tanımı, Amacı ve Doğası</vt:lpstr>
      <vt:lpstr>Hayat Bilgisi: Tanımı, Amacı ve Doğası</vt:lpstr>
      <vt:lpstr>Hayat Bilgisi: Tanımı, Amacı ve Doğası</vt:lpstr>
      <vt:lpstr>Hayat Bilgisi: Tanımı, Amacı ve Doğası</vt:lpstr>
      <vt:lpstr>Hayat Bilgisi: Tanımı, Amacı ve Doğası</vt:lpstr>
      <vt:lpstr>Hayat Bilgisi: Tanımı, Amacı ve Doğası</vt:lpstr>
      <vt:lpstr>Hayat Bilgisi: Tanımı, Amacı ve Doğası</vt:lpstr>
      <vt:lpstr>Hayat Bilgisi: Tanımı, Amacı ve Doğası</vt:lpstr>
      <vt:lpstr>Hayat Bilgisi: Tanımı, Amacı ve Doğası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USER</dc:creator>
  <cp:lastModifiedBy>USER</cp:lastModifiedBy>
  <cp:revision>4</cp:revision>
  <cp:lastPrinted>1601-01-01T00:00:00Z</cp:lastPrinted>
  <dcterms:created xsi:type="dcterms:W3CDTF">2020-01-17T09:29:17Z</dcterms:created>
  <dcterms:modified xsi:type="dcterms:W3CDTF">2020-01-17T09:45:39Z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