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Türkiye’de Hayat Bilgisi Dersinin Tarihsel Gelişimi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Başlık 1">
            <a:extLst>
              <a:ext uri="{FF2B5EF4-FFF2-40B4-BE49-F238E27FC236}">
                <a16:creationId xmlns:a16="http://schemas.microsoft.com/office/drawing/2014/main" id="{79061929-F7B6-495F-9A67-471DFE81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Bilgisi Dersinin Dünyadaki Tarihsel Gelişimi</a:t>
            </a:r>
          </a:p>
        </p:txBody>
      </p:sp>
      <p:sp>
        <p:nvSpPr>
          <p:cNvPr id="4099" name="İçerik Yer Tutucusu 2">
            <a:extLst>
              <a:ext uri="{FF2B5EF4-FFF2-40B4-BE49-F238E27FC236}">
                <a16:creationId xmlns:a16="http://schemas.microsoft.com/office/drawing/2014/main" id="{D09EDF38-6747-495A-81F0-415D30FEF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 dirty="0"/>
              <a:t>Eflatun (eşyayı gözlemleme…)</a:t>
            </a:r>
          </a:p>
          <a:p>
            <a:r>
              <a:rPr lang="tr-TR" altLang="tr-TR" sz="2800" dirty="0"/>
              <a:t>Rönesans ve Reform Hareketleri (çocuk eğitiminin önemi…)</a:t>
            </a:r>
          </a:p>
          <a:p>
            <a:r>
              <a:rPr lang="tr-TR" altLang="tr-TR" sz="2800" dirty="0"/>
              <a:t>Hayat Bilgisi dersinin kurucusu, Johann </a:t>
            </a:r>
            <a:r>
              <a:rPr lang="tr-TR" altLang="tr-TR" sz="2800" dirty="0" err="1"/>
              <a:t>Amos</a:t>
            </a:r>
            <a:r>
              <a:rPr lang="tr-TR" altLang="tr-TR" sz="2800" dirty="0"/>
              <a:t> </a:t>
            </a:r>
            <a:r>
              <a:rPr lang="tr-TR" altLang="tr-TR" sz="2800" dirty="0" err="1"/>
              <a:t>Comenius</a:t>
            </a:r>
            <a:r>
              <a:rPr lang="tr-TR" altLang="tr-TR" sz="2800" dirty="0"/>
              <a:t> (1592-1670) «Gözle Görülen Resimli Dünya» adlı ilk resimli kitap (yaşamın bir bütün olarak ele alınması gerektiği…)</a:t>
            </a:r>
          </a:p>
          <a:p>
            <a:r>
              <a:rPr lang="tr-TR" altLang="tr-TR" sz="2800" dirty="0"/>
              <a:t>Jean </a:t>
            </a:r>
            <a:r>
              <a:rPr lang="tr-TR" altLang="tr-TR" sz="2800" dirty="0" err="1"/>
              <a:t>Jaques</a:t>
            </a:r>
            <a:r>
              <a:rPr lang="tr-TR" altLang="tr-TR" sz="2800" dirty="0"/>
              <a:t> Rousseau (1712-1778) (Emile-eğitim çocuğun doğası ve gelişimiyle biçimlendirilmeli)</a:t>
            </a:r>
          </a:p>
          <a:p>
            <a:endParaRPr lang="tr-TR" altLang="tr-TR" sz="2800" dirty="0"/>
          </a:p>
          <a:p>
            <a:endParaRPr lang="tr-TR" altLang="tr-TR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Başlık 1">
            <a:extLst>
              <a:ext uri="{FF2B5EF4-FFF2-40B4-BE49-F238E27FC236}">
                <a16:creationId xmlns:a16="http://schemas.microsoft.com/office/drawing/2014/main" id="{AAEDFFD0-E530-4107-B73D-534257995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Bilgisi Dersinin Dünyadaki Tarihsel Gelişimi</a:t>
            </a:r>
          </a:p>
        </p:txBody>
      </p:sp>
      <p:sp>
        <p:nvSpPr>
          <p:cNvPr id="5123" name="İçerik Yer Tutucusu 2">
            <a:extLst>
              <a:ext uri="{FF2B5EF4-FFF2-40B4-BE49-F238E27FC236}">
                <a16:creationId xmlns:a16="http://schemas.microsoft.com/office/drawing/2014/main" id="{FB113B8E-7649-415D-95B1-83E7B740E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989040"/>
          </a:xfrm>
        </p:spPr>
        <p:txBody>
          <a:bodyPr/>
          <a:lstStyle/>
          <a:p>
            <a:r>
              <a:rPr lang="tr-TR" altLang="tr-TR" sz="2400" dirty="0" err="1"/>
              <a:t>Heinrich</a:t>
            </a:r>
            <a:r>
              <a:rPr lang="tr-TR" altLang="tr-TR" sz="2400" dirty="0"/>
              <a:t> </a:t>
            </a:r>
            <a:r>
              <a:rPr lang="tr-TR" altLang="tr-TR" sz="2400" dirty="0" err="1"/>
              <a:t>Pestalozzi</a:t>
            </a:r>
            <a:r>
              <a:rPr lang="tr-TR" altLang="tr-TR" sz="2400" dirty="0"/>
              <a:t> (1746-1827) (pedagojik sistemin esasları-çocuğun özelliklerine göre yapılmalı)</a:t>
            </a:r>
          </a:p>
          <a:p>
            <a:r>
              <a:rPr lang="tr-TR" altLang="tr-TR" sz="2400" dirty="0" err="1"/>
              <a:t>Friedrich</a:t>
            </a:r>
            <a:r>
              <a:rPr lang="tr-TR" altLang="tr-TR" sz="2400" dirty="0"/>
              <a:t> </a:t>
            </a:r>
            <a:r>
              <a:rPr lang="tr-TR" altLang="tr-TR" sz="2400" dirty="0" err="1"/>
              <a:t>Herbart</a:t>
            </a:r>
            <a:r>
              <a:rPr lang="tr-TR" altLang="tr-TR" sz="2400" dirty="0"/>
              <a:t> (1776-1841) (toplu öğretim anlayışının kurucusudur)</a:t>
            </a:r>
          </a:p>
          <a:p>
            <a:r>
              <a:rPr lang="tr-TR" altLang="tr-TR" sz="2400" dirty="0"/>
              <a:t>John </a:t>
            </a:r>
            <a:r>
              <a:rPr lang="tr-TR" altLang="tr-TR" sz="2400" dirty="0" err="1"/>
              <a:t>Dewey</a:t>
            </a:r>
            <a:r>
              <a:rPr lang="tr-TR" altLang="tr-TR" sz="2400" dirty="0"/>
              <a:t> (1859-1952) (Öğretimi toplulaştırma, pragmatist anlayış, -okul yaşama hazırlık değil, yaşamın kendisidir.)</a:t>
            </a:r>
          </a:p>
          <a:p>
            <a:r>
              <a:rPr lang="tr-TR" altLang="tr-TR" sz="2400" dirty="0"/>
              <a:t>Jean </a:t>
            </a:r>
            <a:r>
              <a:rPr lang="tr-TR" altLang="tr-TR" sz="2400" dirty="0" err="1"/>
              <a:t>Ovide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Decroly</a:t>
            </a:r>
            <a:r>
              <a:rPr lang="tr-TR" altLang="tr-TR" sz="2400" dirty="0"/>
              <a:t> (1871-1932) (yaşam ile ve yaşam için-çevresiyle uyumlu iyi vatandaş yetiştirmek-</a:t>
            </a:r>
            <a:r>
              <a:rPr lang="tr-TR" altLang="tr-TR" sz="2400" dirty="0" err="1"/>
              <a:t>Decroly</a:t>
            </a:r>
            <a:r>
              <a:rPr lang="tr-TR" altLang="tr-TR" sz="2400" dirty="0"/>
              <a:t> Usulü)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Başlık 1">
            <a:extLst>
              <a:ext uri="{FF2B5EF4-FFF2-40B4-BE49-F238E27FC236}">
                <a16:creationId xmlns:a16="http://schemas.microsoft.com/office/drawing/2014/main" id="{D4AA01E6-F058-40AE-9B09-710C5B60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Bilgisi Dersinin Dünyadaki Tarihsel Gelişimi</a:t>
            </a:r>
          </a:p>
        </p:txBody>
      </p:sp>
      <p:sp>
        <p:nvSpPr>
          <p:cNvPr id="6147" name="İçerik Yer Tutucusu 2">
            <a:extLst>
              <a:ext uri="{FF2B5EF4-FFF2-40B4-BE49-F238E27FC236}">
                <a16:creationId xmlns:a16="http://schemas.microsoft.com/office/drawing/2014/main" id="{5FEE64E2-16EE-4BF9-BC86-A7110B96A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Cumhuriyet’in ilk yıllarından beri uygulanan Hayat Bilgisi Öğretim Programı ad, desen ve içerik yönünden Almanya ile benzer (Grundshule, zorunlu ilköğretim programı-Sachuntterricht)</a:t>
            </a:r>
          </a:p>
          <a:p>
            <a:r>
              <a:rPr lang="tr-TR" altLang="tr-TR"/>
              <a:t>Amerika (Social Studies)</a:t>
            </a:r>
          </a:p>
          <a:p>
            <a:r>
              <a:rPr lang="tr-TR" altLang="tr-TR"/>
              <a:t>İngiltere (tarih, coğrafya ve vatandaşlık; «okula hoş geldin»)</a:t>
            </a:r>
          </a:p>
          <a:p>
            <a:endParaRPr lang="tr-TR" alt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Başlık 1">
            <a:extLst>
              <a:ext uri="{FF2B5EF4-FFF2-40B4-BE49-F238E27FC236}">
                <a16:creationId xmlns:a16="http://schemas.microsoft.com/office/drawing/2014/main" id="{F5F0D0D9-A119-4FF1-8FAD-83766919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Bilgisi Dersinin Türkiye’deki Tarihsel Gelişimi</a:t>
            </a:r>
          </a:p>
        </p:txBody>
      </p:sp>
      <p:sp>
        <p:nvSpPr>
          <p:cNvPr id="7171" name="İçerik Yer Tutucusu 2">
            <a:extLst>
              <a:ext uri="{FF2B5EF4-FFF2-40B4-BE49-F238E27FC236}">
                <a16:creationId xmlns:a16="http://schemas.microsoft.com/office/drawing/2014/main" id="{D0DE4075-666A-4479-BE31-4E2330A2D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 dirty="0" err="1"/>
              <a:t>II.Mahmut</a:t>
            </a:r>
            <a:r>
              <a:rPr lang="tr-TR" altLang="tr-TR" sz="2800" dirty="0"/>
              <a:t>-batıya dönük yenilikçi tutum</a:t>
            </a:r>
          </a:p>
          <a:p>
            <a:r>
              <a:rPr lang="tr-TR" altLang="tr-TR" sz="2800" dirty="0"/>
              <a:t>Tanzimat dönemi Abdülmecit, yenilikçi hareket, okullara yeni düzen</a:t>
            </a:r>
          </a:p>
          <a:p>
            <a:r>
              <a:rPr lang="tr-TR" altLang="tr-TR" sz="2800" dirty="0"/>
              <a:t>1868, Saffet Paşa, 1 Eylül 1869 Maarif-i Umumiye Nizamnamesi (Malumat-ı Nafia dersi içeriği bakımından hayat bilgisi dersine benzemektedir)</a:t>
            </a:r>
          </a:p>
          <a:p>
            <a:r>
              <a:rPr lang="tr-TR" altLang="tr-TR" sz="2800" dirty="0" err="1"/>
              <a:t>II.Abdülhamit</a:t>
            </a:r>
            <a:r>
              <a:rPr lang="tr-TR" altLang="tr-TR" sz="2800" dirty="0"/>
              <a:t> Dönemi Kanun-i Esasi hazırlanırken yeni düzenlemeler sınırlı (</a:t>
            </a:r>
            <a:r>
              <a:rPr lang="tr-TR" altLang="tr-TR" sz="2800" dirty="0" err="1"/>
              <a:t>Dürus</a:t>
            </a:r>
            <a:r>
              <a:rPr lang="tr-TR" altLang="tr-TR" sz="2800" dirty="0"/>
              <a:t>-ı Eşya ve Malumat-ı Nafıa)</a:t>
            </a:r>
          </a:p>
          <a:p>
            <a:endParaRPr lang="tr-TR" altLang="tr-TR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Başlık 1">
            <a:extLst>
              <a:ext uri="{FF2B5EF4-FFF2-40B4-BE49-F238E27FC236}">
                <a16:creationId xmlns:a16="http://schemas.microsoft.com/office/drawing/2014/main" id="{C2FD9551-AA3C-4B34-BE19-620CEC89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Bilgisi Dersinin Türkiye’deki Tarihsel Gelişimi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D41546-337D-4EB8-886A-FDB04FA1E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83" y="2055677"/>
            <a:ext cx="8229600" cy="3196952"/>
          </a:xfrm>
        </p:spPr>
        <p:txBody>
          <a:bodyPr/>
          <a:lstStyle/>
          <a:p>
            <a:pPr>
              <a:defRPr/>
            </a:pPr>
            <a:r>
              <a:rPr lang="tr-TR" sz="2800" dirty="0" err="1"/>
              <a:t>II.Meşrutiyet</a:t>
            </a:r>
            <a:r>
              <a:rPr lang="tr-TR" sz="2800" dirty="0"/>
              <a:t> dönemi Fransız ilkokulundan esinlenerek, Tedrisat-ı </a:t>
            </a:r>
            <a:r>
              <a:rPr lang="tr-TR" sz="2800" dirty="0" err="1"/>
              <a:t>İbtidaiye</a:t>
            </a:r>
            <a:r>
              <a:rPr lang="tr-TR" sz="2800" dirty="0"/>
              <a:t> Kanunu Muvakkati ve </a:t>
            </a:r>
            <a:r>
              <a:rPr lang="tr-TR" sz="2800" dirty="0" err="1"/>
              <a:t>Mekteb</a:t>
            </a:r>
            <a:r>
              <a:rPr lang="tr-TR" sz="2800" dirty="0"/>
              <a:t>-i İptidaiye-i Umumiye Talimatnamesi (eşya dersleri, ziraat)</a:t>
            </a:r>
          </a:p>
          <a:p>
            <a:pPr>
              <a:defRPr/>
            </a:pPr>
            <a:r>
              <a:rPr lang="tr-TR" sz="2800" dirty="0"/>
              <a:t>1924, 1926, 1936, 1948, 1968, 1998, 2005, 2009, 2015, 2018 Hayat Bilgisi Öğretim Programları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tr-TR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Başlık 1">
            <a:extLst>
              <a:ext uri="{FF2B5EF4-FFF2-40B4-BE49-F238E27FC236}">
                <a16:creationId xmlns:a16="http://schemas.microsoft.com/office/drawing/2014/main" id="{E6C338E6-9821-4B42-92A8-59FD5105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BİLGİSİ DERSİNDE ÖĞRENCİ ÖZELLİKLERİ</a:t>
            </a:r>
          </a:p>
        </p:txBody>
      </p:sp>
      <p:sp>
        <p:nvSpPr>
          <p:cNvPr id="22531" name="İçerik Yer Tutucusu 2">
            <a:extLst>
              <a:ext uri="{FF2B5EF4-FFF2-40B4-BE49-F238E27FC236}">
                <a16:creationId xmlns:a16="http://schemas.microsoft.com/office/drawing/2014/main" id="{ED1C950F-3F8B-47CC-A5C7-6C043FB91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2227263"/>
            <a:ext cx="8229600" cy="2403475"/>
          </a:xfrm>
        </p:spPr>
        <p:txBody>
          <a:bodyPr/>
          <a:lstStyle/>
          <a:p>
            <a:r>
              <a:rPr lang="tr-TR" altLang="tr-TR"/>
              <a:t>Hazırbulunuşluk Düzeyi; </a:t>
            </a:r>
          </a:p>
          <a:p>
            <a:pPr lvl="1"/>
            <a:r>
              <a:rPr lang="tr-TR" altLang="tr-TR"/>
              <a:t>Bilişsel hazırbulunuşluk</a:t>
            </a:r>
          </a:p>
          <a:p>
            <a:pPr lvl="1"/>
            <a:r>
              <a:rPr lang="tr-TR" altLang="tr-TR"/>
              <a:t>Duyuşsal hazırbulunuşluk</a:t>
            </a:r>
          </a:p>
          <a:p>
            <a:pPr lvl="1"/>
            <a:r>
              <a:rPr lang="tr-TR" altLang="tr-TR"/>
              <a:t>Psikomotor(Devinişsel) hazırbulunuşluk</a:t>
            </a:r>
          </a:p>
          <a:p>
            <a:pPr lvl="1"/>
            <a:endParaRPr lang="tr-TR" alt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Başlık 1">
            <a:extLst>
              <a:ext uri="{FF2B5EF4-FFF2-40B4-BE49-F238E27FC236}">
                <a16:creationId xmlns:a16="http://schemas.microsoft.com/office/drawing/2014/main" id="{FC23C6E7-4D54-46DC-9426-952DB72F5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BİLGİSİ DERSİNDE ÖĞRENCİ ÖZELLİKLERİ</a:t>
            </a:r>
          </a:p>
        </p:txBody>
      </p:sp>
      <p:sp>
        <p:nvSpPr>
          <p:cNvPr id="23555" name="İçerik Yer Tutucusu 2">
            <a:extLst>
              <a:ext uri="{FF2B5EF4-FFF2-40B4-BE49-F238E27FC236}">
                <a16:creationId xmlns:a16="http://schemas.microsoft.com/office/drawing/2014/main" id="{343F8638-A463-43D4-9DBD-29CB8497C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90750"/>
            <a:ext cx="8229600" cy="2476500"/>
          </a:xfrm>
        </p:spPr>
        <p:txBody>
          <a:bodyPr/>
          <a:lstStyle/>
          <a:p>
            <a:r>
              <a:rPr lang="tr-TR" altLang="tr-TR"/>
              <a:t>Öğrencinin Gelişim özellikleri</a:t>
            </a:r>
          </a:p>
          <a:p>
            <a:pPr lvl="1"/>
            <a:r>
              <a:rPr lang="tr-TR" altLang="tr-TR"/>
              <a:t>Bilişsel gelişim özellikleri</a:t>
            </a:r>
          </a:p>
          <a:p>
            <a:pPr lvl="1"/>
            <a:r>
              <a:rPr lang="tr-TR" altLang="tr-TR"/>
              <a:t>Bedensel ve devinsel gelişim</a:t>
            </a:r>
          </a:p>
          <a:p>
            <a:pPr lvl="1"/>
            <a:r>
              <a:rPr lang="tr-TR" altLang="tr-TR"/>
              <a:t>Kişilik gelişimi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Başlık 1">
            <a:extLst>
              <a:ext uri="{FF2B5EF4-FFF2-40B4-BE49-F238E27FC236}">
                <a16:creationId xmlns:a16="http://schemas.microsoft.com/office/drawing/2014/main" id="{F3B8E111-5F53-4C50-80EC-145DAC36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HAYAT BİLGİSİ DERSİNDE ÖĞRENCİ ÖZELLİKLERİ</a:t>
            </a:r>
          </a:p>
        </p:txBody>
      </p:sp>
      <p:sp>
        <p:nvSpPr>
          <p:cNvPr id="24579" name="İçerik Yer Tutucusu 2">
            <a:extLst>
              <a:ext uri="{FF2B5EF4-FFF2-40B4-BE49-F238E27FC236}">
                <a16:creationId xmlns:a16="http://schemas.microsoft.com/office/drawing/2014/main" id="{B0D44188-8095-4198-BAF5-0CD4B5E4F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Hayat bilgisi dersinde öğrenme stilleri</a:t>
            </a:r>
          </a:p>
          <a:p>
            <a:pPr lvl="1"/>
            <a:r>
              <a:rPr lang="tr-TR" altLang="tr-TR"/>
              <a:t>Hayalci öğrenciye</a:t>
            </a:r>
          </a:p>
          <a:p>
            <a:pPr lvl="1"/>
            <a:r>
              <a:rPr lang="tr-TR" altLang="tr-TR"/>
              <a:t>Düşünür öğrenciye</a:t>
            </a:r>
          </a:p>
          <a:p>
            <a:pPr lvl="1"/>
            <a:r>
              <a:rPr lang="tr-TR" altLang="tr-TR"/>
              <a:t>Karar veren öğrenciye</a:t>
            </a:r>
          </a:p>
          <a:p>
            <a:pPr lvl="1"/>
            <a:r>
              <a:rPr lang="tr-TR" altLang="tr-TR"/>
              <a:t>Aktör öğrenciye</a:t>
            </a:r>
          </a:p>
          <a:p>
            <a:pPr lvl="1"/>
            <a:r>
              <a:rPr lang="tr-TR" altLang="tr-TR"/>
              <a:t>Görsel öğrenciye</a:t>
            </a:r>
          </a:p>
          <a:p>
            <a:pPr lvl="1"/>
            <a:r>
              <a:rPr lang="tr-TR" altLang="tr-TR"/>
              <a:t>İşitsel öğrenciye</a:t>
            </a:r>
          </a:p>
          <a:p>
            <a:pPr lvl="1"/>
            <a:r>
              <a:rPr lang="tr-TR" altLang="tr-TR"/>
              <a:t>Kinestetik öğrenciye</a:t>
            </a:r>
          </a:p>
          <a:p>
            <a:pPr lvl="1"/>
            <a:r>
              <a:rPr lang="tr-TR" altLang="tr-TR"/>
              <a:t>Dokunsal öğrenciye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Başlık 1">
            <a:extLst>
              <a:ext uri="{FF2B5EF4-FFF2-40B4-BE49-F238E27FC236}">
                <a16:creationId xmlns:a16="http://schemas.microsoft.com/office/drawing/2014/main" id="{CB083191-C8F5-4E00-A359-3496E0A18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Öğretim Sürecinde Öğretmene Rehberlik Edecek İlkeler</a:t>
            </a:r>
          </a:p>
        </p:txBody>
      </p:sp>
      <p:sp>
        <p:nvSpPr>
          <p:cNvPr id="25603" name="İçerik Yer Tutucusu 2">
            <a:extLst>
              <a:ext uri="{FF2B5EF4-FFF2-40B4-BE49-F238E27FC236}">
                <a16:creationId xmlns:a16="http://schemas.microsoft.com/office/drawing/2014/main" id="{C4BF01A1-A7C4-43F4-B1AA-5ADF7B7A4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Çocuğa görelik</a:t>
            </a:r>
          </a:p>
          <a:p>
            <a:r>
              <a:rPr lang="tr-TR" altLang="tr-TR"/>
              <a:t>Somuttan soyuta</a:t>
            </a:r>
          </a:p>
          <a:p>
            <a:r>
              <a:rPr lang="tr-TR" altLang="tr-TR"/>
              <a:t>Yakından uzağa</a:t>
            </a:r>
          </a:p>
          <a:p>
            <a:r>
              <a:rPr lang="tr-TR" altLang="tr-TR"/>
              <a:t>Bilinenden bilinmeyene</a:t>
            </a:r>
          </a:p>
          <a:p>
            <a:r>
              <a:rPr lang="tr-TR" altLang="tr-TR"/>
              <a:t>Kolaydan zora</a:t>
            </a:r>
          </a:p>
          <a:p>
            <a:r>
              <a:rPr lang="tr-TR" altLang="tr-TR"/>
              <a:t>Yaşamsallık</a:t>
            </a:r>
          </a:p>
          <a:p>
            <a:r>
              <a:rPr lang="tr-TR" altLang="tr-TR"/>
              <a:t>Güncellik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</TotalTime>
  <Words>406</Words>
  <Application>Microsoft Office PowerPoint</Application>
  <PresentationFormat>Ekran Gösterisi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3" baseType="lpstr">
      <vt:lpstr>Arial</vt:lpstr>
      <vt:lpstr>Varsayılan Tasarım</vt:lpstr>
      <vt:lpstr>PowerPoint Sunusu</vt:lpstr>
      <vt:lpstr>Türkiye’de Hayat Bilgisi Dersinin Tarihsel Gelişimi</vt:lpstr>
      <vt:lpstr>Hayat Bilgisi Dersinin Dünyadaki Tarihsel Gelişimi</vt:lpstr>
      <vt:lpstr>Hayat Bilgisi Dersinin Dünyadaki Tarihsel Gelişimi</vt:lpstr>
      <vt:lpstr>Hayat Bilgisi Dersinin Dünyadaki Tarihsel Gelişimi</vt:lpstr>
      <vt:lpstr>Hayat Bilgisi Dersinin Türkiye’deki Tarihsel Gelişimi</vt:lpstr>
      <vt:lpstr>Hayat Bilgisi Dersinin Türkiye’deki Tarihsel Gelişimi</vt:lpstr>
      <vt:lpstr>HAYAT BİLGİSİ DERSİNDE ÖĞRENCİ ÖZELLİKLERİ</vt:lpstr>
      <vt:lpstr>HAYAT BİLGİSİ DERSİNDE ÖĞRENCİ ÖZELLİKLERİ</vt:lpstr>
      <vt:lpstr>HAYAT BİLGİSİ DERSİNDE ÖĞRENCİ ÖZELLİKLERİ</vt:lpstr>
      <vt:lpstr>Öğretim Sürecinde Öğretmene Rehberlik Edecek İlkeler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5</cp:revision>
  <cp:lastPrinted>1601-01-01T00:00:00Z</cp:lastPrinted>
  <dcterms:created xsi:type="dcterms:W3CDTF">2020-01-17T09:29:17Z</dcterms:created>
  <dcterms:modified xsi:type="dcterms:W3CDTF">2020-01-17T09:46:08Z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