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9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7" autoAdjust="0"/>
  </p:normalViewPr>
  <p:slideViewPr>
    <p:cSldViewPr>
      <p:cViewPr varScale="1">
        <p:scale>
          <a:sx n="72" d="100"/>
          <a:sy n="72" d="100"/>
        </p:scale>
        <p:origin x="1308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t>19.03.2020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:a16="http://schemas.microsoft.com/office/drawing/2014/main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dirty="0"/>
              <a:t>TEMEL EĞİTİM BÖLÜMÜ</a:t>
            </a:r>
          </a:p>
          <a:p>
            <a:pPr>
              <a:lnSpc>
                <a:spcPct val="90000"/>
              </a:lnSpc>
            </a:pPr>
            <a:r>
              <a:rPr lang="tr-TR" altLang="tr-TR" sz="3200" b="1" dirty="0"/>
              <a:t>SINIF EĞİTİMİ ANABİLİM DALI</a:t>
            </a:r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/>
              <a:t>EĞİTİM FAKÜLTESİ</a:t>
            </a:r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7244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i="1" dirty="0"/>
              <a:t>SNÖ306-Sosyal Bilgiler Öğretimi</a:t>
            </a: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334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>
                <a:solidFill>
                  <a:schemeClr val="bg1">
                    <a:lumMod val="50000"/>
                  </a:schemeClr>
                </a:solidFill>
              </a:rPr>
              <a:t>Dr. </a:t>
            </a:r>
            <a:r>
              <a:rPr lang="tr-TR" altLang="tr-TR" sz="2000" b="1" i="1" dirty="0" err="1">
                <a:solidFill>
                  <a:schemeClr val="bg1">
                    <a:lumMod val="50000"/>
                  </a:schemeClr>
                </a:solidFill>
              </a:rPr>
              <a:t>Öğr</a:t>
            </a:r>
            <a:r>
              <a:rPr lang="tr-TR" altLang="tr-TR" sz="2000" b="1" i="1" dirty="0">
                <a:solidFill>
                  <a:schemeClr val="bg1">
                    <a:lumMod val="50000"/>
                  </a:schemeClr>
                </a:solidFill>
              </a:rPr>
              <a:t>. Üyesi, Ceren ÇEVİK KANSU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A280B79D-0B02-41AA-A0CB-21D933491A3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 anchor="ctr"/>
          <a:lstStyle/>
          <a:p>
            <a:r>
              <a:rPr lang="tr-TR" altLang="tr-TR" sz="4400" dirty="0"/>
              <a:t>Sosyal Bilgiler Alanının Temel Amaçları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F905258F-F96C-4DD7-B132-3E7AE9EEAAA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733800" y="4082475"/>
            <a:ext cx="1676400" cy="762000"/>
          </a:xfrm>
        </p:spPr>
        <p:txBody>
          <a:bodyPr/>
          <a:lstStyle/>
          <a:p>
            <a:r>
              <a:rPr lang="tr-TR" altLang="tr-TR" sz="2800" i="1" dirty="0"/>
              <a:t>Hafta-2</a:t>
            </a:r>
          </a:p>
        </p:txBody>
      </p:sp>
      <p:pic>
        <p:nvPicPr>
          <p:cNvPr id="6148" name="Picture 4" descr="sunu">
            <a:extLst>
              <a:ext uri="{FF2B5EF4-FFF2-40B4-BE49-F238E27FC236}">
                <a16:creationId xmlns:a16="http://schemas.microsoft.com/office/drawing/2014/main" id="{571ECC9D-3C97-4A2E-A8AA-BEBCE23FD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id="{5CECEE48-2E7C-42F7-BDD0-3BE516D17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0" y="2957729"/>
            <a:ext cx="5867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i="1" dirty="0"/>
              <a:t>SNÖ306-Sosyal Bilgiler Öğretimi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B25D1C4-82A2-4291-8F73-0553002108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5207"/>
            <a:ext cx="8229600" cy="1143000"/>
          </a:xfrm>
        </p:spPr>
        <p:txBody>
          <a:bodyPr/>
          <a:lstStyle/>
          <a:p>
            <a:r>
              <a:rPr lang="tr-TR" sz="3200" b="1" dirty="0"/>
              <a:t>SOSYAL BİLGİLER DERSİ ÖĞRETİM PROGRAMI’NIN ÖZEL AMAÇLARI</a:t>
            </a:r>
            <a:endParaRPr lang="tr-TR" sz="3200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ABAFBB1-0772-4371-9E8C-B91896A843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166018"/>
            <a:ext cx="8229600" cy="4525963"/>
          </a:xfrm>
        </p:spPr>
        <p:txBody>
          <a:bodyPr/>
          <a:lstStyle/>
          <a:p>
            <a:r>
              <a:rPr lang="tr-TR" sz="2400" dirty="0"/>
              <a:t>1739 sayılı Millî Eğitim Temel Kanunu’nda ifade edilen Türk Millî Eğitimi’nin Genel Amaçları ve Temel İlkelerine uygun olarak şöyle ifade edilmektedir: </a:t>
            </a:r>
          </a:p>
          <a:p>
            <a:r>
              <a:rPr lang="tr-TR" sz="2400" dirty="0"/>
              <a:t>Sosyal Bilgiler Dersi Öğretim Programı ile öğrencilerin;</a:t>
            </a:r>
          </a:p>
          <a:p>
            <a:r>
              <a:rPr lang="tr-TR" sz="2400" dirty="0"/>
              <a:t>1. Türkiye Cumhuriyeti vatandaşı olarak vatanını ve milletini seven, haklarını bilen ve kullanan, sorumluluklarını</a:t>
            </a:r>
          </a:p>
          <a:p>
            <a:r>
              <a:rPr lang="tr-TR" sz="2400" dirty="0"/>
              <a:t>yerine getiren, millî bilince sahip birer vatandaş olarak yetişmeleri,</a:t>
            </a:r>
          </a:p>
          <a:p>
            <a:r>
              <a:rPr lang="tr-TR" sz="2400" dirty="0"/>
              <a:t>2. Atatürk ilke ve inkılaplarının, Türkiye Cumhuriyeti’nin sosyal, kültürel ve ekonomik kalkınmasındaki yerini</a:t>
            </a:r>
          </a:p>
          <a:p>
            <a:r>
              <a:rPr lang="tr-TR" sz="2400" dirty="0"/>
              <a:t>kavrayıp demokratik, laik, millî ve çağdaş değerleri yaşatmaya istekli olmaları,</a:t>
            </a:r>
          </a:p>
        </p:txBody>
      </p:sp>
    </p:spTree>
    <p:extLst>
      <p:ext uri="{BB962C8B-B14F-4D97-AF65-F5344CB8AC3E}">
        <p14:creationId xmlns:p14="http://schemas.microsoft.com/office/powerpoint/2010/main" val="39983958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2399693-28C9-4384-8F19-84E662044A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642" y="1412776"/>
            <a:ext cx="8229600" cy="4525963"/>
          </a:xfrm>
        </p:spPr>
        <p:txBody>
          <a:bodyPr/>
          <a:lstStyle/>
          <a:p>
            <a:r>
              <a:rPr lang="tr-TR" sz="2400" dirty="0"/>
              <a:t>3. Hukuk kurallarının herkes için bağlayıcı olduğunu, tüm kişi ve kuruluşların yasalar önünde eşit olduğunu gerekçeleriyle bilmeleri,</a:t>
            </a:r>
          </a:p>
          <a:p>
            <a:r>
              <a:rPr lang="tr-TR" sz="2400" dirty="0"/>
              <a:t>4. Türk kültürünü ve tarihini oluşturan temel öge ve süreçleri kavrayarak millî bilincin oluşmasını sağlayan kültürel mirasın korunması ve geliştirilmesi gerektiğini kabul etmeleri,</a:t>
            </a:r>
          </a:p>
          <a:p>
            <a:r>
              <a:rPr lang="tr-TR" sz="2400" dirty="0"/>
              <a:t>5. Yaşadığı çevre ile dünyanın genel coğrafi özelliklerini tanıyarak insan ile çevre arasındaki etkileşimi açıklamaları ve mekânı algılama becerilerini geliştirmeleri,</a:t>
            </a:r>
          </a:p>
          <a:p>
            <a:endParaRPr lang="tr-TR" sz="2400" dirty="0"/>
          </a:p>
        </p:txBody>
      </p:sp>
      <p:sp>
        <p:nvSpPr>
          <p:cNvPr id="4" name="Başlık 1">
            <a:extLst>
              <a:ext uri="{FF2B5EF4-FFF2-40B4-BE49-F238E27FC236}">
                <a16:creationId xmlns:a16="http://schemas.microsoft.com/office/drawing/2014/main" id="{7FF7EB97-A3E9-4C9E-9532-F0EAE9BB9C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5207"/>
            <a:ext cx="8229600" cy="1143000"/>
          </a:xfrm>
        </p:spPr>
        <p:txBody>
          <a:bodyPr/>
          <a:lstStyle/>
          <a:p>
            <a:r>
              <a:rPr lang="tr-TR" sz="3200" b="1" dirty="0"/>
              <a:t>SOSYAL BİLGİLER DERSİ ÖĞRETİM PROGRAMI’NIN ÖZEL AMAÇLARI</a:t>
            </a:r>
            <a:endParaRPr lang="tr-TR" sz="3200" dirty="0"/>
          </a:p>
        </p:txBody>
      </p:sp>
    </p:spTree>
    <p:extLst>
      <p:ext uri="{BB962C8B-B14F-4D97-AF65-F5344CB8AC3E}">
        <p14:creationId xmlns:p14="http://schemas.microsoft.com/office/powerpoint/2010/main" val="15206285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56369DE-4CA1-4707-904A-14822DDF27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66018"/>
            <a:ext cx="8229600" cy="4525963"/>
          </a:xfrm>
        </p:spPr>
        <p:txBody>
          <a:bodyPr/>
          <a:lstStyle/>
          <a:p>
            <a:r>
              <a:rPr lang="tr-TR" sz="2400" dirty="0"/>
              <a:t>6. Doğal çevrenin ve kaynakların sınırlılığının farkına varıp çevre duyarlılığı içerisinde doğal kaynakları korumaya çalışmaları ve sürdürülebilir bir çevre anlayışına sahip olmaları,</a:t>
            </a:r>
          </a:p>
          <a:p>
            <a:r>
              <a:rPr lang="tr-TR" sz="2400" dirty="0"/>
              <a:t>7. Doğru ve güvenilir bilgiye ulaşma yollarını bilen bireyler olarak eleştirel düşünme becerisine sahip olmaları,</a:t>
            </a:r>
          </a:p>
          <a:p>
            <a:r>
              <a:rPr lang="tr-TR" sz="2400" dirty="0"/>
              <a:t>8. Ekonominin temel kavramlarını anlayarak kalkınmada ve uluslararası ekonomik ilişkilerde millî ekonominin yerini kavramaları,</a:t>
            </a:r>
          </a:p>
          <a:p>
            <a:r>
              <a:rPr lang="tr-TR" sz="2400" dirty="0"/>
              <a:t>9. Çalışmanın toplumsal yaşamdaki önemine ve her mesleğin gerekli ve saygın olduğuna inanmaları,</a:t>
            </a:r>
          </a:p>
          <a:p>
            <a:endParaRPr lang="tr-TR" sz="2400" dirty="0"/>
          </a:p>
        </p:txBody>
      </p:sp>
      <p:sp>
        <p:nvSpPr>
          <p:cNvPr id="4" name="Başlık 1">
            <a:extLst>
              <a:ext uri="{FF2B5EF4-FFF2-40B4-BE49-F238E27FC236}">
                <a16:creationId xmlns:a16="http://schemas.microsoft.com/office/drawing/2014/main" id="{088E518A-49B6-45F6-BCA1-2CA139201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tr-TR" sz="3200" b="1" dirty="0"/>
              <a:t>SOSYAL BİLGİLER DERSİ ÖĞRETİM PROGRAMI’NIN ÖZEL AMAÇLARI</a:t>
            </a:r>
            <a:endParaRPr lang="tr-TR" sz="3200" dirty="0"/>
          </a:p>
        </p:txBody>
      </p:sp>
    </p:spTree>
    <p:extLst>
      <p:ext uri="{BB962C8B-B14F-4D97-AF65-F5344CB8AC3E}">
        <p14:creationId xmlns:p14="http://schemas.microsoft.com/office/powerpoint/2010/main" val="23275375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8026A40-F6F3-4B12-9691-7217BB827C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265" y="1166018"/>
            <a:ext cx="8229600" cy="4525963"/>
          </a:xfrm>
        </p:spPr>
        <p:txBody>
          <a:bodyPr/>
          <a:lstStyle/>
          <a:p>
            <a:r>
              <a:rPr lang="tr-TR" sz="2400" dirty="0"/>
              <a:t>10. Farklı dönem ve mekânlara ait tarihsel kanıtları sorgulayarak insanlar, nesneler, olaylar ve olgular arasındaki benzerlik ve farklılıkları belirlemeleri, değişim ve sürekliliği algılamaları,</a:t>
            </a:r>
          </a:p>
          <a:p>
            <a:r>
              <a:rPr lang="tr-TR" sz="2400" dirty="0"/>
              <a:t>11. Bilim ve teknolojinin gelişim sürecini ve toplumsal yaşam üzerindeki etkilerini kavrayarak bilgi ve iletişim teknolojilerini bilinçli kullanmaları,</a:t>
            </a:r>
          </a:p>
          <a:p>
            <a:r>
              <a:rPr lang="tr-TR" sz="2400" dirty="0"/>
              <a:t>12. Bilimsel düşünmeyi temel alarak bilgiye ulaşma, bilgiyi kullanma ve üretmede bilimsel ahlakı gözetmeleri,</a:t>
            </a:r>
          </a:p>
          <a:p>
            <a:r>
              <a:rPr lang="tr-TR" sz="2400" dirty="0"/>
              <a:t>13. Toplumsal ilişkileri düzenlemek ve karşılaştığı sorunları çözmek için temel iletişim becerileri ile sosyal bilimlerin temel kavram ve yöntemlerini kullanabilmeleri,</a:t>
            </a:r>
          </a:p>
          <a:p>
            <a:endParaRPr lang="tr-TR" sz="2400" dirty="0"/>
          </a:p>
        </p:txBody>
      </p:sp>
      <p:sp>
        <p:nvSpPr>
          <p:cNvPr id="4" name="Başlık 1">
            <a:extLst>
              <a:ext uri="{FF2B5EF4-FFF2-40B4-BE49-F238E27FC236}">
                <a16:creationId xmlns:a16="http://schemas.microsoft.com/office/drawing/2014/main" id="{0E672434-718E-4A6B-8314-6F05401BBD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18459"/>
            <a:ext cx="8229600" cy="1143000"/>
          </a:xfrm>
        </p:spPr>
        <p:txBody>
          <a:bodyPr/>
          <a:lstStyle/>
          <a:p>
            <a:r>
              <a:rPr lang="tr-TR" sz="3200" b="1" dirty="0"/>
              <a:t>SOSYAL BİLGİLER DERSİ ÖĞRETİM PROGRAMI’NIN ÖZEL AMAÇLARI</a:t>
            </a:r>
            <a:endParaRPr lang="tr-TR" sz="3200" dirty="0"/>
          </a:p>
        </p:txBody>
      </p:sp>
    </p:spTree>
    <p:extLst>
      <p:ext uri="{BB962C8B-B14F-4D97-AF65-F5344CB8AC3E}">
        <p14:creationId xmlns:p14="http://schemas.microsoft.com/office/powerpoint/2010/main" val="38857973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6795EBE-7AD9-46D1-B9FD-EC69AE08D3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760" y="1177821"/>
            <a:ext cx="8892480" cy="4525963"/>
          </a:xfrm>
        </p:spPr>
        <p:txBody>
          <a:bodyPr/>
          <a:lstStyle/>
          <a:p>
            <a:r>
              <a:rPr lang="tr-TR" sz="2400" dirty="0"/>
              <a:t>14. Katılımın önemine inanmaları, kişisel ve toplumsal sorunların çözümü için görüşler belirtmeleri,</a:t>
            </a:r>
          </a:p>
          <a:p>
            <a:r>
              <a:rPr lang="tr-TR" sz="2400" dirty="0"/>
              <a:t>15. İnsan hakları, ulusal egemenlik, demokrasi, laiklik, cumhuriyet kavramlarının tarihsel süreçlerini ve günümüz Türkiye’si üzerindeki etkilerini kavrayarak yaşamını demokratik kurallara göre düzenlemeleri,</a:t>
            </a:r>
          </a:p>
          <a:p>
            <a:r>
              <a:rPr lang="tr-TR" sz="2400" dirty="0"/>
              <a:t>16. Millî, manevi değerleri ile evrensel değerleri benimseyerek erdemli insan olmanın önemini ve yollarını bilmeleri,</a:t>
            </a:r>
          </a:p>
          <a:p>
            <a:r>
              <a:rPr lang="tr-TR" sz="2400" dirty="0"/>
              <a:t>17. Ülkesini ve dünyayı ilgilendiren konulara duyarlılık göstermeleri,</a:t>
            </a:r>
          </a:p>
          <a:p>
            <a:r>
              <a:rPr lang="tr-TR" sz="2400" dirty="0"/>
              <a:t>18. Özgür birer birey olarak fiziksel, duygusal özelliklerinin; ilgi, istek ve yeteneklerinin farkına varması amaçlanmaktadır.</a:t>
            </a:r>
          </a:p>
          <a:p>
            <a:endParaRPr lang="tr-TR" sz="2400" dirty="0"/>
          </a:p>
        </p:txBody>
      </p:sp>
      <p:sp>
        <p:nvSpPr>
          <p:cNvPr id="4" name="Başlık 1">
            <a:extLst>
              <a:ext uri="{FF2B5EF4-FFF2-40B4-BE49-F238E27FC236}">
                <a16:creationId xmlns:a16="http://schemas.microsoft.com/office/drawing/2014/main" id="{EE524D10-A283-4BA0-B57D-E7BC067EEA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tr-TR" sz="3200" b="1" dirty="0"/>
              <a:t>SOSYAL BİLGİLER DERSİ ÖĞRETİM PROGRAMI’NIN ÖZEL AMAÇLARI</a:t>
            </a:r>
            <a:endParaRPr lang="tr-TR" sz="3200" dirty="0"/>
          </a:p>
        </p:txBody>
      </p:sp>
    </p:spTree>
    <p:extLst>
      <p:ext uri="{BB962C8B-B14F-4D97-AF65-F5344CB8AC3E}">
        <p14:creationId xmlns:p14="http://schemas.microsoft.com/office/powerpoint/2010/main" val="4046414242"/>
      </p:ext>
    </p:extLst>
  </p:cSld>
  <p:clrMapOvr>
    <a:masterClrMapping/>
  </p:clrMapOvr>
</p:sld>
</file>

<file path=ppt/theme/theme1.xml><?xml version="1.0" encoding="utf-8"?>
<a:theme xmlns:a="http://schemas.openxmlformats.org/drawingml/2006/main" name="Varsayılan Tasarım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</Template>
  <TotalTime>29</TotalTime>
  <Words>469</Words>
  <Application>Microsoft Office PowerPoint</Application>
  <PresentationFormat>Ekran Gösterisi (4:3)</PresentationFormat>
  <Paragraphs>35</Paragraphs>
  <Slides>7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1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7</vt:i4>
      </vt:variant>
    </vt:vector>
  </HeadingPairs>
  <TitlesOfParts>
    <vt:vector size="9" baseType="lpstr">
      <vt:lpstr>Arial</vt:lpstr>
      <vt:lpstr>Varsayılan Tasarım</vt:lpstr>
      <vt:lpstr>PowerPoint Sunusu</vt:lpstr>
      <vt:lpstr>Sosyal Bilgiler Alanının Temel Amaçları</vt:lpstr>
      <vt:lpstr>SOSYAL BİLGİLER DERSİ ÖĞRETİM PROGRAMI’NIN ÖZEL AMAÇLARI</vt:lpstr>
      <vt:lpstr>SOSYAL BİLGİLER DERSİ ÖĞRETİM PROGRAMI’NIN ÖZEL AMAÇLARI</vt:lpstr>
      <vt:lpstr>SOSYAL BİLGİLER DERSİ ÖĞRETİM PROGRAMI’NIN ÖZEL AMAÇLARI</vt:lpstr>
      <vt:lpstr>SOSYAL BİLGİLER DERSİ ÖĞRETİM PROGRAMI’NIN ÖZEL AMAÇLARI</vt:lpstr>
      <vt:lpstr>SOSYAL BİLGİLER DERSİ ÖĞRETİM PROGRAMI’NIN ÖZEL AMAÇLARI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USER</dc:creator>
  <cp:lastModifiedBy>Windows</cp:lastModifiedBy>
  <cp:revision>11</cp:revision>
  <cp:lastPrinted>1601-01-01T00:00:00Z</cp:lastPrinted>
  <dcterms:created xsi:type="dcterms:W3CDTF">2020-01-14T12:16:28Z</dcterms:created>
  <dcterms:modified xsi:type="dcterms:W3CDTF">2020-03-19T17:03:05Z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