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30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</a:t>
            </a:r>
          </a:p>
          <a:p>
            <a:pPr>
              <a:lnSpc>
                <a:spcPct val="90000"/>
              </a:lnSpc>
            </a:pPr>
            <a:r>
              <a:rPr lang="tr-TR" altLang="tr-TR" sz="3200" b="1" dirty="0"/>
              <a:t>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EĞİTİM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SNÖ306-Sosyal Bilgiler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Sosyal Bilgiler Alanının Temel Becerileri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Hafta-3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/>
              <a:t>SNÖ306-Sosyal Bilgiler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25D1C4-82A2-4291-8F73-055300210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SOSYAL BİLGİLER DERSİ ÖĞRETİM PROGRAMI’NDA TEMEL BECERİLER</a:t>
            </a:r>
            <a:endParaRPr lang="tr-TR" sz="32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BAFBB1-0772-4371-9E8C-B91896A84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Sosyal Bilgiler Dersi Öğretim Programı’nda aşağıdaki becerilerin kazandırılması da amaçlanmaktadır.</a:t>
            </a:r>
          </a:p>
          <a:p>
            <a:r>
              <a:rPr lang="tr-TR" dirty="0"/>
              <a:t>Amaçlarda ifadesi olan ve TYÇ. ile de uyumlu olarak bu ders kapsamında öğrenilecek beceriler aşağıdaki tabloda özetlenmiştir.</a:t>
            </a:r>
          </a:p>
        </p:txBody>
      </p:sp>
    </p:spTree>
    <p:extLst>
      <p:ext uri="{BB962C8B-B14F-4D97-AF65-F5344CB8AC3E}">
        <p14:creationId xmlns:p14="http://schemas.microsoft.com/office/powerpoint/2010/main" val="3998395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7F3548-4D50-4A86-A49B-44CA0F7AA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SOSYAL BİLGİLER DERSİ ÖĞRETİM PROGRAMI’NDA TEMEL BECERİLER</a:t>
            </a:r>
            <a:endParaRPr lang="tr-TR" sz="32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C8757A4-808D-4141-B13B-7388A9F02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552CA96-6BD4-4528-9B67-F49A4CFB7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4951"/>
            <a:ext cx="9144000" cy="417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75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B711275-BD40-4AD4-A71A-985C7AB81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/>
              <a:t>SOSYAL BİLGİLER DERSİ ÖĞRETİM PROGRAMI’NDA DEĞERLER EĞİTİMİ</a:t>
            </a:r>
            <a:endParaRPr lang="tr-TR" sz="32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72ABB95-F4BD-408A-BA0C-55852B6A5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Sosyal Bilgiler Dersi Öğretim Programı’nda aşağıdaki değerler yer almaktadır: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9D4F5E1-38A5-4B19-BFF4-7974BFCF3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8960"/>
            <a:ext cx="9144000" cy="293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99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A1FE0B-9B63-406B-A44D-5DC903293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/>
              <a:t>21. yüzyıl becerileri ile;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94E2C-81F7-439D-A59D-CB7504851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507288" cy="4785395"/>
          </a:xfrm>
        </p:spPr>
        <p:txBody>
          <a:bodyPr/>
          <a:lstStyle/>
          <a:p>
            <a:r>
              <a:rPr lang="tr-TR" sz="2400" dirty="0"/>
              <a:t>Anadilini etkili bir biçimde kullanabilen, </a:t>
            </a:r>
          </a:p>
          <a:p>
            <a:r>
              <a:rPr lang="tr-TR" sz="2400" dirty="0"/>
              <a:t>İngilizceyi üst düzey kullanabilme becerilerine sahip, (CLIL yöntemi kullanılarak öğretildiğinde bu süreç hızlanacaktır.) </a:t>
            </a:r>
          </a:p>
          <a:p>
            <a:r>
              <a:rPr lang="tr-TR" sz="2400" dirty="0"/>
              <a:t>İkinci bir yabancı dile hâkim (Tercihen Almanca – Mühendislik Dili), </a:t>
            </a:r>
          </a:p>
          <a:p>
            <a:r>
              <a:rPr lang="tr-TR" sz="2400" dirty="0"/>
              <a:t>Bilimin dili matematiği öğrenmiş, akıl oyunları ile anaokulundan itibaren geometri alanında desteklenen, </a:t>
            </a:r>
          </a:p>
          <a:p>
            <a:r>
              <a:rPr lang="tr-TR" sz="2400" dirty="0"/>
              <a:t>Transfer becerileri gelişmiş, </a:t>
            </a:r>
          </a:p>
          <a:p>
            <a:r>
              <a:rPr lang="tr-TR" sz="2400" dirty="0"/>
              <a:t>Teknoloji okuryazarı, </a:t>
            </a:r>
          </a:p>
          <a:p>
            <a:r>
              <a:rPr lang="tr-TR" sz="2400" dirty="0"/>
              <a:t>Üç boyutlu düşünme becerileri gelişmiş, </a:t>
            </a:r>
          </a:p>
          <a:p>
            <a:r>
              <a:rPr lang="tr-TR" sz="2400" dirty="0"/>
              <a:t>Tasarlayan ve üreten (gerektiğinde 3d, ahşap ve robotik atölyelerini kullanabilen.) 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879670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694288-AD6A-4E88-ADD6-D01A93D08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/>
              <a:t>21. yüzyıl becerileri ile;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EC3728-059A-4DB1-BA04-21843432F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07" y="1417638"/>
            <a:ext cx="8229600" cy="4525963"/>
          </a:xfrm>
        </p:spPr>
        <p:txBody>
          <a:bodyPr/>
          <a:lstStyle/>
          <a:p>
            <a:r>
              <a:rPr lang="tr-TR" sz="2400" dirty="0"/>
              <a:t>Ritim duygusu gelişmiş (Tercihen </a:t>
            </a:r>
            <a:r>
              <a:rPr lang="tr-TR" sz="2400" dirty="0" err="1"/>
              <a:t>Orff</a:t>
            </a:r>
            <a:r>
              <a:rPr lang="tr-TR" sz="2400" dirty="0"/>
              <a:t>-Beden perküsyonu kullanılarak), </a:t>
            </a:r>
          </a:p>
          <a:p>
            <a:r>
              <a:rPr lang="tr-TR" sz="2400" dirty="0"/>
              <a:t>Algoritma hazırlayan, kodlama yapan, bilgi - </a:t>
            </a:r>
            <a:r>
              <a:rPr lang="tr-TR" sz="2400" dirty="0" err="1"/>
              <a:t>işlemsel</a:t>
            </a:r>
            <a:r>
              <a:rPr lang="tr-TR" sz="2400" dirty="0"/>
              <a:t> düşünme becerileri üst düzeyde olan, </a:t>
            </a:r>
          </a:p>
          <a:p>
            <a:r>
              <a:rPr lang="tr-TR" sz="2400" dirty="0"/>
              <a:t>Çevreye, yaşadığı dünyaya ve evrene duyarlı, </a:t>
            </a:r>
          </a:p>
          <a:p>
            <a:r>
              <a:rPr lang="tr-TR" sz="2400" dirty="0"/>
              <a:t>Kendi geleceğini tasarlayan, </a:t>
            </a:r>
          </a:p>
          <a:p>
            <a:r>
              <a:rPr lang="tr-TR" sz="2400" dirty="0"/>
              <a:t>Sanat ve spor farkındalıkları gelişmiş, </a:t>
            </a:r>
          </a:p>
          <a:p>
            <a:r>
              <a:rPr lang="tr-TR" sz="2400" dirty="0"/>
              <a:t>Ekip çalışması yapabilen, çözüm öneren, çözüm üreten, </a:t>
            </a:r>
          </a:p>
          <a:p>
            <a:r>
              <a:rPr lang="tr-TR" sz="2400" dirty="0"/>
              <a:t>İletişim becerileri yüksek, alanında lider, </a:t>
            </a:r>
          </a:p>
          <a:p>
            <a:r>
              <a:rPr lang="tr-TR" sz="2400" dirty="0"/>
              <a:t>Sivil inisiyatifte güç olduğunu gören; kısaca STEM okuryazarı bireyler yetiştirmek temel yaklaşımdır. 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933579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1A2447-2B69-4908-917C-131025820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Kazanım Merkezli STEM Uygulamaları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B7E03E-9A47-4EC9-80E3-809384E38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STEM yaklaşımı ile öğrencilerin eğitimleri planlanırken; </a:t>
            </a:r>
          </a:p>
          <a:p>
            <a:r>
              <a:rPr lang="tr-TR" dirty="0"/>
              <a:t>21. yüzyıl becerileri, </a:t>
            </a:r>
          </a:p>
          <a:p>
            <a:r>
              <a:rPr lang="tr-TR" dirty="0"/>
              <a:t>Fen ve matematik becerileri, </a:t>
            </a:r>
          </a:p>
          <a:p>
            <a:r>
              <a:rPr lang="tr-TR" dirty="0"/>
              <a:t>Teknoloji ve mühendislik becerileri, </a:t>
            </a:r>
          </a:p>
          <a:p>
            <a:r>
              <a:rPr lang="tr-TR" dirty="0"/>
              <a:t>Disiplinler arası iş birliği ön plana çıkmaktadır.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70069132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28</TotalTime>
  <Words>284</Words>
  <Application>Microsoft Office PowerPoint</Application>
  <PresentationFormat>Ekran Gösterisi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0" baseType="lpstr">
      <vt:lpstr>Arial</vt:lpstr>
      <vt:lpstr>Varsayılan Tasarım</vt:lpstr>
      <vt:lpstr>PowerPoint Sunusu</vt:lpstr>
      <vt:lpstr>Sosyal Bilgiler Alanının Temel Becerileri</vt:lpstr>
      <vt:lpstr>SOSYAL BİLGİLER DERSİ ÖĞRETİM PROGRAMI’NDA TEMEL BECERİLER</vt:lpstr>
      <vt:lpstr>SOSYAL BİLGİLER DERSİ ÖĞRETİM PROGRAMI’NDA TEMEL BECERİLER</vt:lpstr>
      <vt:lpstr>SOSYAL BİLGİLER DERSİ ÖĞRETİM PROGRAMI’NDA DEĞERLER EĞİTİMİ</vt:lpstr>
      <vt:lpstr>21. yüzyıl becerileri ile; </vt:lpstr>
      <vt:lpstr>21. yüzyıl becerileri ile; </vt:lpstr>
      <vt:lpstr>Kazanım Merkezli STEM Uygulamaları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Windows</cp:lastModifiedBy>
  <cp:revision>15</cp:revision>
  <cp:lastPrinted>1601-01-01T00:00:00Z</cp:lastPrinted>
  <dcterms:created xsi:type="dcterms:W3CDTF">2020-01-14T12:16:28Z</dcterms:created>
  <dcterms:modified xsi:type="dcterms:W3CDTF">2020-03-19T17:11:45Z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