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2" d="100"/>
          <a:sy n="72" d="100"/>
        </p:scale>
        <p:origin x="130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19.03.2020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TEMEL EĞİTİM BÖLÜMÜ</a:t>
            </a:r>
          </a:p>
          <a:p>
            <a:pPr>
              <a:lnSpc>
                <a:spcPct val="90000"/>
              </a:lnSpc>
            </a:pPr>
            <a:r>
              <a:rPr lang="tr-TR" altLang="tr-TR" sz="3200" b="1" dirty="0"/>
              <a:t>SINIF EĞİTİMİ ANABİLİM DALI</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EĞİTİM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SNÖ306-Sosyal Bilgiler Öğretimi</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Dr. </a:t>
            </a:r>
            <a:r>
              <a:rPr lang="tr-TR" altLang="tr-TR" sz="2000" b="1" i="1" dirty="0" err="1">
                <a:solidFill>
                  <a:schemeClr val="bg1">
                    <a:lumMod val="50000"/>
                  </a:schemeClr>
                </a:solidFill>
              </a:rPr>
              <a:t>Öğr</a:t>
            </a:r>
            <a:r>
              <a:rPr lang="tr-TR" altLang="tr-TR" sz="2000" b="1" i="1" dirty="0">
                <a:solidFill>
                  <a:schemeClr val="bg1">
                    <a:lumMod val="50000"/>
                  </a:schemeClr>
                </a:solidFill>
              </a:rPr>
              <a:t>. Üyesi, Ceren ÇEVİK KANSU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a:t>Sosyal Bilgilerde Okuryazarlık</a:t>
            </a:r>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Hafta-4</a:t>
            </a:r>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SNÖ306-Sosyal Bilgiler Öğretimi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25D1C4-82A2-4291-8F73-05530021080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ABAFBB1-0772-4371-9E8C-B91896A84349}"/>
              </a:ext>
            </a:extLst>
          </p:cNvPr>
          <p:cNvSpPr>
            <a:spLocks noGrp="1"/>
          </p:cNvSpPr>
          <p:nvPr>
            <p:ph idx="1"/>
          </p:nvPr>
        </p:nvSpPr>
        <p:spPr/>
        <p:txBody>
          <a:bodyPr/>
          <a:lstStyle/>
          <a:p>
            <a:r>
              <a:rPr lang="tr-TR" sz="2800" b="1" u="sng" dirty="0"/>
              <a:t>Ekonomi okuryazarlığı; </a:t>
            </a:r>
            <a:r>
              <a:rPr lang="tr-TR" sz="2800" dirty="0"/>
              <a:t>öğrencilerin yaş düzeylerine uygun olarak üretici, tüketici, çalışan ve yatırımcı olarak rollerinde, sorumluluk sahibi, çalışkan ve dürüst vatandaşlar olarak gelecekte daha iyi kararlar almada, ülkesini ve dünyayı daha iyi anlamada kendilerine yardımcı olacak seviyede ihtiyacı olan ekonomik bilgi, beceri ve tutumlarla donatılmalarıdır (Hayta ve Akhan, 2014: 208).</a:t>
            </a:r>
          </a:p>
        </p:txBody>
      </p:sp>
    </p:spTree>
    <p:extLst>
      <p:ext uri="{BB962C8B-B14F-4D97-AF65-F5344CB8AC3E}">
        <p14:creationId xmlns:p14="http://schemas.microsoft.com/office/powerpoint/2010/main" val="3998395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C6A3D5-C391-4722-A604-52932B8C8A0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C04377B-B379-445D-BAA5-AC2F09C515F2}"/>
              </a:ext>
            </a:extLst>
          </p:cNvPr>
          <p:cNvSpPr>
            <a:spLocks noGrp="1"/>
          </p:cNvSpPr>
          <p:nvPr>
            <p:ph idx="1"/>
          </p:nvPr>
        </p:nvSpPr>
        <p:spPr/>
        <p:txBody>
          <a:bodyPr/>
          <a:lstStyle/>
          <a:p>
            <a:r>
              <a:rPr lang="tr-TR" b="1" u="sng" dirty="0"/>
              <a:t>Çevre okuryazarlığı; </a:t>
            </a:r>
            <a:r>
              <a:rPr lang="tr-TR" dirty="0"/>
              <a:t>doğal sistemlerin nasıl işlediğini ve bu sistemlerin insanların oluşturduğu sistemler ile nasıl etkileşim içerisinde olduğunun farkında olmaktır. Dolayısıyla Sosyal Bilgilerin bahsedilen genel amacı gerçekleştirildiğinde aslında öğrencilerin çevre okuryazarı birer birey olması sağlanacaktır (Karatekin, 2013: 60). </a:t>
            </a:r>
          </a:p>
        </p:txBody>
      </p:sp>
    </p:spTree>
    <p:extLst>
      <p:ext uri="{BB962C8B-B14F-4D97-AF65-F5344CB8AC3E}">
        <p14:creationId xmlns:p14="http://schemas.microsoft.com/office/powerpoint/2010/main" val="834881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5DE7078-D055-441A-BB97-2E5B0D1CB1B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5F580AE0-8192-4E34-AEB0-BD238402D2B3}"/>
              </a:ext>
            </a:extLst>
          </p:cNvPr>
          <p:cNvSpPr>
            <a:spLocks noGrp="1"/>
          </p:cNvSpPr>
          <p:nvPr>
            <p:ph idx="1"/>
          </p:nvPr>
        </p:nvSpPr>
        <p:spPr/>
        <p:txBody>
          <a:bodyPr/>
          <a:lstStyle/>
          <a:p>
            <a:r>
              <a:rPr lang="tr-TR" b="1" u="sng" dirty="0"/>
              <a:t>Medya okuryazarlığı; </a:t>
            </a:r>
            <a:r>
              <a:rPr lang="tr-TR" dirty="0"/>
              <a:t>beceri, tutum, bilgi ve anlayışlar bütünüdür. Bu bağlamda soru sormayı, seçimler yapmayı, varsayımları sorgulamayı, eleştirmeyi ve medyayı değerlendirmeyi sağlar (</a:t>
            </a:r>
            <a:r>
              <a:rPr lang="tr-TR" dirty="0" err="1"/>
              <a:t>Schwarz</a:t>
            </a:r>
            <a:r>
              <a:rPr lang="tr-TR" dirty="0"/>
              <a:t>, 2001:118). </a:t>
            </a:r>
          </a:p>
        </p:txBody>
      </p:sp>
    </p:spTree>
    <p:extLst>
      <p:ext uri="{BB962C8B-B14F-4D97-AF65-F5344CB8AC3E}">
        <p14:creationId xmlns:p14="http://schemas.microsoft.com/office/powerpoint/2010/main" val="2066972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BF18C2E-0A9D-4A87-9A86-CE2CD65A77B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AD28EFB1-FA31-4B08-BED9-F09802B5B573}"/>
              </a:ext>
            </a:extLst>
          </p:cNvPr>
          <p:cNvSpPr>
            <a:spLocks noGrp="1"/>
          </p:cNvSpPr>
          <p:nvPr>
            <p:ph idx="1"/>
          </p:nvPr>
        </p:nvSpPr>
        <p:spPr/>
        <p:txBody>
          <a:bodyPr/>
          <a:lstStyle/>
          <a:p>
            <a:r>
              <a:rPr lang="tr-TR" b="1" u="sng" dirty="0"/>
              <a:t>Tarih okuryazarlığı; </a:t>
            </a:r>
            <a:r>
              <a:rPr lang="tr-TR" dirty="0"/>
              <a:t>tarih ve okuryazarlık kavramlarının bir araya gelmesinden oluşmaktadır ve en basit haliyle ezberci tarih eğitimine karşı çıkarak tarihsel olaylara ilişkin araştırma sorgulama yapılması, yorum ve değerlendirilmelerde bulunması anlamlarına gelmektedir (Keçe, 2013: 18). </a:t>
            </a:r>
          </a:p>
        </p:txBody>
      </p:sp>
    </p:spTree>
    <p:extLst>
      <p:ext uri="{BB962C8B-B14F-4D97-AF65-F5344CB8AC3E}">
        <p14:creationId xmlns:p14="http://schemas.microsoft.com/office/powerpoint/2010/main" val="1205433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2EBFCD-1DED-4B6A-BB71-5D4C74F1BF9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7080077-BEE7-426E-9560-5CD5D10094C9}"/>
              </a:ext>
            </a:extLst>
          </p:cNvPr>
          <p:cNvSpPr>
            <a:spLocks noGrp="1"/>
          </p:cNvSpPr>
          <p:nvPr>
            <p:ph idx="1"/>
          </p:nvPr>
        </p:nvSpPr>
        <p:spPr/>
        <p:txBody>
          <a:bodyPr/>
          <a:lstStyle/>
          <a:p>
            <a:r>
              <a:rPr lang="tr-TR" b="1" u="sng" dirty="0"/>
              <a:t>Harita okuryazarlığı; </a:t>
            </a:r>
            <a:r>
              <a:rPr lang="tr-TR" dirty="0"/>
              <a:t>bireye düşünce, eylem, obje, grafik ve sembolleri anlama ve yorumlama imkânı vererek, yaşam boyu öğrenme bilincini oluşturma, bu bilinci geliştirmede etkin öğrenmelerle problem çözme becerilerini kazanmalarını sağlayabilmektedir.</a:t>
            </a:r>
          </a:p>
        </p:txBody>
      </p:sp>
    </p:spTree>
    <p:extLst>
      <p:ext uri="{BB962C8B-B14F-4D97-AF65-F5344CB8AC3E}">
        <p14:creationId xmlns:p14="http://schemas.microsoft.com/office/powerpoint/2010/main" val="2264216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2471A8-4640-4271-9A9D-6DDC8F09B99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295CA22-F235-4108-9059-6CE6A1AA2151}"/>
              </a:ext>
            </a:extLst>
          </p:cNvPr>
          <p:cNvSpPr>
            <a:spLocks noGrp="1"/>
          </p:cNvSpPr>
          <p:nvPr>
            <p:ph idx="1"/>
          </p:nvPr>
        </p:nvSpPr>
        <p:spPr/>
        <p:txBody>
          <a:bodyPr/>
          <a:lstStyle/>
          <a:p>
            <a:r>
              <a:rPr lang="tr-TR" b="1" u="sng" dirty="0"/>
              <a:t>Teknoloji okuryazarlığı; </a:t>
            </a:r>
            <a:r>
              <a:rPr lang="tr-TR" dirty="0"/>
              <a:t>bilgi teknolojilerindeki yenilikleri kavramak, gelişmelere uyum sağlamak, yeni teknolojileri değerlendirmek ve kullanmak becerilerini kapsamaktadır (Aldemir, 2004: 32). </a:t>
            </a:r>
          </a:p>
        </p:txBody>
      </p:sp>
    </p:spTree>
    <p:extLst>
      <p:ext uri="{BB962C8B-B14F-4D97-AF65-F5344CB8AC3E}">
        <p14:creationId xmlns:p14="http://schemas.microsoft.com/office/powerpoint/2010/main" val="772425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9A77695-534B-40B3-B6CD-0C5FB78A743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91A84CC6-98FD-4888-ADE5-30BEE646ECC3}"/>
              </a:ext>
            </a:extLst>
          </p:cNvPr>
          <p:cNvSpPr>
            <a:spLocks noGrp="1"/>
          </p:cNvSpPr>
          <p:nvPr>
            <p:ph idx="1"/>
          </p:nvPr>
        </p:nvSpPr>
        <p:spPr/>
        <p:txBody>
          <a:bodyPr/>
          <a:lstStyle/>
          <a:p>
            <a:r>
              <a:rPr lang="tr-TR" sz="2800" b="1" u="sng" dirty="0"/>
              <a:t>Coğrafya okuryazarlığı; </a:t>
            </a:r>
            <a:r>
              <a:rPr lang="tr-TR" sz="2800" dirty="0"/>
              <a:t>Üç farklı seviyede ele alınabilecek coğrafya okuryazarlığı alt düzeyde </a:t>
            </a:r>
            <a:r>
              <a:rPr lang="tr-TR" sz="2800" dirty="0" err="1"/>
              <a:t>lokasyon</a:t>
            </a:r>
            <a:r>
              <a:rPr lang="tr-TR" sz="2800" dirty="0"/>
              <a:t> bilme becerisi; orta düzeyde insanın çevre ile olan ilişkisini neden ve sonuçları ile ele almayı bunun yanı sıra sorgulama, doğrulama, değerlendirme ve analiz etme becerilerini; üst düzey ise eleştirel coğrafya okuryazarlığı düzeyinde, milletlerin sahip oldukları güçlerin ve doğal kaynakların farklı olmasının coğrafya ile bağını çözümleyebilme gibi bileşenleri kapsar (</a:t>
            </a:r>
            <a:r>
              <a:rPr lang="tr-TR" sz="2800" dirty="0" err="1"/>
              <a:t>Oigara</a:t>
            </a:r>
            <a:r>
              <a:rPr lang="tr-TR" sz="2800" dirty="0"/>
              <a:t>, 2006). </a:t>
            </a:r>
          </a:p>
        </p:txBody>
      </p:sp>
    </p:spTree>
    <p:extLst>
      <p:ext uri="{BB962C8B-B14F-4D97-AF65-F5344CB8AC3E}">
        <p14:creationId xmlns:p14="http://schemas.microsoft.com/office/powerpoint/2010/main" val="4058813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0AC7C4F-9F34-4446-8F1F-F19E123F6E6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1215B58-B37B-451E-8D73-7481E3320046}"/>
              </a:ext>
            </a:extLst>
          </p:cNvPr>
          <p:cNvSpPr>
            <a:spLocks noGrp="1"/>
          </p:cNvSpPr>
          <p:nvPr>
            <p:ph idx="1"/>
          </p:nvPr>
        </p:nvSpPr>
        <p:spPr/>
        <p:txBody>
          <a:bodyPr/>
          <a:lstStyle/>
          <a:p>
            <a:r>
              <a:rPr lang="tr-TR" b="1" u="sng" dirty="0"/>
              <a:t>Politik okuryazarlık; </a:t>
            </a:r>
            <a:r>
              <a:rPr lang="tr-TR" dirty="0"/>
              <a:t>sosyal hayatın nasıl işlediğinin anlaşılabilmesi için günlük yaşamın bir parçası haline gelen politik süreçlere ilişkin eleştirel düşünme becerisine ve temel politik bilgilere sahip olmak biçiminde tanımlanabilir. </a:t>
            </a:r>
          </a:p>
        </p:txBody>
      </p:sp>
    </p:spTree>
    <p:extLst>
      <p:ext uri="{BB962C8B-B14F-4D97-AF65-F5344CB8AC3E}">
        <p14:creationId xmlns:p14="http://schemas.microsoft.com/office/powerpoint/2010/main" val="683080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8B53E4-13CE-4AC7-AFBD-DB2E6047F0A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6B22B58A-B862-43AE-97CC-B22EFAB3025F}"/>
              </a:ext>
            </a:extLst>
          </p:cNvPr>
          <p:cNvSpPr>
            <a:spLocks noGrp="1"/>
          </p:cNvSpPr>
          <p:nvPr>
            <p:ph idx="1"/>
          </p:nvPr>
        </p:nvSpPr>
        <p:spPr/>
        <p:txBody>
          <a:bodyPr/>
          <a:lstStyle/>
          <a:p>
            <a:r>
              <a:rPr lang="tr-TR" b="1" u="sng" dirty="0"/>
              <a:t>Hukuk okuryazarlığı; </a:t>
            </a:r>
            <a:r>
              <a:rPr lang="tr-TR" dirty="0"/>
              <a:t>Sosyal Bilgiler programının hedefleri arasında yer alan; etkin, üretken, hak ve sorumluluklarını bilen ve kullanan vatandaşlar yetiştirebilmek (MEB, 2004) için öğrencilerin hukuk okuryazarı olması önem kazanmaktadır. </a:t>
            </a:r>
          </a:p>
        </p:txBody>
      </p:sp>
    </p:spTree>
    <p:extLst>
      <p:ext uri="{BB962C8B-B14F-4D97-AF65-F5344CB8AC3E}">
        <p14:creationId xmlns:p14="http://schemas.microsoft.com/office/powerpoint/2010/main" val="1435541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476535-D919-4131-8AB2-2C143EA2DF7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EF199E7B-B6C1-44DF-AE9A-B702EBB39989}"/>
              </a:ext>
            </a:extLst>
          </p:cNvPr>
          <p:cNvSpPr>
            <a:spLocks noGrp="1"/>
          </p:cNvSpPr>
          <p:nvPr>
            <p:ph idx="1"/>
          </p:nvPr>
        </p:nvSpPr>
        <p:spPr/>
        <p:txBody>
          <a:bodyPr/>
          <a:lstStyle/>
          <a:p>
            <a:r>
              <a:rPr lang="tr-TR" b="1" u="sng" dirty="0"/>
              <a:t>Eleştirel okuryazarlık; </a:t>
            </a:r>
            <a:r>
              <a:rPr lang="tr-TR" dirty="0"/>
              <a:t>bireyin okuduklarını yargılaması, sorgulaması, aklını kullanarak bir sonuca varma becerisine sahip olmasıdır. Çağımız toplumunda çevresiyle etkin bir şekilde iletişim kurabilen, çevresinde olup bitenlere eleştirel bir gözle bakabilen bireyler yetiştirmenin önemi daha da artmıştır. </a:t>
            </a:r>
          </a:p>
        </p:txBody>
      </p:sp>
    </p:spTree>
    <p:extLst>
      <p:ext uri="{BB962C8B-B14F-4D97-AF65-F5344CB8AC3E}">
        <p14:creationId xmlns:p14="http://schemas.microsoft.com/office/powerpoint/2010/main" val="3902958435"/>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28</TotalTime>
  <Words>444</Words>
  <Application>Microsoft Office PowerPoint</Application>
  <PresentationFormat>Ekran Gösterisi (4:3)</PresentationFormat>
  <Paragraphs>18</Paragraphs>
  <Slides>12</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12</vt:i4>
      </vt:variant>
    </vt:vector>
  </HeadingPairs>
  <TitlesOfParts>
    <vt:vector size="14" baseType="lpstr">
      <vt:lpstr>Arial</vt:lpstr>
      <vt:lpstr>Varsayılan Tasarım</vt:lpstr>
      <vt:lpstr>PowerPoint Sunusu</vt:lpstr>
      <vt:lpstr>Sosyal Bilgilerde Okuryazarlık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Windows</cp:lastModifiedBy>
  <cp:revision>14</cp:revision>
  <cp:lastPrinted>1601-01-01T00:00:00Z</cp:lastPrinted>
  <dcterms:created xsi:type="dcterms:W3CDTF">2020-01-14T12:16:28Z</dcterms:created>
  <dcterms:modified xsi:type="dcterms:W3CDTF">2020-03-19T17:16:33Z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