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TEMEL EĞİTİM BÖLÜMÜ</a:t>
            </a:r>
          </a:p>
          <a:p>
            <a:pPr>
              <a:lnSpc>
                <a:spcPct val="90000"/>
              </a:lnSpc>
            </a:pPr>
            <a:r>
              <a:rPr lang="tr-TR" altLang="tr-TR" sz="3200" b="1" dirty="0"/>
              <a:t>SINIF EĞİTİMİ ANABİLİM DALI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EĞİTİM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SNÖ306-Sosyal Bilgiler Öğretimi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Ceren ÇEVİK KANSU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Sosyal Bilgiler Alanında Temel Temalar ve Alanlar</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Hafta-5</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SNÖ306-Sosyal Bilgiler Öğretimi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25D1C4-82A2-4291-8F73-055300210802}"/>
              </a:ext>
            </a:extLst>
          </p:cNvPr>
          <p:cNvSpPr>
            <a:spLocks noGrp="1"/>
          </p:cNvSpPr>
          <p:nvPr>
            <p:ph type="title"/>
          </p:nvPr>
        </p:nvSpPr>
        <p:spPr/>
        <p:txBody>
          <a:bodyPr/>
          <a:lstStyle/>
          <a:p>
            <a:r>
              <a:rPr lang="tr-TR" sz="3600" b="1" dirty="0"/>
              <a:t>SOSYAL BİLGİLER DERSİ ÖĞRETİM PROGRAMI’NIN YAPISI</a:t>
            </a:r>
            <a:endParaRPr lang="tr-TR" sz="3600" dirty="0"/>
          </a:p>
        </p:txBody>
      </p:sp>
      <p:sp>
        <p:nvSpPr>
          <p:cNvPr id="3" name="İçerik Yer Tutucusu 2">
            <a:extLst>
              <a:ext uri="{FF2B5EF4-FFF2-40B4-BE49-F238E27FC236}">
                <a16:creationId xmlns:a16="http://schemas.microsoft.com/office/drawing/2014/main" id="{BABAFBB1-0772-4371-9E8C-B91896A84349}"/>
              </a:ext>
            </a:extLst>
          </p:cNvPr>
          <p:cNvSpPr>
            <a:spLocks noGrp="1"/>
          </p:cNvSpPr>
          <p:nvPr>
            <p:ph idx="1"/>
          </p:nvPr>
        </p:nvSpPr>
        <p:spPr/>
        <p:txBody>
          <a:bodyPr/>
          <a:lstStyle/>
          <a:p>
            <a:r>
              <a:rPr lang="tr-TR" sz="2400" b="1" dirty="0"/>
              <a:t>Öğrenme Alanları</a:t>
            </a:r>
          </a:p>
          <a:p>
            <a:r>
              <a:rPr lang="tr-TR" sz="2400" dirty="0"/>
              <a:t>Öğrenme alanı, birbiri ile ilişkili bilgi, beceri ve değerlerin bir bütün olarak görülebildiği, öğrenmeyi organize eden disiplinler arası bir yapıdır. Sosyal Bilgiler Dersi Öğretim Programı aşağıda sıralanan 7 öğrenme alanı çerçevesinde yapılandırılmıştır.</a:t>
            </a:r>
          </a:p>
          <a:p>
            <a:r>
              <a:rPr lang="tr-TR" sz="2400" dirty="0"/>
              <a:t>Öğretim programının içeriği burada sıralanan öğrenme alanlarına göre düzenlenmiştir. Ders kitabı yazarları, ünitelerin çerçevesini bu öğrenme alanlarına göre düzenlemeli ancak öğrenme alanlarının kapsam ve içeriğine uygun olarak her bir sınıf düzeyindeki ünitelere farklı bir ad vermelidir.</a:t>
            </a:r>
          </a:p>
        </p:txBody>
      </p:sp>
    </p:spTree>
    <p:extLst>
      <p:ext uri="{BB962C8B-B14F-4D97-AF65-F5344CB8AC3E}">
        <p14:creationId xmlns:p14="http://schemas.microsoft.com/office/powerpoint/2010/main" val="399839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73F5ED-6255-4900-8C8B-FBE5D2C769AB}"/>
              </a:ext>
            </a:extLst>
          </p:cNvPr>
          <p:cNvSpPr>
            <a:spLocks noGrp="1"/>
          </p:cNvSpPr>
          <p:nvPr>
            <p:ph type="title"/>
          </p:nvPr>
        </p:nvSpPr>
        <p:spPr/>
        <p:txBody>
          <a:bodyPr/>
          <a:lstStyle/>
          <a:p>
            <a:r>
              <a:rPr lang="tr-TR" dirty="0"/>
              <a:t>Öğrenme Alanları</a:t>
            </a:r>
          </a:p>
        </p:txBody>
      </p:sp>
      <p:sp>
        <p:nvSpPr>
          <p:cNvPr id="3" name="İçerik Yer Tutucusu 2">
            <a:extLst>
              <a:ext uri="{FF2B5EF4-FFF2-40B4-BE49-F238E27FC236}">
                <a16:creationId xmlns:a16="http://schemas.microsoft.com/office/drawing/2014/main" id="{741F552B-8445-4C6F-80B4-B54C78EB8B46}"/>
              </a:ext>
            </a:extLst>
          </p:cNvPr>
          <p:cNvSpPr>
            <a:spLocks noGrp="1"/>
          </p:cNvSpPr>
          <p:nvPr>
            <p:ph idx="1"/>
          </p:nvPr>
        </p:nvSpPr>
        <p:spPr/>
        <p:txBody>
          <a:bodyPr/>
          <a:lstStyle/>
          <a:p>
            <a:r>
              <a:rPr lang="tr-TR" sz="2800" b="1" dirty="0"/>
              <a:t>Birey ve Toplum</a:t>
            </a:r>
          </a:p>
          <a:p>
            <a:r>
              <a:rPr lang="tr-TR" sz="2800" dirty="0"/>
              <a:t>Temel olarak “ben” ve “biz” olma süreçlerini içeren bu öğrenme alanında sosyal bilimlerden psikoloji, sosyoloji ve sosyal psikolojiye odaklanılmakla birlikte disiplinler arası bir yaklaşım da benimsenmiştir. Buna göre öğrenciler, “ben” ve “biz” olma süreçlerini etkileyen mekânsal, tarihî ve kültürel faktörleri de değerlendirme imkânı bulacaklardır.</a:t>
            </a:r>
          </a:p>
        </p:txBody>
      </p:sp>
    </p:spTree>
    <p:extLst>
      <p:ext uri="{BB962C8B-B14F-4D97-AF65-F5344CB8AC3E}">
        <p14:creationId xmlns:p14="http://schemas.microsoft.com/office/powerpoint/2010/main" val="794130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E0CF1E-F5E1-496D-B436-4629AB25D83F}"/>
              </a:ext>
            </a:extLst>
          </p:cNvPr>
          <p:cNvSpPr>
            <a:spLocks noGrp="1"/>
          </p:cNvSpPr>
          <p:nvPr>
            <p:ph type="title"/>
          </p:nvPr>
        </p:nvSpPr>
        <p:spPr/>
        <p:txBody>
          <a:bodyPr/>
          <a:lstStyle/>
          <a:p>
            <a:r>
              <a:rPr lang="tr-TR" dirty="0"/>
              <a:t>Öğrenme Alanları</a:t>
            </a:r>
          </a:p>
        </p:txBody>
      </p:sp>
      <p:sp>
        <p:nvSpPr>
          <p:cNvPr id="3" name="İçerik Yer Tutucusu 2">
            <a:extLst>
              <a:ext uri="{FF2B5EF4-FFF2-40B4-BE49-F238E27FC236}">
                <a16:creationId xmlns:a16="http://schemas.microsoft.com/office/drawing/2014/main" id="{CA57382E-CB84-4761-AB10-8E1E154B20CA}"/>
              </a:ext>
            </a:extLst>
          </p:cNvPr>
          <p:cNvSpPr>
            <a:spLocks noGrp="1"/>
          </p:cNvSpPr>
          <p:nvPr>
            <p:ph idx="1"/>
          </p:nvPr>
        </p:nvSpPr>
        <p:spPr/>
        <p:txBody>
          <a:bodyPr/>
          <a:lstStyle/>
          <a:p>
            <a:r>
              <a:rPr lang="tr-TR" sz="2400" b="1" dirty="0"/>
              <a:t>Kültür ve Miras</a:t>
            </a:r>
          </a:p>
          <a:p>
            <a:r>
              <a:rPr lang="tr-TR" sz="2400" dirty="0"/>
              <a:t>Temelde tarih odaklı olan bu öğrenme alanı kültür ve kültürel mirası ön plana çıkaran bir yapıya sahiptir. Türk kültürünü oluşturan temel ögelerden hareketle kültürün korunması ve geliştirilmesini sağlayacak bir millî bilincin oluşturulmasını amaçlamaktadır. Böylece öğrenciler kültürel ögelerin, bir toplumu diğer toplumlardan ayıran özellikler olduğunu kavrayacaktır. Bunun yanında kültürümüzün dünya kültürel mirasının renklenmesine ve zenginleşmesine katkı sağladığı kavratılır.</a:t>
            </a:r>
          </a:p>
        </p:txBody>
      </p:sp>
    </p:spTree>
    <p:extLst>
      <p:ext uri="{BB962C8B-B14F-4D97-AF65-F5344CB8AC3E}">
        <p14:creationId xmlns:p14="http://schemas.microsoft.com/office/powerpoint/2010/main" val="426818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3E8212-5BD7-490C-8810-9789BB19383F}"/>
              </a:ext>
            </a:extLst>
          </p:cNvPr>
          <p:cNvSpPr>
            <a:spLocks noGrp="1"/>
          </p:cNvSpPr>
          <p:nvPr>
            <p:ph type="title"/>
          </p:nvPr>
        </p:nvSpPr>
        <p:spPr/>
        <p:txBody>
          <a:bodyPr/>
          <a:lstStyle/>
          <a:p>
            <a:r>
              <a:rPr lang="tr-TR" dirty="0"/>
              <a:t>Öğrenme Alanları</a:t>
            </a:r>
          </a:p>
        </p:txBody>
      </p:sp>
      <p:sp>
        <p:nvSpPr>
          <p:cNvPr id="3" name="İçerik Yer Tutucusu 2">
            <a:extLst>
              <a:ext uri="{FF2B5EF4-FFF2-40B4-BE49-F238E27FC236}">
                <a16:creationId xmlns:a16="http://schemas.microsoft.com/office/drawing/2014/main" id="{5B695367-7D31-4BF2-BF49-8C65C54A8AEF}"/>
              </a:ext>
            </a:extLst>
          </p:cNvPr>
          <p:cNvSpPr>
            <a:spLocks noGrp="1"/>
          </p:cNvSpPr>
          <p:nvPr>
            <p:ph idx="1"/>
          </p:nvPr>
        </p:nvSpPr>
        <p:spPr>
          <a:xfrm>
            <a:off x="457200" y="1268760"/>
            <a:ext cx="8229600" cy="4857403"/>
          </a:xfrm>
        </p:spPr>
        <p:txBody>
          <a:bodyPr/>
          <a:lstStyle/>
          <a:p>
            <a:r>
              <a:rPr lang="tr-TR" sz="1800" b="1" dirty="0"/>
              <a:t>İnsanlar, Yerler ve Çevreler</a:t>
            </a:r>
          </a:p>
          <a:p>
            <a:r>
              <a:rPr lang="tr-TR" sz="1800" dirty="0"/>
              <a:t>İnsan yaşamı için gerekli mekânsal temel bilgi, beceri ve değerleri öğrencilere kazandırmayı amaçlayan bu öğrenme alanı, temelde coğrafya odaklıdır. “İnsanlar, Yerler ve Çevreler” öğrenme alanı ile insanın çevresi ve etkileşimini tanımak, bu konuda çeşitli beceri ve değerleri kullanarak bu etkileşimin neden ve sonuçlarını anlamak ve geleceğe yönelik bireysel ya da toplumsal bakış açısı kazandırabilmek amaçlanmaktadır. </a:t>
            </a:r>
          </a:p>
          <a:p>
            <a:r>
              <a:rPr lang="tr-TR" sz="1800" dirty="0"/>
              <a:t>İnsan, yer ve çevre etkileşimi, geniş ve renkli bir yelpaze oluşturur. Günümüzün teknolojik gelişmeleri sonucunda insanlar tüm dünya ile iletişim kurabilmekte, bu sayede etkilemekte ve etkilenmektedirler. “İnsanlar, Yerler ve Çevreler” öğrenme alanı sayesinde Sosyal Bilgiler dersinin okutulduğu bütün sınıf düzeylerinde öğrencilere araştırma, çevre okuryazarlığı, değişim ve sürekliliği algılama, gözlem, harita okuryazarlığı ve mekânı algılama becerilerinin kazandırılması hedeflenmiştir. Öğrenciler bu alana, basitten karmaşığa, yakından uzağa ve bulunduğu yerden çevreye doğru açılan ve gittikçe kompleks bir hâl alan bir yaklaşım ile dâhil edileceklerdir.</a:t>
            </a:r>
          </a:p>
        </p:txBody>
      </p:sp>
    </p:spTree>
    <p:extLst>
      <p:ext uri="{BB962C8B-B14F-4D97-AF65-F5344CB8AC3E}">
        <p14:creationId xmlns:p14="http://schemas.microsoft.com/office/powerpoint/2010/main" val="600588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8BDAF3-D319-4B8D-95E9-0701BA704895}"/>
              </a:ext>
            </a:extLst>
          </p:cNvPr>
          <p:cNvSpPr>
            <a:spLocks noGrp="1"/>
          </p:cNvSpPr>
          <p:nvPr>
            <p:ph type="title"/>
          </p:nvPr>
        </p:nvSpPr>
        <p:spPr>
          <a:xfrm>
            <a:off x="457200" y="9803"/>
            <a:ext cx="8229600" cy="1143000"/>
          </a:xfrm>
        </p:spPr>
        <p:txBody>
          <a:bodyPr/>
          <a:lstStyle/>
          <a:p>
            <a:r>
              <a:rPr lang="tr-TR" dirty="0"/>
              <a:t>Öğrenme Alanları</a:t>
            </a:r>
          </a:p>
        </p:txBody>
      </p:sp>
      <p:sp>
        <p:nvSpPr>
          <p:cNvPr id="3" name="İçerik Yer Tutucusu 2">
            <a:extLst>
              <a:ext uri="{FF2B5EF4-FFF2-40B4-BE49-F238E27FC236}">
                <a16:creationId xmlns:a16="http://schemas.microsoft.com/office/drawing/2014/main" id="{75A5981F-924E-4873-B576-5F03E854BADA}"/>
              </a:ext>
            </a:extLst>
          </p:cNvPr>
          <p:cNvSpPr>
            <a:spLocks noGrp="1"/>
          </p:cNvSpPr>
          <p:nvPr>
            <p:ph idx="1"/>
          </p:nvPr>
        </p:nvSpPr>
        <p:spPr>
          <a:xfrm>
            <a:off x="457200" y="1152803"/>
            <a:ext cx="8229600" cy="4525963"/>
          </a:xfrm>
        </p:spPr>
        <p:txBody>
          <a:bodyPr/>
          <a:lstStyle/>
          <a:p>
            <a:r>
              <a:rPr lang="tr-TR" sz="2400" b="1" dirty="0"/>
              <a:t>Bilim, Teknoloji ve Toplum</a:t>
            </a:r>
          </a:p>
          <a:p>
            <a:r>
              <a:rPr lang="tr-TR" sz="2400" dirty="0"/>
              <a:t>Bu öğrenme alanında öğrencilerden; yenilikçi, eleştirel ve bilimsel düşüncenin bilim ve teknolojideki gelişmelerin temeli olduğunu; bilim ve teknolojinin gelişim sürecini ve toplumsal yaşam üzerindeki etkilerini kavrayarak bilgiye ulaşmada teknolojiyi kullanma becerisi edinmeleri beklenmektedir. Öte yandan, teknolojilerin günlük hayatla ne derecede ilişkili olduğunu öğrenirken bazı teknolojik ürünlerin doğaya verdiği zararları tartışır. Bilimsel eserlerin yasalarla korunduğunu fark ederek akademik dürüstlük ilkelerini dikkate alır.</a:t>
            </a:r>
          </a:p>
        </p:txBody>
      </p:sp>
    </p:spTree>
    <p:extLst>
      <p:ext uri="{BB962C8B-B14F-4D97-AF65-F5344CB8AC3E}">
        <p14:creationId xmlns:p14="http://schemas.microsoft.com/office/powerpoint/2010/main" val="353057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E6695F-CBD6-4134-B669-FDCD009A8984}"/>
              </a:ext>
            </a:extLst>
          </p:cNvPr>
          <p:cNvSpPr>
            <a:spLocks noGrp="1"/>
          </p:cNvSpPr>
          <p:nvPr>
            <p:ph type="title"/>
          </p:nvPr>
        </p:nvSpPr>
        <p:spPr>
          <a:xfrm>
            <a:off x="457200" y="0"/>
            <a:ext cx="8229600" cy="1143000"/>
          </a:xfrm>
        </p:spPr>
        <p:txBody>
          <a:bodyPr/>
          <a:lstStyle/>
          <a:p>
            <a:r>
              <a:rPr lang="tr-TR" dirty="0"/>
              <a:t>Öğrenme Alanları</a:t>
            </a:r>
          </a:p>
        </p:txBody>
      </p:sp>
      <p:sp>
        <p:nvSpPr>
          <p:cNvPr id="3" name="İçerik Yer Tutucusu 2">
            <a:extLst>
              <a:ext uri="{FF2B5EF4-FFF2-40B4-BE49-F238E27FC236}">
                <a16:creationId xmlns:a16="http://schemas.microsoft.com/office/drawing/2014/main" id="{45B28DD4-DD5B-470F-8CEA-1825E0E629FE}"/>
              </a:ext>
            </a:extLst>
          </p:cNvPr>
          <p:cNvSpPr>
            <a:spLocks noGrp="1"/>
          </p:cNvSpPr>
          <p:nvPr>
            <p:ph idx="1"/>
          </p:nvPr>
        </p:nvSpPr>
        <p:spPr>
          <a:xfrm>
            <a:off x="251520" y="908720"/>
            <a:ext cx="8435280" cy="4525963"/>
          </a:xfrm>
        </p:spPr>
        <p:txBody>
          <a:bodyPr/>
          <a:lstStyle/>
          <a:p>
            <a:r>
              <a:rPr lang="tr-TR" sz="2400" b="1" dirty="0"/>
              <a:t>Üretim, Dağıtım ve Tüketim</a:t>
            </a:r>
          </a:p>
          <a:p>
            <a:r>
              <a:rPr lang="tr-TR" sz="2400" dirty="0"/>
              <a:t>Bu öğrenme alanının temelini öğrencilerin girişimci ve bilinçli tüketici becerilerinin geliştirilmesi oluşturur. Ülke ekonomisinde kaynakların sınırlı olduğunu kavramaları, mevcut kaynakları korumak gereğinin önemine inanmaları, kendi ekonomik yaşantısını diğerlerininkiyle karşılaştırarak farklılıkları ve benzerlikleri ortaya koymaları, yaşadığı yerin ekonomik koşullarını inceleyip bu koşulları geliştirmek için çaba göstermeleri beklenmektedir. “Üretim, Dağıtım ve Tüketim”, ekonomiyle ilgili konuların tipik temasıdır. Öğrenciler üretim, dağıtım ve tüketim ile ilgili temel kavramları öğrenir. Öğrencilerin meslekleri tanıyarak ilgi duyduğu mesleklerin gerektirdiği özellikleri bilmesi hedeflenmiştir.</a:t>
            </a:r>
          </a:p>
        </p:txBody>
      </p:sp>
    </p:spTree>
    <p:extLst>
      <p:ext uri="{BB962C8B-B14F-4D97-AF65-F5344CB8AC3E}">
        <p14:creationId xmlns:p14="http://schemas.microsoft.com/office/powerpoint/2010/main" val="1193397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F853B5-E756-4F9E-A0CD-FD7ADDFDCB84}"/>
              </a:ext>
            </a:extLst>
          </p:cNvPr>
          <p:cNvSpPr>
            <a:spLocks noGrp="1"/>
          </p:cNvSpPr>
          <p:nvPr>
            <p:ph type="title"/>
          </p:nvPr>
        </p:nvSpPr>
        <p:spPr>
          <a:xfrm>
            <a:off x="457200" y="23018"/>
            <a:ext cx="8229600" cy="1143000"/>
          </a:xfrm>
        </p:spPr>
        <p:txBody>
          <a:bodyPr/>
          <a:lstStyle/>
          <a:p>
            <a:r>
              <a:rPr lang="tr-TR" dirty="0"/>
              <a:t>Öğrenme Alanları</a:t>
            </a:r>
          </a:p>
        </p:txBody>
      </p:sp>
      <p:sp>
        <p:nvSpPr>
          <p:cNvPr id="3" name="İçerik Yer Tutucusu 2">
            <a:extLst>
              <a:ext uri="{FF2B5EF4-FFF2-40B4-BE49-F238E27FC236}">
                <a16:creationId xmlns:a16="http://schemas.microsoft.com/office/drawing/2014/main" id="{EA5F09A8-5EF8-49BE-8B57-3CEBA31D0DA9}"/>
              </a:ext>
            </a:extLst>
          </p:cNvPr>
          <p:cNvSpPr>
            <a:spLocks noGrp="1"/>
          </p:cNvSpPr>
          <p:nvPr>
            <p:ph idx="1"/>
          </p:nvPr>
        </p:nvSpPr>
        <p:spPr>
          <a:xfrm>
            <a:off x="251520" y="1052736"/>
            <a:ext cx="8229600" cy="4525963"/>
          </a:xfrm>
        </p:spPr>
        <p:txBody>
          <a:bodyPr/>
          <a:lstStyle/>
          <a:p>
            <a:r>
              <a:rPr lang="tr-TR" sz="1800" b="1" dirty="0"/>
              <a:t>Etkin Vatandaşlık</a:t>
            </a:r>
          </a:p>
          <a:p>
            <a:r>
              <a:rPr lang="tr-TR" sz="1800" dirty="0"/>
              <a:t>Bu öğrenme alanı sosyoloji, siyaset bilimi ve hukuk çerçevesinde etkin vatandaşlık kavramına odaklanmaktadır. Öğrencilerin, grup, kurum ve sosyal örgütlerin nasıl oluştuğunu; onları etkileyen ve kontrol eden mekanizmaları; bunların bireyleri ve kültürü nasıl etkileyip kontrol ettiklerini ve varlıklarını nasıl sürdürüp değiştirdiklerini bilmesi önemlidir. Bu konuda elde edilen bilgiler ışığında, öğrenciler “Toplumumuzda ve diğer toplumlarda grupların, kurumların ve sosyal örgütlerin rolü nedir? Grup, kurum ve sosyal örgütlerden ben nasıl etkileniyorum? Grup, kurum ve sosyal örgütler nasıl değişir? Bu değişikliklerde benim rolüm nedir?” sorularına cevap verebilmelidir. </a:t>
            </a:r>
          </a:p>
          <a:p>
            <a:r>
              <a:rPr lang="tr-TR" sz="1800" dirty="0"/>
              <a:t>Toplum yaşamında doğacak sorunların en önemli güvencesi olarak örgütlü bir devlet gücünün varlığını kavrarlar. Toplumsal sorunların nasıl çözüldüğünü ve düzenin nasıl sağlandığını anlayarak egemenliğin kaynağının millete dayandığı yönetimlerde, birey haklarının ve toplum düzeninin nasıl korunduğunu fark ederler. Toplumsal hizmetlere ve değişik resmî etkinliklere katılma yollarını öğrenerek yönetimi etkilemek için hangi demokratik yolların olduğunu kavrarlar.</a:t>
            </a:r>
          </a:p>
        </p:txBody>
      </p:sp>
    </p:spTree>
    <p:extLst>
      <p:ext uri="{BB962C8B-B14F-4D97-AF65-F5344CB8AC3E}">
        <p14:creationId xmlns:p14="http://schemas.microsoft.com/office/powerpoint/2010/main" val="381332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9CF96D-64A8-4705-A25E-26387AC0338C}"/>
              </a:ext>
            </a:extLst>
          </p:cNvPr>
          <p:cNvSpPr>
            <a:spLocks noGrp="1"/>
          </p:cNvSpPr>
          <p:nvPr>
            <p:ph type="title"/>
          </p:nvPr>
        </p:nvSpPr>
        <p:spPr/>
        <p:txBody>
          <a:bodyPr/>
          <a:lstStyle/>
          <a:p>
            <a:r>
              <a:rPr lang="tr-TR" dirty="0"/>
              <a:t>Öğrenme Alanları</a:t>
            </a:r>
          </a:p>
        </p:txBody>
      </p:sp>
      <p:sp>
        <p:nvSpPr>
          <p:cNvPr id="3" name="İçerik Yer Tutucusu 2">
            <a:extLst>
              <a:ext uri="{FF2B5EF4-FFF2-40B4-BE49-F238E27FC236}">
                <a16:creationId xmlns:a16="http://schemas.microsoft.com/office/drawing/2014/main" id="{8FA1EEE6-1479-45E3-AA78-06CA3D881CC6}"/>
              </a:ext>
            </a:extLst>
          </p:cNvPr>
          <p:cNvSpPr>
            <a:spLocks noGrp="1"/>
          </p:cNvSpPr>
          <p:nvPr>
            <p:ph idx="1"/>
          </p:nvPr>
        </p:nvSpPr>
        <p:spPr>
          <a:xfrm>
            <a:off x="457200" y="1452661"/>
            <a:ext cx="8229600" cy="4525963"/>
          </a:xfrm>
        </p:spPr>
        <p:txBody>
          <a:bodyPr/>
          <a:lstStyle/>
          <a:p>
            <a:r>
              <a:rPr lang="tr-TR" sz="2400" b="1" dirty="0"/>
              <a:t>Küresel Bağlantılar</a:t>
            </a:r>
          </a:p>
          <a:p>
            <a:r>
              <a:rPr lang="tr-TR" sz="2400" dirty="0"/>
              <a:t>Günümüzde inançlar, fikirler, insanlar, sermaye, bilgi, teknoloji, kültürel ve siyasi sınırları aşarak küresel boyutta hareket hâlindedir. Böyle bir dönemde devletler de kendisi dışındakilerle bir yandan iş birliği yaparken diğer taraftan rekabet etmektedirler. Öğrencilerin bu ilişkileri kavrama ve değerlendirme konusunda bilinçli olmaları gerekmektedir. Küresel bağlantılar öğrenme alanı ile gelişen dünyanın gündemini takip eden, karşılaştığı sorunlara çözüm üretebilen etkin ve sorumlu Türk vatandaşları yetiştirmek amaçlanmaktadır.</a:t>
            </a:r>
          </a:p>
        </p:txBody>
      </p:sp>
    </p:spTree>
    <p:extLst>
      <p:ext uri="{BB962C8B-B14F-4D97-AF65-F5344CB8AC3E}">
        <p14:creationId xmlns:p14="http://schemas.microsoft.com/office/powerpoint/2010/main" val="2541258967"/>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32</TotalTime>
  <Words>821</Words>
  <Application>Microsoft Office PowerPoint</Application>
  <PresentationFormat>Ekran Gösterisi (4:3)</PresentationFormat>
  <Paragraphs>35</Paragraphs>
  <Slides>10</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10</vt:i4>
      </vt:variant>
    </vt:vector>
  </HeadingPairs>
  <TitlesOfParts>
    <vt:vector size="12" baseType="lpstr">
      <vt:lpstr>Arial</vt:lpstr>
      <vt:lpstr>Varsayılan Tasarım</vt:lpstr>
      <vt:lpstr>PowerPoint Sunusu</vt:lpstr>
      <vt:lpstr>Sosyal Bilgiler Alanında Temel Temalar ve Alanlar</vt:lpstr>
      <vt:lpstr>SOSYAL BİLGİLER DERSİ ÖĞRETİM PROGRAMI’NIN YAPISI</vt:lpstr>
      <vt:lpstr>Öğrenme Alanları</vt:lpstr>
      <vt:lpstr>Öğrenme Alanları</vt:lpstr>
      <vt:lpstr>Öğrenme Alanları</vt:lpstr>
      <vt:lpstr>Öğrenme Alanları</vt:lpstr>
      <vt:lpstr>Öğrenme Alanları</vt:lpstr>
      <vt:lpstr>Öğrenme Alanları</vt:lpstr>
      <vt:lpstr>Öğrenme Alanları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Windows</cp:lastModifiedBy>
  <cp:revision>15</cp:revision>
  <cp:lastPrinted>1601-01-01T00:00:00Z</cp:lastPrinted>
  <dcterms:created xsi:type="dcterms:W3CDTF">2020-01-14T12:16:28Z</dcterms:created>
  <dcterms:modified xsi:type="dcterms:W3CDTF">2020-03-19T19:24:22Z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