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2" d="100"/>
          <a:sy n="72" d="100"/>
        </p:scale>
        <p:origin x="130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19.03.2020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TEMEL EĞİTİM BÖLÜMÜ</a:t>
            </a:r>
          </a:p>
          <a:p>
            <a:pPr>
              <a:lnSpc>
                <a:spcPct val="90000"/>
              </a:lnSpc>
            </a:pPr>
            <a:r>
              <a:rPr lang="tr-TR" altLang="tr-TR" sz="3200" b="1" dirty="0"/>
              <a:t>SINIF EĞİTİMİ ANABİLİM DALI</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EĞİTİM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SNÖ306-Sosyal Bilgiler Öğretimi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Ceren ÇEVİK KANSU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000" dirty="0"/>
              <a:t>Sosyal Bilgiler Alanının İlköğretimdeki Yeri ve Tarihçesi</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Hafta-6</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SNÖ306-Sosyal Bilgiler Öğretimi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25D1C4-82A2-4291-8F73-055300210802}"/>
              </a:ext>
            </a:extLst>
          </p:cNvPr>
          <p:cNvSpPr>
            <a:spLocks noGrp="1"/>
          </p:cNvSpPr>
          <p:nvPr>
            <p:ph type="title"/>
          </p:nvPr>
        </p:nvSpPr>
        <p:spPr/>
        <p:txBody>
          <a:bodyPr/>
          <a:lstStyle/>
          <a:p>
            <a:r>
              <a:rPr lang="tr-TR" dirty="0"/>
              <a:t>Dünyada…</a:t>
            </a:r>
          </a:p>
        </p:txBody>
      </p:sp>
      <p:sp>
        <p:nvSpPr>
          <p:cNvPr id="3" name="İçerik Yer Tutucusu 2">
            <a:extLst>
              <a:ext uri="{FF2B5EF4-FFF2-40B4-BE49-F238E27FC236}">
                <a16:creationId xmlns:a16="http://schemas.microsoft.com/office/drawing/2014/main" id="{BABAFBB1-0772-4371-9E8C-B91896A84349}"/>
              </a:ext>
            </a:extLst>
          </p:cNvPr>
          <p:cNvSpPr>
            <a:spLocks noGrp="1"/>
          </p:cNvSpPr>
          <p:nvPr>
            <p:ph idx="1"/>
          </p:nvPr>
        </p:nvSpPr>
        <p:spPr>
          <a:xfrm>
            <a:off x="457200" y="1389443"/>
            <a:ext cx="8435280" cy="4525963"/>
          </a:xfrm>
        </p:spPr>
        <p:txBody>
          <a:bodyPr/>
          <a:lstStyle/>
          <a:p>
            <a:r>
              <a:rPr lang="tr-TR" dirty="0"/>
              <a:t>Sosyal Bilgilerin kapsamına giren konular, Antik Yunan ve Roma gibi büyük medeniyetler kuran batı toplumlarında ilkçağlardan itibaren okullarda okutulmuştur.</a:t>
            </a:r>
          </a:p>
          <a:p>
            <a:r>
              <a:rPr lang="tr-TR" dirty="0"/>
              <a:t>Selçuklu Nizamiye medreseleriyle başlayan gelenek ile ondan sonra Türk ve İslam devletleri ve Osmanlı medreselerinde Sosyal Bilgiler konularına (özellikler Tarih ve Coğrafya) yer verilmiştir.</a:t>
            </a:r>
          </a:p>
        </p:txBody>
      </p:sp>
    </p:spTree>
    <p:extLst>
      <p:ext uri="{BB962C8B-B14F-4D97-AF65-F5344CB8AC3E}">
        <p14:creationId xmlns:p14="http://schemas.microsoft.com/office/powerpoint/2010/main" val="399839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E691AD-A406-48C3-885B-6AFD8C7864EB}"/>
              </a:ext>
            </a:extLst>
          </p:cNvPr>
          <p:cNvSpPr>
            <a:spLocks noGrp="1"/>
          </p:cNvSpPr>
          <p:nvPr>
            <p:ph type="title"/>
          </p:nvPr>
        </p:nvSpPr>
        <p:spPr/>
        <p:txBody>
          <a:bodyPr/>
          <a:lstStyle/>
          <a:p>
            <a:r>
              <a:rPr lang="tr-TR" dirty="0"/>
              <a:t>Dünyada…</a:t>
            </a:r>
          </a:p>
        </p:txBody>
      </p:sp>
      <p:sp>
        <p:nvSpPr>
          <p:cNvPr id="3" name="İçerik Yer Tutucusu 2">
            <a:extLst>
              <a:ext uri="{FF2B5EF4-FFF2-40B4-BE49-F238E27FC236}">
                <a16:creationId xmlns:a16="http://schemas.microsoft.com/office/drawing/2014/main" id="{25841ECD-8E1A-466B-98AA-120769F53C37}"/>
              </a:ext>
            </a:extLst>
          </p:cNvPr>
          <p:cNvSpPr>
            <a:spLocks noGrp="1"/>
          </p:cNvSpPr>
          <p:nvPr>
            <p:ph idx="1"/>
          </p:nvPr>
        </p:nvSpPr>
        <p:spPr>
          <a:xfrm>
            <a:off x="352771" y="1417638"/>
            <a:ext cx="8438458" cy="4525963"/>
          </a:xfrm>
        </p:spPr>
        <p:txBody>
          <a:bodyPr/>
          <a:lstStyle/>
          <a:p>
            <a:r>
              <a:rPr lang="tr-TR" dirty="0"/>
              <a:t>«Sosyal Bilgiler» terimi resmen 1916 yılında Milli Eğitim Derneği’nin orta dereceli okulu yeniden teşkilatlandırma komisyonu Sosyal Bilgiler Komitesi tarafından kabul edilmiştir.</a:t>
            </a:r>
          </a:p>
          <a:p>
            <a:r>
              <a:rPr lang="tr-TR" dirty="0"/>
              <a:t>Sosyal Bilgiler, eğitim kurumlarına bir konu alanı ya da ders olarak ABD’de 20. yüzyılın başında, sosyal yaşantıların karmaşıklaşması, toplumsal değişmenin ve çatışmaların artmasıyla birlikte girmiştir.</a:t>
            </a:r>
          </a:p>
        </p:txBody>
      </p:sp>
    </p:spTree>
    <p:extLst>
      <p:ext uri="{BB962C8B-B14F-4D97-AF65-F5344CB8AC3E}">
        <p14:creationId xmlns:p14="http://schemas.microsoft.com/office/powerpoint/2010/main" val="620363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0E900A-A138-4A3F-996A-595260648E2E}"/>
              </a:ext>
            </a:extLst>
          </p:cNvPr>
          <p:cNvSpPr>
            <a:spLocks noGrp="1"/>
          </p:cNvSpPr>
          <p:nvPr>
            <p:ph type="title"/>
          </p:nvPr>
        </p:nvSpPr>
        <p:spPr/>
        <p:txBody>
          <a:bodyPr/>
          <a:lstStyle/>
          <a:p>
            <a:r>
              <a:rPr lang="tr-TR" dirty="0"/>
              <a:t>Dünyada…</a:t>
            </a:r>
          </a:p>
        </p:txBody>
      </p:sp>
      <p:sp>
        <p:nvSpPr>
          <p:cNvPr id="3" name="İçerik Yer Tutucusu 2">
            <a:extLst>
              <a:ext uri="{FF2B5EF4-FFF2-40B4-BE49-F238E27FC236}">
                <a16:creationId xmlns:a16="http://schemas.microsoft.com/office/drawing/2014/main" id="{DD957D2F-B2F6-499F-8D7B-8885A4AC6606}"/>
              </a:ext>
            </a:extLst>
          </p:cNvPr>
          <p:cNvSpPr>
            <a:spLocks noGrp="1"/>
          </p:cNvSpPr>
          <p:nvPr>
            <p:ph idx="1"/>
          </p:nvPr>
        </p:nvSpPr>
        <p:spPr>
          <a:xfrm>
            <a:off x="457200" y="1268760"/>
            <a:ext cx="8229600" cy="4525963"/>
          </a:xfrm>
        </p:spPr>
        <p:txBody>
          <a:bodyPr/>
          <a:lstStyle/>
          <a:p>
            <a:r>
              <a:rPr lang="tr-TR" dirty="0"/>
              <a:t>Sosyal Bilgilerin konu alanı olarak eğitim programına girmesi, </a:t>
            </a:r>
            <a:r>
              <a:rPr lang="tr-TR" dirty="0" err="1"/>
              <a:t>ilerlemecilik</a:t>
            </a:r>
            <a:r>
              <a:rPr lang="tr-TR" dirty="0"/>
              <a:t> akımının «demokratik toplum için vatandaş yetiştirme» görüşünün etkisiyle gerçekleşmiştir.</a:t>
            </a:r>
          </a:p>
          <a:p>
            <a:r>
              <a:rPr lang="tr-TR" dirty="0"/>
              <a:t>1930’lu ve 1940’lı yıllarda yeniden </a:t>
            </a:r>
            <a:r>
              <a:rPr lang="tr-TR" dirty="0" err="1"/>
              <a:t>kurmacılık</a:t>
            </a:r>
            <a:r>
              <a:rPr lang="tr-TR" dirty="0"/>
              <a:t> ve çocuk merkezli yaklaşım</a:t>
            </a:r>
          </a:p>
          <a:p>
            <a:r>
              <a:rPr lang="tr-TR" dirty="0"/>
              <a:t>1940’lı ve 1950’li yıllarda Tarih ve Coğrafya olarak uygulanmıştır.</a:t>
            </a:r>
          </a:p>
        </p:txBody>
      </p:sp>
    </p:spTree>
    <p:extLst>
      <p:ext uri="{BB962C8B-B14F-4D97-AF65-F5344CB8AC3E}">
        <p14:creationId xmlns:p14="http://schemas.microsoft.com/office/powerpoint/2010/main" val="2939147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848E2E-6FAC-4F2C-A97C-3122E94911BC}"/>
              </a:ext>
            </a:extLst>
          </p:cNvPr>
          <p:cNvSpPr>
            <a:spLocks noGrp="1"/>
          </p:cNvSpPr>
          <p:nvPr>
            <p:ph type="title"/>
          </p:nvPr>
        </p:nvSpPr>
        <p:spPr/>
        <p:txBody>
          <a:bodyPr/>
          <a:lstStyle/>
          <a:p>
            <a:r>
              <a:rPr lang="tr-TR" dirty="0"/>
              <a:t>Dünyada…</a:t>
            </a:r>
          </a:p>
        </p:txBody>
      </p:sp>
      <p:sp>
        <p:nvSpPr>
          <p:cNvPr id="3" name="İçerik Yer Tutucusu 2">
            <a:extLst>
              <a:ext uri="{FF2B5EF4-FFF2-40B4-BE49-F238E27FC236}">
                <a16:creationId xmlns:a16="http://schemas.microsoft.com/office/drawing/2014/main" id="{F1FB3CFC-AEB8-4487-8F89-6A39742D9D9F}"/>
              </a:ext>
            </a:extLst>
          </p:cNvPr>
          <p:cNvSpPr>
            <a:spLocks noGrp="1"/>
          </p:cNvSpPr>
          <p:nvPr>
            <p:ph idx="1"/>
          </p:nvPr>
        </p:nvSpPr>
        <p:spPr>
          <a:xfrm>
            <a:off x="251520" y="1166018"/>
            <a:ext cx="8538120" cy="4525963"/>
          </a:xfrm>
        </p:spPr>
        <p:txBody>
          <a:bodyPr/>
          <a:lstStyle/>
          <a:p>
            <a:r>
              <a:rPr lang="tr-TR" dirty="0"/>
              <a:t>1960-1970’lerin ortalarından sonra; «Yeni Sosyal Bilgiler» adı altında reform hareketi ile aktif öğrenme ilkesi benimsendi.</a:t>
            </a:r>
          </a:p>
          <a:p>
            <a:r>
              <a:rPr lang="tr-TR" dirty="0"/>
              <a:t>1980’li yıllarda geleneksel yaklaşım</a:t>
            </a:r>
          </a:p>
          <a:p>
            <a:r>
              <a:rPr lang="tr-TR" dirty="0"/>
              <a:t>1990’ların ikinci yarısında – Yeni Sosyal Bilgiler Hareketi önemsendi.</a:t>
            </a:r>
          </a:p>
          <a:p>
            <a:r>
              <a:rPr lang="tr-TR" dirty="0"/>
              <a:t>20. yüzyılda, ABD’de sosyal </a:t>
            </a:r>
            <a:r>
              <a:rPr lang="tr-TR" dirty="0" err="1"/>
              <a:t>yapılandırmacılık</a:t>
            </a:r>
            <a:r>
              <a:rPr lang="tr-TR" dirty="0"/>
              <a:t> kuramına bağlı, </a:t>
            </a:r>
            <a:r>
              <a:rPr lang="tr-TR" dirty="0" err="1"/>
              <a:t>disiplinlerarası</a:t>
            </a:r>
            <a:r>
              <a:rPr lang="tr-TR" dirty="0"/>
              <a:t>, bütünleşmiş, tematik vb. ; problem çözme ve </a:t>
            </a:r>
            <a:r>
              <a:rPr lang="tr-TR" dirty="0" err="1"/>
              <a:t>işbirlikli</a:t>
            </a:r>
            <a:r>
              <a:rPr lang="tr-TR" dirty="0"/>
              <a:t> öğrenme </a:t>
            </a:r>
          </a:p>
        </p:txBody>
      </p:sp>
    </p:spTree>
    <p:extLst>
      <p:ext uri="{BB962C8B-B14F-4D97-AF65-F5344CB8AC3E}">
        <p14:creationId xmlns:p14="http://schemas.microsoft.com/office/powerpoint/2010/main" val="3751317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30D37F-F805-4D4F-97F0-2A02F103AB9F}"/>
              </a:ext>
            </a:extLst>
          </p:cNvPr>
          <p:cNvSpPr>
            <a:spLocks noGrp="1"/>
          </p:cNvSpPr>
          <p:nvPr>
            <p:ph type="title"/>
          </p:nvPr>
        </p:nvSpPr>
        <p:spPr/>
        <p:txBody>
          <a:bodyPr/>
          <a:lstStyle/>
          <a:p>
            <a:r>
              <a:rPr lang="tr-TR" dirty="0"/>
              <a:t>Türkiye’de…</a:t>
            </a:r>
          </a:p>
        </p:txBody>
      </p:sp>
      <p:sp>
        <p:nvSpPr>
          <p:cNvPr id="3" name="İçerik Yer Tutucusu 2">
            <a:extLst>
              <a:ext uri="{FF2B5EF4-FFF2-40B4-BE49-F238E27FC236}">
                <a16:creationId xmlns:a16="http://schemas.microsoft.com/office/drawing/2014/main" id="{6053EA52-3201-40A2-943D-ADCB82F84F76}"/>
              </a:ext>
            </a:extLst>
          </p:cNvPr>
          <p:cNvSpPr>
            <a:spLocks noGrp="1"/>
          </p:cNvSpPr>
          <p:nvPr>
            <p:ph idx="1"/>
          </p:nvPr>
        </p:nvSpPr>
        <p:spPr>
          <a:xfrm>
            <a:off x="457200" y="1340768"/>
            <a:ext cx="8229600" cy="4525963"/>
          </a:xfrm>
        </p:spPr>
        <p:txBody>
          <a:bodyPr/>
          <a:lstStyle/>
          <a:p>
            <a:r>
              <a:rPr lang="tr-TR" dirty="0"/>
              <a:t>Sultan II. Abdülhamit zamanında (1876-1909); iptidailerin programında yer almış.</a:t>
            </a:r>
          </a:p>
          <a:p>
            <a:r>
              <a:rPr lang="tr-TR" dirty="0"/>
              <a:t>1904’te tüm okullarda; Muhtasar Tarihi Osmani dersi</a:t>
            </a:r>
          </a:p>
          <a:p>
            <a:r>
              <a:rPr lang="tr-TR" dirty="0"/>
              <a:t>1913 tarihli Tedrisat-ı </a:t>
            </a:r>
            <a:r>
              <a:rPr lang="tr-TR" dirty="0" err="1"/>
              <a:t>İbtidaiye</a:t>
            </a:r>
            <a:r>
              <a:rPr lang="tr-TR" dirty="0"/>
              <a:t> Kanun-ı </a:t>
            </a:r>
            <a:r>
              <a:rPr lang="tr-TR" dirty="0" err="1"/>
              <a:t>Muvakkatı</a:t>
            </a:r>
            <a:r>
              <a:rPr lang="tr-TR" dirty="0"/>
              <a:t> kanunuyla Tarih ve Coğrafya derslerinden başka Malumat-ı Medeniye ve Ahlakiye ve İktisadiye ilköğretim programına konmuştur.</a:t>
            </a:r>
          </a:p>
        </p:txBody>
      </p:sp>
    </p:spTree>
    <p:extLst>
      <p:ext uri="{BB962C8B-B14F-4D97-AF65-F5344CB8AC3E}">
        <p14:creationId xmlns:p14="http://schemas.microsoft.com/office/powerpoint/2010/main" val="3190805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8824C4-4F20-4C22-82AB-11E17CFA5EE2}"/>
              </a:ext>
            </a:extLst>
          </p:cNvPr>
          <p:cNvSpPr>
            <a:spLocks noGrp="1"/>
          </p:cNvSpPr>
          <p:nvPr>
            <p:ph type="title"/>
          </p:nvPr>
        </p:nvSpPr>
        <p:spPr/>
        <p:txBody>
          <a:bodyPr/>
          <a:lstStyle/>
          <a:p>
            <a:r>
              <a:rPr lang="tr-TR" dirty="0"/>
              <a:t>Türkiye’de…</a:t>
            </a:r>
          </a:p>
        </p:txBody>
      </p:sp>
      <p:sp>
        <p:nvSpPr>
          <p:cNvPr id="3" name="İçerik Yer Tutucusu 2">
            <a:extLst>
              <a:ext uri="{FF2B5EF4-FFF2-40B4-BE49-F238E27FC236}">
                <a16:creationId xmlns:a16="http://schemas.microsoft.com/office/drawing/2014/main" id="{672F67BA-B2B4-4551-B210-5D04AE7FD453}"/>
              </a:ext>
            </a:extLst>
          </p:cNvPr>
          <p:cNvSpPr>
            <a:spLocks noGrp="1"/>
          </p:cNvSpPr>
          <p:nvPr>
            <p:ph idx="1"/>
          </p:nvPr>
        </p:nvSpPr>
        <p:spPr>
          <a:xfrm>
            <a:off x="463285" y="1442925"/>
            <a:ext cx="8229600" cy="4525963"/>
          </a:xfrm>
        </p:spPr>
        <p:txBody>
          <a:bodyPr/>
          <a:lstStyle/>
          <a:p>
            <a:r>
              <a:rPr lang="tr-TR" dirty="0"/>
              <a:t>1924’te </a:t>
            </a:r>
            <a:r>
              <a:rPr lang="tr-TR" dirty="0" err="1"/>
              <a:t>Musahabat</a:t>
            </a:r>
            <a:r>
              <a:rPr lang="tr-TR" dirty="0"/>
              <a:t>-ı Vataniye</a:t>
            </a:r>
          </a:p>
          <a:p>
            <a:r>
              <a:rPr lang="tr-TR" dirty="0"/>
              <a:t>1926’da Tarih, Coğrafya ve Yurt Bilgisi</a:t>
            </a:r>
          </a:p>
          <a:p>
            <a:r>
              <a:rPr lang="tr-TR" dirty="0"/>
              <a:t>1926, 1930, 1932, 1936 ve 1948 yıllarında düzenlenen programlarda; tek disiplinli öğretim anlayışı</a:t>
            </a:r>
          </a:p>
          <a:p>
            <a:r>
              <a:rPr lang="tr-TR" dirty="0"/>
              <a:t>1960, disiplinler arası bir program yaklaşımı ve bir ders olarak Sosyal Bilgiler Türkiye’de ilk kez benimsenmiş.</a:t>
            </a:r>
          </a:p>
        </p:txBody>
      </p:sp>
    </p:spTree>
    <p:extLst>
      <p:ext uri="{BB962C8B-B14F-4D97-AF65-F5344CB8AC3E}">
        <p14:creationId xmlns:p14="http://schemas.microsoft.com/office/powerpoint/2010/main" val="996268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E81D8D-337C-4719-A946-941F8636351D}"/>
              </a:ext>
            </a:extLst>
          </p:cNvPr>
          <p:cNvSpPr>
            <a:spLocks noGrp="1"/>
          </p:cNvSpPr>
          <p:nvPr>
            <p:ph type="title"/>
          </p:nvPr>
        </p:nvSpPr>
        <p:spPr/>
        <p:txBody>
          <a:bodyPr/>
          <a:lstStyle/>
          <a:p>
            <a:r>
              <a:rPr lang="tr-TR" dirty="0"/>
              <a:t>Türkiye’de…</a:t>
            </a:r>
          </a:p>
        </p:txBody>
      </p:sp>
      <p:sp>
        <p:nvSpPr>
          <p:cNvPr id="3" name="İçerik Yer Tutucusu 2">
            <a:extLst>
              <a:ext uri="{FF2B5EF4-FFF2-40B4-BE49-F238E27FC236}">
                <a16:creationId xmlns:a16="http://schemas.microsoft.com/office/drawing/2014/main" id="{64EC7332-1773-4CB6-A12A-FB94F63E6FA4}"/>
              </a:ext>
            </a:extLst>
          </p:cNvPr>
          <p:cNvSpPr>
            <a:spLocks noGrp="1"/>
          </p:cNvSpPr>
          <p:nvPr>
            <p:ph idx="1"/>
          </p:nvPr>
        </p:nvSpPr>
        <p:spPr>
          <a:xfrm>
            <a:off x="459905" y="1412703"/>
            <a:ext cx="8435280" cy="4525963"/>
          </a:xfrm>
        </p:spPr>
        <p:txBody>
          <a:bodyPr/>
          <a:lstStyle/>
          <a:p>
            <a:r>
              <a:rPr lang="tr-TR" sz="2800" dirty="0"/>
              <a:t>1962 program taslağında ilkokulun amacı «kişisel, insanlık münasebeti, ekonomik ve toplumsal hayat» bakımlarından belirlenmiş, Tarih, Coğrafya ve Yurt Bilgisi dersleri birleştirilerek «Toplum ve Ülke İncelemeleri» dersi adını almıştır.</a:t>
            </a:r>
          </a:p>
          <a:p>
            <a:r>
              <a:rPr lang="tr-TR" sz="2800" dirty="0"/>
              <a:t>1968 yılından itibaren ilkokullarda, 1975 yılından itibaren de ortaokullarda okutulmaya başlayan Sosyal Bilgiler dersi 1985 yılında II. Kademede Milli Tarih, Milli Coğrafya ve Vatandaşlık Bilgisi dersleri olarak verilmiştir.</a:t>
            </a:r>
          </a:p>
        </p:txBody>
      </p:sp>
    </p:spTree>
    <p:extLst>
      <p:ext uri="{BB962C8B-B14F-4D97-AF65-F5344CB8AC3E}">
        <p14:creationId xmlns:p14="http://schemas.microsoft.com/office/powerpoint/2010/main" val="3065464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709BDF-F724-49E0-B07A-6D1200DF4A4D}"/>
              </a:ext>
            </a:extLst>
          </p:cNvPr>
          <p:cNvSpPr>
            <a:spLocks noGrp="1"/>
          </p:cNvSpPr>
          <p:nvPr>
            <p:ph type="title"/>
          </p:nvPr>
        </p:nvSpPr>
        <p:spPr/>
        <p:txBody>
          <a:bodyPr/>
          <a:lstStyle/>
          <a:p>
            <a:r>
              <a:rPr lang="tr-TR" dirty="0"/>
              <a:t>Türkiye’de…</a:t>
            </a:r>
          </a:p>
        </p:txBody>
      </p:sp>
      <p:sp>
        <p:nvSpPr>
          <p:cNvPr id="3" name="İçerik Yer Tutucusu 2">
            <a:extLst>
              <a:ext uri="{FF2B5EF4-FFF2-40B4-BE49-F238E27FC236}">
                <a16:creationId xmlns:a16="http://schemas.microsoft.com/office/drawing/2014/main" id="{527A336A-F24C-4D44-A9CD-775D83E9B12C}"/>
              </a:ext>
            </a:extLst>
          </p:cNvPr>
          <p:cNvSpPr>
            <a:spLocks noGrp="1"/>
          </p:cNvSpPr>
          <p:nvPr>
            <p:ph idx="1"/>
          </p:nvPr>
        </p:nvSpPr>
        <p:spPr/>
        <p:txBody>
          <a:bodyPr/>
          <a:lstStyle/>
          <a:p>
            <a:r>
              <a:rPr lang="tr-TR" dirty="0"/>
              <a:t>1997-1998 öğretim yıllarından itibaren ise 4, 5, 6, 7. sınıflarda tekrar Sosyal Bilgiler dersi olarak okutulmaya başlatılmıştır.</a:t>
            </a:r>
          </a:p>
          <a:p>
            <a:r>
              <a:rPr lang="tr-TR" dirty="0"/>
              <a:t>2005-2006 öğretim yılından itibaren bütün illerde uygulamaya konmuştur (tematik öğrenme, problem çözme ve </a:t>
            </a:r>
            <a:r>
              <a:rPr lang="tr-TR" dirty="0" err="1"/>
              <a:t>işbirlikli</a:t>
            </a:r>
            <a:r>
              <a:rPr lang="tr-TR" dirty="0"/>
              <a:t> öğrenmeye vurgu yapan sosyal </a:t>
            </a:r>
            <a:r>
              <a:rPr lang="tr-TR" dirty="0" err="1"/>
              <a:t>yapılandırmacılık</a:t>
            </a:r>
            <a:r>
              <a:rPr lang="tr-TR" dirty="0"/>
              <a:t> esas alınmıştır). </a:t>
            </a:r>
          </a:p>
        </p:txBody>
      </p:sp>
    </p:spTree>
    <p:extLst>
      <p:ext uri="{BB962C8B-B14F-4D97-AF65-F5344CB8AC3E}">
        <p14:creationId xmlns:p14="http://schemas.microsoft.com/office/powerpoint/2010/main" val="4105455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1B9652-5C38-44E4-934D-68F6DD988F4B}"/>
              </a:ext>
            </a:extLst>
          </p:cNvPr>
          <p:cNvSpPr>
            <a:spLocks noGrp="1"/>
          </p:cNvSpPr>
          <p:nvPr>
            <p:ph type="title"/>
          </p:nvPr>
        </p:nvSpPr>
        <p:spPr>
          <a:xfrm>
            <a:off x="457200" y="23018"/>
            <a:ext cx="8229600" cy="1143000"/>
          </a:xfrm>
        </p:spPr>
        <p:txBody>
          <a:bodyPr/>
          <a:lstStyle/>
          <a:p>
            <a:r>
              <a:rPr lang="tr-TR" dirty="0"/>
              <a:t>Türkiye’de…</a:t>
            </a:r>
          </a:p>
        </p:txBody>
      </p:sp>
      <p:sp>
        <p:nvSpPr>
          <p:cNvPr id="3" name="İçerik Yer Tutucusu 2">
            <a:extLst>
              <a:ext uri="{FF2B5EF4-FFF2-40B4-BE49-F238E27FC236}">
                <a16:creationId xmlns:a16="http://schemas.microsoft.com/office/drawing/2014/main" id="{5D47A77E-165E-4F72-AC9B-EB1A1D518720}"/>
              </a:ext>
            </a:extLst>
          </p:cNvPr>
          <p:cNvSpPr>
            <a:spLocks noGrp="1"/>
          </p:cNvSpPr>
          <p:nvPr>
            <p:ph idx="1"/>
          </p:nvPr>
        </p:nvSpPr>
        <p:spPr>
          <a:xfrm>
            <a:off x="323528" y="1158580"/>
            <a:ext cx="8229600" cy="4525963"/>
          </a:xfrm>
        </p:spPr>
        <p:txBody>
          <a:bodyPr/>
          <a:lstStyle/>
          <a:p>
            <a:r>
              <a:rPr lang="tr-TR" sz="2400" dirty="0"/>
              <a:t>2018 ve sonrası,</a:t>
            </a:r>
          </a:p>
          <a:p>
            <a:r>
              <a:rPr lang="tr-TR" sz="2400" b="1" dirty="0"/>
              <a:t>ÖĞRETİM PROGRAMLARININ PERSPEKTİFİ</a:t>
            </a:r>
          </a:p>
          <a:p>
            <a:r>
              <a:rPr lang="tr-TR" sz="2400" dirty="0"/>
              <a:t>Eğitim sistemimizin temel amacı değerlerimiz ve yetkinliklerle bütünleşmiş bilgi, beceri ve davranışlara sahip bireyler yetiştirmektir. Bilgi, beceri ve davranışlar öğretim programlarıyla kazandırılmaya çalışılırken değerlerimiz ve yetkinlikler bu bilgi, beceri ve davranışların arasındaki bütünlüğü kuran bağlantı ve ufuk işlevi görmektedir. Değerlerimiz toplumumuzun millî ve manevi kaynaklarından damıtılarak dünden bugüne ulaşmış ve yarınlarımıza aktaracağımız öz mirasımızdır. </a:t>
            </a:r>
          </a:p>
        </p:txBody>
      </p:sp>
    </p:spTree>
    <p:extLst>
      <p:ext uri="{BB962C8B-B14F-4D97-AF65-F5344CB8AC3E}">
        <p14:creationId xmlns:p14="http://schemas.microsoft.com/office/powerpoint/2010/main" val="3735090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253FF0-CABC-4E9A-BB41-413D3E09BF97}"/>
              </a:ext>
            </a:extLst>
          </p:cNvPr>
          <p:cNvSpPr>
            <a:spLocks noGrp="1"/>
          </p:cNvSpPr>
          <p:nvPr>
            <p:ph type="title"/>
          </p:nvPr>
        </p:nvSpPr>
        <p:spPr/>
        <p:txBody>
          <a:bodyPr/>
          <a:lstStyle/>
          <a:p>
            <a:r>
              <a:rPr lang="tr-TR" dirty="0"/>
              <a:t>Türkiye’de…</a:t>
            </a:r>
          </a:p>
        </p:txBody>
      </p:sp>
      <p:sp>
        <p:nvSpPr>
          <p:cNvPr id="3" name="İçerik Yer Tutucusu 2">
            <a:extLst>
              <a:ext uri="{FF2B5EF4-FFF2-40B4-BE49-F238E27FC236}">
                <a16:creationId xmlns:a16="http://schemas.microsoft.com/office/drawing/2014/main" id="{8280DEAB-9026-4591-963A-459CE8A4D8C9}"/>
              </a:ext>
            </a:extLst>
          </p:cNvPr>
          <p:cNvSpPr>
            <a:spLocks noGrp="1"/>
          </p:cNvSpPr>
          <p:nvPr>
            <p:ph idx="1"/>
          </p:nvPr>
        </p:nvSpPr>
        <p:spPr/>
        <p:txBody>
          <a:bodyPr/>
          <a:lstStyle/>
          <a:p>
            <a:r>
              <a:rPr lang="tr-TR" sz="2000" dirty="0"/>
              <a:t>2018 ve sonrası,</a:t>
            </a:r>
          </a:p>
          <a:p>
            <a:r>
              <a:rPr lang="tr-TR" sz="2000" b="1" dirty="0"/>
              <a:t>ÖĞRETİM PROGRAMLARININ PERSPEKTİFİ</a:t>
            </a:r>
          </a:p>
          <a:p>
            <a:r>
              <a:rPr lang="tr-TR" sz="2000" dirty="0"/>
              <a:t>Yetkinlikler ise bu mirasın hayata ve insanlık ailesine katılmasını ve katkı vermesini sağlayan eylemsel bütünlüklerimizdir. Bu yönüyle değerlerimiz ve yetkinlikler birbirinden ayrılmaz bir şekilde teori-pratik bütünlüğündeki asli parçamızı oluşturur. Güncellik içinde öğrenme öğretme süreçleriyle kazandırmaya çalıştığımız bilgi, beceri ve davranışlar ise bizi biz yapan değerlerimizin ve yetkinliklerin günün şartları içinde görünürlük kazanma araç ve platformlarıdır; günün şartları içinde değişiklik gösterebilir yapısıyla arızîdir ve bu sebeple de sürekli gözden geçirmelerle güncellenir, yenilenir.</a:t>
            </a:r>
          </a:p>
        </p:txBody>
      </p:sp>
    </p:spTree>
    <p:extLst>
      <p:ext uri="{BB962C8B-B14F-4D97-AF65-F5344CB8AC3E}">
        <p14:creationId xmlns:p14="http://schemas.microsoft.com/office/powerpoint/2010/main" val="3162559627"/>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67</TotalTime>
  <Words>606</Words>
  <Application>Microsoft Office PowerPoint</Application>
  <PresentationFormat>Ekran Gösterisi (4:3)</PresentationFormat>
  <Paragraphs>46</Paragraphs>
  <Slides>12</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12</vt:i4>
      </vt:variant>
    </vt:vector>
  </HeadingPairs>
  <TitlesOfParts>
    <vt:vector size="14" baseType="lpstr">
      <vt:lpstr>Arial</vt:lpstr>
      <vt:lpstr>Varsayılan Tasarım</vt:lpstr>
      <vt:lpstr>PowerPoint Sunusu</vt:lpstr>
      <vt:lpstr>Sosyal Bilgiler Alanının İlköğretimdeki Yeri ve Tarihçesi</vt:lpstr>
      <vt:lpstr>Dünyada…</vt:lpstr>
      <vt:lpstr>Dünyada…</vt:lpstr>
      <vt:lpstr>Dünyada…</vt:lpstr>
      <vt:lpstr>Dünyada…</vt:lpstr>
      <vt:lpstr>Türkiye’de…</vt:lpstr>
      <vt:lpstr>Türkiye’de…</vt:lpstr>
      <vt:lpstr>Türkiye’de…</vt:lpstr>
      <vt:lpstr>Türkiye’de…</vt:lpstr>
      <vt:lpstr>Türkiye’de…</vt:lpstr>
      <vt:lpstr>Türkiye’de…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Windows</cp:lastModifiedBy>
  <cp:revision>22</cp:revision>
  <cp:lastPrinted>1601-01-01T00:00:00Z</cp:lastPrinted>
  <dcterms:created xsi:type="dcterms:W3CDTF">2020-01-14T12:16:28Z</dcterms:created>
  <dcterms:modified xsi:type="dcterms:W3CDTF">2020-03-19T20:07:02Z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