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1"/>
  </p:handout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2" d="100"/>
          <a:sy n="72" d="100"/>
        </p:scale>
        <p:origin x="130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19.03.2020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TEMEL EĞİTİM BÖLÜMÜ</a:t>
            </a:r>
          </a:p>
          <a:p>
            <a:pPr>
              <a:lnSpc>
                <a:spcPct val="90000"/>
              </a:lnSpc>
            </a:pPr>
            <a:r>
              <a:rPr lang="tr-TR" altLang="tr-TR" sz="3200" b="1" dirty="0"/>
              <a:t>SINIF EĞİTİMİ ANABİLİM DALI</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EĞİTİM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SNÖ306-Sosyal Bilgiler Öğretimi</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Dr. </a:t>
            </a:r>
            <a:r>
              <a:rPr lang="tr-TR" altLang="tr-TR" sz="2000" b="1" i="1" dirty="0" err="1">
                <a:solidFill>
                  <a:schemeClr val="bg1">
                    <a:lumMod val="50000"/>
                  </a:schemeClr>
                </a:solidFill>
              </a:rPr>
              <a:t>Öğr</a:t>
            </a:r>
            <a:r>
              <a:rPr lang="tr-TR" altLang="tr-TR" sz="2000" b="1" i="1" dirty="0">
                <a:solidFill>
                  <a:schemeClr val="bg1">
                    <a:lumMod val="50000"/>
                  </a:schemeClr>
                </a:solidFill>
              </a:rPr>
              <a:t>. Üyesi, Ceren ÇEVİK KANSU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3600" dirty="0"/>
              <a:t>Sosyal Bilgiler Öğretim Programının İncelenmesi</a:t>
            </a: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Hafta-7</a:t>
            </a:r>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SNÖ306-Sosyal Bilgiler Öğretimi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25D1C4-82A2-4291-8F73-05530021080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ABAFBB1-0772-4371-9E8C-B91896A84349}"/>
              </a:ext>
            </a:extLst>
          </p:cNvPr>
          <p:cNvSpPr>
            <a:spLocks noGrp="1"/>
          </p:cNvSpPr>
          <p:nvPr>
            <p:ph idx="1"/>
          </p:nvPr>
        </p:nvSpPr>
        <p:spPr/>
        <p:txBody>
          <a:bodyPr/>
          <a:lstStyle/>
          <a:p>
            <a:r>
              <a:rPr lang="tr-TR" dirty="0"/>
              <a:t>2017 Sosyal Bilgiler Dersi Öğretim Programı’nda (SBDÖP) ünite yerine doğrudan öğrenme alanları ve kazanımlara yer verilmiştir.</a:t>
            </a:r>
          </a:p>
          <a:p>
            <a:r>
              <a:rPr lang="tr-TR" dirty="0"/>
              <a:t>2017 </a:t>
            </a:r>
            <a:r>
              <a:rPr lang="tr-TR" dirty="0" err="1"/>
              <a:t>SBDÖP’de</a:t>
            </a:r>
            <a:r>
              <a:rPr lang="tr-TR" dirty="0"/>
              <a:t> amaçlar 18 maddede özel amaçlar konu başlığı altında toplanmıştır. </a:t>
            </a:r>
          </a:p>
        </p:txBody>
      </p:sp>
    </p:spTree>
    <p:extLst>
      <p:ext uri="{BB962C8B-B14F-4D97-AF65-F5344CB8AC3E}">
        <p14:creationId xmlns:p14="http://schemas.microsoft.com/office/powerpoint/2010/main" val="3998395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2137C5-7B7F-4B75-91ED-DF04415A73A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138551A-B3B9-47BD-9B50-E71357C7E9AB}"/>
              </a:ext>
            </a:extLst>
          </p:cNvPr>
          <p:cNvSpPr>
            <a:spLocks noGrp="1"/>
          </p:cNvSpPr>
          <p:nvPr>
            <p:ph idx="1"/>
          </p:nvPr>
        </p:nvSpPr>
        <p:spPr/>
        <p:txBody>
          <a:bodyPr/>
          <a:lstStyle/>
          <a:p>
            <a:r>
              <a:rPr lang="tr-TR" dirty="0"/>
              <a:t>2005 programında yer alan kavramlar ve kavramların veriliş düzeyi; Atatürkçülük konuları; ders içi-diğer derslerle ve ara disiplinlerle ilişkilendirmeler; etkinlikler; doğrudan verilecek değer ve beceriler gibi kısımlar 2017 SBDÖP’ de yer almamıştır.</a:t>
            </a:r>
          </a:p>
        </p:txBody>
      </p:sp>
    </p:spTree>
    <p:extLst>
      <p:ext uri="{BB962C8B-B14F-4D97-AF65-F5344CB8AC3E}">
        <p14:creationId xmlns:p14="http://schemas.microsoft.com/office/powerpoint/2010/main" val="2052638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329CFF-1E61-4006-AB2E-A610375EDC5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48943F8-F352-490B-9F43-D4D3360ED5A0}"/>
              </a:ext>
            </a:extLst>
          </p:cNvPr>
          <p:cNvSpPr>
            <a:spLocks noGrp="1"/>
          </p:cNvSpPr>
          <p:nvPr>
            <p:ph idx="1"/>
          </p:nvPr>
        </p:nvSpPr>
        <p:spPr/>
        <p:txBody>
          <a:bodyPr/>
          <a:lstStyle/>
          <a:p>
            <a:r>
              <a:rPr lang="tr-TR" dirty="0"/>
              <a:t>2005 SBDÖP’ de yer alan uyarılar ile belirtilen konu kısıtlaması bu sefer kazanım altlarına doğrudan verilmiştir. 2005 SBDÖP’ de her ünitede yer alan doğrudan verilecek değer ve beceriler yerine 2017 SBDÖP’ de birden fazla değer ve beceri olarak öğrenme alanının girişinde verilmiştir. </a:t>
            </a:r>
          </a:p>
        </p:txBody>
      </p:sp>
    </p:spTree>
    <p:extLst>
      <p:ext uri="{BB962C8B-B14F-4D97-AF65-F5344CB8AC3E}">
        <p14:creationId xmlns:p14="http://schemas.microsoft.com/office/powerpoint/2010/main" val="553489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F81899-0ADE-441F-B84B-57AB18E3CBF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7296C80-5609-4AB1-BEF1-B6B370703CA2}"/>
              </a:ext>
            </a:extLst>
          </p:cNvPr>
          <p:cNvSpPr>
            <a:spLocks noGrp="1"/>
          </p:cNvSpPr>
          <p:nvPr>
            <p:ph idx="1"/>
          </p:nvPr>
        </p:nvSpPr>
        <p:spPr/>
        <p:txBody>
          <a:bodyPr/>
          <a:lstStyle/>
          <a:p>
            <a:r>
              <a:rPr lang="tr-TR" sz="2800" dirty="0"/>
              <a:t>2005 SBDÖP’ de 9 olan öğrenme alanı sayısı 7’ye düşürülmüş; 2005 SBDÖP’ de yer alan Gruplar, Kurumlar ve Sosyal Örgütler, Zaman Süreklilik ve Değişim ve Güç, Yönetim ve Toplum öğrenme alanları 2017 programında yer almazken; Güç, Yönetim ve Toplum ve Gruplar, Kurumlar ve Sosyal Örgütler öğrenme alanlarının kazanımları birleştirilerek adı ise Etkin Vatandaşlık olarak değiştirilmiştir.</a:t>
            </a:r>
          </a:p>
        </p:txBody>
      </p:sp>
    </p:spTree>
    <p:extLst>
      <p:ext uri="{BB962C8B-B14F-4D97-AF65-F5344CB8AC3E}">
        <p14:creationId xmlns:p14="http://schemas.microsoft.com/office/powerpoint/2010/main" val="2948225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B5322D-98A6-48C7-B2E9-2C41FD9E37E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459357C2-1F2B-49C6-8C76-7A6998303277}"/>
              </a:ext>
            </a:extLst>
          </p:cNvPr>
          <p:cNvSpPr>
            <a:spLocks noGrp="1"/>
          </p:cNvSpPr>
          <p:nvPr>
            <p:ph idx="1"/>
          </p:nvPr>
        </p:nvSpPr>
        <p:spPr/>
        <p:txBody>
          <a:bodyPr/>
          <a:lstStyle/>
          <a:p>
            <a:r>
              <a:rPr lang="tr-TR" dirty="0"/>
              <a:t>2005 SBDÖP’ de yer alamayan ilköğretimden ortaöğretimdeki tüm düzey ve derslerde yer alan 10 “kök değer” 2017 SBDÖP’ ye eklenmiştir. </a:t>
            </a:r>
          </a:p>
          <a:p>
            <a:r>
              <a:rPr lang="tr-TR" dirty="0"/>
              <a:t>2005 SBDÖP’ de 20 olan genel değer sayısı 2017 SBDÖP’ de 18’e düşmüştür. </a:t>
            </a:r>
          </a:p>
        </p:txBody>
      </p:sp>
    </p:spTree>
    <p:extLst>
      <p:ext uri="{BB962C8B-B14F-4D97-AF65-F5344CB8AC3E}">
        <p14:creationId xmlns:p14="http://schemas.microsoft.com/office/powerpoint/2010/main" val="2777980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4EC113-6E75-4A10-B72F-330E0CEF80A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1C86D6C-D574-4E40-ACD9-97D46C693759}"/>
              </a:ext>
            </a:extLst>
          </p:cNvPr>
          <p:cNvSpPr>
            <a:spLocks noGrp="1"/>
          </p:cNvSpPr>
          <p:nvPr>
            <p:ph idx="1"/>
          </p:nvPr>
        </p:nvSpPr>
        <p:spPr/>
        <p:txBody>
          <a:bodyPr/>
          <a:lstStyle/>
          <a:p>
            <a:r>
              <a:rPr lang="tr-TR" sz="2400" dirty="0"/>
              <a:t>2017 SBDÖP’ de kazandırılmak istenen beceriler 2005 SBDÖP’ de yer almayan 8 Türkiye Yeterlilikler Çerçevesinde (TYÇ) belirlenmiştir. 2005 SBDÖP’ de 9 genel, 6 sosyal bilgilere özgü toplam 15 olan doğrudan verilmesi istenen beceri sayısı 2017 programında 27’ye çıkmıştır. 2017 SBDÖP’ de ayrıca 2005 programında olduğu gibi beceriler genel ve sosyal bilgilere özgü şeklinde ayrılmamıştır. 4. Sınıfta 2005 </a:t>
            </a:r>
            <a:r>
              <a:rPr lang="tr-TR" sz="2400" dirty="0" err="1"/>
              <a:t>SBDÖP’de</a:t>
            </a:r>
            <a:r>
              <a:rPr lang="tr-TR" sz="2400" dirty="0"/>
              <a:t> 47 olan kazanım sayısı ise 33’e düşürülmüştür. </a:t>
            </a:r>
          </a:p>
        </p:txBody>
      </p:sp>
    </p:spTree>
    <p:extLst>
      <p:ext uri="{BB962C8B-B14F-4D97-AF65-F5344CB8AC3E}">
        <p14:creationId xmlns:p14="http://schemas.microsoft.com/office/powerpoint/2010/main" val="2356150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CF09A2-A354-4D9A-9F7F-A53C158D03F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20C5867-1C81-45C9-94F9-EFF1C285A090}"/>
              </a:ext>
            </a:extLst>
          </p:cNvPr>
          <p:cNvSpPr>
            <a:spLocks noGrp="1"/>
          </p:cNvSpPr>
          <p:nvPr>
            <p:ph idx="1"/>
          </p:nvPr>
        </p:nvSpPr>
        <p:spPr/>
        <p:txBody>
          <a:bodyPr/>
          <a:lstStyle/>
          <a:p>
            <a:r>
              <a:rPr lang="tr-TR" sz="2800" dirty="0"/>
              <a:t>Genel olarak iki program karşılaştırıldığında 2018 SBDÖP’ </a:t>
            </a:r>
            <a:r>
              <a:rPr lang="tr-TR" sz="2800" dirty="0" err="1"/>
              <a:t>nin</a:t>
            </a:r>
            <a:r>
              <a:rPr lang="tr-TR" sz="2800" dirty="0"/>
              <a:t> 2005 programına göre daha sade bir yapıda olduğu 2005 programında yer alan Atatürkçülük konuları, ilişkilendirmeler, etkinlikler gibi kısımların yer almadığı; kazanım sayısında ciddi bir azalma olduğu söylenebilir. 2017 SBDÖP’ de yer alan kök değerler ile 8 Türkiye Yeterlilikler Çerçevesi (TYÇ) ise 2005 SBDÖP yoktur. </a:t>
            </a:r>
          </a:p>
        </p:txBody>
      </p:sp>
    </p:spTree>
    <p:extLst>
      <p:ext uri="{BB962C8B-B14F-4D97-AF65-F5344CB8AC3E}">
        <p14:creationId xmlns:p14="http://schemas.microsoft.com/office/powerpoint/2010/main" val="3920357585"/>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34</TotalTime>
  <Words>389</Words>
  <Application>Microsoft Office PowerPoint</Application>
  <PresentationFormat>Ekran Gösterisi (4:3)</PresentationFormat>
  <Paragraphs>17</Paragraphs>
  <Slides>9</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9</vt:i4>
      </vt:variant>
    </vt:vector>
  </HeadingPairs>
  <TitlesOfParts>
    <vt:vector size="11" baseType="lpstr">
      <vt:lpstr>Arial</vt:lpstr>
      <vt:lpstr>Varsayılan Tasarım</vt:lpstr>
      <vt:lpstr>PowerPoint Sunusu</vt:lpstr>
      <vt:lpstr>Sosyal Bilgiler Öğretim Programının İncelenmesi</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Windows</cp:lastModifiedBy>
  <cp:revision>18</cp:revision>
  <cp:lastPrinted>1601-01-01T00:00:00Z</cp:lastPrinted>
  <dcterms:created xsi:type="dcterms:W3CDTF">2020-01-14T12:16:28Z</dcterms:created>
  <dcterms:modified xsi:type="dcterms:W3CDTF">2020-03-19T20:15:41Z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