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062"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6 Yuvarlatılmış Çapraz Köşeli Dikdörtgen"/>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Başlık"/>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tr-TR" smtClean="0"/>
              <a:t>Asıl başlık stili için tıklatın</a:t>
            </a:r>
            <a:endParaRPr kumimoji="0" lang="en-US"/>
          </a:p>
        </p:txBody>
      </p:sp>
      <p:sp>
        <p:nvSpPr>
          <p:cNvPr id="9" name="8 Alt Başlık"/>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0" name="9 Veri Yer Tutucusu"/>
          <p:cNvSpPr>
            <a:spLocks noGrp="1"/>
          </p:cNvSpPr>
          <p:nvPr>
            <p:ph type="dt" sz="half" idx="10"/>
          </p:nvPr>
        </p:nvSpPr>
        <p:spPr>
          <a:xfrm>
            <a:off x="5562600" y="6509004"/>
            <a:ext cx="3002280" cy="274320"/>
          </a:xfrm>
        </p:spPr>
        <p:txBody>
          <a:bodyPr vert="horz" rtlCol="0"/>
          <a:lstStyle>
            <a:extLst/>
          </a:lstStyle>
          <a:p>
            <a:fld id="{D9F75050-0E15-4C5B-92B0-66D068882F1F}" type="datetimeFigureOut">
              <a:rPr lang="tr-TR" smtClean="0"/>
              <a:pPr/>
              <a:t>23.3.2020</a:t>
            </a:fld>
            <a:endParaRPr lang="tr-TR"/>
          </a:p>
        </p:txBody>
      </p:sp>
      <p:sp>
        <p:nvSpPr>
          <p:cNvPr id="11" name="10 Slayt Numarası Yer Tutucusu"/>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2" name="11 Altbilgi Yer Tutucusu"/>
          <p:cNvSpPr>
            <a:spLocks noGrp="1"/>
          </p:cNvSpPr>
          <p:nvPr>
            <p:ph type="ftr" sz="quarter" idx="12"/>
          </p:nvPr>
        </p:nvSpPr>
        <p:spPr>
          <a:xfrm>
            <a:off x="1600200" y="6509004"/>
            <a:ext cx="3907464" cy="274320"/>
          </a:xfrm>
        </p:spPr>
        <p:txBody>
          <a:bodyPr vert="horz" rtlCol="0"/>
          <a:lstStyle>
            <a:extLst/>
          </a:lstStyle>
          <a:p>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7" name="6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23.3.2020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7" name="6 Dikdörtgen"/>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8" name="7 Veri Yer Tutucusu"/>
          <p:cNvSpPr>
            <a:spLocks noGrp="1"/>
          </p:cNvSpPr>
          <p:nvPr>
            <p:ph type="dt" sz="half" idx="10"/>
          </p:nvPr>
        </p:nvSpPr>
        <p:spPr>
          <a:xfrm>
            <a:off x="5562600" y="6513670"/>
            <a:ext cx="3002280" cy="274320"/>
          </a:xfrm>
        </p:spPr>
        <p:txBody>
          <a:bodyPr vert="horz" rtlCol="0"/>
          <a:lstStyle>
            <a:extLst/>
          </a:lstStyle>
          <a:p>
            <a:fld id="{D9F75050-0E15-4C5B-92B0-66D068882F1F}" type="datetimeFigureOut">
              <a:rPr lang="tr-TR" smtClean="0"/>
              <a:pPr/>
              <a:t>23.3.2020</a:t>
            </a:fld>
            <a:endParaRPr lang="tr-TR"/>
          </a:p>
        </p:txBody>
      </p:sp>
      <p:sp>
        <p:nvSpPr>
          <p:cNvPr id="9" name="8 Slayt Numarası Yer Tutucusu"/>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0" name="9 Altbilgi Yer Tutucusu"/>
          <p:cNvSpPr>
            <a:spLocks noGrp="1"/>
          </p:cNvSpPr>
          <p:nvPr>
            <p:ph type="ftr" sz="quarter" idx="12"/>
          </p:nvPr>
        </p:nvSpPr>
        <p:spPr>
          <a:xfrm>
            <a:off x="1600200" y="6513670"/>
            <a:ext cx="3907464" cy="274320"/>
          </a:xfrm>
        </p:spPr>
        <p:txBody>
          <a:bodyPr vert="horz" rtlCol="0"/>
          <a:lstStyle>
            <a:extLst/>
          </a:lstStyle>
          <a:p>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23.3.2020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a:xfrm>
            <a:off x="8641080" y="6514568"/>
            <a:ext cx="464288" cy="274320"/>
          </a:xfrm>
        </p:spPr>
        <p:txBody>
          <a:bodyPr/>
          <a:lstStyle>
            <a:extLst/>
          </a:lstStyle>
          <a:p>
            <a:fld id="{B1DEFA8C-F947-479F-BE07-76B6B3F80BF1}" type="slidenum">
              <a:rPr lang="tr-TR" smtClean="0"/>
              <a:pPr/>
              <a:t>‹#›</a:t>
            </a:fld>
            <a:endParaRPr lang="tr-TR"/>
          </a:p>
        </p:txBody>
      </p:sp>
      <p:sp>
        <p:nvSpPr>
          <p:cNvPr id="10" name="9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9 Dikdörtgen"/>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10 Dikdörtgen"/>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1 Başlık"/>
          <p:cNvSpPr>
            <a:spLocks noGrp="1"/>
          </p:cNvSpPr>
          <p:nvPr>
            <p:ph type="title"/>
          </p:nvPr>
        </p:nvSpPr>
        <p:spPr>
          <a:xfrm>
            <a:off x="457200" y="251948"/>
            <a:ext cx="8229600" cy="1143000"/>
          </a:xfrm>
        </p:spPr>
        <p:txBody>
          <a:bodyPr anchor="b"/>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23.3.2020</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a:xfrm>
            <a:off x="8641080" y="6514568"/>
            <a:ext cx="464288" cy="274320"/>
          </a:xfrm>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53218"/>
            <a:ext cx="8229600" cy="1143000"/>
          </a:xfrm>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23.3.2020</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7" name="6 Dikdörtgen"/>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extLst/>
          </a:lstStyle>
          <a:p>
            <a:fld id="{D9F75050-0E15-4C5B-92B0-66D068882F1F}" type="datetimeFigureOut">
              <a:rPr lang="tr-TR" smtClean="0"/>
              <a:pPr/>
              <a:t>23.3.2020</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2"/>
      </p:bgRef>
    </p:bg>
    <p:spTree>
      <p:nvGrpSpPr>
        <p:cNvPr id="1" name=""/>
        <p:cNvGrpSpPr/>
        <p:nvPr/>
      </p:nvGrpSpPr>
      <p:grpSpPr>
        <a:xfrm>
          <a:off x="0" y="0"/>
          <a:ext cx="0" cy="0"/>
          <a:chOff x="0" y="0"/>
          <a:chExt cx="0" cy="0"/>
        </a:xfrm>
      </p:grpSpPr>
      <p:sp>
        <p:nvSpPr>
          <p:cNvPr id="8" name="7 Dikdörtgen"/>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4963136" y="304800"/>
            <a:ext cx="3931920" cy="762000"/>
          </a:xfrm>
        </p:spPr>
        <p:txBody>
          <a:bodyPr anchor="b"/>
          <a:lstStyle>
            <a:lvl1pPr marL="0" algn="r">
              <a:buNone/>
              <a:defRPr sz="2000" b="1"/>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9" name="8 Veri Yer Tutucusu"/>
          <p:cNvSpPr>
            <a:spLocks noGrp="1"/>
          </p:cNvSpPr>
          <p:nvPr>
            <p:ph type="dt" sz="half" idx="10"/>
          </p:nvPr>
        </p:nvSpPr>
        <p:spPr>
          <a:xfrm>
            <a:off x="5562600" y="6513670"/>
            <a:ext cx="3002280" cy="274320"/>
          </a:xfrm>
        </p:spPr>
        <p:txBody>
          <a:bodyPr vert="horz" rtlCol="0"/>
          <a:lstStyle>
            <a:extLst/>
          </a:lstStyle>
          <a:p>
            <a:fld id="{D9F75050-0E15-4C5B-92B0-66D068882F1F}" type="datetimeFigureOut">
              <a:rPr lang="tr-TR" smtClean="0"/>
              <a:pPr/>
              <a:t>23.3.2020</a:t>
            </a:fld>
            <a:endParaRPr lang="tr-TR"/>
          </a:p>
        </p:txBody>
      </p:sp>
      <p:sp>
        <p:nvSpPr>
          <p:cNvPr id="10" name="9 Slayt Numarası Yer Tutucusu"/>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1" name="10 Altbilgi Yer Tutucusu"/>
          <p:cNvSpPr>
            <a:spLocks noGrp="1"/>
          </p:cNvSpPr>
          <p:nvPr>
            <p:ph type="ftr" sz="quarter" idx="12"/>
          </p:nvPr>
        </p:nvSpPr>
        <p:spPr>
          <a:xfrm>
            <a:off x="1600200" y="6513670"/>
            <a:ext cx="3907464" cy="274320"/>
          </a:xfrm>
        </p:spPr>
        <p:txBody>
          <a:bodyPr vert="horz" rtlCol="0"/>
          <a:lstStyle>
            <a:extLst/>
          </a:lstStyle>
          <a:p>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3040443" y="4724400"/>
            <a:ext cx="5486400" cy="664536"/>
          </a:xfrm>
        </p:spPr>
        <p:txBody>
          <a:bodyPr anchor="b"/>
          <a:lstStyle>
            <a:lvl1pPr marL="0" algn="r">
              <a:buNone/>
              <a:defRPr sz="2000" b="1"/>
            </a:lvl1pPr>
            <a:extLst/>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
        <p:nvSpPr>
          <p:cNvPr id="13" name="12 Resim Yer Tutucusu"/>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tr-TR" smtClean="0">
                <a:solidFill>
                  <a:schemeClr val="lt1"/>
                </a:solidFill>
                <a:latin typeface="+mn-lt"/>
                <a:ea typeface="+mn-ea"/>
                <a:cs typeface="+mn-cs"/>
              </a:rPr>
              <a:t>Resim eklemek için simgeyi tıklatın</a:t>
            </a:r>
            <a:endParaRPr kumimoji="0" lang="en-US" dirty="0">
              <a:solidFill>
                <a:schemeClr val="lt1"/>
              </a:solidFill>
              <a:latin typeface="+mn-lt"/>
              <a:ea typeface="+mn-ea"/>
              <a:cs typeface="+mn-cs"/>
            </a:endParaRPr>
          </a:p>
        </p:txBody>
      </p:sp>
      <p:sp>
        <p:nvSpPr>
          <p:cNvPr id="8" name="7 Veri Yer Tutucusu"/>
          <p:cNvSpPr>
            <a:spLocks noGrp="1"/>
          </p:cNvSpPr>
          <p:nvPr>
            <p:ph type="dt" sz="half" idx="10"/>
          </p:nvPr>
        </p:nvSpPr>
        <p:spPr>
          <a:xfrm>
            <a:off x="5562600" y="6509004"/>
            <a:ext cx="3002280" cy="274320"/>
          </a:xfrm>
        </p:spPr>
        <p:txBody>
          <a:bodyPr vert="horz" rtlCol="0"/>
          <a:lstStyle>
            <a:extLst/>
          </a:lstStyle>
          <a:p>
            <a:fld id="{D9F75050-0E15-4C5B-92B0-66D068882F1F}" type="datetimeFigureOut">
              <a:rPr lang="tr-TR" smtClean="0"/>
              <a:pPr/>
              <a:t>23.3.2020</a:t>
            </a:fld>
            <a:endParaRPr lang="tr-TR"/>
          </a:p>
        </p:txBody>
      </p:sp>
      <p:sp>
        <p:nvSpPr>
          <p:cNvPr id="9" name="8 Slayt Numarası Yer Tutucusu"/>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1DEFA8C-F947-479F-BE07-76B6B3F80BF1}" type="slidenum">
              <a:rPr lang="tr-TR" smtClean="0"/>
              <a:pPr/>
              <a:t>‹#›</a:t>
            </a:fld>
            <a:endParaRPr lang="tr-TR"/>
          </a:p>
        </p:txBody>
      </p:sp>
      <p:sp>
        <p:nvSpPr>
          <p:cNvPr id="10" name="9 Altbilgi Yer Tutucusu"/>
          <p:cNvSpPr>
            <a:spLocks noGrp="1"/>
          </p:cNvSpPr>
          <p:nvPr>
            <p:ph type="ftr" sz="quarter" idx="12"/>
          </p:nvPr>
        </p:nvSpPr>
        <p:spPr>
          <a:xfrm>
            <a:off x="1600200" y="6509004"/>
            <a:ext cx="3907464" cy="274320"/>
          </a:xfrm>
        </p:spPr>
        <p:txBody>
          <a:bodyPr vert="horz" rtlCol="0"/>
          <a:lstStyle>
            <a:extLst/>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23.3.2020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lvl1pPr algn="l">
              <a:defRPr/>
            </a:lvl1pPr>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23.3.2020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Yuvarlatılmış Çapraz Köşeli Dikdörtgen"/>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Altbilgi Yer Tutucusu"/>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tr-TR"/>
          </a:p>
        </p:txBody>
      </p:sp>
      <p:sp>
        <p:nvSpPr>
          <p:cNvPr id="14" name="13 Veri Yer Tutucusu"/>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9F75050-0E15-4C5B-92B0-66D068882F1F}" type="datetimeFigureOut">
              <a:rPr lang="tr-TR" smtClean="0"/>
              <a:pPr/>
              <a:t>23.3.2020</a:t>
            </a:fld>
            <a:endParaRPr lang="tr-TR"/>
          </a:p>
        </p:txBody>
      </p:sp>
      <p:sp>
        <p:nvSpPr>
          <p:cNvPr id="23" name="22 Slayt Numarası Yer Tutucusu"/>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B1DEFA8C-F947-479F-BE07-76B6B3F80BF1}" type="slidenum">
              <a:rPr lang="tr-TR" smtClean="0"/>
              <a:pPr/>
              <a:t>‹#›</a:t>
            </a:fld>
            <a:endParaRPr lang="tr-TR"/>
          </a:p>
        </p:txBody>
      </p:sp>
      <p:sp>
        <p:nvSpPr>
          <p:cNvPr id="22" name="21 Başlık Yer Tutucusu"/>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err="1" smtClean="0"/>
              <a:t>Östrus</a:t>
            </a:r>
            <a:r>
              <a:rPr lang="tr-TR" dirty="0" smtClean="0"/>
              <a:t> Belirleme Yöntemleri</a:t>
            </a:r>
            <a:endParaRPr lang="tr-TR" dirty="0"/>
          </a:p>
        </p:txBody>
      </p:sp>
      <p:sp>
        <p:nvSpPr>
          <p:cNvPr id="4" name="Alt Başlık 3"/>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smtClean="0"/>
              <a:t>ÖNEMİ:</a:t>
            </a:r>
            <a:endParaRPr lang="tr-TR" dirty="0"/>
          </a:p>
        </p:txBody>
      </p:sp>
      <p:sp>
        <p:nvSpPr>
          <p:cNvPr id="3" name="2 İçerik Yer Tutucusu"/>
          <p:cNvSpPr>
            <a:spLocks noGrp="1"/>
          </p:cNvSpPr>
          <p:nvPr>
            <p:ph idx="1"/>
          </p:nvPr>
        </p:nvSpPr>
        <p:spPr/>
        <p:txBody>
          <a:bodyPr/>
          <a:lstStyle/>
          <a:p>
            <a:r>
              <a:rPr lang="tr-TR" dirty="0" smtClean="0"/>
              <a:t>Başarılı bir süt sığırı yetiştiricisi her bir ineğinden yılda 1 buzağı almaya gayret eder. </a:t>
            </a:r>
          </a:p>
          <a:p>
            <a:r>
              <a:rPr lang="tr-TR" dirty="0" smtClean="0"/>
              <a:t>Bir inekten bir buzağı elde etmek ise birbiri ile bağlantılı pek çok işin sonucunda gerçekleşir. </a:t>
            </a:r>
          </a:p>
          <a:p>
            <a:r>
              <a:rPr lang="tr-TR" dirty="0" smtClean="0"/>
              <a:t>Bu iş her şeyden önce kızgınlığın tespit edilmesindeki başarıya bağlıdır.</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smtClean="0"/>
              <a:t>Süt sığırı yetiştiriciliğinde, kızgınlığın belirlenmesi çok önemli ve buna karşın kolaylıkla üstesinden gelinebilecek bir iştir.</a:t>
            </a:r>
          </a:p>
          <a:p>
            <a:pPr>
              <a:buNone/>
            </a:pPr>
            <a:r>
              <a:rPr lang="tr-TR" dirty="0" smtClean="0"/>
              <a:t> </a:t>
            </a:r>
          </a:p>
          <a:p>
            <a:r>
              <a:rPr lang="tr-TR" dirty="0" smtClean="0"/>
              <a:t>Kızgınlık, ergin bir ineğin gebe kalıncaya kadar düzenli aralıklarla çiftleşme isteği gösterdiği ya da erkeği kabul ettiği fizyolojik ve içgüdü kaynaklı eşeysel davranışları sergilediği dönemlerdir.</a:t>
            </a:r>
            <a:br>
              <a:rPr lang="tr-TR" dirty="0" smtClean="0"/>
            </a:b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357166"/>
            <a:ext cx="8229600" cy="6072230"/>
          </a:xfrm>
        </p:spPr>
        <p:txBody>
          <a:bodyPr>
            <a:normAutofit fontScale="92500" lnSpcReduction="20000"/>
          </a:bodyPr>
          <a:lstStyle/>
          <a:p>
            <a:r>
              <a:rPr lang="tr-TR" dirty="0" smtClean="0"/>
              <a:t>Kızgınlığın belirlenmesinde başarı, ineklerin gözlenme sıklığı ve gözlem için ayrılan zamana bağlıdır. </a:t>
            </a:r>
          </a:p>
          <a:p>
            <a:r>
              <a:rPr lang="tr-TR" dirty="0" smtClean="0"/>
              <a:t>21 günlük üreme döngüsü içerisinde, kızgınlığın (sıcak mevsimlerde 12 saate kadar düşse de) ortalama 15 – 18 saat sürmesi, gözlenme sıklığı ve gözlem için ayrılan zamanın ne kadar önemli olduğunu göstermektedir. </a:t>
            </a:r>
          </a:p>
          <a:p>
            <a:r>
              <a:rPr lang="tr-TR" dirty="0" smtClean="0"/>
              <a:t>Daha da önemlisi, en yüksek döllenme oranı sağlanabilecek (optimal) süre, sadece 12 saat kadardır. </a:t>
            </a:r>
          </a:p>
          <a:p>
            <a:r>
              <a:rPr lang="tr-TR" dirty="0" smtClean="0"/>
              <a:t>Bu nedenlerden dolayı, bir ineğin kızgınlığı sırasında oluşan (fizyolojik ve davranışsal) değişimlerin iyi bilinmesi gerekir.</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b="1" dirty="0" smtClean="0"/>
              <a:t>Kızgınlık Belirtileri;</a:t>
            </a:r>
            <a:endParaRPr lang="tr-TR" dirty="0"/>
          </a:p>
        </p:txBody>
      </p:sp>
      <p:sp>
        <p:nvSpPr>
          <p:cNvPr id="3" name="2 İçerik Yer Tutucusu"/>
          <p:cNvSpPr>
            <a:spLocks noGrp="1"/>
          </p:cNvSpPr>
          <p:nvPr>
            <p:ph idx="1"/>
          </p:nvPr>
        </p:nvSpPr>
        <p:spPr/>
        <p:txBody>
          <a:bodyPr>
            <a:normAutofit fontScale="70000" lnSpcReduction="20000"/>
          </a:bodyPr>
          <a:lstStyle/>
          <a:p>
            <a:pPr>
              <a:buNone/>
            </a:pPr>
            <a:r>
              <a:rPr lang="tr-TR" dirty="0" smtClean="0"/>
              <a:t>    En uygun tohumlama zamanının belirlenmesi için kızgınlık başlangıcının tam olarak belirlenmesi, bunun için de kızgınlık belirtilerinin çok iyi bilinmesi gerekir.</a:t>
            </a:r>
          </a:p>
          <a:p>
            <a:r>
              <a:rPr lang="tr-TR" dirty="0" smtClean="0"/>
              <a:t>Kızgın olan inekler geceleri ayakta olmayı tercih ederken, gündüzleri de nadiren yatarlar ve ürkütüldüklerinde sürü içinde ilk tepkiyi veren hayvanlardır.</a:t>
            </a:r>
          </a:p>
          <a:p>
            <a:r>
              <a:rPr lang="tr-TR" dirty="0" smtClean="0"/>
              <a:t>Kızgınlığın henüz başlama aşamasında olan inekler, kendilerinin üzerine sıçranmasına müsaade etmezken, kızgınlık gösteren diğer ineklere sıçrama hareketinde bulunurlar. sıçrama hareketi sırasında yerinde durmayan ineklerde kızgınlık başlamış sayılmamalıdır. Sıçrama hareketine müsaade etme kızgınlığın en önemli belirtisidir. Yeterince gözlem yapıldığında ineklerin sırt ve sağrılarında diğer ineklerin sıçraması sonucu oluşan kirlenme ve hafif deri deformasyonları rahatlıkla gözlemlenebilir.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5886789"/>
          </a:xfrm>
        </p:spPr>
        <p:txBody>
          <a:bodyPr>
            <a:normAutofit fontScale="85000" lnSpcReduction="20000"/>
          </a:bodyPr>
          <a:lstStyle/>
          <a:p>
            <a:r>
              <a:rPr lang="tr-TR" dirty="0" smtClean="0"/>
              <a:t>Kızgınlık başlangıcına yakın olan inekler, bir araya toplanma eğilimi gösterirler. Boğa olması durumunda, boğaya mümkün olduğunca yakın olma eğilimindedirler.</a:t>
            </a:r>
          </a:p>
          <a:p>
            <a:r>
              <a:rPr lang="tr-TR" dirty="0" smtClean="0"/>
              <a:t>Kızgın ineklerin, hareketlilikleri artar, yem yeme istekleri azalır, o günkü süt verimlerinde bir miktar düşme gözlenir.</a:t>
            </a:r>
          </a:p>
          <a:p>
            <a:r>
              <a:rPr lang="tr-TR" dirty="0" smtClean="0"/>
              <a:t>Diğer ineklerin ferçlerini koklarlar, kızgın olan veya kızgınlığı yaklaşan ineklerin arka kısımlarına çenesini sürterler.</a:t>
            </a:r>
          </a:p>
          <a:p>
            <a:r>
              <a:rPr lang="tr-TR" dirty="0" smtClean="0"/>
              <a:t>Yakından gözlemlenmediği sürece fark edilmesi zor olmakla birlikte kızgın ineklerin, ferç’i, pembe, ıslak ve şişkin görülür. Ferçten, halk arasında Çara adı da verilen şeffaf, yapışkan bir akıntı görülür. Çara, kızgınlığın başlangıcından önce başlayarak, bitiminden sonraki günlere kadar görülebilir.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b="1" dirty="0" smtClean="0"/>
              <a:t>Kızgınlık Gözlemede Etkinlik</a:t>
            </a:r>
            <a:endParaRPr lang="tr-TR" dirty="0"/>
          </a:p>
        </p:txBody>
      </p:sp>
      <p:sp>
        <p:nvSpPr>
          <p:cNvPr id="3" name="2 İçerik Yer Tutucusu"/>
          <p:cNvSpPr>
            <a:spLocks noGrp="1"/>
          </p:cNvSpPr>
          <p:nvPr>
            <p:ph idx="1"/>
          </p:nvPr>
        </p:nvSpPr>
        <p:spPr/>
        <p:txBody>
          <a:bodyPr>
            <a:normAutofit lnSpcReduction="10000"/>
          </a:bodyPr>
          <a:lstStyle/>
          <a:p>
            <a:r>
              <a:rPr lang="tr-TR" dirty="0" smtClean="0"/>
              <a:t>Kızgınlık gözlemlerinin, bazı kaynaklara göre, gün boyu, sürekli yapılmasının, % 98-100 başarılı sonuç verdiği, buna karşın günde iki defa sürü içinde dolaşılması ile % 80 – 90 başarılı sonuç alınabildiği bildirilmektedir. </a:t>
            </a:r>
          </a:p>
          <a:p>
            <a:r>
              <a:rPr lang="tr-TR" dirty="0" smtClean="0"/>
              <a:t>Ancak, günlük yemleme, sağım gibi işler sırasında gözlem yapılırsa, kızgınlığa gelen ineklerin sadece % 50′</a:t>
            </a:r>
            <a:r>
              <a:rPr lang="tr-TR" dirty="0" err="1" smtClean="0"/>
              <a:t>nin</a:t>
            </a:r>
            <a:r>
              <a:rPr lang="tr-TR" dirty="0" smtClean="0"/>
              <a:t> saptanabildiği bildirilmektedir.</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8229600" cy="5886789"/>
          </a:xfrm>
        </p:spPr>
        <p:txBody>
          <a:bodyPr>
            <a:normAutofit lnSpcReduction="10000"/>
          </a:bodyPr>
          <a:lstStyle/>
          <a:p>
            <a:r>
              <a:rPr lang="tr-TR" dirty="0" smtClean="0"/>
              <a:t>Kızgınlığın, ineklerin % 60′</a:t>
            </a:r>
            <a:r>
              <a:rPr lang="tr-TR" dirty="0" err="1" smtClean="0"/>
              <a:t>nda</a:t>
            </a:r>
            <a:r>
              <a:rPr lang="tr-TR" dirty="0" smtClean="0"/>
              <a:t> sabah, % 45′</a:t>
            </a:r>
            <a:r>
              <a:rPr lang="tr-TR" dirty="0" err="1" smtClean="0"/>
              <a:t>nde</a:t>
            </a:r>
            <a:r>
              <a:rPr lang="tr-TR" dirty="0" smtClean="0"/>
              <a:t> ise öğleden sonra gözlendiği bildirilmekte ve sadece sabah ve akşam gözlem yapılması durumunda sürüdeki kızgın ineklerin % 85 ‘</a:t>
            </a:r>
            <a:r>
              <a:rPr lang="tr-TR" dirty="0" err="1" smtClean="0"/>
              <a:t>nin</a:t>
            </a:r>
            <a:r>
              <a:rPr lang="tr-TR" dirty="0" smtClean="0"/>
              <a:t> saptanabileceği belirtilmektedir.</a:t>
            </a:r>
          </a:p>
          <a:p>
            <a:r>
              <a:rPr lang="tr-TR" dirty="0" smtClean="0"/>
              <a:t> Ayrıca, sabah ve akşam iki defa gözlem yapmaya ek olarak öğle vakti de gözlem yapılması sonucu sürüde kızgınlık gösteren % 6-7 kadar diğer bazı ineklerin de belirlenebileceği sonuçlara eklenmektedir</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743913"/>
          </a:xfrm>
        </p:spPr>
        <p:txBody>
          <a:bodyPr>
            <a:normAutofit fontScale="92500"/>
          </a:bodyPr>
          <a:lstStyle/>
          <a:p>
            <a:pPr>
              <a:buNone/>
            </a:pPr>
            <a:r>
              <a:rPr lang="tr-TR" dirty="0" smtClean="0"/>
              <a:t>       Bir kişi, etkin çalışabilirse 300 kadar ineğin kızgınlık belirlenmesinde yeterli sonuç alabilir. Ancak, 10 inekten büyük sürülerde kızgınlığın belirlenmesinde,</a:t>
            </a:r>
            <a:br>
              <a:rPr lang="tr-TR" dirty="0" smtClean="0"/>
            </a:br>
            <a:r>
              <a:rPr lang="tr-TR" dirty="0" smtClean="0"/>
              <a:t>• Hayvanların numaralanması</a:t>
            </a:r>
            <a:br>
              <a:rPr lang="tr-TR" dirty="0" smtClean="0"/>
            </a:br>
            <a:r>
              <a:rPr lang="tr-TR" dirty="0" smtClean="0"/>
              <a:t>• Kayıtlarının tutulması,</a:t>
            </a:r>
            <a:br>
              <a:rPr lang="tr-TR" dirty="0" smtClean="0"/>
            </a:br>
            <a:r>
              <a:rPr lang="tr-TR" dirty="0" smtClean="0"/>
              <a:t>• Hayvanların gruplara ayrılması, başarıda çok önemli bir rol oynamaktadır.</a:t>
            </a:r>
            <a:br>
              <a:rPr lang="tr-TR" dirty="0" smtClean="0"/>
            </a:br>
            <a:r>
              <a:rPr lang="tr-TR" dirty="0" smtClean="0"/>
              <a:t>Çünkü, kızgınlık nedeniyle hareketlenen inek sayısı ne kadar fazla olursa kızgınlığın saptanması da o kadar kolay olacak demektir.</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b="1" dirty="0" smtClean="0"/>
              <a:t>Kızgınlık gözlemi nasıl yapılmalı?</a:t>
            </a:r>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Kızgınlık gözlemi bir işletmede yılda elde edilecek buzağı sayısı üzerinde etkili çok önemli bir yetiştiricilik işi olup bunun deneyimli kişiler tarafından ve sürekli yapılması gerekir. </a:t>
            </a:r>
          </a:p>
          <a:p>
            <a:r>
              <a:rPr lang="tr-TR" dirty="0" smtClean="0"/>
              <a:t>Tüm kızgınlık belirtilerini iyi bilen bir yetiştirici ahır içinde belirli bir düzen içinde vakit ayırarak işletmesinde üreme etkenliğini dolayısıyla karlılığı ve başarıyı artırabilir. </a:t>
            </a:r>
          </a:p>
          <a:p>
            <a:r>
              <a:rPr lang="tr-TR" dirty="0" smtClean="0"/>
              <a:t>Bir ahır içinde bulunan ineklerde kızgınlık gözlemi yaparken dikkat edilecek noktalar şöyledir;</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6286544"/>
          </a:xfrm>
        </p:spPr>
        <p:txBody>
          <a:bodyPr>
            <a:normAutofit fontScale="70000" lnSpcReduction="20000"/>
          </a:bodyPr>
          <a:lstStyle/>
          <a:p>
            <a:r>
              <a:rPr lang="tr-TR" dirty="0" smtClean="0"/>
              <a:t>Uygun zamanda gözlem yapılmalıdır. En iyi gözlem zamanı yemleme sonrası veya ineklerin sağıma alınma öncesi zamandır.</a:t>
            </a:r>
          </a:p>
          <a:p>
            <a:r>
              <a:rPr lang="tr-TR" dirty="0" smtClean="0"/>
              <a:t>Gözlem yapacak kişi bu iş için rahat kıyafetleri ile ahır içinde dolaşacak şekilde hazırlanmış olmalıdır.</a:t>
            </a:r>
          </a:p>
          <a:p>
            <a:r>
              <a:rPr lang="tr-TR" dirty="0" smtClean="0"/>
              <a:t>Kızgınlık gözlemi sırasında yem kontrolü veya herhangi bir diğer işe bakılmamalıdır.</a:t>
            </a:r>
          </a:p>
          <a:p>
            <a:r>
              <a:rPr lang="tr-TR" dirty="0" smtClean="0"/>
              <a:t>Gezinti alanları rahatlıkla yürünecek ve dikkati bozmayacak çalışmaya olanak verecek şekilde olmalıdır.</a:t>
            </a:r>
          </a:p>
          <a:p>
            <a:r>
              <a:rPr lang="tr-TR" dirty="0" smtClean="0"/>
              <a:t>Gezinti alanında çalışanlar varsa bu iş bittikten sonra gözlem yapılmalıdır.</a:t>
            </a:r>
          </a:p>
          <a:p>
            <a:r>
              <a:rPr lang="tr-TR" dirty="0" smtClean="0"/>
              <a:t>İneklerin arasında yavaş ve rahat bir şekilde gezinilmelidir.</a:t>
            </a:r>
          </a:p>
          <a:p>
            <a:r>
              <a:rPr lang="tr-TR" dirty="0" smtClean="0"/>
              <a:t>50 ineklik bir bölmede bir gözlem süresi en az 25 dakika sürmelidir.</a:t>
            </a:r>
          </a:p>
          <a:p>
            <a:pPr>
              <a:buNone/>
            </a:pPr>
            <a:r>
              <a:rPr lang="tr-TR" dirty="0" smtClean="0"/>
              <a:t/>
            </a:r>
            <a:br>
              <a:rPr lang="tr-TR" dirty="0" smtClean="0"/>
            </a:br>
            <a:r>
              <a:rPr lang="tr-TR" dirty="0" smtClean="0"/>
              <a:t>Ayrıca, kızgınlık gösteren ineklerin kapalı bir yerde, rahat bir ortamda, bir sundurma altında tutulması ve çiftleştirilmesi önerilmektedir. Özellikle yaz aylarında, serin ve rahat bir yer temini döllenmedeki başarı için çok büyük önem teşkil etmektedir.</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l"/>
            <a:r>
              <a:rPr lang="tr-TR" dirty="0" smtClean="0"/>
              <a:t>Diğer </a:t>
            </a:r>
            <a:r>
              <a:rPr lang="tr-TR" dirty="0" err="1" smtClean="0"/>
              <a:t>Östrus</a:t>
            </a:r>
            <a:r>
              <a:rPr lang="tr-TR" dirty="0" smtClean="0"/>
              <a:t> Belirleme Yöntemleri</a:t>
            </a:r>
            <a:endParaRPr lang="tr-TR" dirty="0"/>
          </a:p>
        </p:txBody>
      </p:sp>
      <p:sp>
        <p:nvSpPr>
          <p:cNvPr id="3" name="2 İçerik Yer Tutucusu"/>
          <p:cNvSpPr>
            <a:spLocks noGrp="1"/>
          </p:cNvSpPr>
          <p:nvPr>
            <p:ph idx="1"/>
          </p:nvPr>
        </p:nvSpPr>
        <p:spPr/>
        <p:txBody>
          <a:bodyPr>
            <a:normAutofit fontScale="92500" lnSpcReduction="20000"/>
          </a:bodyPr>
          <a:lstStyle/>
          <a:p>
            <a:r>
              <a:rPr lang="tr-TR" dirty="0" err="1" smtClean="0"/>
              <a:t>Progesteron</a:t>
            </a:r>
            <a:r>
              <a:rPr lang="tr-TR" dirty="0" smtClean="0"/>
              <a:t> ölçümü</a:t>
            </a:r>
          </a:p>
          <a:p>
            <a:r>
              <a:rPr lang="tr-TR" dirty="0" smtClean="0"/>
              <a:t>Süt verimi</a:t>
            </a:r>
          </a:p>
          <a:p>
            <a:r>
              <a:rPr lang="tr-TR" dirty="0" smtClean="0"/>
              <a:t>Vücut ve süt ısısı</a:t>
            </a:r>
          </a:p>
          <a:p>
            <a:r>
              <a:rPr lang="tr-TR" dirty="0" err="1" smtClean="0"/>
              <a:t>Vajinal</a:t>
            </a:r>
            <a:r>
              <a:rPr lang="tr-TR" dirty="0" smtClean="0"/>
              <a:t> mukus direnci</a:t>
            </a:r>
          </a:p>
          <a:p>
            <a:r>
              <a:rPr lang="tr-TR" dirty="0" smtClean="0"/>
              <a:t>Boya salan aygıtlar</a:t>
            </a:r>
          </a:p>
          <a:p>
            <a:r>
              <a:rPr lang="tr-TR" dirty="0" smtClean="0"/>
              <a:t>Basınca duyarlı elektronik atlama </a:t>
            </a:r>
            <a:r>
              <a:rPr lang="tr-TR" dirty="0" err="1" smtClean="0"/>
              <a:t>dedektörü</a:t>
            </a:r>
            <a:endParaRPr lang="tr-TR" dirty="0" smtClean="0"/>
          </a:p>
          <a:p>
            <a:r>
              <a:rPr lang="tr-TR" dirty="0" smtClean="0"/>
              <a:t>Arayıcı hayvanlar</a:t>
            </a:r>
          </a:p>
          <a:p>
            <a:r>
              <a:rPr lang="tr-TR" dirty="0" smtClean="0"/>
              <a:t>Adım sayıcı (pedometre)</a:t>
            </a:r>
          </a:p>
          <a:p>
            <a:r>
              <a:rPr lang="tr-TR" dirty="0" smtClean="0"/>
              <a:t>Puanlama</a:t>
            </a:r>
          </a:p>
          <a:p>
            <a:r>
              <a:rPr lang="tr-TR" dirty="0" smtClean="0"/>
              <a:t>Kamera sistemi</a:t>
            </a:r>
          </a:p>
          <a:p>
            <a:r>
              <a:rPr lang="tr-TR" dirty="0" smtClean="0"/>
              <a:t>Kayıtlar </a:t>
            </a:r>
          </a:p>
          <a:p>
            <a:endParaRPr lang="tr-TR" dirty="0" smtClean="0"/>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5000636"/>
            <a:ext cx="8229600" cy="1143000"/>
          </a:xfrm>
        </p:spPr>
        <p:txBody>
          <a:bodyPr/>
          <a:lstStyle/>
          <a:p>
            <a:r>
              <a:rPr lang="tr-TR" dirty="0" err="1" smtClean="0"/>
              <a:t>Tişikkirlir</a:t>
            </a:r>
            <a:r>
              <a:rPr lang="tr-TR" dirty="0" smtClean="0"/>
              <a:t> </a:t>
            </a:r>
            <a:r>
              <a:rPr lang="tr-TR" dirty="0" smtClean="0">
                <a:sym typeface="Wingdings" pitchFamily="2" charset="2"/>
              </a:rPr>
              <a:t></a:t>
            </a:r>
            <a:endParaRPr lang="tr-TR" dirty="0"/>
          </a:p>
        </p:txBody>
      </p:sp>
      <p:pic>
        <p:nvPicPr>
          <p:cNvPr id="4" name="3 İçerik Yer Tutucusu" descr="BOV_STANDING.JPG"/>
          <p:cNvPicPr>
            <a:picLocks noGrp="1" noChangeAspect="1"/>
          </p:cNvPicPr>
          <p:nvPr>
            <p:ph idx="1"/>
          </p:nvPr>
        </p:nvPicPr>
        <p:blipFill>
          <a:blip r:embed="rId2" cstate="print"/>
          <a:stretch>
            <a:fillRect/>
          </a:stretch>
        </p:blipFill>
        <p:spPr>
          <a:xfrm>
            <a:off x="1500166" y="214290"/>
            <a:ext cx="6876761" cy="4534675"/>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smtClean="0"/>
              <a:t>Progesteron</a:t>
            </a:r>
            <a:r>
              <a:rPr lang="tr-TR" dirty="0" smtClean="0"/>
              <a:t> Ölçümü	</a:t>
            </a:r>
            <a:endParaRPr lang="tr-TR" dirty="0"/>
          </a:p>
        </p:txBody>
      </p:sp>
      <p:sp>
        <p:nvSpPr>
          <p:cNvPr id="3" name="2 İçerik Yer Tutucusu"/>
          <p:cNvSpPr>
            <a:spLocks noGrp="1"/>
          </p:cNvSpPr>
          <p:nvPr>
            <p:ph idx="1"/>
          </p:nvPr>
        </p:nvSpPr>
        <p:spPr/>
        <p:txBody>
          <a:bodyPr>
            <a:normAutofit fontScale="92500" lnSpcReduction="20000"/>
          </a:bodyPr>
          <a:lstStyle/>
          <a:p>
            <a:r>
              <a:rPr lang="tr-TR" dirty="0" err="1" smtClean="0"/>
              <a:t>Progesteron</a:t>
            </a:r>
            <a:r>
              <a:rPr lang="tr-TR" dirty="0" smtClean="0"/>
              <a:t> değerlerinin </a:t>
            </a:r>
            <a:r>
              <a:rPr lang="tr-TR" dirty="0" err="1" smtClean="0"/>
              <a:t>östrüsle</a:t>
            </a:r>
            <a:r>
              <a:rPr lang="tr-TR" dirty="0" smtClean="0"/>
              <a:t> çok güçlü bir ilişki olduğu uzun zamandır bilinmektedir. </a:t>
            </a:r>
            <a:r>
              <a:rPr lang="tr-TR" dirty="0" err="1" smtClean="0"/>
              <a:t>Progesteron</a:t>
            </a:r>
            <a:r>
              <a:rPr lang="tr-TR" dirty="0" smtClean="0"/>
              <a:t> kan ve sütte ölçülebilmektedir. Büyük çiftliklerde </a:t>
            </a:r>
            <a:r>
              <a:rPr lang="tr-TR" dirty="0" err="1" smtClean="0"/>
              <a:t>östrus</a:t>
            </a:r>
            <a:r>
              <a:rPr lang="tr-TR" dirty="0" smtClean="0"/>
              <a:t> takibi için pek pratik bulunmaktadır ve maliyeti yüksektir. Sütte </a:t>
            </a:r>
            <a:r>
              <a:rPr lang="tr-TR" dirty="0" err="1" smtClean="0"/>
              <a:t>progesteron</a:t>
            </a:r>
            <a:r>
              <a:rPr lang="tr-TR" dirty="0" smtClean="0"/>
              <a:t> ölçümü son yıllarda pratik hale getirilmekle birlikte, kızgınlık takibinden ziyade hatalı tohumlamaları önlemek ve gebe olmayanları ayırt etmek amacıyla kullanılmaktadır.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Süt Verimi		</a:t>
            </a:r>
            <a:endParaRPr lang="tr-TR" dirty="0"/>
          </a:p>
        </p:txBody>
      </p:sp>
      <p:sp>
        <p:nvSpPr>
          <p:cNvPr id="3" name="2 İçerik Yer Tutucusu"/>
          <p:cNvSpPr>
            <a:spLocks noGrp="1"/>
          </p:cNvSpPr>
          <p:nvPr>
            <p:ph idx="1"/>
          </p:nvPr>
        </p:nvSpPr>
        <p:spPr/>
        <p:txBody>
          <a:bodyPr/>
          <a:lstStyle/>
          <a:p>
            <a:r>
              <a:rPr lang="tr-TR" dirty="0" err="1" smtClean="0"/>
              <a:t>Östrüsteki</a:t>
            </a:r>
            <a:r>
              <a:rPr lang="tr-TR" dirty="0" smtClean="0"/>
              <a:t> süt ineklerinde, süt veriminin %2-8 arasında düştüğü belirlenmiştir. Bu durum hayanın huzursuzluğunun artması ve yem tüketiminin azalmasına bağlanmaktadır. </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Vücut ve Süt Isısı</a:t>
            </a:r>
            <a:endParaRPr lang="tr-TR" dirty="0"/>
          </a:p>
        </p:txBody>
      </p:sp>
      <p:sp>
        <p:nvSpPr>
          <p:cNvPr id="3" name="2 İçerik Yer Tutucusu"/>
          <p:cNvSpPr>
            <a:spLocks noGrp="1"/>
          </p:cNvSpPr>
          <p:nvPr>
            <p:ph idx="1"/>
          </p:nvPr>
        </p:nvSpPr>
        <p:spPr/>
        <p:txBody>
          <a:bodyPr>
            <a:normAutofit fontScale="92500" lnSpcReduction="20000"/>
          </a:bodyPr>
          <a:lstStyle/>
          <a:p>
            <a:r>
              <a:rPr lang="tr-TR" dirty="0" err="1" smtClean="0"/>
              <a:t>Östrüsle</a:t>
            </a:r>
            <a:r>
              <a:rPr lang="tr-TR" dirty="0" smtClean="0"/>
              <a:t> </a:t>
            </a:r>
            <a:r>
              <a:rPr lang="tr-TR" dirty="0" err="1" smtClean="0"/>
              <a:t>ilşkili</a:t>
            </a:r>
            <a:r>
              <a:rPr lang="tr-TR" dirty="0" smtClean="0"/>
              <a:t> olarak ineklerde vücut ısısının arttığı uzun zamandır bilinmektedir. İneklerde normal vücut ısısı 38,6 C dolaylarındadır. </a:t>
            </a:r>
            <a:r>
              <a:rPr lang="tr-TR" dirty="0" err="1" smtClean="0"/>
              <a:t>Östrüs</a:t>
            </a:r>
            <a:r>
              <a:rPr lang="tr-TR" dirty="0" smtClean="0"/>
              <a:t> öncesi 2 günde vücut ısısı en düşüktür. </a:t>
            </a:r>
            <a:r>
              <a:rPr lang="tr-TR" dirty="0" err="1" smtClean="0"/>
              <a:t>Östrüs</a:t>
            </a:r>
            <a:r>
              <a:rPr lang="tr-TR" dirty="0" smtClean="0"/>
              <a:t> sırasında hayvanların %84 de 0,1-0,5 C artar. Isı ölçümü rektum veya sütte yapılabilir. Her ikisi arasında güçlü bir ilişki vardır. Çiftliklerde rektumdan ısı ölçümü pratik değildir.bunun yerine </a:t>
            </a:r>
            <a:r>
              <a:rPr lang="tr-TR" dirty="0" err="1" smtClean="0"/>
              <a:t>implantlar</a:t>
            </a:r>
            <a:r>
              <a:rPr lang="tr-TR" dirty="0" smtClean="0"/>
              <a:t> kullanılarak sürekli ısı tayini yapılması oldukça pratik bulunmuştur.</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Vajinal</a:t>
            </a:r>
            <a:r>
              <a:rPr lang="tr-TR" dirty="0" smtClean="0"/>
              <a:t> Mukus Direnci	</a:t>
            </a:r>
            <a:endParaRPr lang="tr-TR" dirty="0"/>
          </a:p>
        </p:txBody>
      </p:sp>
      <p:sp>
        <p:nvSpPr>
          <p:cNvPr id="3" name="2 İçerik Yer Tutucusu"/>
          <p:cNvSpPr>
            <a:spLocks noGrp="1"/>
          </p:cNvSpPr>
          <p:nvPr>
            <p:ph idx="1"/>
          </p:nvPr>
        </p:nvSpPr>
        <p:spPr/>
        <p:txBody>
          <a:bodyPr>
            <a:normAutofit fontScale="92500" lnSpcReduction="20000"/>
          </a:bodyPr>
          <a:lstStyle/>
          <a:p>
            <a:r>
              <a:rPr lang="tr-TR" dirty="0" err="1" smtClean="0"/>
              <a:t>Hormonal</a:t>
            </a:r>
            <a:r>
              <a:rPr lang="tr-TR" dirty="0" smtClean="0"/>
              <a:t> değişiklikler, </a:t>
            </a:r>
            <a:r>
              <a:rPr lang="tr-TR" dirty="0" err="1" smtClean="0"/>
              <a:t>östrüs</a:t>
            </a:r>
            <a:r>
              <a:rPr lang="tr-TR" dirty="0" smtClean="0"/>
              <a:t> </a:t>
            </a:r>
            <a:r>
              <a:rPr lang="tr-TR" dirty="0" err="1" smtClean="0"/>
              <a:t>siklusu</a:t>
            </a:r>
            <a:r>
              <a:rPr lang="tr-TR" dirty="0" smtClean="0"/>
              <a:t> boyunca </a:t>
            </a:r>
            <a:r>
              <a:rPr lang="tr-TR" dirty="0" err="1" smtClean="0"/>
              <a:t>vajinal</a:t>
            </a:r>
            <a:r>
              <a:rPr lang="tr-TR" dirty="0" smtClean="0"/>
              <a:t> mukusun elektrik direncinde değişikliklere neden olur. </a:t>
            </a:r>
            <a:r>
              <a:rPr lang="tr-TR" dirty="0" err="1" smtClean="0"/>
              <a:t>Vajinal</a:t>
            </a:r>
            <a:r>
              <a:rPr lang="tr-TR" dirty="0" smtClean="0"/>
              <a:t> mukustaki en düşük direnç </a:t>
            </a:r>
            <a:r>
              <a:rPr lang="tr-TR" dirty="0" err="1" smtClean="0"/>
              <a:t>ovulasyon</a:t>
            </a:r>
            <a:r>
              <a:rPr lang="tr-TR" dirty="0" smtClean="0"/>
              <a:t> öncesi 25.saatte olur. Bu nedenle </a:t>
            </a:r>
            <a:r>
              <a:rPr lang="tr-TR" dirty="0" err="1" smtClean="0"/>
              <a:t>vajinal</a:t>
            </a:r>
            <a:r>
              <a:rPr lang="tr-TR" dirty="0" smtClean="0"/>
              <a:t> mukus direncinin </a:t>
            </a:r>
            <a:r>
              <a:rPr lang="tr-TR" dirty="0" err="1" smtClean="0"/>
              <a:t>östrüs</a:t>
            </a:r>
            <a:r>
              <a:rPr lang="tr-TR" dirty="0" smtClean="0"/>
              <a:t> </a:t>
            </a:r>
            <a:r>
              <a:rPr lang="tr-TR" dirty="0" err="1" smtClean="0"/>
              <a:t>siklusuyla</a:t>
            </a:r>
            <a:r>
              <a:rPr lang="tr-TR" dirty="0" smtClean="0"/>
              <a:t> güçlü bir ilişkisi olduğundan </a:t>
            </a:r>
            <a:r>
              <a:rPr lang="tr-TR" dirty="0" err="1" smtClean="0"/>
              <a:t>östrüs</a:t>
            </a:r>
            <a:r>
              <a:rPr lang="tr-TR" dirty="0" smtClean="0"/>
              <a:t> belirlemede uygun bir yöntemdir. Ancak bunun için direnç artışının olduğu 24 saat veya daha fazla zamanlık dönemi belirlemek için her ineğin vajinasına </a:t>
            </a:r>
            <a:r>
              <a:rPr lang="tr-TR" dirty="0" err="1" smtClean="0"/>
              <a:t>probun</a:t>
            </a:r>
            <a:r>
              <a:rPr lang="tr-TR" dirty="0" smtClean="0"/>
              <a:t> her gün uygulanması gerekir.</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Boya Salan Aygıtlar		</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Bu aygıt ineklerin birbiri üzerine atladığını bakıcıya göstermek amacıyla yapılmıştır. İçinde kırmızı boya kapsülü içeren silindirik plastik bir aygıtın hayvanın arka kısmına, </a:t>
            </a:r>
            <a:r>
              <a:rPr lang="tr-TR" dirty="0" err="1" smtClean="0"/>
              <a:t>sakrumun</a:t>
            </a:r>
            <a:r>
              <a:rPr lang="tr-TR" dirty="0" smtClean="0"/>
              <a:t> yanına veya üzerine yapıştırılır. Bir başka hayvanın üzerine atlamasıyla boya akarak atlayan ve atlanan hayvanı boyar. Bu aygıt </a:t>
            </a:r>
            <a:r>
              <a:rPr lang="tr-TR" dirty="0" err="1" smtClean="0"/>
              <a:t>östrüs</a:t>
            </a:r>
            <a:r>
              <a:rPr lang="tr-TR" dirty="0" smtClean="0"/>
              <a:t> belirtilerini gözlemeye yardımcı olarak kullanılır. Kolay uygulanması ve pratik olması açısından oldukça yaralıdır.</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Basınca Duyarlı Elektronik Atlama  </a:t>
            </a:r>
            <a:r>
              <a:rPr lang="tr-TR" dirty="0" err="1" smtClean="0"/>
              <a:t>Dedektörü</a:t>
            </a:r>
            <a:endParaRPr lang="tr-TR" dirty="0"/>
          </a:p>
        </p:txBody>
      </p:sp>
      <p:sp>
        <p:nvSpPr>
          <p:cNvPr id="3" name="2 İçerik Yer Tutucusu"/>
          <p:cNvSpPr>
            <a:spLocks noGrp="1"/>
          </p:cNvSpPr>
          <p:nvPr>
            <p:ph idx="1"/>
          </p:nvPr>
        </p:nvSpPr>
        <p:spPr/>
        <p:txBody>
          <a:bodyPr/>
          <a:lstStyle/>
          <a:p>
            <a:r>
              <a:rPr lang="tr-TR" dirty="0" smtClean="0"/>
              <a:t>Son yıllarda geliştirilen ve </a:t>
            </a:r>
            <a:r>
              <a:rPr lang="tr-TR" dirty="0" err="1" smtClean="0"/>
              <a:t>radyotelometrik</a:t>
            </a:r>
            <a:r>
              <a:rPr lang="tr-TR" dirty="0" smtClean="0"/>
              <a:t> bir sistemle çalışan aygıtla; </a:t>
            </a:r>
            <a:r>
              <a:rPr lang="tr-TR" dirty="0" err="1" smtClean="0"/>
              <a:t>sakrum</a:t>
            </a:r>
            <a:r>
              <a:rPr lang="tr-TR" dirty="0" smtClean="0"/>
              <a:t> ortalarına deri altına yerleştirilerek, kaç defa atlandığını ve ne kadar sürdüğünü tarih ve saatiyle anında bilgisayara bildirerek kızgınlık takibi yapılmaktadır.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Arayıcı Hayvanlar</a:t>
            </a:r>
            <a:endParaRPr lang="tr-TR" dirty="0"/>
          </a:p>
        </p:txBody>
      </p:sp>
      <p:sp>
        <p:nvSpPr>
          <p:cNvPr id="3" name="2 İçerik Yer Tutucusu"/>
          <p:cNvSpPr>
            <a:spLocks noGrp="1"/>
          </p:cNvSpPr>
          <p:nvPr>
            <p:ph idx="1"/>
          </p:nvPr>
        </p:nvSpPr>
        <p:spPr/>
        <p:txBody>
          <a:bodyPr>
            <a:normAutofit fontScale="92500" lnSpcReduction="10000"/>
          </a:bodyPr>
          <a:lstStyle/>
          <a:p>
            <a:r>
              <a:rPr lang="tr-TR" dirty="0" err="1" smtClean="0"/>
              <a:t>Östrüsteki</a:t>
            </a:r>
            <a:r>
              <a:rPr lang="tr-TR" dirty="0" smtClean="0"/>
              <a:t> hayvanlara atlayarak kızgın olanları tespitte kullanılan yöntemdir. Bu hayvanlara bazı aygıtlar yerleştirilirse daha etkilidir. Örneğin boğanın çene altına boya salan aygıt yerleştirilmesi gibi.</a:t>
            </a:r>
          </a:p>
          <a:p>
            <a:r>
              <a:rPr lang="tr-TR" dirty="0" smtClean="0"/>
              <a:t>Bu arayıcı hayvanlar:</a:t>
            </a:r>
          </a:p>
          <a:p>
            <a:r>
              <a:rPr lang="tr-TR" dirty="0" smtClean="0"/>
              <a:t>1. sürüdeki </a:t>
            </a:r>
            <a:r>
              <a:rPr lang="tr-TR" dirty="0" err="1" smtClean="0"/>
              <a:t>diger</a:t>
            </a:r>
            <a:r>
              <a:rPr lang="tr-TR" dirty="0" smtClean="0"/>
              <a:t> inekler</a:t>
            </a:r>
          </a:p>
          <a:p>
            <a:r>
              <a:rPr lang="tr-TR" dirty="0" smtClean="0"/>
              <a:t>2. </a:t>
            </a:r>
            <a:r>
              <a:rPr lang="tr-TR" dirty="0" err="1" smtClean="0"/>
              <a:t>vazektomize</a:t>
            </a:r>
            <a:r>
              <a:rPr lang="tr-TR" dirty="0" smtClean="0"/>
              <a:t> boğalar</a:t>
            </a:r>
          </a:p>
          <a:p>
            <a:r>
              <a:rPr lang="tr-TR" dirty="0" smtClean="0"/>
              <a:t>3.</a:t>
            </a:r>
            <a:r>
              <a:rPr lang="tr-TR" dirty="0" err="1" smtClean="0"/>
              <a:t>androjenize</a:t>
            </a:r>
            <a:r>
              <a:rPr lang="tr-TR" dirty="0" smtClean="0"/>
              <a:t> öküzler</a:t>
            </a:r>
          </a:p>
          <a:p>
            <a:r>
              <a:rPr lang="tr-TR" dirty="0" smtClean="0"/>
              <a:t>4.cerrahi olarak değiştirilmiş boğalar</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Adım Sayıcı(Pedometre)</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Süt ineği işletmesinde daha çok tercih edilmektedir. İneğin arka ayağına adım sayıcı aygıt takılarak yapılan yöntemdir. Otomatik olarak tüm sürü bu sistemle değerlendirilebilmektedir. Hayvanlarda </a:t>
            </a:r>
            <a:r>
              <a:rPr lang="tr-TR" dirty="0" err="1" smtClean="0"/>
              <a:t>östrüsteki</a:t>
            </a:r>
            <a:r>
              <a:rPr lang="tr-TR" dirty="0" smtClean="0"/>
              <a:t> hareketlerinin artması değerlendirilerek yüksek doğrulukla </a:t>
            </a:r>
            <a:r>
              <a:rPr lang="tr-TR" dirty="0" err="1" smtClean="0"/>
              <a:t>östrüsler</a:t>
            </a:r>
            <a:r>
              <a:rPr lang="tr-TR" dirty="0" smtClean="0"/>
              <a:t> belirlenebilmektedir. Ahırda serbest olanlarda hareketlerin %93 arttığı, bağlı olanlarda ise %10 arttığı bildirilir.</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Puanlama </a:t>
            </a:r>
            <a:endParaRPr lang="tr-TR" dirty="0"/>
          </a:p>
        </p:txBody>
      </p:sp>
      <p:sp>
        <p:nvSpPr>
          <p:cNvPr id="3" name="2 İçerik Yer Tutucusu"/>
          <p:cNvSpPr>
            <a:spLocks noGrp="1"/>
          </p:cNvSpPr>
          <p:nvPr>
            <p:ph idx="1"/>
          </p:nvPr>
        </p:nvSpPr>
        <p:spPr/>
        <p:txBody>
          <a:bodyPr/>
          <a:lstStyle/>
          <a:p>
            <a:r>
              <a:rPr lang="tr-TR" dirty="0" smtClean="0"/>
              <a:t>Her </a:t>
            </a:r>
            <a:r>
              <a:rPr lang="tr-TR" dirty="0" err="1" smtClean="0"/>
              <a:t>östrüs</a:t>
            </a:r>
            <a:r>
              <a:rPr lang="tr-TR" dirty="0" smtClean="0"/>
              <a:t> belirtisinde 24 saatlik bir dönem de 1 puan verilerek yapılır. Eğer 24 saatte 100 puanı aşmışsa inek </a:t>
            </a:r>
            <a:r>
              <a:rPr lang="tr-TR" dirty="0" err="1" smtClean="0"/>
              <a:t>östrüste</a:t>
            </a:r>
            <a:r>
              <a:rPr lang="tr-TR" dirty="0" smtClean="0"/>
              <a:t> olduğu kabul edilir.</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Kamera Sistemi</a:t>
            </a:r>
            <a:endParaRPr lang="tr-TR" dirty="0"/>
          </a:p>
        </p:txBody>
      </p:sp>
      <p:sp>
        <p:nvSpPr>
          <p:cNvPr id="3" name="2 İçerik Yer Tutucusu"/>
          <p:cNvSpPr>
            <a:spLocks noGrp="1"/>
          </p:cNvSpPr>
          <p:nvPr>
            <p:ph idx="1"/>
          </p:nvPr>
        </p:nvSpPr>
        <p:spPr/>
        <p:txBody>
          <a:bodyPr/>
          <a:lstStyle/>
          <a:p>
            <a:r>
              <a:rPr lang="tr-TR" dirty="0" smtClean="0"/>
              <a:t>Hayvanların 24 saat kamera kaydıyla izlenmesidir. Kızgınlıktaki hayvanları belirlemede diğerine ek olarak kullanılan bir yöntemdir.</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Kayıtlar </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Kızgınlığın </a:t>
            </a:r>
            <a:r>
              <a:rPr lang="tr-TR" dirty="0" err="1" smtClean="0"/>
              <a:t>belirlenemsi</a:t>
            </a:r>
            <a:r>
              <a:rPr lang="tr-TR" dirty="0" smtClean="0"/>
              <a:t> ile ilgili sorunlar, karı önemli derecede etkileyebilir. </a:t>
            </a:r>
            <a:r>
              <a:rPr lang="tr-TR" dirty="0" err="1" smtClean="0"/>
              <a:t>Östrüs</a:t>
            </a:r>
            <a:r>
              <a:rPr lang="tr-TR" dirty="0" smtClean="0"/>
              <a:t> belirlemede en etkili yöntem kayıt yöntemidir. Buzağılama tarihi, </a:t>
            </a:r>
            <a:r>
              <a:rPr lang="tr-TR" dirty="0" err="1" smtClean="0"/>
              <a:t>östrüs</a:t>
            </a:r>
            <a:r>
              <a:rPr lang="tr-TR" dirty="0" smtClean="0"/>
              <a:t> veya tohumlama tarihi, gebelik tanısı durumları, hastalık tanı ve tedavileri mutlaka kaydedilmelidir. Bakıcı hayvan ile ilgili dikkatini çeken davranış değişikliklerini bir yere yazarak bunların takibinin yapılması daha sonra önemli bilgiler verecektir.</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öküm">
  <a:themeElements>
    <a:clrScheme name="Döküm">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Döküm">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öküm">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72</TotalTime>
  <Words>1271</Words>
  <Application>Microsoft Office PowerPoint</Application>
  <PresentationFormat>Ekran Gösterisi (4:3)</PresentationFormat>
  <Paragraphs>78</Paragraphs>
  <Slides>24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24</vt:i4>
      </vt:variant>
    </vt:vector>
  </HeadingPairs>
  <TitlesOfParts>
    <vt:vector size="28" baseType="lpstr">
      <vt:lpstr>Rockwell</vt:lpstr>
      <vt:lpstr>Wingdings</vt:lpstr>
      <vt:lpstr>Wingdings 2</vt:lpstr>
      <vt:lpstr>Döküm</vt:lpstr>
      <vt:lpstr>Östrus Belirleme Yöntemleri</vt:lpstr>
      <vt:lpstr>ÖNEMİ:</vt:lpstr>
      <vt:lpstr>PowerPoint Sunusu</vt:lpstr>
      <vt:lpstr>PowerPoint Sunusu</vt:lpstr>
      <vt:lpstr>Kızgınlık Belirtileri;</vt:lpstr>
      <vt:lpstr>PowerPoint Sunusu</vt:lpstr>
      <vt:lpstr>Kızgınlık Gözlemede Etkinlik</vt:lpstr>
      <vt:lpstr>PowerPoint Sunusu</vt:lpstr>
      <vt:lpstr>PowerPoint Sunusu</vt:lpstr>
      <vt:lpstr>Kızgınlık gözlemi nasıl yapılmalı?</vt:lpstr>
      <vt:lpstr>PowerPoint Sunusu</vt:lpstr>
      <vt:lpstr>Diğer Östrus Belirleme Yöntemleri</vt:lpstr>
      <vt:lpstr>Tişikkirlir </vt:lpstr>
      <vt:lpstr>Progesteron Ölçümü </vt:lpstr>
      <vt:lpstr>Süt Verimi  </vt:lpstr>
      <vt:lpstr>Vücut ve Süt Isısı</vt:lpstr>
      <vt:lpstr>Vajinal Mukus Direnci </vt:lpstr>
      <vt:lpstr>Boya Salan Aygıtlar  </vt:lpstr>
      <vt:lpstr>Basınca Duyarlı Elektronik Atlama  Dedektörü</vt:lpstr>
      <vt:lpstr>Arayıcı Hayvanlar</vt:lpstr>
      <vt:lpstr>Adım Sayıcı(Pedometre)</vt:lpstr>
      <vt:lpstr>Puanlama </vt:lpstr>
      <vt:lpstr>Kamera Sistemi</vt:lpstr>
      <vt:lpstr>Kayıtlar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Östrus Belirleme Yöntemleri</dc:title>
  <dc:creator>gungor</dc:creator>
  <cp:lastModifiedBy>User</cp:lastModifiedBy>
  <cp:revision>12</cp:revision>
  <dcterms:modified xsi:type="dcterms:W3CDTF">2020-03-23T12:45:54Z</dcterms:modified>
</cp:coreProperties>
</file>