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256" r:id="rId2"/>
    <p:sldId id="259" r:id="rId3"/>
    <p:sldId id="257" r:id="rId4"/>
    <p:sldId id="258" r:id="rId5"/>
    <p:sldId id="260" r:id="rId6"/>
    <p:sldId id="261" r:id="rId7"/>
    <p:sldId id="282" r:id="rId8"/>
    <p:sldId id="283" r:id="rId9"/>
    <p:sldId id="284" r:id="rId10"/>
    <p:sldId id="285" r:id="rId11"/>
    <p:sldId id="286"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6" r:id="rId26"/>
    <p:sldId id="275" r:id="rId27"/>
    <p:sldId id="277" r:id="rId28"/>
    <p:sldId id="278" r:id="rId29"/>
    <p:sldId id="279" r:id="rId30"/>
    <p:sldId id="280" r:id="rId31"/>
    <p:sldId id="28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man Furkan Akın" initials="OFA" lastIdx="1" clrIdx="0">
    <p:extLst>
      <p:ext uri="{19B8F6BF-5375-455C-9EA6-DF929625EA0E}">
        <p15:presenceInfo xmlns:p15="http://schemas.microsoft.com/office/powerpoint/2012/main" userId="Osman Furkan Akı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E23DDF-1699-463A-8369-9922E8CFD58F}" type="datetimeFigureOut">
              <a:rPr lang="tr-TR" smtClean="0"/>
              <a:t>18.2.2020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6078C-A080-4C4C-A87B-78962E2B381F}" type="slidenum">
              <a:rPr lang="tr-TR" smtClean="0"/>
              <a:t>‹#›</a:t>
            </a:fld>
            <a:endParaRPr lang="tr-TR"/>
          </a:p>
        </p:txBody>
      </p:sp>
    </p:spTree>
    <p:extLst>
      <p:ext uri="{BB962C8B-B14F-4D97-AF65-F5344CB8AC3E}">
        <p14:creationId xmlns:p14="http://schemas.microsoft.com/office/powerpoint/2010/main" val="878870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Giddens</a:t>
            </a:r>
            <a:r>
              <a:rPr lang="tr-TR" dirty="0"/>
              <a:t>, A. (2012). </a:t>
            </a:r>
            <a:r>
              <a:rPr lang="tr-TR" i="1" dirty="0"/>
              <a:t>Sosyoloji</a:t>
            </a:r>
            <a:r>
              <a:rPr lang="tr-TR" dirty="0"/>
              <a:t>, İstanbul: Kırmızı Yayınları</a:t>
            </a:r>
          </a:p>
          <a:p>
            <a:r>
              <a:rPr lang="en-US" sz="1200" b="0" i="0" u="none" strike="noStrike" kern="1200" baseline="0" dirty="0">
                <a:solidFill>
                  <a:schemeClr val="tx1"/>
                </a:solidFill>
                <a:latin typeface="+mn-lt"/>
                <a:ea typeface="+mn-ea"/>
                <a:cs typeface="+mn-cs"/>
              </a:rPr>
              <a:t>Browne, K</a:t>
            </a:r>
            <a:r>
              <a:rPr lang="tr-TR"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(1998)</a:t>
            </a:r>
            <a:r>
              <a:rPr lang="tr-TR"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An Introduction to Sociology</a:t>
            </a:r>
            <a:r>
              <a:rPr lang="en-US" sz="1200" b="1" i="0" u="none" strike="noStrike" kern="1200" baseline="0" dirty="0">
                <a:solidFill>
                  <a:schemeClr val="tx1"/>
                </a:solidFill>
                <a:latin typeface="+mn-lt"/>
                <a:ea typeface="+mn-ea"/>
                <a:cs typeface="+mn-cs"/>
              </a:rPr>
              <a:t>.</a:t>
            </a:r>
            <a:r>
              <a:rPr lang="tr-TR" sz="1200" b="0" i="0" u="none" strike="noStrike" kern="1200" baseline="0" dirty="0">
                <a:solidFill>
                  <a:schemeClr val="tx1"/>
                </a:solidFill>
                <a:latin typeface="+mn-lt"/>
                <a:ea typeface="+mn-ea"/>
                <a:cs typeface="+mn-cs"/>
              </a:rPr>
              <a:t> 2. B</a:t>
            </a:r>
            <a:r>
              <a:rPr lang="en-US" sz="1200" b="0" i="0" u="none" strike="noStrike" kern="1200" baseline="0" dirty="0">
                <a:solidFill>
                  <a:schemeClr val="tx1"/>
                </a:solidFill>
                <a:latin typeface="+mn-lt"/>
                <a:ea typeface="+mn-ea"/>
                <a:cs typeface="+mn-cs"/>
              </a:rPr>
              <a:t>as</a:t>
            </a:r>
            <a:r>
              <a:rPr lang="tr-TR" sz="1200" b="0" i="0" u="none" strike="noStrike" kern="1200" baseline="0" dirty="0">
                <a:solidFill>
                  <a:schemeClr val="tx1"/>
                </a:solidFill>
                <a:latin typeface="+mn-lt"/>
                <a:ea typeface="+mn-ea"/>
                <a:cs typeface="+mn-cs"/>
              </a:rPr>
              <a:t>ı</a:t>
            </a:r>
            <a:r>
              <a:rPr lang="en-US" sz="1200" b="0" i="0" u="none" strike="noStrike" kern="1200" baseline="0" dirty="0">
                <a:solidFill>
                  <a:schemeClr val="tx1"/>
                </a:solidFill>
                <a:latin typeface="+mn-lt"/>
                <a:ea typeface="+mn-ea"/>
                <a:cs typeface="+mn-cs"/>
              </a:rPr>
              <a:t>m</a:t>
            </a:r>
            <a:r>
              <a:rPr lang="tr-TR" sz="1200" b="0" i="0" u="none" strike="noStrike" kern="1200" baseline="0" dirty="0">
                <a:solidFill>
                  <a:schemeClr val="tx1"/>
                </a:solidFill>
                <a:latin typeface="+mn-lt"/>
                <a:ea typeface="+mn-ea"/>
                <a:cs typeface="+mn-cs"/>
              </a:rPr>
              <a:t>,</a:t>
            </a:r>
            <a:r>
              <a:rPr lang="en-US" sz="1200" b="0" i="0" u="none" strike="noStrike" kern="1200" baseline="0" dirty="0">
                <a:solidFill>
                  <a:schemeClr val="tx1"/>
                </a:solidFill>
                <a:latin typeface="+mn-lt"/>
                <a:ea typeface="+mn-ea"/>
                <a:cs typeface="+mn-cs"/>
              </a:rPr>
              <a:t> Cambridge: Polity Press.</a:t>
            </a:r>
            <a:endParaRPr lang="tr-TR" sz="1200" b="0" i="0" u="none" strike="noStrike" kern="1200" baseline="0" dirty="0">
              <a:solidFill>
                <a:schemeClr val="tx1"/>
              </a:solidFill>
              <a:latin typeface="+mn-lt"/>
              <a:ea typeface="+mn-ea"/>
              <a:cs typeface="+mn-cs"/>
            </a:endParaRPr>
          </a:p>
          <a:p>
            <a:r>
              <a:rPr lang="tr-TR" sz="1200" b="0" i="0" u="none" strike="noStrike" kern="1200" baseline="0" dirty="0" err="1">
                <a:solidFill>
                  <a:schemeClr val="tx1"/>
                </a:solidFill>
                <a:latin typeface="+mn-lt"/>
                <a:ea typeface="+mn-ea"/>
                <a:cs typeface="+mn-cs"/>
              </a:rPr>
              <a:t>Şavran</a:t>
            </a:r>
            <a:r>
              <a:rPr lang="tr-TR" sz="1200" b="0" i="0" u="none" strike="noStrike" kern="1200" baseline="0" dirty="0">
                <a:solidFill>
                  <a:schemeClr val="tx1"/>
                </a:solidFill>
                <a:latin typeface="+mn-lt"/>
                <a:ea typeface="+mn-ea"/>
                <a:cs typeface="+mn-cs"/>
              </a:rPr>
              <a:t>, T. (2013). ‘Toplum, Bilim ve Yöntem’, </a:t>
            </a:r>
            <a:r>
              <a:rPr lang="tr-TR" sz="1200" b="0" i="1" u="none" strike="noStrike" kern="1200" baseline="0" dirty="0">
                <a:solidFill>
                  <a:schemeClr val="tx1"/>
                </a:solidFill>
                <a:latin typeface="+mn-lt"/>
                <a:ea typeface="+mn-ea"/>
                <a:cs typeface="+mn-cs"/>
              </a:rPr>
              <a:t>Sosyolojiye</a:t>
            </a:r>
            <a:r>
              <a:rPr lang="tr-TR" sz="1200" b="0" i="0" u="none" strike="noStrike" kern="1200" baseline="0" dirty="0">
                <a:solidFill>
                  <a:schemeClr val="tx1"/>
                </a:solidFill>
                <a:latin typeface="+mn-lt"/>
                <a:ea typeface="+mn-ea"/>
                <a:cs typeface="+mn-cs"/>
              </a:rPr>
              <a:t> </a:t>
            </a:r>
            <a:r>
              <a:rPr lang="tr-TR" sz="1200" b="0" i="1" u="none" strike="noStrike" kern="1200" baseline="0" dirty="0">
                <a:solidFill>
                  <a:schemeClr val="tx1"/>
                </a:solidFill>
                <a:latin typeface="+mn-lt"/>
                <a:ea typeface="+mn-ea"/>
                <a:cs typeface="+mn-cs"/>
              </a:rPr>
              <a:t>Giriş</a:t>
            </a:r>
            <a:r>
              <a:rPr lang="tr-TR" sz="1200" b="0" i="0" u="none" strike="noStrike" kern="1200" baseline="0" dirty="0">
                <a:solidFill>
                  <a:schemeClr val="tx1"/>
                </a:solidFill>
                <a:latin typeface="+mn-lt"/>
                <a:ea typeface="+mn-ea"/>
                <a:cs typeface="+mn-cs"/>
              </a:rPr>
              <a:t> içinde, Nadir </a:t>
            </a:r>
            <a:r>
              <a:rPr lang="tr-TR" sz="1200" b="0" i="0" u="none" strike="noStrike" kern="1200" baseline="0" dirty="0" err="1">
                <a:solidFill>
                  <a:schemeClr val="tx1"/>
                </a:solidFill>
                <a:latin typeface="+mn-lt"/>
                <a:ea typeface="+mn-ea"/>
                <a:cs typeface="+mn-cs"/>
              </a:rPr>
              <a:t>Suğur</a:t>
            </a:r>
            <a:r>
              <a:rPr lang="tr-TR" sz="1200" b="0" i="0" u="none" strike="noStrike" kern="1200" baseline="0" dirty="0">
                <a:solidFill>
                  <a:schemeClr val="tx1"/>
                </a:solidFill>
                <a:latin typeface="+mn-lt"/>
                <a:ea typeface="+mn-ea"/>
                <a:cs typeface="+mn-cs"/>
              </a:rPr>
              <a:t> (</a:t>
            </a:r>
            <a:r>
              <a:rPr lang="tr-TR" sz="1200" b="0" i="0" u="none" strike="noStrike" kern="1200" baseline="0" dirty="0" err="1">
                <a:solidFill>
                  <a:schemeClr val="tx1"/>
                </a:solidFill>
                <a:latin typeface="+mn-lt"/>
                <a:ea typeface="+mn-ea"/>
                <a:cs typeface="+mn-cs"/>
              </a:rPr>
              <a:t>edt</a:t>
            </a:r>
            <a:r>
              <a:rPr lang="tr-TR" sz="1200" b="0" i="0" u="none" strike="noStrike" kern="1200" baseline="0" dirty="0">
                <a:solidFill>
                  <a:schemeClr val="tx1"/>
                </a:solidFill>
                <a:latin typeface="+mn-lt"/>
                <a:ea typeface="+mn-ea"/>
                <a:cs typeface="+mn-cs"/>
              </a:rPr>
              <a:t>.), Eskişehir: Anadolu Üniversitesi Yayını.</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a:t>
            </a:fld>
            <a:endParaRPr lang="tr-TR"/>
          </a:p>
        </p:txBody>
      </p:sp>
    </p:spTree>
    <p:extLst>
      <p:ext uri="{BB962C8B-B14F-4D97-AF65-F5344CB8AC3E}">
        <p14:creationId xmlns:p14="http://schemas.microsoft.com/office/powerpoint/2010/main" val="3565966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Şavran</a:t>
            </a:r>
            <a:r>
              <a:rPr lang="tr-TR" dirty="0"/>
              <a:t>, T. (2013). ‘Toplum, Bilim ve Yöntem’, Sosyolojiye Giriş içinde, Nadir </a:t>
            </a:r>
            <a:r>
              <a:rPr lang="tr-TR" dirty="0" err="1"/>
              <a:t>Suğur</a:t>
            </a:r>
            <a:r>
              <a:rPr lang="tr-TR" dirty="0"/>
              <a:t> (</a:t>
            </a:r>
            <a:r>
              <a:rPr lang="tr-TR" dirty="0" err="1"/>
              <a:t>edt</a:t>
            </a:r>
            <a:r>
              <a:rPr lang="tr-TR" dirty="0"/>
              <a:t>.), Eskişehir: Anadolu Üniversitesi Yayını. </a:t>
            </a:r>
          </a:p>
        </p:txBody>
      </p:sp>
      <p:sp>
        <p:nvSpPr>
          <p:cNvPr id="4" name="Slayt Numarası Yer Tutucusu 3"/>
          <p:cNvSpPr>
            <a:spLocks noGrp="1"/>
          </p:cNvSpPr>
          <p:nvPr>
            <p:ph type="sldNum" sz="quarter" idx="5"/>
          </p:nvPr>
        </p:nvSpPr>
        <p:spPr/>
        <p:txBody>
          <a:bodyPr/>
          <a:lstStyle/>
          <a:p>
            <a:fld id="{0DE6078C-A080-4C4C-A87B-78962E2B381F}" type="slidenum">
              <a:rPr lang="tr-TR" smtClean="0"/>
              <a:t>3</a:t>
            </a:fld>
            <a:endParaRPr lang="tr-TR"/>
          </a:p>
        </p:txBody>
      </p:sp>
    </p:spTree>
    <p:extLst>
      <p:ext uri="{BB962C8B-B14F-4D97-AF65-F5344CB8AC3E}">
        <p14:creationId xmlns:p14="http://schemas.microsoft.com/office/powerpoint/2010/main" val="3693781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Şavran</a:t>
            </a:r>
            <a:r>
              <a:rPr lang="tr-TR" dirty="0"/>
              <a:t>, T. (2013). ‘Toplum, Bilim ve Yöntem’, Sosyolojiye Giriş içinde, Nadir </a:t>
            </a:r>
            <a:r>
              <a:rPr lang="tr-TR" dirty="0" err="1"/>
              <a:t>Suğur</a:t>
            </a:r>
            <a:r>
              <a:rPr lang="tr-TR" dirty="0"/>
              <a:t> (</a:t>
            </a:r>
            <a:r>
              <a:rPr lang="tr-TR" dirty="0" err="1"/>
              <a:t>edt</a:t>
            </a:r>
            <a:r>
              <a:rPr lang="tr-TR" dirty="0"/>
              <a:t>.), Eskişehir: Anadolu Üniversitesi Yayını.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Giddens</a:t>
            </a:r>
            <a:r>
              <a:rPr lang="tr-TR" dirty="0"/>
              <a:t>, A. (2012). </a:t>
            </a:r>
            <a:r>
              <a:rPr lang="tr-TR" i="1" dirty="0"/>
              <a:t>Sosyoloji</a:t>
            </a:r>
            <a:r>
              <a:rPr lang="tr-TR" dirty="0"/>
              <a:t>, İstanbul: Kırmızı Yayınları</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4</a:t>
            </a:fld>
            <a:endParaRPr lang="tr-TR"/>
          </a:p>
        </p:txBody>
      </p:sp>
    </p:spTree>
    <p:extLst>
      <p:ext uri="{BB962C8B-B14F-4D97-AF65-F5344CB8AC3E}">
        <p14:creationId xmlns:p14="http://schemas.microsoft.com/office/powerpoint/2010/main" val="407398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Şavran</a:t>
            </a:r>
            <a:r>
              <a:rPr lang="tr-TR" dirty="0"/>
              <a:t>, T. (2013). ‘Toplum, Bilim ve Yöntem’, Sosyolojiye Giriş içinde, Nadir </a:t>
            </a:r>
            <a:r>
              <a:rPr lang="tr-TR" dirty="0" err="1"/>
              <a:t>Suğur</a:t>
            </a:r>
            <a:r>
              <a:rPr lang="tr-TR" dirty="0"/>
              <a:t> (</a:t>
            </a:r>
            <a:r>
              <a:rPr lang="tr-TR" dirty="0" err="1"/>
              <a:t>edt</a:t>
            </a:r>
            <a:r>
              <a:rPr lang="tr-TR" dirty="0"/>
              <a:t>.), Eskişehir: Anadolu Üniversitesi Yayını. </a:t>
            </a:r>
            <a:r>
              <a:rPr lang="tr-TR"/>
              <a:t>/s.10</a:t>
            </a:r>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6</a:t>
            </a:fld>
            <a:endParaRPr lang="tr-TR"/>
          </a:p>
        </p:txBody>
      </p:sp>
    </p:spTree>
    <p:extLst>
      <p:ext uri="{BB962C8B-B14F-4D97-AF65-F5344CB8AC3E}">
        <p14:creationId xmlns:p14="http://schemas.microsoft.com/office/powerpoint/2010/main" val="3952628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Zencirkıran</a:t>
            </a:r>
            <a:r>
              <a:rPr lang="tr-TR" dirty="0"/>
              <a:t>, M. (2017). </a:t>
            </a:r>
            <a:r>
              <a:rPr lang="tr-TR" i="1" dirty="0"/>
              <a:t>Sosyoloji, </a:t>
            </a:r>
            <a:r>
              <a:rPr lang="tr-TR" i="0" dirty="0"/>
              <a:t>Bursa: Dora.  </a:t>
            </a:r>
            <a:r>
              <a:rPr lang="tr-TR" i="0" dirty="0" err="1"/>
              <a:t>ss</a:t>
            </a:r>
            <a:r>
              <a:rPr lang="tr-TR" i="0" dirty="0"/>
              <a:t>. 2-3</a:t>
            </a: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7</a:t>
            </a:fld>
            <a:endParaRPr lang="tr-TR"/>
          </a:p>
        </p:txBody>
      </p:sp>
    </p:spTree>
    <p:extLst>
      <p:ext uri="{BB962C8B-B14F-4D97-AF65-F5344CB8AC3E}">
        <p14:creationId xmlns:p14="http://schemas.microsoft.com/office/powerpoint/2010/main" val="2073774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Zencirkıran</a:t>
            </a:r>
            <a:r>
              <a:rPr lang="tr-TR" dirty="0"/>
              <a:t>, M. (2017). </a:t>
            </a:r>
            <a:r>
              <a:rPr lang="tr-TR" i="1" dirty="0"/>
              <a:t>Sosyoloji, </a:t>
            </a:r>
            <a:r>
              <a:rPr lang="tr-TR" i="0" dirty="0"/>
              <a:t>Bursa: Dora.  </a:t>
            </a:r>
            <a:r>
              <a:rPr lang="tr-TR" i="0" dirty="0" err="1"/>
              <a:t>ss</a:t>
            </a:r>
            <a:r>
              <a:rPr lang="tr-TR" i="0" dirty="0"/>
              <a:t>. 3-5 </a:t>
            </a: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8</a:t>
            </a:fld>
            <a:endParaRPr lang="tr-TR"/>
          </a:p>
        </p:txBody>
      </p:sp>
    </p:spTree>
    <p:extLst>
      <p:ext uri="{BB962C8B-B14F-4D97-AF65-F5344CB8AC3E}">
        <p14:creationId xmlns:p14="http://schemas.microsoft.com/office/powerpoint/2010/main" val="2495260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Zencirkıran</a:t>
            </a:r>
            <a:r>
              <a:rPr lang="tr-TR" dirty="0"/>
              <a:t>, M. (2017). </a:t>
            </a:r>
            <a:r>
              <a:rPr lang="tr-TR" i="1" dirty="0"/>
              <a:t>Sosyoloji, </a:t>
            </a:r>
            <a:r>
              <a:rPr lang="tr-TR" i="0" dirty="0"/>
              <a:t>Bursa: Dora.  </a:t>
            </a:r>
            <a:r>
              <a:rPr lang="tr-TR" i="0" dirty="0" err="1"/>
              <a:t>ss</a:t>
            </a:r>
            <a:r>
              <a:rPr lang="tr-TR" i="0" dirty="0"/>
              <a:t>. 6-7</a:t>
            </a: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9</a:t>
            </a:fld>
            <a:endParaRPr lang="tr-TR"/>
          </a:p>
        </p:txBody>
      </p:sp>
    </p:spTree>
    <p:extLst>
      <p:ext uri="{BB962C8B-B14F-4D97-AF65-F5344CB8AC3E}">
        <p14:creationId xmlns:p14="http://schemas.microsoft.com/office/powerpoint/2010/main" val="615108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Zencirkıran</a:t>
            </a:r>
            <a:r>
              <a:rPr lang="tr-TR" dirty="0"/>
              <a:t>, M. (2017). </a:t>
            </a:r>
            <a:r>
              <a:rPr lang="tr-TR" i="1" dirty="0"/>
              <a:t>Sosyoloji, </a:t>
            </a:r>
            <a:r>
              <a:rPr lang="tr-TR" i="0" dirty="0"/>
              <a:t>Bursa: Dora.  </a:t>
            </a:r>
            <a:r>
              <a:rPr lang="tr-TR" i="0" dirty="0" err="1"/>
              <a:t>ss</a:t>
            </a:r>
            <a:r>
              <a:rPr lang="tr-TR" i="0" dirty="0"/>
              <a:t>. 9-10</a:t>
            </a: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10</a:t>
            </a:fld>
            <a:endParaRPr lang="tr-TR"/>
          </a:p>
        </p:txBody>
      </p:sp>
    </p:spTree>
    <p:extLst>
      <p:ext uri="{BB962C8B-B14F-4D97-AF65-F5344CB8AC3E}">
        <p14:creationId xmlns:p14="http://schemas.microsoft.com/office/powerpoint/2010/main" val="1968833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r>
              <a:rPr lang="tr-TR" i="0" dirty="0" err="1"/>
              <a:t>ss</a:t>
            </a:r>
            <a:r>
              <a:rPr lang="tr-TR" i="0" dirty="0"/>
              <a:t>. 28-48</a:t>
            </a:r>
            <a:endParaRPr lang="tr-TR" i="1"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13</a:t>
            </a:fld>
            <a:endParaRPr lang="tr-TR"/>
          </a:p>
        </p:txBody>
      </p:sp>
    </p:spTree>
    <p:extLst>
      <p:ext uri="{BB962C8B-B14F-4D97-AF65-F5344CB8AC3E}">
        <p14:creationId xmlns:p14="http://schemas.microsoft.com/office/powerpoint/2010/main" val="2740342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14</a:t>
            </a:fld>
            <a:endParaRPr lang="tr-TR"/>
          </a:p>
        </p:txBody>
      </p:sp>
    </p:spTree>
    <p:extLst>
      <p:ext uri="{BB962C8B-B14F-4D97-AF65-F5344CB8AC3E}">
        <p14:creationId xmlns:p14="http://schemas.microsoft.com/office/powerpoint/2010/main" val="4289243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15</a:t>
            </a:fld>
            <a:endParaRPr lang="tr-TR"/>
          </a:p>
        </p:txBody>
      </p:sp>
    </p:spTree>
    <p:extLst>
      <p:ext uri="{BB962C8B-B14F-4D97-AF65-F5344CB8AC3E}">
        <p14:creationId xmlns:p14="http://schemas.microsoft.com/office/powerpoint/2010/main" val="835505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16</a:t>
            </a:fld>
            <a:endParaRPr lang="tr-TR"/>
          </a:p>
        </p:txBody>
      </p:sp>
    </p:spTree>
    <p:extLst>
      <p:ext uri="{BB962C8B-B14F-4D97-AF65-F5344CB8AC3E}">
        <p14:creationId xmlns:p14="http://schemas.microsoft.com/office/powerpoint/2010/main" val="3889080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17</a:t>
            </a:fld>
            <a:endParaRPr lang="tr-TR"/>
          </a:p>
        </p:txBody>
      </p:sp>
    </p:spTree>
    <p:extLst>
      <p:ext uri="{BB962C8B-B14F-4D97-AF65-F5344CB8AC3E}">
        <p14:creationId xmlns:p14="http://schemas.microsoft.com/office/powerpoint/2010/main" val="3465939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18</a:t>
            </a:fld>
            <a:endParaRPr lang="tr-TR"/>
          </a:p>
        </p:txBody>
      </p:sp>
    </p:spTree>
    <p:extLst>
      <p:ext uri="{BB962C8B-B14F-4D97-AF65-F5344CB8AC3E}">
        <p14:creationId xmlns:p14="http://schemas.microsoft.com/office/powerpoint/2010/main" val="898088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19</a:t>
            </a:fld>
            <a:endParaRPr lang="tr-TR"/>
          </a:p>
        </p:txBody>
      </p:sp>
    </p:spTree>
    <p:extLst>
      <p:ext uri="{BB962C8B-B14F-4D97-AF65-F5344CB8AC3E}">
        <p14:creationId xmlns:p14="http://schemas.microsoft.com/office/powerpoint/2010/main" val="320768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20</a:t>
            </a:fld>
            <a:endParaRPr lang="tr-TR"/>
          </a:p>
        </p:txBody>
      </p:sp>
    </p:spTree>
    <p:extLst>
      <p:ext uri="{BB962C8B-B14F-4D97-AF65-F5344CB8AC3E}">
        <p14:creationId xmlns:p14="http://schemas.microsoft.com/office/powerpoint/2010/main" val="3679507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21</a:t>
            </a:fld>
            <a:endParaRPr lang="tr-TR"/>
          </a:p>
        </p:txBody>
      </p:sp>
    </p:spTree>
    <p:extLst>
      <p:ext uri="{BB962C8B-B14F-4D97-AF65-F5344CB8AC3E}">
        <p14:creationId xmlns:p14="http://schemas.microsoft.com/office/powerpoint/2010/main" val="1166152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22</a:t>
            </a:fld>
            <a:endParaRPr lang="tr-TR"/>
          </a:p>
        </p:txBody>
      </p:sp>
    </p:spTree>
    <p:extLst>
      <p:ext uri="{BB962C8B-B14F-4D97-AF65-F5344CB8AC3E}">
        <p14:creationId xmlns:p14="http://schemas.microsoft.com/office/powerpoint/2010/main" val="801542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23</a:t>
            </a:fld>
            <a:endParaRPr lang="tr-TR"/>
          </a:p>
        </p:txBody>
      </p:sp>
    </p:spTree>
    <p:extLst>
      <p:ext uri="{BB962C8B-B14F-4D97-AF65-F5344CB8AC3E}">
        <p14:creationId xmlns:p14="http://schemas.microsoft.com/office/powerpoint/2010/main" val="271705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Zencirkıran</a:t>
            </a:r>
            <a:r>
              <a:rPr lang="tr-TR" dirty="0"/>
              <a:t>, M. (2017). </a:t>
            </a:r>
            <a:r>
              <a:rPr lang="tr-TR" i="1" dirty="0"/>
              <a:t>Sosyoloji, </a:t>
            </a:r>
            <a:r>
              <a:rPr lang="tr-TR" i="0" dirty="0"/>
              <a:t>Bursa: Dora. </a:t>
            </a:r>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24</a:t>
            </a:fld>
            <a:endParaRPr lang="tr-TR"/>
          </a:p>
        </p:txBody>
      </p:sp>
    </p:spTree>
    <p:extLst>
      <p:ext uri="{BB962C8B-B14F-4D97-AF65-F5344CB8AC3E}">
        <p14:creationId xmlns:p14="http://schemas.microsoft.com/office/powerpoint/2010/main" val="226837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Giddens</a:t>
            </a:r>
            <a:r>
              <a:rPr lang="tr-TR" dirty="0"/>
              <a:t>, A. (2012). </a:t>
            </a:r>
            <a:r>
              <a:rPr lang="tr-TR" i="1" dirty="0"/>
              <a:t>Sosyoloji</a:t>
            </a:r>
            <a:r>
              <a:rPr lang="tr-TR" dirty="0"/>
              <a:t>, İstanbul: Kırmızı Yayınları</a:t>
            </a:r>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25</a:t>
            </a:fld>
            <a:endParaRPr lang="tr-TR"/>
          </a:p>
        </p:txBody>
      </p:sp>
    </p:spTree>
    <p:extLst>
      <p:ext uri="{BB962C8B-B14F-4D97-AF65-F5344CB8AC3E}">
        <p14:creationId xmlns:p14="http://schemas.microsoft.com/office/powerpoint/2010/main" val="1592499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Suğur</a:t>
            </a:r>
            <a:r>
              <a:rPr lang="tr-TR" dirty="0"/>
              <a:t>, S. (2013). ‘Sosyolojide Temel Yaklaşımlar’, Sosyolojiye Giriş içinde, Nadir </a:t>
            </a:r>
            <a:r>
              <a:rPr lang="tr-TR" dirty="0" err="1"/>
              <a:t>Suğur</a:t>
            </a:r>
            <a:r>
              <a:rPr lang="tr-TR" dirty="0"/>
              <a:t> (</a:t>
            </a:r>
            <a:r>
              <a:rPr lang="tr-TR" dirty="0" err="1"/>
              <a:t>edt</a:t>
            </a:r>
            <a:r>
              <a:rPr lang="tr-TR" dirty="0"/>
              <a:t>.), Eskişehir: Anadolu Üniversitesi Yayını. </a:t>
            </a:r>
            <a:r>
              <a:rPr lang="tr-TR" dirty="0" err="1"/>
              <a:t>ss</a:t>
            </a:r>
            <a:r>
              <a:rPr lang="tr-TR" dirty="0"/>
              <a:t>. 41-42</a:t>
            </a:r>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26</a:t>
            </a:fld>
            <a:endParaRPr lang="tr-TR"/>
          </a:p>
        </p:txBody>
      </p:sp>
    </p:spTree>
    <p:extLst>
      <p:ext uri="{BB962C8B-B14F-4D97-AF65-F5344CB8AC3E}">
        <p14:creationId xmlns:p14="http://schemas.microsoft.com/office/powerpoint/2010/main" val="3633484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Zencirkıran</a:t>
            </a:r>
            <a:r>
              <a:rPr lang="tr-TR" dirty="0"/>
              <a:t>, M. (2017). </a:t>
            </a:r>
            <a:r>
              <a:rPr lang="tr-TR" i="1" dirty="0"/>
              <a:t>Sosyoloji, </a:t>
            </a:r>
            <a:r>
              <a:rPr lang="tr-TR" i="0" dirty="0"/>
              <a:t>Bursa: Dora.  </a:t>
            </a:r>
            <a:r>
              <a:rPr lang="tr-TR" i="0" dirty="0" err="1"/>
              <a:t>ss</a:t>
            </a:r>
            <a:r>
              <a:rPr lang="tr-TR" i="0" dirty="0"/>
              <a:t>. 48-50</a:t>
            </a: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28</a:t>
            </a:fld>
            <a:endParaRPr lang="tr-TR"/>
          </a:p>
        </p:txBody>
      </p:sp>
    </p:spTree>
    <p:extLst>
      <p:ext uri="{BB962C8B-B14F-4D97-AF65-F5344CB8AC3E}">
        <p14:creationId xmlns:p14="http://schemas.microsoft.com/office/powerpoint/2010/main" val="37075806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Zencirkıran</a:t>
            </a:r>
            <a:r>
              <a:rPr lang="tr-TR" dirty="0"/>
              <a:t>, M. (2017). </a:t>
            </a:r>
            <a:r>
              <a:rPr lang="tr-TR" i="1" dirty="0"/>
              <a:t>Sosyoloji, </a:t>
            </a:r>
            <a:r>
              <a:rPr lang="tr-TR" i="0" dirty="0"/>
              <a:t>Bursa: Dora.  </a:t>
            </a:r>
            <a:r>
              <a:rPr lang="tr-TR" i="0" dirty="0" err="1"/>
              <a:t>ss</a:t>
            </a:r>
            <a:r>
              <a:rPr lang="tr-TR" i="0" dirty="0"/>
              <a:t>. 51-52</a:t>
            </a: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30</a:t>
            </a:fld>
            <a:endParaRPr lang="tr-TR"/>
          </a:p>
        </p:txBody>
      </p:sp>
    </p:spTree>
    <p:extLst>
      <p:ext uri="{BB962C8B-B14F-4D97-AF65-F5344CB8AC3E}">
        <p14:creationId xmlns:p14="http://schemas.microsoft.com/office/powerpoint/2010/main" val="3821759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Zencirkıran</a:t>
            </a:r>
            <a:r>
              <a:rPr lang="tr-TR" dirty="0"/>
              <a:t>, M. (2017). </a:t>
            </a:r>
            <a:r>
              <a:rPr lang="tr-TR" i="1" dirty="0"/>
              <a:t>Sosyoloji, </a:t>
            </a:r>
            <a:r>
              <a:rPr lang="tr-TR" i="0" dirty="0"/>
              <a:t>Bursa: Dora.  </a:t>
            </a:r>
            <a:r>
              <a:rPr lang="tr-TR" i="0" dirty="0" err="1"/>
              <a:t>ss</a:t>
            </a:r>
            <a:r>
              <a:rPr lang="tr-TR" i="0" dirty="0"/>
              <a:t>. 53-54</a:t>
            </a:r>
            <a:endParaRPr lang="tr-TR" dirty="0"/>
          </a:p>
          <a:p>
            <a:endParaRPr lang="tr-TR" dirty="0"/>
          </a:p>
        </p:txBody>
      </p:sp>
      <p:sp>
        <p:nvSpPr>
          <p:cNvPr id="4" name="Slayt Numarası Yer Tutucusu 3"/>
          <p:cNvSpPr>
            <a:spLocks noGrp="1"/>
          </p:cNvSpPr>
          <p:nvPr>
            <p:ph type="sldNum" sz="quarter" idx="5"/>
          </p:nvPr>
        </p:nvSpPr>
        <p:spPr/>
        <p:txBody>
          <a:bodyPr/>
          <a:lstStyle/>
          <a:p>
            <a:fld id="{0DE6078C-A080-4C4C-A87B-78962E2B381F}" type="slidenum">
              <a:rPr lang="tr-TR" smtClean="0"/>
              <a:t>31</a:t>
            </a:fld>
            <a:endParaRPr lang="tr-TR"/>
          </a:p>
        </p:txBody>
      </p:sp>
    </p:spTree>
    <p:extLst>
      <p:ext uri="{BB962C8B-B14F-4D97-AF65-F5344CB8AC3E}">
        <p14:creationId xmlns:p14="http://schemas.microsoft.com/office/powerpoint/2010/main" val="21040846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tr-TR"/>
              <a:t>Asıl başlık stilini düzenlemek için tıklayın</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2/18/2020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EC0461-344B-4137-9CE9-EFADC5857903}"/>
              </a:ext>
            </a:extLst>
          </p:cNvPr>
          <p:cNvSpPr>
            <a:spLocks noGrp="1"/>
          </p:cNvSpPr>
          <p:nvPr>
            <p:ph type="ctrTitle"/>
          </p:nvPr>
        </p:nvSpPr>
        <p:spPr/>
        <p:txBody>
          <a:bodyPr/>
          <a:lstStyle/>
          <a:p>
            <a:r>
              <a:rPr lang="tr-TR" dirty="0"/>
              <a:t>SOSYOLOJİ/ TOPLUM BİLİMİ</a:t>
            </a:r>
          </a:p>
        </p:txBody>
      </p:sp>
      <p:sp>
        <p:nvSpPr>
          <p:cNvPr id="3" name="Alt Başlık 2">
            <a:extLst>
              <a:ext uri="{FF2B5EF4-FFF2-40B4-BE49-F238E27FC236}">
                <a16:creationId xmlns:a16="http://schemas.microsoft.com/office/drawing/2014/main" id="{B6C6ACF5-02BD-4BF1-BFD6-9CE3219B756F}"/>
              </a:ext>
            </a:extLst>
          </p:cNvPr>
          <p:cNvSpPr>
            <a:spLocks noGrp="1"/>
          </p:cNvSpPr>
          <p:nvPr>
            <p:ph type="subTitle" idx="1"/>
          </p:nvPr>
        </p:nvSpPr>
        <p:spPr/>
        <p:txBody>
          <a:bodyPr>
            <a:normAutofit/>
          </a:bodyPr>
          <a:lstStyle/>
          <a:p>
            <a:r>
              <a:rPr lang="tr-TR" sz="2400" dirty="0"/>
              <a:t>Kavramsal çerçeve</a:t>
            </a:r>
          </a:p>
        </p:txBody>
      </p:sp>
    </p:spTree>
    <p:extLst>
      <p:ext uri="{BB962C8B-B14F-4D97-AF65-F5344CB8AC3E}">
        <p14:creationId xmlns:p14="http://schemas.microsoft.com/office/powerpoint/2010/main" val="2467434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685BC2-5CCF-472D-A192-6CADCB30825E}"/>
              </a:ext>
            </a:extLst>
          </p:cNvPr>
          <p:cNvSpPr>
            <a:spLocks noGrp="1"/>
          </p:cNvSpPr>
          <p:nvPr>
            <p:ph type="title"/>
          </p:nvPr>
        </p:nvSpPr>
        <p:spPr>
          <a:xfrm>
            <a:off x="685801" y="609601"/>
            <a:ext cx="10131425" cy="558018"/>
          </a:xfrm>
        </p:spPr>
        <p:txBody>
          <a:bodyPr>
            <a:normAutofit fontScale="90000"/>
          </a:bodyPr>
          <a:lstStyle/>
          <a:p>
            <a:endParaRPr lang="tr-TR" dirty="0"/>
          </a:p>
        </p:txBody>
      </p:sp>
      <p:sp>
        <p:nvSpPr>
          <p:cNvPr id="3" name="İçerik Yer Tutucusu 2">
            <a:extLst>
              <a:ext uri="{FF2B5EF4-FFF2-40B4-BE49-F238E27FC236}">
                <a16:creationId xmlns:a16="http://schemas.microsoft.com/office/drawing/2014/main" id="{E72F078E-8CFC-4968-853E-0D642393F3DD}"/>
              </a:ext>
            </a:extLst>
          </p:cNvPr>
          <p:cNvSpPr>
            <a:spLocks noGrp="1"/>
          </p:cNvSpPr>
          <p:nvPr>
            <p:ph idx="1"/>
          </p:nvPr>
        </p:nvSpPr>
        <p:spPr/>
        <p:txBody>
          <a:bodyPr>
            <a:normAutofit fontScale="92500" lnSpcReduction="10000"/>
          </a:bodyPr>
          <a:lstStyle/>
          <a:p>
            <a:pPr algn="just"/>
            <a:r>
              <a:rPr lang="tr-TR" sz="3200" i="1" dirty="0"/>
              <a:t>Sosyoloji, insanın toplum yaşamının, insan grupları ile toplumlarının bilimsel incelemesidir (</a:t>
            </a:r>
            <a:r>
              <a:rPr lang="tr-TR" sz="3200" i="1" dirty="0" err="1"/>
              <a:t>Giddens</a:t>
            </a:r>
            <a:r>
              <a:rPr lang="tr-TR" sz="3200" i="1" dirty="0"/>
              <a:t>, 2012: 38).</a:t>
            </a:r>
          </a:p>
          <a:p>
            <a:pPr algn="just"/>
            <a:r>
              <a:rPr lang="tr-TR" sz="3200" i="1" dirty="0"/>
              <a:t>Modern toplumlarda insan gruplarının ve toplumsal yaşamın sistematik ve planlı olarak çalışılması (</a:t>
            </a:r>
            <a:r>
              <a:rPr lang="tr-TR" sz="3200" i="1" dirty="0" err="1"/>
              <a:t>Browne</a:t>
            </a:r>
            <a:r>
              <a:rPr lang="tr-TR" sz="3200" i="1" dirty="0"/>
              <a:t>, 1998:1).</a:t>
            </a:r>
          </a:p>
          <a:p>
            <a:pPr algn="just"/>
            <a:r>
              <a:rPr lang="tr-TR" sz="3200" i="1" dirty="0"/>
              <a:t>Sosyoloji, toplumun, toplumsal etkileşimin, bireyle toplum arasındaki ilişkinin, toplumsal kurumların yapılarının ve birbirleriyle ilişkilerinin bilimsel olarak incelenmesidir (</a:t>
            </a:r>
            <a:r>
              <a:rPr lang="tr-TR" sz="3200" i="1" dirty="0" err="1"/>
              <a:t>Şavran</a:t>
            </a:r>
            <a:r>
              <a:rPr lang="tr-TR" sz="3200" i="1" dirty="0"/>
              <a:t>, 2013: 5).</a:t>
            </a:r>
          </a:p>
        </p:txBody>
      </p:sp>
    </p:spTree>
    <p:extLst>
      <p:ext uri="{BB962C8B-B14F-4D97-AF65-F5344CB8AC3E}">
        <p14:creationId xmlns:p14="http://schemas.microsoft.com/office/powerpoint/2010/main" val="3634659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DBC06B-C206-4FF4-A4B6-ABFF93D7DAF9}"/>
              </a:ext>
            </a:extLst>
          </p:cNvPr>
          <p:cNvSpPr>
            <a:spLocks noGrp="1"/>
          </p:cNvSpPr>
          <p:nvPr>
            <p:ph type="title"/>
          </p:nvPr>
        </p:nvSpPr>
        <p:spPr>
          <a:xfrm>
            <a:off x="685801" y="119574"/>
            <a:ext cx="10131425" cy="569843"/>
          </a:xfrm>
        </p:spPr>
        <p:txBody>
          <a:bodyPr>
            <a:normAutofit fontScale="90000"/>
          </a:bodyPr>
          <a:lstStyle/>
          <a:p>
            <a:endParaRPr lang="tr-TR"/>
          </a:p>
        </p:txBody>
      </p:sp>
      <p:sp>
        <p:nvSpPr>
          <p:cNvPr id="3" name="İçerik Yer Tutucusu 2">
            <a:extLst>
              <a:ext uri="{FF2B5EF4-FFF2-40B4-BE49-F238E27FC236}">
                <a16:creationId xmlns:a16="http://schemas.microsoft.com/office/drawing/2014/main" id="{042D4456-1F7E-49BE-A665-26385E46B90C}"/>
              </a:ext>
            </a:extLst>
          </p:cNvPr>
          <p:cNvSpPr>
            <a:spLocks noGrp="1"/>
          </p:cNvSpPr>
          <p:nvPr>
            <p:ph idx="1"/>
          </p:nvPr>
        </p:nvSpPr>
        <p:spPr>
          <a:xfrm>
            <a:off x="685801" y="1561514"/>
            <a:ext cx="10131425" cy="5176911"/>
          </a:xfrm>
        </p:spPr>
        <p:txBody>
          <a:bodyPr>
            <a:normAutofit fontScale="25000" lnSpcReduction="20000"/>
          </a:bodyPr>
          <a:lstStyle/>
          <a:p>
            <a:pPr algn="just"/>
            <a:endParaRPr lang="tr-TR" i="1" dirty="0"/>
          </a:p>
          <a:p>
            <a:pPr algn="just"/>
            <a:endParaRPr lang="tr-TR" i="1" dirty="0"/>
          </a:p>
          <a:p>
            <a:pPr algn="just"/>
            <a:endParaRPr lang="tr-TR" i="1" dirty="0"/>
          </a:p>
          <a:p>
            <a:pPr algn="just"/>
            <a:endParaRPr lang="tr-TR" i="1" dirty="0"/>
          </a:p>
          <a:p>
            <a:pPr marL="0" indent="0" algn="just">
              <a:buNone/>
            </a:pPr>
            <a:endParaRPr lang="tr-TR" i="1" dirty="0"/>
          </a:p>
          <a:p>
            <a:pPr algn="just"/>
            <a:r>
              <a:rPr lang="tr-TR" sz="8000" i="1" dirty="0"/>
              <a:t>Sosyolojik düşünmek, bugüne kadar tartışmasız kabul edilen inançları eleştirme, kesin olduğu iddia edilen görüşleri çözümleme ve sorgulama alışkanlığı kazanmaktır (</a:t>
            </a:r>
            <a:r>
              <a:rPr lang="tr-TR" sz="8000" dirty="0" err="1"/>
              <a:t>Bauman</a:t>
            </a:r>
            <a:r>
              <a:rPr lang="tr-TR" sz="8000" dirty="0"/>
              <a:t>, 2004:28).</a:t>
            </a:r>
          </a:p>
          <a:p>
            <a:pPr algn="just"/>
            <a:r>
              <a:rPr lang="tr-TR" sz="8000" dirty="0"/>
              <a:t>Sosyolojik düşünmek, sosyolojik imgelemi kullanmak demektir.</a:t>
            </a:r>
          </a:p>
          <a:p>
            <a:pPr algn="just"/>
            <a:r>
              <a:rPr lang="tr-TR" sz="8000" dirty="0"/>
              <a:t>Sosyolojik İmgelem: </a:t>
            </a:r>
            <a:r>
              <a:rPr lang="tr-TR" sz="8000" i="1" dirty="0"/>
              <a:t>Bireysel deneyimleri toplumsal kurumlarla ve toplumların tarihteki yeriyle ilişkilendirmeyi ifade eder. (C. Wright </a:t>
            </a:r>
            <a:r>
              <a:rPr lang="tr-TR" sz="8000" i="1" dirty="0" err="1"/>
              <a:t>Mills</a:t>
            </a:r>
            <a:r>
              <a:rPr lang="tr-TR" sz="8000" i="1" dirty="0"/>
              <a:t> tarafından geliştirilmiş bir kavramdır.)</a:t>
            </a:r>
          </a:p>
          <a:p>
            <a:pPr marL="0" indent="0" algn="just">
              <a:buNone/>
            </a:pPr>
            <a:r>
              <a:rPr lang="tr-TR" sz="8000" dirty="0" err="1"/>
              <a:t>Mills</a:t>
            </a:r>
            <a:r>
              <a:rPr lang="tr-TR" sz="8000" dirty="0"/>
              <a:t>, insanların işleri, aileleri veya komşularıyla ilgili sorunlarını anlayabilmeleri için bu konulardaki daha geniş sosyolojik desenleri tam olarak anlamaları gerektiğini belirtir. Ne bireylerin yaşamları ne de bir toplumun tarihi, her ikisi birden anlaşılmadan anlaşılamaz. Başka bir deyişle sosyolojik imgelem hem tarihi, hem biyografiyi hem de bunların toplum içindeki ilişkilerini kavramaktır.</a:t>
            </a:r>
          </a:p>
          <a:p>
            <a:pPr marL="0" indent="0" algn="just">
              <a:buNone/>
            </a:pPr>
            <a:endParaRPr lang="tr-TR" sz="8000" dirty="0"/>
          </a:p>
          <a:p>
            <a:pPr marL="0" indent="0" algn="just">
              <a:buNone/>
            </a:pPr>
            <a:r>
              <a:rPr lang="tr-TR" sz="8000" dirty="0"/>
              <a:t>Örneğin bir çiftin boşanması kişisel bir sorundur ama bir toplumda son on yılda yapılmış evliliklerin yarısına yakını boşanmayla sonuçlanmışsa bu toplumsal bir sorundur.</a:t>
            </a:r>
          </a:p>
          <a:p>
            <a:pPr marL="0" indent="0" algn="just">
              <a:buNone/>
            </a:pPr>
            <a:endParaRPr lang="tr-TR" sz="4200" dirty="0"/>
          </a:p>
          <a:p>
            <a:pPr algn="just"/>
            <a:endParaRPr lang="tr-TR" dirty="0"/>
          </a:p>
          <a:p>
            <a:pPr algn="just"/>
            <a:endParaRPr lang="tr-TR" dirty="0"/>
          </a:p>
          <a:p>
            <a:pPr algn="just"/>
            <a:endParaRPr lang="tr-TR" dirty="0"/>
          </a:p>
          <a:p>
            <a:pPr algn="just"/>
            <a:endParaRPr lang="tr-TR" dirty="0"/>
          </a:p>
          <a:p>
            <a:pPr algn="just"/>
            <a:endParaRPr lang="tr-TR" dirty="0"/>
          </a:p>
          <a:p>
            <a:pPr algn="just"/>
            <a:endParaRPr lang="tr-TR" dirty="0"/>
          </a:p>
          <a:p>
            <a:pPr algn="just"/>
            <a:endParaRPr lang="tr-TR" dirty="0"/>
          </a:p>
          <a:p>
            <a:pPr algn="just"/>
            <a:endParaRPr lang="tr-TR" dirty="0"/>
          </a:p>
          <a:p>
            <a:pPr marL="0" indent="0" algn="just">
              <a:buNone/>
            </a:pPr>
            <a:r>
              <a:rPr lang="tr-TR" dirty="0"/>
              <a:t> </a:t>
            </a:r>
          </a:p>
        </p:txBody>
      </p:sp>
    </p:spTree>
    <p:extLst>
      <p:ext uri="{BB962C8B-B14F-4D97-AF65-F5344CB8AC3E}">
        <p14:creationId xmlns:p14="http://schemas.microsoft.com/office/powerpoint/2010/main" val="1312997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E82A2C-544B-4BA2-83A4-7B966A38A1C6}"/>
              </a:ext>
            </a:extLst>
          </p:cNvPr>
          <p:cNvSpPr>
            <a:spLocks noGrp="1"/>
          </p:cNvSpPr>
          <p:nvPr>
            <p:ph type="title"/>
          </p:nvPr>
        </p:nvSpPr>
        <p:spPr>
          <a:xfrm>
            <a:off x="685801" y="609600"/>
            <a:ext cx="10131425" cy="332935"/>
          </a:xfrm>
        </p:spPr>
        <p:txBody>
          <a:bodyPr>
            <a:normAutofit fontScale="90000"/>
          </a:bodyPr>
          <a:lstStyle/>
          <a:p>
            <a:r>
              <a:rPr lang="tr-TR" dirty="0"/>
              <a:t>NE İŞE YARAR?</a:t>
            </a:r>
          </a:p>
        </p:txBody>
      </p:sp>
      <p:sp>
        <p:nvSpPr>
          <p:cNvPr id="3" name="İçerik Yer Tutucusu 2">
            <a:extLst>
              <a:ext uri="{FF2B5EF4-FFF2-40B4-BE49-F238E27FC236}">
                <a16:creationId xmlns:a16="http://schemas.microsoft.com/office/drawing/2014/main" id="{094F6722-DCB3-4AEB-B577-3839B1B1EB9B}"/>
              </a:ext>
            </a:extLst>
          </p:cNvPr>
          <p:cNvSpPr>
            <a:spLocks noGrp="1"/>
          </p:cNvSpPr>
          <p:nvPr>
            <p:ph idx="1"/>
          </p:nvPr>
        </p:nvSpPr>
        <p:spPr>
          <a:xfrm>
            <a:off x="685801" y="1139483"/>
            <a:ext cx="10131425" cy="4651717"/>
          </a:xfrm>
        </p:spPr>
        <p:txBody>
          <a:bodyPr>
            <a:normAutofit/>
          </a:bodyPr>
          <a:lstStyle/>
          <a:p>
            <a:pPr algn="just"/>
            <a:r>
              <a:rPr lang="tr-TR" sz="2800" dirty="0"/>
              <a:t>«Sosyoloji, özel olanın içinde genel olanı, bireysel olanın içinde toplumsal olanı, yani kişisel sorunların arkasındaki toplumsal sorunları görmemize yardımcı olur.» (</a:t>
            </a:r>
            <a:r>
              <a:rPr lang="tr-TR" sz="2800" dirty="0" err="1"/>
              <a:t>Şavran</a:t>
            </a:r>
            <a:r>
              <a:rPr lang="tr-TR" sz="2800" dirty="0"/>
              <a:t>, 2013: 4)</a:t>
            </a:r>
          </a:p>
          <a:p>
            <a:pPr algn="just"/>
            <a:r>
              <a:rPr lang="tr-TR" sz="2800" dirty="0"/>
              <a:t>Toplumun bizi nasıl yönlendirdiği ile bizim kendimizi nasıl gerçekleştirdiğimiz arasındaki bağlantıları incelemek sosyolojinin işidir (</a:t>
            </a:r>
            <a:r>
              <a:rPr lang="tr-TR" sz="2800" dirty="0" err="1"/>
              <a:t>Giddens</a:t>
            </a:r>
            <a:r>
              <a:rPr lang="tr-TR" sz="2800" dirty="0"/>
              <a:t>, 2012: 42).</a:t>
            </a:r>
          </a:p>
        </p:txBody>
      </p:sp>
    </p:spTree>
    <p:extLst>
      <p:ext uri="{BB962C8B-B14F-4D97-AF65-F5344CB8AC3E}">
        <p14:creationId xmlns:p14="http://schemas.microsoft.com/office/powerpoint/2010/main" val="3358101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52E3C5-D7A2-464D-92A0-955EB031CDD1}"/>
              </a:ext>
            </a:extLst>
          </p:cNvPr>
          <p:cNvSpPr>
            <a:spLocks noGrp="1"/>
          </p:cNvSpPr>
          <p:nvPr>
            <p:ph type="title"/>
          </p:nvPr>
        </p:nvSpPr>
        <p:spPr/>
        <p:txBody>
          <a:bodyPr/>
          <a:lstStyle/>
          <a:p>
            <a:r>
              <a:rPr lang="tr-TR" dirty="0"/>
              <a:t>Kuramsal köken</a:t>
            </a:r>
          </a:p>
        </p:txBody>
      </p:sp>
      <p:sp>
        <p:nvSpPr>
          <p:cNvPr id="3" name="İçerik Yer Tutucusu 2">
            <a:extLst>
              <a:ext uri="{FF2B5EF4-FFF2-40B4-BE49-F238E27FC236}">
                <a16:creationId xmlns:a16="http://schemas.microsoft.com/office/drawing/2014/main" id="{67BD8C49-CD25-42B5-85AF-F7E31AC8E177}"/>
              </a:ext>
            </a:extLst>
          </p:cNvPr>
          <p:cNvSpPr>
            <a:spLocks noGrp="1"/>
          </p:cNvSpPr>
          <p:nvPr>
            <p:ph idx="1"/>
          </p:nvPr>
        </p:nvSpPr>
        <p:spPr>
          <a:xfrm>
            <a:off x="685801" y="2142067"/>
            <a:ext cx="10131425" cy="4357207"/>
          </a:xfrm>
        </p:spPr>
        <p:txBody>
          <a:bodyPr>
            <a:normAutofit fontScale="92500" lnSpcReduction="10000"/>
          </a:bodyPr>
          <a:lstStyle/>
          <a:p>
            <a:pPr algn="just"/>
            <a:r>
              <a:rPr lang="tr-TR" dirty="0"/>
              <a:t>Daha önceki dönemlerdeki yazarlar insan davranışı ile topluma ilişkin ipuçları sunmuş olsalar da, toplumun sistematik olarak incelenmesi, kökeni 1700'lerin sonları ile 1800'lerin başlarına giden görece yeni bir gelişmedir. Sosyolojinin kökenini doğuran, Avrupa’da 1789 Fransız Devrimi ile Sanayi Devriminin yarattığı altüst edici bir dizi değişme olmuştur. Bu değişmeler tarafından geleneksel yaşam biçimlerinin çözülmesi, düşünürleri hem toplumsal hem de doğal dünyaya ilişkin yeni bir anlayış geliştirme çabalarına yöneltti. (</a:t>
            </a:r>
            <a:r>
              <a:rPr lang="tr-TR" dirty="0" err="1"/>
              <a:t>Giddens</a:t>
            </a:r>
            <a:r>
              <a:rPr lang="tr-TR" dirty="0"/>
              <a:t>, 2012: 44)</a:t>
            </a:r>
          </a:p>
          <a:p>
            <a:pPr algn="just"/>
            <a:r>
              <a:rPr lang="tr-TR" dirty="0"/>
              <a:t>18. yüzyılın sonlarında yaşanan Fransız Devrimi ile mevcut toplumsal yapı yıkılmış, kaos ve düzensizlik meydana gelmiş, ‘bireyler Ortaçağın görece düzenli ve daha huzurlu günlerini arar olmuştur’. Bunu izleyen Endüstri Devrimi ise başta ekonomik ve endüstriyel yapı olmak üzere aile, eğitim, </a:t>
            </a:r>
            <a:r>
              <a:rPr lang="tr-TR" dirty="0" err="1"/>
              <a:t>tabakalaşma</a:t>
            </a:r>
            <a:r>
              <a:rPr lang="tr-TR" dirty="0"/>
              <a:t> gibi toplumun temel kurumlarını ve yapısal özelliklerini değiştirmiştir. Bu gelişmeler sonucunda Avrupa toplumunda büyük ölçekli değişmeler yaşanmış, laikleşme, kentleşme ve endüstrileşme hızlanmış, nüfus artmış, sınıfsal yapı değişmiş, kısacası yeni bir toplum yapısı meydana gelmiştir.</a:t>
            </a:r>
          </a:p>
          <a:p>
            <a:r>
              <a:rPr lang="tr-TR" dirty="0"/>
              <a:t>Önemli bir gelişme, dünyayı anlamak için din yerine bilimin kullanılmasıydı.</a:t>
            </a:r>
          </a:p>
          <a:p>
            <a:pPr algn="just"/>
            <a:r>
              <a:rPr lang="tr-TR" dirty="0"/>
              <a:t>Bu on dokuzuncu yüzyıl düşünürlerinin yanıt aradıkları sorular - İnsanın doğası nedir? Toplum neden olduğu biçimde yapılaşmıştır? Toplumlar neden ve nasıl değişirler?- bugün sosyologların yanıtlamaya çalıştıkları sorularla aynıdır. Bizim çağcıl dünyamız, geçmişin dünyasından kökten bir biçimde farklıdır; bu dünyayı ve geleceğin neler getirebileceğini anlamamıza yardımcı olmak, sosyolojinin işidir.</a:t>
            </a:r>
          </a:p>
        </p:txBody>
      </p:sp>
    </p:spTree>
    <p:extLst>
      <p:ext uri="{BB962C8B-B14F-4D97-AF65-F5344CB8AC3E}">
        <p14:creationId xmlns:p14="http://schemas.microsoft.com/office/powerpoint/2010/main" val="1128798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32B5F4-C9E7-4922-AE83-F7FCE86FB6F9}"/>
              </a:ext>
            </a:extLst>
          </p:cNvPr>
          <p:cNvSpPr>
            <a:spLocks noGrp="1"/>
          </p:cNvSpPr>
          <p:nvPr>
            <p:ph type="title"/>
          </p:nvPr>
        </p:nvSpPr>
        <p:spPr/>
        <p:txBody>
          <a:bodyPr/>
          <a:lstStyle/>
          <a:p>
            <a:r>
              <a:rPr lang="tr-TR" dirty="0"/>
              <a:t>NE?.. NEDEN?.. NASIL..?</a:t>
            </a:r>
          </a:p>
        </p:txBody>
      </p:sp>
      <p:sp>
        <p:nvSpPr>
          <p:cNvPr id="3" name="İçerik Yer Tutucusu 2">
            <a:extLst>
              <a:ext uri="{FF2B5EF4-FFF2-40B4-BE49-F238E27FC236}">
                <a16:creationId xmlns:a16="http://schemas.microsoft.com/office/drawing/2014/main" id="{B5B1816D-50AB-401F-A327-149E531AB761}"/>
              </a:ext>
            </a:extLst>
          </p:cNvPr>
          <p:cNvSpPr>
            <a:spLocks noGrp="1"/>
          </p:cNvSpPr>
          <p:nvPr>
            <p:ph idx="1"/>
          </p:nvPr>
        </p:nvSpPr>
        <p:spPr/>
        <p:txBody>
          <a:bodyPr>
            <a:normAutofit/>
          </a:bodyPr>
          <a:lstStyle/>
          <a:p>
            <a:r>
              <a:rPr lang="tr-TR" sz="2000" dirty="0"/>
              <a:t>İlk sosyolojik analizler, nelerin ve neden değiştiğini ortaya koymaya ve gelecekte toplum yapısının</a:t>
            </a:r>
            <a:r>
              <a:rPr lang="pt-BR" sz="2000" dirty="0"/>
              <a:t> nas</a:t>
            </a:r>
            <a:r>
              <a:rPr lang="tr-TR" sz="2000" dirty="0"/>
              <a:t>ı</a:t>
            </a:r>
            <a:r>
              <a:rPr lang="pt-BR" sz="2000" dirty="0"/>
              <a:t>l olaca</a:t>
            </a:r>
            <a:r>
              <a:rPr lang="tr-TR" sz="2000" dirty="0" err="1"/>
              <a:t>ğını</a:t>
            </a:r>
            <a:r>
              <a:rPr lang="tr-TR" sz="2000" dirty="0"/>
              <a:t> </a:t>
            </a:r>
            <a:r>
              <a:rPr lang="pt-BR" sz="2000" dirty="0"/>
              <a:t>tahmin etmeye </a:t>
            </a:r>
            <a:r>
              <a:rPr lang="tr-TR" sz="2000" dirty="0"/>
              <a:t>çalışan </a:t>
            </a:r>
            <a:r>
              <a:rPr lang="pt-BR" sz="2000" dirty="0"/>
              <a:t>analizlerdir</a:t>
            </a:r>
            <a:r>
              <a:rPr lang="tr-TR" sz="2000" dirty="0"/>
              <a:t>. </a:t>
            </a:r>
          </a:p>
          <a:p>
            <a:pPr algn="just"/>
            <a:r>
              <a:rPr lang="tr-TR" sz="2000" dirty="0"/>
              <a:t>Bir yandan yaşanan bu değişimler karşısında insanların toplumsal yaşamla ilişkili sordukları ve yanıtlayamadıkları sorular, diğer yanda bilimsel devrimle birlikte doğa bilimlerindeki gelişmeler ve bilimsel yöntemin yaygınlaşması, bu sorulara bilimsel yöntemle cevap bulunabileceği düşüncesini doğurmuştur. </a:t>
            </a:r>
          </a:p>
          <a:p>
            <a:pPr algn="just"/>
            <a:r>
              <a:rPr lang="tr-TR" sz="2000" dirty="0"/>
              <a:t>Böylece, yaşanan bu büyük toplumsal dönüşümlerin oluşturduğu soruların bilimsel yöntem kullanılarak cevaplanması çabası, bilim olarak sosyolojiyi doğurmuştur.</a:t>
            </a:r>
          </a:p>
        </p:txBody>
      </p:sp>
    </p:spTree>
    <p:extLst>
      <p:ext uri="{BB962C8B-B14F-4D97-AF65-F5344CB8AC3E}">
        <p14:creationId xmlns:p14="http://schemas.microsoft.com/office/powerpoint/2010/main" val="261428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82242E-61C2-4C5E-BF9A-7A99E2D41395}"/>
              </a:ext>
            </a:extLst>
          </p:cNvPr>
          <p:cNvSpPr>
            <a:spLocks noGrp="1"/>
          </p:cNvSpPr>
          <p:nvPr>
            <p:ph type="title"/>
          </p:nvPr>
        </p:nvSpPr>
        <p:spPr>
          <a:xfrm>
            <a:off x="685801" y="609601"/>
            <a:ext cx="10131425" cy="670560"/>
          </a:xfrm>
        </p:spPr>
        <p:txBody>
          <a:bodyPr/>
          <a:lstStyle/>
          <a:p>
            <a:r>
              <a:rPr lang="tr-TR" dirty="0"/>
              <a:t>Temel kavramlar</a:t>
            </a:r>
          </a:p>
        </p:txBody>
      </p:sp>
      <p:sp>
        <p:nvSpPr>
          <p:cNvPr id="3" name="İçerik Yer Tutucusu 2">
            <a:extLst>
              <a:ext uri="{FF2B5EF4-FFF2-40B4-BE49-F238E27FC236}">
                <a16:creationId xmlns:a16="http://schemas.microsoft.com/office/drawing/2014/main" id="{993189B6-BAB8-407B-8ADB-7FC411B1B717}"/>
              </a:ext>
            </a:extLst>
          </p:cNvPr>
          <p:cNvSpPr>
            <a:spLocks noGrp="1"/>
          </p:cNvSpPr>
          <p:nvPr>
            <p:ph idx="1"/>
          </p:nvPr>
        </p:nvSpPr>
        <p:spPr>
          <a:xfrm>
            <a:off x="685801" y="1406769"/>
            <a:ext cx="10131425" cy="4384431"/>
          </a:xfrm>
        </p:spPr>
        <p:txBody>
          <a:bodyPr>
            <a:normAutofit/>
          </a:bodyPr>
          <a:lstStyle/>
          <a:p>
            <a:r>
              <a:rPr lang="tr-TR" sz="2800" dirty="0"/>
              <a:t>Toplum</a:t>
            </a:r>
          </a:p>
          <a:p>
            <a:pPr lvl="1"/>
            <a:r>
              <a:rPr lang="tr-TR" sz="2600" dirty="0"/>
              <a:t>‘Sınırları belirli bir coğrafyada, ortak yaşam kültürü geliştirmiş, tarih, kültür, zihniyet, unsurlarında belirli ortak paydaları oluşturmuş ve kendini oraya ait hisseden insanlardan oluşmuş bir yapı’</a:t>
            </a:r>
          </a:p>
          <a:p>
            <a:pPr marL="457200" lvl="1" indent="0">
              <a:buNone/>
            </a:pPr>
            <a:r>
              <a:rPr lang="tr-TR" sz="2600" dirty="0"/>
              <a:t>				«Duygudaşlık»</a:t>
            </a:r>
          </a:p>
        </p:txBody>
      </p:sp>
    </p:spTree>
    <p:extLst>
      <p:ext uri="{BB962C8B-B14F-4D97-AF65-F5344CB8AC3E}">
        <p14:creationId xmlns:p14="http://schemas.microsoft.com/office/powerpoint/2010/main" val="321974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CD5669-3E2F-4B34-96EE-E0072E533EE4}"/>
              </a:ext>
            </a:extLst>
          </p:cNvPr>
          <p:cNvSpPr>
            <a:spLocks noGrp="1"/>
          </p:cNvSpPr>
          <p:nvPr>
            <p:ph type="title"/>
          </p:nvPr>
        </p:nvSpPr>
        <p:spPr>
          <a:xfrm>
            <a:off x="685801" y="609601"/>
            <a:ext cx="10131425" cy="558018"/>
          </a:xfrm>
        </p:spPr>
        <p:txBody>
          <a:bodyPr>
            <a:normAutofit fontScale="90000"/>
          </a:bodyPr>
          <a:lstStyle/>
          <a:p>
            <a:r>
              <a:rPr lang="tr-TR" dirty="0"/>
              <a:t>Temel kavramlar</a:t>
            </a:r>
          </a:p>
        </p:txBody>
      </p:sp>
      <p:sp>
        <p:nvSpPr>
          <p:cNvPr id="3" name="İçerik Yer Tutucusu 2">
            <a:extLst>
              <a:ext uri="{FF2B5EF4-FFF2-40B4-BE49-F238E27FC236}">
                <a16:creationId xmlns:a16="http://schemas.microsoft.com/office/drawing/2014/main" id="{9B0551BF-E851-461A-9E22-8329B3107D62}"/>
              </a:ext>
            </a:extLst>
          </p:cNvPr>
          <p:cNvSpPr>
            <a:spLocks noGrp="1"/>
          </p:cNvSpPr>
          <p:nvPr>
            <p:ph idx="1"/>
          </p:nvPr>
        </p:nvSpPr>
        <p:spPr/>
        <p:txBody>
          <a:bodyPr>
            <a:normAutofit fontScale="92500" lnSpcReduction="10000"/>
          </a:bodyPr>
          <a:lstStyle/>
          <a:p>
            <a:r>
              <a:rPr lang="tr-TR" sz="2800" dirty="0"/>
              <a:t>Toplumsal Eylem</a:t>
            </a:r>
          </a:p>
          <a:p>
            <a:pPr lvl="1"/>
            <a:r>
              <a:rPr lang="tr-TR" sz="2600" dirty="0"/>
              <a:t>‘Belirli bir süreç içerisinde bir toplum, kurum ve grupta yerleşmiş/ standartlaşmış/ kurumsallaşmış/ genel kabul görmüş eylemlerdir.’</a:t>
            </a:r>
          </a:p>
          <a:p>
            <a:pPr marL="285750" lvl="1"/>
            <a:r>
              <a:rPr lang="tr-TR" sz="2800" dirty="0" err="1"/>
              <a:t>Weber’e</a:t>
            </a:r>
            <a:r>
              <a:rPr lang="tr-TR" sz="2800" dirty="0"/>
              <a:t> göre dört tip toplumsal eylem bulunur:</a:t>
            </a:r>
          </a:p>
          <a:p>
            <a:pPr marL="742950" lvl="2"/>
            <a:r>
              <a:rPr lang="tr-TR" sz="2600" dirty="0"/>
              <a:t>Duygusal eylem</a:t>
            </a:r>
          </a:p>
          <a:p>
            <a:pPr marL="742950" lvl="2"/>
            <a:r>
              <a:rPr lang="tr-TR" sz="2600" dirty="0"/>
              <a:t>Geleneksel eylem</a:t>
            </a:r>
          </a:p>
          <a:p>
            <a:pPr marL="742950" lvl="2"/>
            <a:r>
              <a:rPr lang="tr-TR" sz="2600" dirty="0"/>
              <a:t>Değere yönelik rasyonel eylem</a:t>
            </a:r>
          </a:p>
          <a:p>
            <a:pPr marL="742950" lvl="2"/>
            <a:r>
              <a:rPr lang="tr-TR" sz="2600" dirty="0"/>
              <a:t>Amaca yönelik rasyonel eylem</a:t>
            </a:r>
          </a:p>
        </p:txBody>
      </p:sp>
    </p:spTree>
    <p:extLst>
      <p:ext uri="{BB962C8B-B14F-4D97-AF65-F5344CB8AC3E}">
        <p14:creationId xmlns:p14="http://schemas.microsoft.com/office/powerpoint/2010/main" val="3791612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5C394D1-7BDC-4530-AE93-FAF7C9F57C4F}"/>
              </a:ext>
            </a:extLst>
          </p:cNvPr>
          <p:cNvSpPr>
            <a:spLocks noGrp="1"/>
          </p:cNvSpPr>
          <p:nvPr>
            <p:ph type="title"/>
          </p:nvPr>
        </p:nvSpPr>
        <p:spPr>
          <a:xfrm>
            <a:off x="685801" y="609601"/>
            <a:ext cx="10131425" cy="457200"/>
          </a:xfrm>
        </p:spPr>
        <p:txBody>
          <a:bodyPr>
            <a:normAutofit fontScale="90000"/>
          </a:bodyPr>
          <a:lstStyle/>
          <a:p>
            <a:r>
              <a:rPr lang="tr-TR" dirty="0"/>
              <a:t>Temel kavramlar</a:t>
            </a:r>
          </a:p>
        </p:txBody>
      </p:sp>
      <p:sp>
        <p:nvSpPr>
          <p:cNvPr id="3" name="İçerik Yer Tutucusu 2">
            <a:extLst>
              <a:ext uri="{FF2B5EF4-FFF2-40B4-BE49-F238E27FC236}">
                <a16:creationId xmlns:a16="http://schemas.microsoft.com/office/drawing/2014/main" id="{49131EA7-5F02-4280-B740-A1B3CFD5470B}"/>
              </a:ext>
            </a:extLst>
          </p:cNvPr>
          <p:cNvSpPr>
            <a:spLocks noGrp="1"/>
          </p:cNvSpPr>
          <p:nvPr>
            <p:ph idx="1"/>
          </p:nvPr>
        </p:nvSpPr>
        <p:spPr>
          <a:xfrm>
            <a:off x="685801" y="1280161"/>
            <a:ext cx="10131425" cy="4511040"/>
          </a:xfrm>
        </p:spPr>
        <p:txBody>
          <a:bodyPr>
            <a:normAutofit/>
          </a:bodyPr>
          <a:lstStyle/>
          <a:p>
            <a:r>
              <a:rPr lang="tr-TR" sz="2400" dirty="0"/>
              <a:t>Toplumsal Kurum</a:t>
            </a:r>
          </a:p>
          <a:p>
            <a:pPr lvl="1" algn="just"/>
            <a:r>
              <a:rPr lang="tr-TR" sz="2200" dirty="0"/>
              <a:t>Birbirinden çok farklı özelliklere sahip insanların aynı ortamlarda bir arada yaşamasını sağlayan, onların faaliyetlerini düzenleyen yapılar, kurumlardır. Kurumlar, herhangi bir alanda bir araya gelmiş insanların faaliyetlerini düzenleyen, bu düzenlemeyi yaparken de  kurallar, cezalar, yaptırımlar koyan yapılardır. (aile, din, eğitim, siyaset, ekonomi..)</a:t>
            </a:r>
          </a:p>
        </p:txBody>
      </p:sp>
    </p:spTree>
    <p:extLst>
      <p:ext uri="{BB962C8B-B14F-4D97-AF65-F5344CB8AC3E}">
        <p14:creationId xmlns:p14="http://schemas.microsoft.com/office/powerpoint/2010/main" val="843077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0765B7-07F1-4A08-B820-C2DD5E968054}"/>
              </a:ext>
            </a:extLst>
          </p:cNvPr>
          <p:cNvSpPr>
            <a:spLocks noGrp="1"/>
          </p:cNvSpPr>
          <p:nvPr>
            <p:ph type="title"/>
          </p:nvPr>
        </p:nvSpPr>
        <p:spPr>
          <a:xfrm>
            <a:off x="685801" y="609601"/>
            <a:ext cx="10131425" cy="558018"/>
          </a:xfrm>
        </p:spPr>
        <p:txBody>
          <a:bodyPr>
            <a:normAutofit fontScale="90000"/>
          </a:bodyPr>
          <a:lstStyle/>
          <a:p>
            <a:r>
              <a:rPr lang="tr-TR" dirty="0"/>
              <a:t>Temel kavramlar</a:t>
            </a:r>
          </a:p>
        </p:txBody>
      </p:sp>
      <p:sp>
        <p:nvSpPr>
          <p:cNvPr id="3" name="İçerik Yer Tutucusu 2">
            <a:extLst>
              <a:ext uri="{FF2B5EF4-FFF2-40B4-BE49-F238E27FC236}">
                <a16:creationId xmlns:a16="http://schemas.microsoft.com/office/drawing/2014/main" id="{3FC33D11-DAE7-4ADE-8A5F-D8B59AC98F8D}"/>
              </a:ext>
            </a:extLst>
          </p:cNvPr>
          <p:cNvSpPr>
            <a:spLocks noGrp="1"/>
          </p:cNvSpPr>
          <p:nvPr>
            <p:ph idx="1"/>
          </p:nvPr>
        </p:nvSpPr>
        <p:spPr>
          <a:xfrm>
            <a:off x="685801" y="1294229"/>
            <a:ext cx="10131425" cy="4496972"/>
          </a:xfrm>
        </p:spPr>
        <p:txBody>
          <a:bodyPr>
            <a:normAutofit/>
          </a:bodyPr>
          <a:lstStyle/>
          <a:p>
            <a:r>
              <a:rPr lang="tr-TR" sz="2400" dirty="0"/>
              <a:t>Toplumsal Değişme</a:t>
            </a:r>
          </a:p>
          <a:p>
            <a:pPr lvl="1"/>
            <a:r>
              <a:rPr lang="tr-TR" sz="2200" dirty="0"/>
              <a:t>Toplumsal yapıda zaman içerisinde yaşanan değişiklikleri ifade eder.</a:t>
            </a:r>
          </a:p>
          <a:p>
            <a:pPr marL="285750" lvl="1"/>
            <a:r>
              <a:rPr lang="tr-TR" sz="2400" dirty="0"/>
              <a:t>Nedenler: </a:t>
            </a:r>
          </a:p>
          <a:p>
            <a:pPr marL="742950" lvl="2"/>
            <a:r>
              <a:rPr lang="tr-TR" sz="2200" dirty="0"/>
              <a:t>Teknolojide yaşanan gelişim ve değişimler</a:t>
            </a:r>
          </a:p>
          <a:p>
            <a:pPr marL="742950" lvl="2"/>
            <a:r>
              <a:rPr lang="tr-TR" sz="2200" dirty="0"/>
              <a:t>Toplumlar arasında yaşanan etkileşimler</a:t>
            </a:r>
          </a:p>
          <a:p>
            <a:pPr marL="742950" lvl="2"/>
            <a:r>
              <a:rPr lang="tr-TR" sz="2200" dirty="0"/>
              <a:t>Asimilasyon</a:t>
            </a:r>
          </a:p>
        </p:txBody>
      </p:sp>
    </p:spTree>
    <p:extLst>
      <p:ext uri="{BB962C8B-B14F-4D97-AF65-F5344CB8AC3E}">
        <p14:creationId xmlns:p14="http://schemas.microsoft.com/office/powerpoint/2010/main" val="189295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2E961A-CC2C-4D58-B9EA-442EFF97B42B}"/>
              </a:ext>
            </a:extLst>
          </p:cNvPr>
          <p:cNvSpPr>
            <a:spLocks noGrp="1"/>
          </p:cNvSpPr>
          <p:nvPr>
            <p:ph type="title"/>
          </p:nvPr>
        </p:nvSpPr>
        <p:spPr/>
        <p:txBody>
          <a:bodyPr/>
          <a:lstStyle/>
          <a:p>
            <a:r>
              <a:rPr lang="tr-TR" dirty="0"/>
              <a:t>Sosyolojik bakış açısı geliştirme</a:t>
            </a:r>
          </a:p>
        </p:txBody>
      </p:sp>
      <p:sp>
        <p:nvSpPr>
          <p:cNvPr id="3" name="İçerik Yer Tutucusu 2">
            <a:extLst>
              <a:ext uri="{FF2B5EF4-FFF2-40B4-BE49-F238E27FC236}">
                <a16:creationId xmlns:a16="http://schemas.microsoft.com/office/drawing/2014/main" id="{474C4815-9407-45C3-A0BC-94F226B2D721}"/>
              </a:ext>
            </a:extLst>
          </p:cNvPr>
          <p:cNvSpPr>
            <a:spLocks noGrp="1"/>
          </p:cNvSpPr>
          <p:nvPr>
            <p:ph idx="1"/>
          </p:nvPr>
        </p:nvSpPr>
        <p:spPr/>
        <p:txBody>
          <a:bodyPr>
            <a:normAutofit/>
          </a:bodyPr>
          <a:lstStyle/>
          <a:p>
            <a:r>
              <a:rPr lang="tr-TR" sz="2800" i="1"/>
              <a:t>Hırsızlık üzerinden toplumsalı çözümleme…?</a:t>
            </a:r>
            <a:endParaRPr lang="tr-TR" sz="2800" i="1" dirty="0"/>
          </a:p>
        </p:txBody>
      </p:sp>
    </p:spTree>
    <p:extLst>
      <p:ext uri="{BB962C8B-B14F-4D97-AF65-F5344CB8AC3E}">
        <p14:creationId xmlns:p14="http://schemas.microsoft.com/office/powerpoint/2010/main" val="3522741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1CE0E0-502E-4852-A1B6-AF2D5F7DB496}"/>
              </a:ext>
            </a:extLst>
          </p:cNvPr>
          <p:cNvSpPr>
            <a:spLocks noGrp="1"/>
          </p:cNvSpPr>
          <p:nvPr>
            <p:ph type="title"/>
          </p:nvPr>
        </p:nvSpPr>
        <p:spPr>
          <a:xfrm>
            <a:off x="685801" y="609601"/>
            <a:ext cx="10131425" cy="965982"/>
          </a:xfrm>
        </p:spPr>
        <p:txBody>
          <a:bodyPr/>
          <a:lstStyle/>
          <a:p>
            <a:r>
              <a:rPr lang="tr-TR" dirty="0"/>
              <a:t>ÖNCÜLER</a:t>
            </a:r>
          </a:p>
        </p:txBody>
      </p:sp>
      <p:sp>
        <p:nvSpPr>
          <p:cNvPr id="3" name="İçerik Yer Tutucusu 2">
            <a:extLst>
              <a:ext uri="{FF2B5EF4-FFF2-40B4-BE49-F238E27FC236}">
                <a16:creationId xmlns:a16="http://schemas.microsoft.com/office/drawing/2014/main" id="{B7133C18-19F6-4F1B-A4C9-B527893EB467}"/>
              </a:ext>
            </a:extLst>
          </p:cNvPr>
          <p:cNvSpPr>
            <a:spLocks noGrp="1"/>
          </p:cNvSpPr>
          <p:nvPr>
            <p:ph idx="1"/>
          </p:nvPr>
        </p:nvSpPr>
        <p:spPr>
          <a:xfrm>
            <a:off x="685801" y="1575583"/>
            <a:ext cx="10131425" cy="4215617"/>
          </a:xfrm>
        </p:spPr>
        <p:txBody>
          <a:bodyPr/>
          <a:lstStyle/>
          <a:p>
            <a:r>
              <a:rPr lang="tr-TR" dirty="0" err="1"/>
              <a:t>Auguste</a:t>
            </a:r>
            <a:r>
              <a:rPr lang="tr-TR" dirty="0"/>
              <a:t> </a:t>
            </a:r>
            <a:r>
              <a:rPr lang="tr-TR" dirty="0" err="1"/>
              <a:t>Comte</a:t>
            </a:r>
            <a:r>
              <a:rPr lang="tr-TR" dirty="0"/>
              <a:t> (İlk dönem sosyolojisi)</a:t>
            </a:r>
          </a:p>
          <a:p>
            <a:pPr marL="0" indent="0">
              <a:buNone/>
            </a:pPr>
            <a:endParaRPr lang="tr-TR" dirty="0"/>
          </a:p>
          <a:p>
            <a:r>
              <a:rPr lang="tr-TR" dirty="0"/>
              <a:t>Emile </a:t>
            </a:r>
            <a:r>
              <a:rPr lang="tr-TR" dirty="0" err="1"/>
              <a:t>Durkheim</a:t>
            </a:r>
            <a:endParaRPr lang="tr-TR" dirty="0"/>
          </a:p>
          <a:p>
            <a:r>
              <a:rPr lang="tr-TR" dirty="0"/>
              <a:t>Karl </a:t>
            </a:r>
            <a:r>
              <a:rPr lang="tr-TR" dirty="0" err="1"/>
              <a:t>Marx</a:t>
            </a:r>
            <a:r>
              <a:rPr lang="tr-TR" dirty="0"/>
              <a:t>				(Bu üç isim, klasik dönem sosyologları olarak tanımlanmaktadır.)</a:t>
            </a:r>
          </a:p>
          <a:p>
            <a:r>
              <a:rPr lang="tr-TR" dirty="0" err="1"/>
              <a:t>Max</a:t>
            </a:r>
            <a:r>
              <a:rPr lang="tr-TR" dirty="0"/>
              <a:t> </a:t>
            </a:r>
            <a:r>
              <a:rPr lang="tr-TR" dirty="0" err="1"/>
              <a:t>Weber</a:t>
            </a:r>
            <a:endParaRPr lang="tr-TR" dirty="0"/>
          </a:p>
        </p:txBody>
      </p:sp>
    </p:spTree>
    <p:extLst>
      <p:ext uri="{BB962C8B-B14F-4D97-AF65-F5344CB8AC3E}">
        <p14:creationId xmlns:p14="http://schemas.microsoft.com/office/powerpoint/2010/main" val="726718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593F8E-643E-4F37-BD52-5C43182475F6}"/>
              </a:ext>
            </a:extLst>
          </p:cNvPr>
          <p:cNvSpPr>
            <a:spLocks noGrp="1"/>
          </p:cNvSpPr>
          <p:nvPr>
            <p:ph type="title"/>
          </p:nvPr>
        </p:nvSpPr>
        <p:spPr>
          <a:xfrm>
            <a:off x="4955458" y="639097"/>
            <a:ext cx="6593075" cy="1612490"/>
          </a:xfrm>
        </p:spPr>
        <p:txBody>
          <a:bodyPr>
            <a:normAutofit/>
          </a:bodyPr>
          <a:lstStyle/>
          <a:p>
            <a:r>
              <a:rPr lang="tr-TR" err="1"/>
              <a:t>Auguste</a:t>
            </a:r>
            <a:r>
              <a:rPr lang="tr-TR"/>
              <a:t> </a:t>
            </a:r>
            <a:r>
              <a:rPr lang="tr-TR" err="1"/>
              <a:t>comte</a:t>
            </a:r>
            <a:r>
              <a:rPr lang="tr-TR"/>
              <a:t> (1789-1857)</a:t>
            </a:r>
          </a:p>
        </p:txBody>
      </p:sp>
      <p:pic>
        <p:nvPicPr>
          <p:cNvPr id="5" name="İçerik Yer Tutucusu 4" descr="adam, beyaz, dik, poz içeren bir resim&#10;&#10;Açıklama otomatik olarak oluşturuldu">
            <a:extLst>
              <a:ext uri="{FF2B5EF4-FFF2-40B4-BE49-F238E27FC236}">
                <a16:creationId xmlns:a16="http://schemas.microsoft.com/office/drawing/2014/main" id="{EFB8C936-661C-4543-8683-A46E55D29263}"/>
              </a:ext>
            </a:extLst>
          </p:cNvPr>
          <p:cNvPicPr>
            <a:picLocks noChangeAspect="1"/>
          </p:cNvPicPr>
          <p:nvPr/>
        </p:nvPicPr>
        <p:blipFill rotWithShape="1">
          <a:blip r:embed="rId4"/>
          <a:srcRect l="2029"/>
          <a:stretch/>
        </p:blipFill>
        <p:spPr>
          <a:xfrm>
            <a:off x="20" y="975"/>
            <a:ext cx="4635988" cy="6858000"/>
          </a:xfrm>
          <a:prstGeom prst="rect">
            <a:avLst/>
          </a:prstGeom>
        </p:spPr>
      </p:pic>
      <p:sp>
        <p:nvSpPr>
          <p:cNvPr id="9" name="Content Placeholder 8">
            <a:extLst>
              <a:ext uri="{FF2B5EF4-FFF2-40B4-BE49-F238E27FC236}">
                <a16:creationId xmlns:a16="http://schemas.microsoft.com/office/drawing/2014/main" id="{ECB42856-3A6B-4FB4-82E4-9DA23344EE57}"/>
              </a:ext>
            </a:extLst>
          </p:cNvPr>
          <p:cNvSpPr>
            <a:spLocks noGrp="1"/>
          </p:cNvSpPr>
          <p:nvPr>
            <p:ph idx="1"/>
          </p:nvPr>
        </p:nvSpPr>
        <p:spPr>
          <a:xfrm>
            <a:off x="4955458" y="2251587"/>
            <a:ext cx="6593075" cy="3972232"/>
          </a:xfrm>
        </p:spPr>
        <p:txBody>
          <a:bodyPr>
            <a:normAutofit/>
          </a:bodyPr>
          <a:lstStyle/>
          <a:p>
            <a:r>
              <a:rPr lang="tr-TR" dirty="0"/>
              <a:t>Sosyoloji terimini ilk kez kullanan düşünür.</a:t>
            </a:r>
            <a:endParaRPr lang="tr-TR"/>
          </a:p>
          <a:p>
            <a:r>
              <a:rPr lang="tr-TR" dirty="0"/>
              <a:t>Sosyolojinin bilimsel bir disiplin haline gelmesine yönelik büyük çaba göstermiştir.</a:t>
            </a:r>
            <a:endParaRPr lang="tr-TR"/>
          </a:p>
          <a:p>
            <a:r>
              <a:rPr lang="tr-TR" dirty="0"/>
              <a:t>Çalışmalarında toplumu birbirinden farklı iki boyutuyla ele alır.</a:t>
            </a:r>
            <a:endParaRPr lang="tr-TR"/>
          </a:p>
          <a:p>
            <a:pPr marL="0" indent="0">
              <a:buNone/>
            </a:pPr>
            <a:r>
              <a:rPr lang="tr-TR" dirty="0"/>
              <a:t>	- Toplumsal Statik: Toplumun ele alındığı dönemdeki yapısının ve yapısal unsurlarının incelenmesini içerir. Bir yönüyle toplumun röntgeninin çekilerek, sorun ve önerilerin ortaya konulmasını içerir.</a:t>
            </a:r>
            <a:endParaRPr lang="tr-TR"/>
          </a:p>
          <a:p>
            <a:pPr marL="0" indent="0">
              <a:buNone/>
            </a:pPr>
            <a:r>
              <a:rPr lang="tr-TR" dirty="0"/>
              <a:t>	- Toplumsal Dinamik: Toplumun tarihsel süreç içerisinde geçirdiği gelişimin ve aşamaların analizini içerir.</a:t>
            </a:r>
            <a:endParaRPr lang="tr-TR"/>
          </a:p>
        </p:txBody>
      </p:sp>
    </p:spTree>
    <p:extLst>
      <p:ext uri="{BB962C8B-B14F-4D97-AF65-F5344CB8AC3E}">
        <p14:creationId xmlns:p14="http://schemas.microsoft.com/office/powerpoint/2010/main" val="2025178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8299E3-B70E-4E90-B59F-DFFA09346225}"/>
              </a:ext>
            </a:extLst>
          </p:cNvPr>
          <p:cNvSpPr>
            <a:spLocks noGrp="1"/>
          </p:cNvSpPr>
          <p:nvPr>
            <p:ph type="title"/>
          </p:nvPr>
        </p:nvSpPr>
        <p:spPr>
          <a:xfrm>
            <a:off x="685801" y="609601"/>
            <a:ext cx="10131425" cy="457200"/>
          </a:xfrm>
        </p:spPr>
        <p:txBody>
          <a:bodyPr>
            <a:normAutofit fontScale="90000"/>
          </a:bodyPr>
          <a:lstStyle/>
          <a:p>
            <a:endParaRPr lang="tr-TR" dirty="0"/>
          </a:p>
        </p:txBody>
      </p:sp>
      <p:sp>
        <p:nvSpPr>
          <p:cNvPr id="3" name="İçerik Yer Tutucusu 2">
            <a:extLst>
              <a:ext uri="{FF2B5EF4-FFF2-40B4-BE49-F238E27FC236}">
                <a16:creationId xmlns:a16="http://schemas.microsoft.com/office/drawing/2014/main" id="{3ACBB5DC-564B-4649-9EEF-F69F63061059}"/>
              </a:ext>
            </a:extLst>
          </p:cNvPr>
          <p:cNvSpPr>
            <a:spLocks noGrp="1"/>
          </p:cNvSpPr>
          <p:nvPr>
            <p:ph idx="1"/>
          </p:nvPr>
        </p:nvSpPr>
        <p:spPr>
          <a:xfrm>
            <a:off x="685801" y="1547447"/>
            <a:ext cx="10131425" cy="4243754"/>
          </a:xfrm>
        </p:spPr>
        <p:txBody>
          <a:bodyPr/>
          <a:lstStyle/>
          <a:p>
            <a:r>
              <a:rPr lang="tr-TR" sz="2400" dirty="0" err="1"/>
              <a:t>Comte</a:t>
            </a:r>
            <a:r>
              <a:rPr lang="tr-TR" sz="2400" dirty="0"/>
              <a:t>, her toplumun özellikle düşünsel gelişiminin birbirini izleyen üç aşamadan geçtiğini belirtir.</a:t>
            </a:r>
          </a:p>
          <a:p>
            <a:pPr lvl="2"/>
            <a:r>
              <a:rPr lang="tr-TR" sz="1800" dirty="0"/>
              <a:t>Teolojik Aşama: Olayların dinsel ve doğaüstü nedenlerle açıklandığı döneme karşılık gelir. </a:t>
            </a:r>
          </a:p>
          <a:p>
            <a:pPr lvl="2"/>
            <a:r>
              <a:rPr lang="tr-TR" sz="1800" dirty="0"/>
              <a:t>Metafizik Aşama: Olayların arkasında yatan nedenlerin metafizik ve soyut güçlerle açıklanmaya çalışıldığı dönemdir.</a:t>
            </a:r>
          </a:p>
          <a:p>
            <a:pPr lvl="2"/>
            <a:r>
              <a:rPr lang="tr-TR" sz="1800" dirty="0"/>
              <a:t>Pozitif Aşama: Olayların bilimsel düşünce yöntemleri ve akılla açıklanmaya çalışıldığı dönemdir. </a:t>
            </a:r>
          </a:p>
          <a:p>
            <a:pPr marL="285750" lvl="2" algn="just"/>
            <a:r>
              <a:rPr lang="tr-TR" sz="2400" dirty="0" err="1"/>
              <a:t>Comte</a:t>
            </a:r>
            <a:r>
              <a:rPr lang="tr-TR" sz="2400" dirty="0"/>
              <a:t>, pozitif düşüncenin gelişimi, toplumsal hayatın merkezine yerleşmesiyle birlikte içinde yaşadığı dönemdeki kaosun azalacağına ve toplumsal düzenin sağlanacağına inanmaktadır.</a:t>
            </a:r>
          </a:p>
        </p:txBody>
      </p:sp>
    </p:spTree>
    <p:extLst>
      <p:ext uri="{BB962C8B-B14F-4D97-AF65-F5344CB8AC3E}">
        <p14:creationId xmlns:p14="http://schemas.microsoft.com/office/powerpoint/2010/main" val="3536266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3D13D5-766B-4CE4-9425-32CD96551174}"/>
              </a:ext>
            </a:extLst>
          </p:cNvPr>
          <p:cNvSpPr>
            <a:spLocks noGrp="1"/>
          </p:cNvSpPr>
          <p:nvPr>
            <p:ph type="title"/>
          </p:nvPr>
        </p:nvSpPr>
        <p:spPr>
          <a:xfrm>
            <a:off x="4955458" y="639097"/>
            <a:ext cx="6593075" cy="1612490"/>
          </a:xfrm>
        </p:spPr>
        <p:txBody>
          <a:bodyPr>
            <a:normAutofit/>
          </a:bodyPr>
          <a:lstStyle/>
          <a:p>
            <a:r>
              <a:rPr lang="tr-TR" err="1"/>
              <a:t>Emıle</a:t>
            </a:r>
            <a:r>
              <a:rPr lang="tr-TR"/>
              <a:t> </a:t>
            </a:r>
            <a:r>
              <a:rPr lang="tr-TR" err="1"/>
              <a:t>durkheım</a:t>
            </a:r>
            <a:r>
              <a:rPr lang="tr-TR"/>
              <a:t> (1858-1917)</a:t>
            </a:r>
          </a:p>
        </p:txBody>
      </p:sp>
      <p:pic>
        <p:nvPicPr>
          <p:cNvPr id="5" name="İçerik Yer Tutucusu 4" descr="adam, kişi, iç mekan, kravat içeren bir resim&#10;&#10;Açıklama otomatik olarak oluşturuldu">
            <a:extLst>
              <a:ext uri="{FF2B5EF4-FFF2-40B4-BE49-F238E27FC236}">
                <a16:creationId xmlns:a16="http://schemas.microsoft.com/office/drawing/2014/main" id="{E3FC0673-5BAF-4954-B1A8-E76257BE49C5}"/>
              </a:ext>
            </a:extLst>
          </p:cNvPr>
          <p:cNvPicPr>
            <a:picLocks noChangeAspect="1"/>
          </p:cNvPicPr>
          <p:nvPr/>
        </p:nvPicPr>
        <p:blipFill rotWithShape="1">
          <a:blip r:embed="rId4"/>
          <a:srcRect r="-1" b="14570"/>
          <a:stretch/>
        </p:blipFill>
        <p:spPr>
          <a:xfrm>
            <a:off x="20" y="975"/>
            <a:ext cx="4635988" cy="6858000"/>
          </a:xfrm>
          <a:prstGeom prst="rect">
            <a:avLst/>
          </a:prstGeom>
        </p:spPr>
      </p:pic>
      <p:sp>
        <p:nvSpPr>
          <p:cNvPr id="9" name="Content Placeholder 8">
            <a:extLst>
              <a:ext uri="{FF2B5EF4-FFF2-40B4-BE49-F238E27FC236}">
                <a16:creationId xmlns:a16="http://schemas.microsoft.com/office/drawing/2014/main" id="{90A797E4-664E-4314-AC86-66E230B9D081}"/>
              </a:ext>
            </a:extLst>
          </p:cNvPr>
          <p:cNvSpPr>
            <a:spLocks noGrp="1"/>
          </p:cNvSpPr>
          <p:nvPr>
            <p:ph idx="1"/>
          </p:nvPr>
        </p:nvSpPr>
        <p:spPr>
          <a:xfrm>
            <a:off x="4955458" y="2251587"/>
            <a:ext cx="6593075" cy="3972232"/>
          </a:xfrm>
        </p:spPr>
        <p:txBody>
          <a:bodyPr>
            <a:normAutofit/>
          </a:bodyPr>
          <a:lstStyle/>
          <a:p>
            <a:r>
              <a:rPr lang="tr-TR" dirty="0"/>
              <a:t>Akademide sosyolojinin bilimsel bir disiplin olarak kabul edilmesine yönelik önemli çabalar gösterdi. Bu yönüyle Sosyoloji kürsüsüne atanan ilk profesyonel, akademik Fransız sosyoloğudur.</a:t>
            </a:r>
            <a:endParaRPr lang="tr-TR"/>
          </a:p>
          <a:p>
            <a:r>
              <a:rPr lang="tr-TR" dirty="0"/>
              <a:t>Sosyolojiyi, bireysel bilincin incelenmesi olarak tanımladığı psikolojiden ayırmak için çalışmıştır. İntihar incelemesinde bireysel gibi görülen bir durumun arkasındaki toplumsal faktörleri ortaya koymaya çalışmıştır.</a:t>
            </a:r>
            <a:endParaRPr lang="en-US"/>
          </a:p>
        </p:txBody>
      </p:sp>
    </p:spTree>
    <p:extLst>
      <p:ext uri="{BB962C8B-B14F-4D97-AF65-F5344CB8AC3E}">
        <p14:creationId xmlns:p14="http://schemas.microsoft.com/office/powerpoint/2010/main" val="3802964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0038D8-2B84-4E95-848C-711AB739DAD6}"/>
              </a:ext>
            </a:extLst>
          </p:cNvPr>
          <p:cNvSpPr>
            <a:spLocks noGrp="1"/>
          </p:cNvSpPr>
          <p:nvPr>
            <p:ph type="title"/>
          </p:nvPr>
        </p:nvSpPr>
        <p:spPr>
          <a:xfrm>
            <a:off x="685801" y="609600"/>
            <a:ext cx="10131425" cy="797169"/>
          </a:xfrm>
        </p:spPr>
        <p:txBody>
          <a:bodyPr/>
          <a:lstStyle/>
          <a:p>
            <a:r>
              <a:rPr lang="tr-TR" dirty="0" err="1"/>
              <a:t>Durkheım’ın</a:t>
            </a:r>
            <a:r>
              <a:rPr lang="tr-TR" dirty="0"/>
              <a:t> İntihar teorisi</a:t>
            </a:r>
          </a:p>
        </p:txBody>
      </p:sp>
      <p:sp>
        <p:nvSpPr>
          <p:cNvPr id="3" name="İçerik Yer Tutucusu 2">
            <a:extLst>
              <a:ext uri="{FF2B5EF4-FFF2-40B4-BE49-F238E27FC236}">
                <a16:creationId xmlns:a16="http://schemas.microsoft.com/office/drawing/2014/main" id="{DA4C6183-F45C-4262-8356-110921BFA3F4}"/>
              </a:ext>
            </a:extLst>
          </p:cNvPr>
          <p:cNvSpPr>
            <a:spLocks noGrp="1"/>
          </p:cNvSpPr>
          <p:nvPr>
            <p:ph idx="1"/>
          </p:nvPr>
        </p:nvSpPr>
        <p:spPr>
          <a:xfrm>
            <a:off x="685801" y="1406769"/>
            <a:ext cx="10131425" cy="4384431"/>
          </a:xfrm>
        </p:spPr>
        <p:txBody>
          <a:bodyPr/>
          <a:lstStyle/>
          <a:p>
            <a:r>
              <a:rPr lang="tr-TR" dirty="0" err="1"/>
              <a:t>Durkheim’a</a:t>
            </a:r>
            <a:r>
              <a:rPr lang="tr-TR" dirty="0"/>
              <a:t> göre 4 intihar türü bulunmaktadır:</a:t>
            </a:r>
          </a:p>
          <a:p>
            <a:pPr lvl="1"/>
            <a:r>
              <a:rPr lang="tr-TR" dirty="0"/>
              <a:t>Bencil İntihar: Kişinin içinde yaşadığı grupla bağlarının kopması ve yalnızlaşması sonrası ortaya çıkan intihar türüdür. Günümüzde toplumsal bağların koptuğu, yalnızlaşmanın giderek arttığı refah düzeyi yüksek Kuzey Avrupa ülkelerinde daha sık görülen intihar tipidir.</a:t>
            </a:r>
          </a:p>
          <a:p>
            <a:pPr lvl="1"/>
            <a:r>
              <a:rPr lang="tr-TR" dirty="0"/>
              <a:t>Toplulukçu intihar: İçinde yaşanılan toplum ve grup değerlerinin kişide çok baskın olması, topluma aşırı bağlılık sonucunda bir başarısızlık halinde yaşanan utanç duygusu nedeniyle gerçekleştirilen intihar türüdür. Savaşta başarısız olan bir komutanın intiharı, yaptığı bir köprünün çökmesi sonrasında yaşadığı utanç duygusuyla intihar eden Japon mühendisin davranışı toplulukçu intihara örnek olarak verilebilir.</a:t>
            </a:r>
          </a:p>
          <a:p>
            <a:pPr lvl="1"/>
            <a:r>
              <a:rPr lang="tr-TR" dirty="0" err="1"/>
              <a:t>Anomik</a:t>
            </a:r>
            <a:r>
              <a:rPr lang="tr-TR" dirty="0"/>
              <a:t> İntihar: Hızlı toplumsal/kültürel/ekonomik değişim süreçlerinde özellikle öne çıkan, kişiyi topluma bağlayan normların işlevini yitirmesi, kişinin yeni oluşan yapıya adapte olamaması sonucunda ortaya çıkan intihar türüdür. (Kriz dönemleri)</a:t>
            </a:r>
          </a:p>
          <a:p>
            <a:pPr lvl="1"/>
            <a:r>
              <a:rPr lang="tr-TR" dirty="0"/>
              <a:t>Kaderci intihar: Son derece zor şartlarda yaşayan ve bu şartları değiştiremeyecek kişilerin gerçekleştirdiği intihar türüdür.  (Köleler)</a:t>
            </a:r>
          </a:p>
        </p:txBody>
      </p:sp>
    </p:spTree>
    <p:extLst>
      <p:ext uri="{BB962C8B-B14F-4D97-AF65-F5344CB8AC3E}">
        <p14:creationId xmlns:p14="http://schemas.microsoft.com/office/powerpoint/2010/main" val="2559467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6565E9-35D1-46BF-854C-1DA97E0F1C4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8FEFAC4-C6B4-4C4C-8D24-714CDAF70DBE}"/>
              </a:ext>
            </a:extLst>
          </p:cNvPr>
          <p:cNvSpPr>
            <a:spLocks noGrp="1"/>
          </p:cNvSpPr>
          <p:nvPr>
            <p:ph idx="1"/>
          </p:nvPr>
        </p:nvSpPr>
        <p:spPr/>
        <p:txBody>
          <a:bodyPr/>
          <a:lstStyle/>
          <a:p>
            <a:pPr algn="just"/>
            <a:r>
              <a:rPr lang="tr-TR" dirty="0" err="1"/>
              <a:t>Durkheim’ın</a:t>
            </a:r>
            <a:r>
              <a:rPr lang="tr-TR" dirty="0"/>
              <a:t> ele aldığı en önemli kavramlardan birisi «kolektif </a:t>
            </a:r>
            <a:r>
              <a:rPr lang="tr-TR" dirty="0" err="1"/>
              <a:t>bilinç»tir</a:t>
            </a:r>
            <a:r>
              <a:rPr lang="tr-TR" dirty="0"/>
              <a:t>. Kolektif bilinç, bir toplumda zaman içinde oluşur ve oluştuktan sonra uzun süre varlığını devam ettirir. Toplumda yaşayan bireylerin davranışlarını düzenler/ yönlendirir/ kontrol eder. Kişileri, toplumda oluşmuş/ var olan genel değer/ahlak yargılarına, toplumsal beklentilere uygun davranmaya zorlayan/ yönelten unsur kolektif bilinçtir. </a:t>
            </a:r>
          </a:p>
        </p:txBody>
      </p:sp>
    </p:spTree>
    <p:extLst>
      <p:ext uri="{BB962C8B-B14F-4D97-AF65-F5344CB8AC3E}">
        <p14:creationId xmlns:p14="http://schemas.microsoft.com/office/powerpoint/2010/main" val="2642347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80FCC2-ABC0-4F7B-B2D1-E8AE9A3A219B}"/>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BC9C834C-7314-41F2-84B6-6E8115BE95DF}"/>
              </a:ext>
            </a:extLst>
          </p:cNvPr>
          <p:cNvSpPr>
            <a:spLocks noGrp="1"/>
          </p:cNvSpPr>
          <p:nvPr>
            <p:ph idx="1"/>
          </p:nvPr>
        </p:nvSpPr>
        <p:spPr/>
        <p:txBody>
          <a:bodyPr/>
          <a:lstStyle/>
          <a:p>
            <a:r>
              <a:rPr lang="tr-TR" dirty="0"/>
              <a:t>‘Toplumu bir arada tutan unsur nedir?’ sorusuna cevap arar. Toplumu bir arada tutan kavram olarak ‘dayanışmayı’ görür. Ona göre iki tür dayanışma vardır:</a:t>
            </a:r>
          </a:p>
          <a:p>
            <a:pPr lvl="1"/>
            <a:r>
              <a:rPr lang="tr-TR" dirty="0"/>
              <a:t>Mekanik Dayanışma: İnsanların küçük gruplar halinde yaşadığı, yüz yüze ilişkilerin yoğun olduğu, iş bölümünün çok çeşitlenmediği toplumlarda ortaya çıkan dayanışma türü. Bireysellik ve farklılıklar törpülenir. Din/ahlak/gelenek </a:t>
            </a:r>
            <a:r>
              <a:rPr lang="tr-TR" dirty="0" err="1"/>
              <a:t>vb</a:t>
            </a:r>
            <a:r>
              <a:rPr lang="tr-TR" dirty="0"/>
              <a:t> nedenlerle birey üzerindeki kontrol çok yoğundur.</a:t>
            </a:r>
          </a:p>
          <a:p>
            <a:pPr lvl="1"/>
            <a:r>
              <a:rPr lang="tr-TR" dirty="0"/>
              <a:t>Organik Dayanışma: Sanayileşme süreci, tarımsal yapıların çözülmesi, kentlerin öne çıkmasıyla insanlar arasındaki ilişkiler de değişime uğramıştır. Kalabalık kentlerde geleneklerle, dinle, ahlaki kurallarla toplumsal düzeni sağlamak artık mümkün değildir. Hukuk kuralları insanlar arası ilişkileri düzenleyen kurallar olarak öne çıkmaktadır. Fabrikaların merkezde olduğu, mesleklerin çeşitlendiği bu yapıda benzeşmenin yerini farklılık ve çeşitlilik; topluluk yerini bireyler almıştır. Artık toplumdaki ilişkiler, insanların birbirleriyle etkileşimi ağırlıklı olarak işbölümüne dayalı olarak gerçekleşmektedir. </a:t>
            </a:r>
          </a:p>
        </p:txBody>
      </p:sp>
    </p:spTree>
    <p:extLst>
      <p:ext uri="{BB962C8B-B14F-4D97-AF65-F5344CB8AC3E}">
        <p14:creationId xmlns:p14="http://schemas.microsoft.com/office/powerpoint/2010/main" val="3661710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1788DB-7000-40F7-9D0F-E9703D6E2FBF}"/>
              </a:ext>
            </a:extLst>
          </p:cNvPr>
          <p:cNvSpPr>
            <a:spLocks noGrp="1"/>
          </p:cNvSpPr>
          <p:nvPr>
            <p:ph type="title"/>
          </p:nvPr>
        </p:nvSpPr>
        <p:spPr>
          <a:xfrm>
            <a:off x="4955458" y="639097"/>
            <a:ext cx="6593075" cy="823943"/>
          </a:xfrm>
        </p:spPr>
        <p:txBody>
          <a:bodyPr>
            <a:normAutofit/>
          </a:bodyPr>
          <a:lstStyle/>
          <a:p>
            <a:r>
              <a:rPr lang="tr-TR" dirty="0"/>
              <a:t>Karl </a:t>
            </a:r>
            <a:r>
              <a:rPr lang="tr-TR" dirty="0" err="1"/>
              <a:t>marx</a:t>
            </a:r>
            <a:r>
              <a:rPr lang="tr-TR" dirty="0"/>
              <a:t> (1818-1883)</a:t>
            </a:r>
          </a:p>
        </p:txBody>
      </p:sp>
      <p:pic>
        <p:nvPicPr>
          <p:cNvPr id="5" name="İçerik Yer Tutucusu 4" descr="kişi, adam, açık hava, giyme içeren bir resim&#10;&#10;Açıklama otomatik olarak oluşturuldu">
            <a:extLst>
              <a:ext uri="{FF2B5EF4-FFF2-40B4-BE49-F238E27FC236}">
                <a16:creationId xmlns:a16="http://schemas.microsoft.com/office/drawing/2014/main" id="{75F81F9D-856D-4152-B35F-D1B7E550BB8F}"/>
              </a:ext>
            </a:extLst>
          </p:cNvPr>
          <p:cNvPicPr>
            <a:picLocks noChangeAspect="1"/>
          </p:cNvPicPr>
          <p:nvPr/>
        </p:nvPicPr>
        <p:blipFill rotWithShape="1">
          <a:blip r:embed="rId4"/>
          <a:srcRect l="13431" r="7273"/>
          <a:stretch/>
        </p:blipFill>
        <p:spPr>
          <a:xfrm>
            <a:off x="20" y="975"/>
            <a:ext cx="4635988" cy="6858000"/>
          </a:xfrm>
          <a:prstGeom prst="rect">
            <a:avLst/>
          </a:prstGeom>
        </p:spPr>
      </p:pic>
      <p:sp>
        <p:nvSpPr>
          <p:cNvPr id="11" name="Content Placeholder 8">
            <a:extLst>
              <a:ext uri="{FF2B5EF4-FFF2-40B4-BE49-F238E27FC236}">
                <a16:creationId xmlns:a16="http://schemas.microsoft.com/office/drawing/2014/main" id="{17690195-CEE0-40A1-B79B-A6D4226CCC3F}"/>
              </a:ext>
            </a:extLst>
          </p:cNvPr>
          <p:cNvSpPr>
            <a:spLocks noGrp="1"/>
          </p:cNvSpPr>
          <p:nvPr>
            <p:ph idx="1"/>
          </p:nvPr>
        </p:nvSpPr>
        <p:spPr>
          <a:xfrm>
            <a:off x="4955458" y="1463040"/>
            <a:ext cx="6593075" cy="4760779"/>
          </a:xfrm>
        </p:spPr>
        <p:txBody>
          <a:bodyPr>
            <a:normAutofit/>
          </a:bodyPr>
          <a:lstStyle/>
          <a:p>
            <a:pPr algn="just"/>
            <a:r>
              <a:rPr lang="tr-TR" dirty="0" err="1"/>
              <a:t>Marx’a</a:t>
            </a:r>
            <a:r>
              <a:rPr lang="tr-TR" dirty="0"/>
              <a:t> göre kapitalist toplumlar bünyelerinde büyük eşitsizlikler barındırmaktadır. </a:t>
            </a:r>
            <a:r>
              <a:rPr lang="tr-TR" dirty="0" err="1"/>
              <a:t>Durkheim</a:t>
            </a:r>
            <a:r>
              <a:rPr lang="tr-TR" dirty="0"/>
              <a:t>, dayanışma, toplumsal bütünleşme konularına özel vurgu yaparken, </a:t>
            </a:r>
            <a:r>
              <a:rPr lang="tr-TR" dirty="0" err="1"/>
              <a:t>Marx</a:t>
            </a:r>
            <a:r>
              <a:rPr lang="tr-TR" dirty="0"/>
              <a:t>, çatışma ve toplumsal eşitsizlikler konusuna özel önem vermektedir. </a:t>
            </a:r>
          </a:p>
          <a:p>
            <a:pPr algn="just"/>
            <a:r>
              <a:rPr lang="tr-TR" dirty="0"/>
              <a:t>Toplumu sınıf temelli görür. Ona göre kapitalist toplumda iki temel sınıf vardır: Burjuvazi- </a:t>
            </a:r>
            <a:r>
              <a:rPr lang="tr-TR" dirty="0" err="1"/>
              <a:t>Proleterya</a:t>
            </a:r>
            <a:endParaRPr lang="tr-TR" dirty="0"/>
          </a:p>
          <a:p>
            <a:pPr algn="just"/>
            <a:r>
              <a:rPr lang="tr-TR" dirty="0"/>
              <a:t>Sınıfları belirleyen temel unsur üretim araçları mülkiyetine sahip olup olmamadır. </a:t>
            </a:r>
          </a:p>
          <a:p>
            <a:pPr algn="just"/>
            <a:r>
              <a:rPr lang="tr-TR" dirty="0" err="1"/>
              <a:t>Marx’a</a:t>
            </a:r>
            <a:r>
              <a:rPr lang="tr-TR" dirty="0"/>
              <a:t> göre, önce açlık sınırında çalışmayı kabul eden ve işveren karşısında çok zayıf konumda bulunan işçilerde zamanla bir sınıf bilinci oluşacaktır. Sınıf bilinci oluşan işçiler örgütlenecekler ve işveren karşısında hak arama mücadelesine girecektir. Mücadele sonucu sosyalist sistemi kuracaklardır. </a:t>
            </a:r>
            <a:endParaRPr lang="en-US" dirty="0"/>
          </a:p>
        </p:txBody>
      </p:sp>
    </p:spTree>
    <p:extLst>
      <p:ext uri="{BB962C8B-B14F-4D97-AF65-F5344CB8AC3E}">
        <p14:creationId xmlns:p14="http://schemas.microsoft.com/office/powerpoint/2010/main" val="4275737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9BAA9E-F2E1-4495-BC8D-CDAB4C97F56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411C871-E540-4D54-8450-4A6B295B378B}"/>
              </a:ext>
            </a:extLst>
          </p:cNvPr>
          <p:cNvSpPr>
            <a:spLocks noGrp="1"/>
          </p:cNvSpPr>
          <p:nvPr>
            <p:ph idx="1"/>
          </p:nvPr>
        </p:nvSpPr>
        <p:spPr/>
        <p:txBody>
          <a:bodyPr/>
          <a:lstStyle/>
          <a:p>
            <a:r>
              <a:rPr lang="tr-TR" sz="2400" dirty="0" err="1"/>
              <a:t>Marx’a</a:t>
            </a:r>
            <a:r>
              <a:rPr lang="tr-TR" sz="2400" dirty="0"/>
              <a:t> göre toplumda iki temel yapı bulunmaktadır:</a:t>
            </a:r>
          </a:p>
          <a:p>
            <a:pPr lvl="1"/>
            <a:r>
              <a:rPr lang="tr-TR" dirty="0"/>
              <a:t>Alt yapı: Ekonomik sistem</a:t>
            </a:r>
          </a:p>
          <a:p>
            <a:pPr lvl="1"/>
            <a:r>
              <a:rPr lang="tr-TR" dirty="0"/>
              <a:t>Üst yapı: Din, aile, siyaset, hukuk, sanat </a:t>
            </a:r>
            <a:r>
              <a:rPr lang="tr-TR" dirty="0" err="1"/>
              <a:t>vb</a:t>
            </a:r>
            <a:r>
              <a:rPr lang="tr-TR" dirty="0"/>
              <a:t> </a:t>
            </a:r>
          </a:p>
          <a:p>
            <a:pPr marL="285750" lvl="1" algn="just"/>
            <a:r>
              <a:rPr lang="tr-TR" sz="2400" dirty="0"/>
              <a:t>Ona göre bir toplumda toplumsal değişmeyi sağlayan temel faktör, toplumun alt yapı unsurlardır. Yani üretim ilişkilerinde yaşanan değişimler toplumun zihniyet, din, değer </a:t>
            </a:r>
            <a:r>
              <a:rPr lang="tr-TR" sz="2400" dirty="0" err="1"/>
              <a:t>vb</a:t>
            </a:r>
            <a:r>
              <a:rPr lang="tr-TR" sz="2400" dirty="0"/>
              <a:t> unsurlarını da değiştirir. Bu görüşe de ‘Materyalizm’ adı verilir. </a:t>
            </a:r>
          </a:p>
        </p:txBody>
      </p:sp>
    </p:spTree>
    <p:extLst>
      <p:ext uri="{BB962C8B-B14F-4D97-AF65-F5344CB8AC3E}">
        <p14:creationId xmlns:p14="http://schemas.microsoft.com/office/powerpoint/2010/main" val="3668572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9C1B70-BFA5-40BF-903E-F29718AE6B5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1A48090-6DD9-4631-8BFD-BE1225B97DFF}"/>
              </a:ext>
            </a:extLst>
          </p:cNvPr>
          <p:cNvSpPr>
            <a:spLocks noGrp="1"/>
          </p:cNvSpPr>
          <p:nvPr>
            <p:ph idx="1"/>
          </p:nvPr>
        </p:nvSpPr>
        <p:spPr/>
        <p:txBody>
          <a:bodyPr/>
          <a:lstStyle/>
          <a:p>
            <a:r>
              <a:rPr lang="tr-TR" dirty="0" err="1"/>
              <a:t>Marx’a</a:t>
            </a:r>
            <a:r>
              <a:rPr lang="tr-TR" dirty="0"/>
              <a:t> göre her toplum beş aşamadan geçer (ilerlemeci tarih anlayışı):</a:t>
            </a:r>
          </a:p>
          <a:p>
            <a:pPr lvl="1"/>
            <a:r>
              <a:rPr lang="tr-TR" dirty="0"/>
              <a:t>İlkel toplumlar</a:t>
            </a:r>
          </a:p>
          <a:p>
            <a:pPr lvl="1"/>
            <a:r>
              <a:rPr lang="tr-TR" dirty="0"/>
              <a:t>Köleci toplumlar</a:t>
            </a:r>
          </a:p>
          <a:p>
            <a:pPr lvl="1"/>
            <a:r>
              <a:rPr lang="tr-TR" dirty="0"/>
              <a:t>Feodal toplumlar</a:t>
            </a:r>
          </a:p>
          <a:p>
            <a:pPr lvl="1"/>
            <a:r>
              <a:rPr lang="tr-TR" dirty="0"/>
              <a:t>Kapitalist toplumlar</a:t>
            </a:r>
          </a:p>
          <a:p>
            <a:pPr lvl="1"/>
            <a:r>
              <a:rPr lang="tr-TR" dirty="0"/>
              <a:t>Sosyalist / Komünist toplumlar (sınıfsız, eşit toplumlar)</a:t>
            </a:r>
          </a:p>
        </p:txBody>
      </p:sp>
    </p:spTree>
    <p:extLst>
      <p:ext uri="{BB962C8B-B14F-4D97-AF65-F5344CB8AC3E}">
        <p14:creationId xmlns:p14="http://schemas.microsoft.com/office/powerpoint/2010/main" val="2631920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E259EA-C64C-48FE-BF28-4EDE76A99286}"/>
              </a:ext>
            </a:extLst>
          </p:cNvPr>
          <p:cNvSpPr>
            <a:spLocks noGrp="1"/>
          </p:cNvSpPr>
          <p:nvPr>
            <p:ph type="title"/>
          </p:nvPr>
        </p:nvSpPr>
        <p:spPr/>
        <p:txBody>
          <a:bodyPr/>
          <a:lstStyle/>
          <a:p>
            <a:r>
              <a:rPr lang="tr-TR" dirty="0" err="1"/>
              <a:t>Marx</a:t>
            </a:r>
            <a:r>
              <a:rPr lang="tr-TR" dirty="0"/>
              <a:t>- yabancılaşma</a:t>
            </a:r>
          </a:p>
        </p:txBody>
      </p:sp>
      <p:sp>
        <p:nvSpPr>
          <p:cNvPr id="3" name="İçerik Yer Tutucusu 2">
            <a:extLst>
              <a:ext uri="{FF2B5EF4-FFF2-40B4-BE49-F238E27FC236}">
                <a16:creationId xmlns:a16="http://schemas.microsoft.com/office/drawing/2014/main" id="{4371D433-04B8-46D9-812F-E7AB5B290083}"/>
              </a:ext>
            </a:extLst>
          </p:cNvPr>
          <p:cNvSpPr>
            <a:spLocks noGrp="1"/>
          </p:cNvSpPr>
          <p:nvPr>
            <p:ph idx="1"/>
          </p:nvPr>
        </p:nvSpPr>
        <p:spPr/>
        <p:txBody>
          <a:bodyPr/>
          <a:lstStyle/>
          <a:p>
            <a:pPr algn="just"/>
            <a:r>
              <a:rPr lang="tr-TR" dirty="0"/>
              <a:t>Geleneksel toplumlarda iş ve ürün, onu yapan kişilerle bütünleşmiştir. Kapitalist iş ilişkilerinin merkezini oluşturan fabrikalarda ise kitle üretimi yapılmakta ve işler bölünebilecek en küçük parçalara ayrılmıştır. Kitle üretiminde işçi, çalışma hayatı süresince tek bir işi tekrar tekrar gerçekleştirmektedir. Çalışanın psikolojik/duygusal/insani boyutu göz ardı edilmektedir. Çalışana, makinenin bir uzantısı gibi yaklaşılır. Çalıştığı süreçte günlerce, haftalarca, aylarca aynı işi tekrar tekrar yapan işçi bir süre sonra yaptığı işe yabancılaşır. Önemli psikolojik sorunlarla karşı karşıya kalır.</a:t>
            </a:r>
          </a:p>
        </p:txBody>
      </p:sp>
    </p:spTree>
    <p:extLst>
      <p:ext uri="{BB962C8B-B14F-4D97-AF65-F5344CB8AC3E}">
        <p14:creationId xmlns:p14="http://schemas.microsoft.com/office/powerpoint/2010/main" val="4259556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1E91B1-C250-4EF5-9C0D-1B982A5A1AF9}"/>
              </a:ext>
            </a:extLst>
          </p:cNvPr>
          <p:cNvSpPr>
            <a:spLocks noGrp="1"/>
          </p:cNvSpPr>
          <p:nvPr>
            <p:ph type="title"/>
          </p:nvPr>
        </p:nvSpPr>
        <p:spPr>
          <a:xfrm>
            <a:off x="4955458" y="639097"/>
            <a:ext cx="6593075" cy="838011"/>
          </a:xfrm>
        </p:spPr>
        <p:txBody>
          <a:bodyPr>
            <a:normAutofit/>
          </a:bodyPr>
          <a:lstStyle/>
          <a:p>
            <a:r>
              <a:rPr lang="tr-TR" dirty="0" err="1"/>
              <a:t>Max</a:t>
            </a:r>
            <a:r>
              <a:rPr lang="tr-TR" dirty="0"/>
              <a:t> </a:t>
            </a:r>
            <a:r>
              <a:rPr lang="tr-TR" dirty="0" err="1"/>
              <a:t>weber</a:t>
            </a:r>
            <a:r>
              <a:rPr lang="tr-TR" dirty="0"/>
              <a:t> (1864-1920)</a:t>
            </a:r>
          </a:p>
        </p:txBody>
      </p:sp>
      <p:pic>
        <p:nvPicPr>
          <p:cNvPr id="5" name="İçerik Yer Tutucusu 4" descr="adam, kişi, kravat, fotoğraf içeren bir resim&#10;&#10;Açıklama otomatik olarak oluşturuldu">
            <a:extLst>
              <a:ext uri="{FF2B5EF4-FFF2-40B4-BE49-F238E27FC236}">
                <a16:creationId xmlns:a16="http://schemas.microsoft.com/office/drawing/2014/main" id="{AEBC7DB0-1F65-4920-A871-A539154F35D4}"/>
              </a:ext>
            </a:extLst>
          </p:cNvPr>
          <p:cNvPicPr>
            <a:picLocks noChangeAspect="1"/>
          </p:cNvPicPr>
          <p:nvPr/>
        </p:nvPicPr>
        <p:blipFill rotWithShape="1">
          <a:blip r:embed="rId4"/>
          <a:srcRect l="6929" r="785"/>
          <a:stretch/>
        </p:blipFill>
        <p:spPr>
          <a:xfrm>
            <a:off x="20" y="975"/>
            <a:ext cx="4635988" cy="6858000"/>
          </a:xfrm>
          <a:prstGeom prst="rect">
            <a:avLst/>
          </a:prstGeom>
        </p:spPr>
      </p:pic>
      <p:sp>
        <p:nvSpPr>
          <p:cNvPr id="9" name="Content Placeholder 8">
            <a:extLst>
              <a:ext uri="{FF2B5EF4-FFF2-40B4-BE49-F238E27FC236}">
                <a16:creationId xmlns:a16="http://schemas.microsoft.com/office/drawing/2014/main" id="{DF755DED-8270-4AF0-9834-3E3CF9F5046E}"/>
              </a:ext>
            </a:extLst>
          </p:cNvPr>
          <p:cNvSpPr>
            <a:spLocks noGrp="1"/>
          </p:cNvSpPr>
          <p:nvPr>
            <p:ph idx="1"/>
          </p:nvPr>
        </p:nvSpPr>
        <p:spPr>
          <a:xfrm>
            <a:off x="4955458" y="2251587"/>
            <a:ext cx="6593075" cy="3972232"/>
          </a:xfrm>
        </p:spPr>
        <p:txBody>
          <a:bodyPr>
            <a:normAutofit lnSpcReduction="10000"/>
          </a:bodyPr>
          <a:lstStyle/>
          <a:p>
            <a:pPr algn="just"/>
            <a:r>
              <a:rPr lang="tr-TR" dirty="0"/>
              <a:t>Çalışmalarını özellikle kapitalizmin gelişimi ve modern toplumun özellikleri üzerine yoğunlaştırmıştır.</a:t>
            </a:r>
          </a:p>
          <a:p>
            <a:pPr algn="just"/>
            <a:r>
              <a:rPr lang="tr-TR" dirty="0"/>
              <a:t>Karl </a:t>
            </a:r>
            <a:r>
              <a:rPr lang="tr-TR" dirty="0" err="1"/>
              <a:t>Marx</a:t>
            </a:r>
            <a:r>
              <a:rPr lang="tr-TR" dirty="0"/>
              <a:t>, toplumsal değişmede alt yapı ilişkilerinin belirleyiciliğine vurgu yapmıştır. </a:t>
            </a:r>
            <a:r>
              <a:rPr lang="tr-TR" dirty="0" err="1"/>
              <a:t>Weber</a:t>
            </a:r>
            <a:r>
              <a:rPr lang="tr-TR" dirty="0"/>
              <a:t> ise </a:t>
            </a:r>
            <a:r>
              <a:rPr lang="tr-TR" dirty="0" err="1"/>
              <a:t>Marx’ın</a:t>
            </a:r>
            <a:r>
              <a:rPr lang="tr-TR" dirty="0"/>
              <a:t> tersine alt yapı ilişkilerinin değil, din, zihniyet, kültür, inanç </a:t>
            </a:r>
            <a:r>
              <a:rPr lang="tr-TR" dirty="0" err="1"/>
              <a:t>vb</a:t>
            </a:r>
            <a:r>
              <a:rPr lang="tr-TR" dirty="0"/>
              <a:t> unsurları içeren üst yapının toplumsal değişmede daha belirleyici olduğunu vurgular. </a:t>
            </a:r>
          </a:p>
          <a:p>
            <a:pPr algn="just"/>
            <a:r>
              <a:rPr lang="tr-TR" dirty="0"/>
              <a:t>‘Protestan Ahlakı ve Kapitalizmin Ruhu’ kitabında </a:t>
            </a:r>
            <a:r>
              <a:rPr lang="tr-TR" dirty="0" err="1"/>
              <a:t>Weber</a:t>
            </a:r>
            <a:r>
              <a:rPr lang="tr-TR" dirty="0"/>
              <a:t>, kapitalizmin ortaya çıktığı ve yaygınlık kazandığı yerlerde Katoliklik yerine Protestanlığın hakim inanç olduğunu belirtir. Kazanç hırsını, faizi, meslekte başarıyı, üretmeyi, sermaye birikimini meşrulaştıran, lüks tüketimden ve bedensel hazlardan kaçınmayı teşvik eden Protestanlık kapitalizmin gelişiminde itici rol oynamıştır.</a:t>
            </a:r>
          </a:p>
          <a:p>
            <a:pPr marL="0" indent="0" algn="just">
              <a:buNone/>
            </a:pPr>
            <a:endParaRPr lang="en-US" dirty="0"/>
          </a:p>
        </p:txBody>
      </p:sp>
    </p:spTree>
    <p:extLst>
      <p:ext uri="{BB962C8B-B14F-4D97-AF65-F5344CB8AC3E}">
        <p14:creationId xmlns:p14="http://schemas.microsoft.com/office/powerpoint/2010/main" val="3919419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0FFEF0-8DA0-42F3-80C7-F6378450B95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4DEBFBC-7D94-4B52-870C-DC62BE8A637F}"/>
              </a:ext>
            </a:extLst>
          </p:cNvPr>
          <p:cNvSpPr>
            <a:spLocks noGrp="1"/>
          </p:cNvSpPr>
          <p:nvPr>
            <p:ph idx="1"/>
          </p:nvPr>
        </p:nvSpPr>
        <p:spPr/>
        <p:txBody>
          <a:bodyPr>
            <a:normAutofit fontScale="92500" lnSpcReduction="10000"/>
          </a:bodyPr>
          <a:lstStyle/>
          <a:p>
            <a:pPr algn="just"/>
            <a:r>
              <a:rPr lang="tr-TR" dirty="0" err="1"/>
              <a:t>Weber</a:t>
            </a:r>
            <a:r>
              <a:rPr lang="tr-TR" dirty="0"/>
              <a:t>, çalışmalarında özellikle toplumsal eylemler üzerinde ağırlıklı olarak durmaktadır. İlk dönem sosyologlarının aksine sosyolojinin yapılar üzerinde değil, toplumsal eylemler üzerinde yoğunlaşması gerektiğine inanıyordu. </a:t>
            </a:r>
          </a:p>
          <a:p>
            <a:pPr algn="just"/>
            <a:r>
              <a:rPr lang="tr-TR" dirty="0"/>
              <a:t>Ona göre düşünebilme yetisine sahip olan insan toplumsal yaşamda başkalarının düşüncelerini ve tepkilerini de hesaba katarak hareket eden kültürel bir varlıktır. Kültürel varlıklar olarak biz insanlar toplumsal yaşamda genellikle belirli değerlere yönelik olarak hareket ederiz. Bir başka ifadeyle toplumsal yaşamda genellikle başkalarına yönelik olarak belirli anlamlar taşıyan eylemlerde bulunuruz. İşte bu açıdan </a:t>
            </a:r>
            <a:r>
              <a:rPr lang="tr-TR" dirty="0" err="1"/>
              <a:t>Weber’e</a:t>
            </a:r>
            <a:r>
              <a:rPr lang="tr-TR" dirty="0"/>
              <a:t> göre insan eylemi ‘toplumsaldır’ ve bu nedenle toplumsal eylemi açıklamaya yönelik her çalışmanın öncelikle toplumsal eylemi temellendiren anlamı anlaşılır kılması gerekmektedir.</a:t>
            </a:r>
          </a:p>
          <a:p>
            <a:pPr algn="just"/>
            <a:r>
              <a:rPr lang="tr-TR" dirty="0" err="1"/>
              <a:t>Weber’e</a:t>
            </a:r>
            <a:r>
              <a:rPr lang="tr-TR" dirty="0"/>
              <a:t> göre bireyler özgürce eyleme ve geleceği biçimlendirme gücüne sahipti. </a:t>
            </a:r>
            <a:r>
              <a:rPr lang="tr-TR" dirty="0" err="1"/>
              <a:t>Durkheim</a:t>
            </a:r>
            <a:r>
              <a:rPr lang="tr-TR" dirty="0"/>
              <a:t> ile </a:t>
            </a:r>
            <a:r>
              <a:rPr lang="tr-TR" dirty="0" err="1"/>
              <a:t>Marx’ın</a:t>
            </a:r>
            <a:r>
              <a:rPr lang="tr-TR" dirty="0"/>
              <a:t> inandıkları gibi yapıların bireylere dışsal ya da onlardan bağımsız olduklarına inanmıyordu. Bunun yerine, toplumdaki yapılar, yapıların karmaşık bir etkileşimi tarafından oluşturulmaktaydı. Sosyolojinin ödevi, bu eylemlerin gerisindeki anlamları anlamaktı.</a:t>
            </a:r>
          </a:p>
        </p:txBody>
      </p:sp>
    </p:spTree>
    <p:extLst>
      <p:ext uri="{BB962C8B-B14F-4D97-AF65-F5344CB8AC3E}">
        <p14:creationId xmlns:p14="http://schemas.microsoft.com/office/powerpoint/2010/main" val="3490588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F24719-E184-40B9-9407-793938537599}"/>
              </a:ext>
            </a:extLst>
          </p:cNvPr>
          <p:cNvSpPr>
            <a:spLocks noGrp="1"/>
          </p:cNvSpPr>
          <p:nvPr>
            <p:ph type="title"/>
          </p:nvPr>
        </p:nvSpPr>
        <p:spPr/>
        <p:txBody>
          <a:bodyPr/>
          <a:lstStyle/>
          <a:p>
            <a:r>
              <a:rPr lang="tr-TR" dirty="0" err="1"/>
              <a:t>Weber</a:t>
            </a:r>
            <a:r>
              <a:rPr lang="tr-TR" dirty="0"/>
              <a:t>- ideal tip</a:t>
            </a:r>
          </a:p>
        </p:txBody>
      </p:sp>
      <p:sp>
        <p:nvSpPr>
          <p:cNvPr id="3" name="İçerik Yer Tutucusu 2">
            <a:extLst>
              <a:ext uri="{FF2B5EF4-FFF2-40B4-BE49-F238E27FC236}">
                <a16:creationId xmlns:a16="http://schemas.microsoft.com/office/drawing/2014/main" id="{425253C6-9C12-4031-9A23-FC476795BA78}"/>
              </a:ext>
            </a:extLst>
          </p:cNvPr>
          <p:cNvSpPr>
            <a:spLocks noGrp="1"/>
          </p:cNvSpPr>
          <p:nvPr>
            <p:ph idx="1"/>
          </p:nvPr>
        </p:nvSpPr>
        <p:spPr/>
        <p:txBody>
          <a:bodyPr/>
          <a:lstStyle/>
          <a:p>
            <a:pPr algn="just"/>
            <a:r>
              <a:rPr lang="tr-TR" dirty="0" err="1"/>
              <a:t>Weber'in</a:t>
            </a:r>
            <a:r>
              <a:rPr lang="tr-TR" dirty="0"/>
              <a:t> sosyolojik bakış açısının önemli bir bileşeni, ideal tip düşüncesiydi. İdeal tipler, dünyayı anlamak için kullanılabilen kavramsal ya da analitik modellerdir. Gerçek bir dünyada, ideal tipler ender olarak var olurlar; eğer var olurlarsa bunların ancak belirli yönleri var olmaktadır. Bununla birlikte bu </a:t>
            </a:r>
            <a:r>
              <a:rPr lang="tr-TR" dirty="0" err="1"/>
              <a:t>varsayımsal</a:t>
            </a:r>
            <a:r>
              <a:rPr lang="tr-TR" dirty="0"/>
              <a:t> kurmacalar, gerçek dünyadaki herhangi bir durumun bir ideal tiple kıyaslanarak anlaşılabilmesi yüzünden son derece yararlıdır. Bu yolla, ideal tipler, sabit referans noktaları hizmeti görürler.</a:t>
            </a:r>
          </a:p>
          <a:p>
            <a:pPr algn="just"/>
            <a:r>
              <a:rPr lang="tr-TR" dirty="0" err="1"/>
              <a:t>Weber</a:t>
            </a:r>
            <a:r>
              <a:rPr lang="tr-TR" dirty="0"/>
              <a:t> sosyolojik analizinin temeli olarak gördüğü ideal tipleri bütün çalışmalarında kullanır. Toplum analizinde toplumsal eylemleri ve buna paralel olarak toplumsal ilişkileri ve toplumsal oluşumları da tipleştirir. </a:t>
            </a:r>
          </a:p>
        </p:txBody>
      </p:sp>
    </p:spTree>
    <p:extLst>
      <p:ext uri="{BB962C8B-B14F-4D97-AF65-F5344CB8AC3E}">
        <p14:creationId xmlns:p14="http://schemas.microsoft.com/office/powerpoint/2010/main" val="2942320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09E529-CF67-4170-A2D7-CFFE68791A90}"/>
              </a:ext>
            </a:extLst>
          </p:cNvPr>
          <p:cNvSpPr>
            <a:spLocks noGrp="1"/>
          </p:cNvSpPr>
          <p:nvPr>
            <p:ph type="title"/>
          </p:nvPr>
        </p:nvSpPr>
        <p:spPr/>
        <p:txBody>
          <a:bodyPr/>
          <a:lstStyle/>
          <a:p>
            <a:r>
              <a:rPr lang="tr-TR" dirty="0" err="1"/>
              <a:t>Weber</a:t>
            </a:r>
            <a:r>
              <a:rPr lang="tr-TR" dirty="0"/>
              <a:t>- rasyonalite</a:t>
            </a:r>
          </a:p>
        </p:txBody>
      </p:sp>
      <p:sp>
        <p:nvSpPr>
          <p:cNvPr id="3" name="İçerik Yer Tutucusu 2">
            <a:extLst>
              <a:ext uri="{FF2B5EF4-FFF2-40B4-BE49-F238E27FC236}">
                <a16:creationId xmlns:a16="http://schemas.microsoft.com/office/drawing/2014/main" id="{A02B8E1A-97F6-4A01-B649-087D5E96904A}"/>
              </a:ext>
            </a:extLst>
          </p:cNvPr>
          <p:cNvSpPr>
            <a:spLocks noGrp="1"/>
          </p:cNvSpPr>
          <p:nvPr>
            <p:ph idx="1"/>
          </p:nvPr>
        </p:nvSpPr>
        <p:spPr/>
        <p:txBody>
          <a:bodyPr>
            <a:normAutofit/>
          </a:bodyPr>
          <a:lstStyle/>
          <a:p>
            <a:pPr algn="just"/>
            <a:r>
              <a:rPr lang="tr-TR" dirty="0" err="1"/>
              <a:t>Weber</a:t>
            </a:r>
            <a:r>
              <a:rPr lang="tr-TR" dirty="0"/>
              <a:t> en çok akılcı eylem ve bunun üzerinde temellenen yasal-ussal otorite ve örgüt tipi ile ilgilenir. Çünkü </a:t>
            </a:r>
            <a:r>
              <a:rPr lang="tr-TR" dirty="0" err="1"/>
              <a:t>Weber</a:t>
            </a:r>
            <a:r>
              <a:rPr lang="tr-TR" dirty="0"/>
              <a:t> modern toplumlarda akılcı düşünerek hareket etme yönünde bir eğilim olduğunu ve bunun da en açık örneğini giderek yaygın hâle gelen yasal-ussal otoriteye dayalı bürokratik örgütlenmenin oluşturduğunu düşünür. Akılcı eylemin ve akılcı eylem temelindeki örgütlenmenin modern toplumlarda her geçen gün biraz daha yaygın hâle gelmesini de akılcılaşma (rasyonelleşme) süreci olarak nitelendirir.</a:t>
            </a:r>
          </a:p>
          <a:p>
            <a:pPr algn="just"/>
            <a:r>
              <a:rPr lang="tr-TR" dirty="0" err="1"/>
              <a:t>Weber</a:t>
            </a:r>
            <a:r>
              <a:rPr lang="tr-TR" dirty="0"/>
              <a:t>, toplumsal hayatta rasyonaliteyi kalıcı olarak sağlayan kurumun bürokrasi olduğunu belirtir. Ona göre modern toplumda hayatın her alanının rasyonelleşmesi, insaniliği ortadan kaldıran bürokratik kurumlarca çevrelenmesi sonrasında yaşamın o eski dönemlere özgü büyüsü bozulacak, bireylerde yabancılaşma artacaktır.</a:t>
            </a:r>
          </a:p>
        </p:txBody>
      </p:sp>
    </p:spTree>
    <p:extLst>
      <p:ext uri="{BB962C8B-B14F-4D97-AF65-F5344CB8AC3E}">
        <p14:creationId xmlns:p14="http://schemas.microsoft.com/office/powerpoint/2010/main" val="2387637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DE6A36-AB58-45ED-9A08-D4223B4E0990}"/>
              </a:ext>
            </a:extLst>
          </p:cNvPr>
          <p:cNvSpPr>
            <a:spLocks noGrp="1"/>
          </p:cNvSpPr>
          <p:nvPr>
            <p:ph type="title"/>
          </p:nvPr>
        </p:nvSpPr>
        <p:spPr/>
        <p:txBody>
          <a:bodyPr/>
          <a:lstStyle/>
          <a:p>
            <a:r>
              <a:rPr lang="tr-TR" dirty="0"/>
              <a:t>MODERN SOSYOLOJİ YAKLAŞIMLARI</a:t>
            </a:r>
          </a:p>
        </p:txBody>
      </p:sp>
      <p:sp>
        <p:nvSpPr>
          <p:cNvPr id="3" name="İçerik Yer Tutucusu 2">
            <a:extLst>
              <a:ext uri="{FF2B5EF4-FFF2-40B4-BE49-F238E27FC236}">
                <a16:creationId xmlns:a16="http://schemas.microsoft.com/office/drawing/2014/main" id="{46FC4FDD-DFB3-4B1C-B3D6-E3712FC7BEC9}"/>
              </a:ext>
            </a:extLst>
          </p:cNvPr>
          <p:cNvSpPr>
            <a:spLocks noGrp="1"/>
          </p:cNvSpPr>
          <p:nvPr>
            <p:ph idx="1"/>
          </p:nvPr>
        </p:nvSpPr>
        <p:spPr/>
        <p:txBody>
          <a:bodyPr>
            <a:normAutofit/>
          </a:bodyPr>
          <a:lstStyle/>
          <a:p>
            <a:r>
              <a:rPr lang="tr-TR" sz="2800" dirty="0"/>
              <a:t>Yapısal Fonksiyonel Yaklaşım</a:t>
            </a:r>
          </a:p>
          <a:p>
            <a:r>
              <a:rPr lang="tr-TR" sz="2800" dirty="0"/>
              <a:t>Çatışma Yaklaşımı</a:t>
            </a:r>
          </a:p>
          <a:p>
            <a:r>
              <a:rPr lang="tr-TR" sz="2800" dirty="0"/>
              <a:t>Sembolik </a:t>
            </a:r>
            <a:r>
              <a:rPr lang="tr-TR" sz="2800" dirty="0" err="1"/>
              <a:t>Etkileşimcilik</a:t>
            </a:r>
            <a:r>
              <a:rPr lang="tr-TR" sz="2800" dirty="0"/>
              <a:t> Yaklaşımı</a:t>
            </a:r>
          </a:p>
        </p:txBody>
      </p:sp>
    </p:spTree>
    <p:extLst>
      <p:ext uri="{BB962C8B-B14F-4D97-AF65-F5344CB8AC3E}">
        <p14:creationId xmlns:p14="http://schemas.microsoft.com/office/powerpoint/2010/main" val="1125855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A79164-0A3D-4C1B-B044-20E26376A336}"/>
              </a:ext>
            </a:extLst>
          </p:cNvPr>
          <p:cNvSpPr>
            <a:spLocks noGrp="1"/>
          </p:cNvSpPr>
          <p:nvPr>
            <p:ph type="title"/>
          </p:nvPr>
        </p:nvSpPr>
        <p:spPr>
          <a:xfrm>
            <a:off x="685801" y="609600"/>
            <a:ext cx="10131425" cy="895643"/>
          </a:xfrm>
        </p:spPr>
        <p:txBody>
          <a:bodyPr>
            <a:normAutofit fontScale="90000"/>
          </a:bodyPr>
          <a:lstStyle/>
          <a:p>
            <a:r>
              <a:rPr lang="tr-TR" dirty="0"/>
              <a:t>Yapısal Fonksiyonel Yaklaşım</a:t>
            </a:r>
            <a:br>
              <a:rPr lang="tr-TR" dirty="0"/>
            </a:br>
            <a:endParaRPr lang="tr-TR" dirty="0"/>
          </a:p>
        </p:txBody>
      </p:sp>
      <p:sp>
        <p:nvSpPr>
          <p:cNvPr id="3" name="İçerik Yer Tutucusu 2">
            <a:extLst>
              <a:ext uri="{FF2B5EF4-FFF2-40B4-BE49-F238E27FC236}">
                <a16:creationId xmlns:a16="http://schemas.microsoft.com/office/drawing/2014/main" id="{A595BCDF-7863-4DCB-AC23-F665AC142BA7}"/>
              </a:ext>
            </a:extLst>
          </p:cNvPr>
          <p:cNvSpPr>
            <a:spLocks noGrp="1"/>
          </p:cNvSpPr>
          <p:nvPr>
            <p:ph idx="1"/>
          </p:nvPr>
        </p:nvSpPr>
        <p:spPr/>
        <p:txBody>
          <a:bodyPr>
            <a:normAutofit lnSpcReduction="10000"/>
          </a:bodyPr>
          <a:lstStyle/>
          <a:p>
            <a:r>
              <a:rPr lang="tr-TR" dirty="0" err="1"/>
              <a:t>Talcott</a:t>
            </a:r>
            <a:r>
              <a:rPr lang="tr-TR" dirty="0"/>
              <a:t> </a:t>
            </a:r>
            <a:r>
              <a:rPr lang="tr-TR" dirty="0" err="1"/>
              <a:t>Parsons</a:t>
            </a:r>
            <a:r>
              <a:rPr lang="tr-TR" dirty="0"/>
              <a:t> (1902-1979)</a:t>
            </a:r>
          </a:p>
          <a:p>
            <a:r>
              <a:rPr lang="tr-TR" dirty="0"/>
              <a:t>Yaklaşım, toplumdaki her yapının/kurumun bir fonksiyonu bulunduğunu/ yerine getirdiğini savunur.</a:t>
            </a:r>
          </a:p>
          <a:p>
            <a:r>
              <a:rPr lang="tr-TR" dirty="0"/>
              <a:t>Yaklaşım, hem toplumdaki öğelerin fonksiyonlarını, bu fonksiyonlardaki değişmeleri/ çözülmeleri hem de öğeler arasındaki ilişkileri/etkileri inceleyerek toplumla ilgili çıkarımlarda bulunur.</a:t>
            </a:r>
          </a:p>
          <a:p>
            <a:r>
              <a:rPr lang="tr-TR" dirty="0"/>
              <a:t>Toplumu canlı bir organizma olarak ele alır. Bu kapsamda toplum, varlığını devam ettirebilmek için sürekli değişen çevresel şartlara uyum sağlayan dinamik bir özelliğe sahiptir. </a:t>
            </a:r>
          </a:p>
          <a:p>
            <a:r>
              <a:rPr lang="tr-TR" dirty="0"/>
              <a:t>Organizmanın uzuvları arasında olduğu gibi toplumu oluşturan parçalar arasında da etkileşim söz konusudur.</a:t>
            </a:r>
          </a:p>
          <a:p>
            <a:r>
              <a:rPr lang="tr-TR" dirty="0"/>
              <a:t>Kurumlar, toplumun alt sistemlerinden bazılarını oluşturur. Bir kurumda meydana gelen değişme toplumun diğer kurumlarını da etkileyecektir. Örnek: Ekonomide yaşanan sorunlar, aile kurumunu etkileyecektir. </a:t>
            </a:r>
          </a:p>
        </p:txBody>
      </p:sp>
    </p:spTree>
    <p:extLst>
      <p:ext uri="{BB962C8B-B14F-4D97-AF65-F5344CB8AC3E}">
        <p14:creationId xmlns:p14="http://schemas.microsoft.com/office/powerpoint/2010/main" val="2634649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FAEDF8-5B44-43E2-9033-89DEC9E63BE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95F44D6-45A8-4AF1-8D6D-91FFF48DADF2}"/>
              </a:ext>
            </a:extLst>
          </p:cNvPr>
          <p:cNvSpPr>
            <a:spLocks noGrp="1"/>
          </p:cNvSpPr>
          <p:nvPr>
            <p:ph idx="1"/>
          </p:nvPr>
        </p:nvSpPr>
        <p:spPr/>
        <p:txBody>
          <a:bodyPr/>
          <a:lstStyle/>
          <a:p>
            <a:r>
              <a:rPr lang="tr-TR" dirty="0"/>
              <a:t>Robert </a:t>
            </a:r>
            <a:r>
              <a:rPr lang="tr-TR" dirty="0" err="1"/>
              <a:t>Merton</a:t>
            </a:r>
            <a:r>
              <a:rPr lang="tr-TR" dirty="0"/>
              <a:t> (1910-2003) (</a:t>
            </a:r>
            <a:r>
              <a:rPr lang="tr-TR" dirty="0" err="1"/>
              <a:t>Parsons’un</a:t>
            </a:r>
            <a:r>
              <a:rPr lang="tr-TR" dirty="0"/>
              <a:t> öğrencisi), fonksiyon kavramını geliştirmiştir.</a:t>
            </a:r>
          </a:p>
          <a:p>
            <a:pPr lvl="1"/>
            <a:r>
              <a:rPr lang="tr-TR" dirty="0"/>
              <a:t>Açık Fonksiyon: Toplumsal kurumun/yapının herkesçe bilinen fonksiyonlarıdır (Üniversite: mesleki alana yönelik bilgilerin kazandırılması)</a:t>
            </a:r>
          </a:p>
          <a:p>
            <a:pPr lvl="1"/>
            <a:r>
              <a:rPr lang="tr-TR" dirty="0"/>
              <a:t>Gizli Fonksiyon: Toplumsal kurumun/yapının herkesçe bilinen fonksiyonları dışında kalan fonksiyonlarıdır (Üniversite eğitimi suç oranını azaltır)</a:t>
            </a:r>
          </a:p>
          <a:p>
            <a:pPr lvl="1"/>
            <a:r>
              <a:rPr lang="tr-TR" dirty="0"/>
              <a:t>Bozuk Fonksiyon/ </a:t>
            </a:r>
            <a:r>
              <a:rPr lang="tr-TR" dirty="0" err="1"/>
              <a:t>Disfonksiyon</a:t>
            </a:r>
            <a:r>
              <a:rPr lang="tr-TR" dirty="0"/>
              <a:t>: Bir yapının/ kurumun ortaya çıkardığı olumsuz sonuçlardır (üretimde otomasyonunun yoğun olarak kullanılması verimliliği artırırken işsizliği de artıracaktır)</a:t>
            </a:r>
          </a:p>
        </p:txBody>
      </p:sp>
    </p:spTree>
    <p:extLst>
      <p:ext uri="{BB962C8B-B14F-4D97-AF65-F5344CB8AC3E}">
        <p14:creationId xmlns:p14="http://schemas.microsoft.com/office/powerpoint/2010/main" val="3930584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943A5A-3A55-4BFD-A0D8-9074867D7C9D}"/>
              </a:ext>
            </a:extLst>
          </p:cNvPr>
          <p:cNvSpPr>
            <a:spLocks noGrp="1"/>
          </p:cNvSpPr>
          <p:nvPr>
            <p:ph type="title"/>
          </p:nvPr>
        </p:nvSpPr>
        <p:spPr/>
        <p:txBody>
          <a:bodyPr/>
          <a:lstStyle/>
          <a:p>
            <a:r>
              <a:rPr lang="tr-TR" dirty="0"/>
              <a:t>ÇATIŞMA YAKLAŞIMI</a:t>
            </a:r>
          </a:p>
        </p:txBody>
      </p:sp>
      <p:sp>
        <p:nvSpPr>
          <p:cNvPr id="3" name="İçerik Yer Tutucusu 2">
            <a:extLst>
              <a:ext uri="{FF2B5EF4-FFF2-40B4-BE49-F238E27FC236}">
                <a16:creationId xmlns:a16="http://schemas.microsoft.com/office/drawing/2014/main" id="{64C8DCEE-F571-48C9-914D-E0FBA291C7FD}"/>
              </a:ext>
            </a:extLst>
          </p:cNvPr>
          <p:cNvSpPr>
            <a:spLocks noGrp="1"/>
          </p:cNvSpPr>
          <p:nvPr>
            <p:ph idx="1"/>
          </p:nvPr>
        </p:nvSpPr>
        <p:spPr/>
        <p:txBody>
          <a:bodyPr/>
          <a:lstStyle/>
          <a:p>
            <a:r>
              <a:rPr lang="tr-TR" dirty="0"/>
              <a:t>Toplumu eşitsizliklerden ve çatışma alanlarından oluşan bir yapı olarak görür. Bu kapsamda çatışma teorisyenleri toplumdaki eşitsizlikleri, çatışmaları ve bunların nedenlerini çalışmalarının merkezine alırlar.</a:t>
            </a:r>
          </a:p>
          <a:p>
            <a:r>
              <a:rPr lang="tr-TR" dirty="0"/>
              <a:t>Çatışma yaklaşımı, toplumdaki eşitsizliklerin belirli kesimlerin lehine olduğunu ve bu kesimlerin sınırlı kaynakların kullanımını kontrol ederek eşitsizliklerin devamını sağladıklarını iddia eder.</a:t>
            </a:r>
          </a:p>
          <a:p>
            <a:r>
              <a:rPr lang="tr-TR" dirty="0"/>
              <a:t>Toplumdaki pek çok olgu da, toplumdaki güç eşitsizliklerini yansıtır (aile, eğitim, hukuk, mülkiyet sahipliği, siyaset vb.). Güç sahipleri, bu eşitsizliğin devamı için politikalar üretir.</a:t>
            </a:r>
          </a:p>
          <a:p>
            <a:r>
              <a:rPr lang="tr-TR" dirty="0"/>
              <a:t>Çatışma yaklaşımı bu eşitsizlikleri araştırır ve çözüm önerileri ortaya koyar.</a:t>
            </a:r>
          </a:p>
        </p:txBody>
      </p:sp>
    </p:spTree>
    <p:extLst>
      <p:ext uri="{BB962C8B-B14F-4D97-AF65-F5344CB8AC3E}">
        <p14:creationId xmlns:p14="http://schemas.microsoft.com/office/powerpoint/2010/main" val="2716442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A77A95-8073-4B9A-886D-F9DCB44E5EE2}"/>
              </a:ext>
            </a:extLst>
          </p:cNvPr>
          <p:cNvSpPr>
            <a:spLocks noGrp="1"/>
          </p:cNvSpPr>
          <p:nvPr>
            <p:ph type="title"/>
          </p:nvPr>
        </p:nvSpPr>
        <p:spPr/>
        <p:txBody>
          <a:bodyPr/>
          <a:lstStyle/>
          <a:p>
            <a:r>
              <a:rPr lang="tr-TR" dirty="0"/>
              <a:t>Sembolik </a:t>
            </a:r>
            <a:r>
              <a:rPr lang="tr-TR" dirty="0" err="1"/>
              <a:t>etkileşimcilik</a:t>
            </a:r>
            <a:r>
              <a:rPr lang="tr-TR" dirty="0"/>
              <a:t> yaklaşımı</a:t>
            </a:r>
          </a:p>
        </p:txBody>
      </p:sp>
      <p:sp>
        <p:nvSpPr>
          <p:cNvPr id="3" name="İçerik Yer Tutucusu 2">
            <a:extLst>
              <a:ext uri="{FF2B5EF4-FFF2-40B4-BE49-F238E27FC236}">
                <a16:creationId xmlns:a16="http://schemas.microsoft.com/office/drawing/2014/main" id="{E050D694-2438-4E14-A665-DC1B52FE8BBB}"/>
              </a:ext>
            </a:extLst>
          </p:cNvPr>
          <p:cNvSpPr>
            <a:spLocks noGrp="1"/>
          </p:cNvSpPr>
          <p:nvPr>
            <p:ph idx="1"/>
          </p:nvPr>
        </p:nvSpPr>
        <p:spPr/>
        <p:txBody>
          <a:bodyPr>
            <a:normAutofit/>
          </a:bodyPr>
          <a:lstStyle/>
          <a:p>
            <a:r>
              <a:rPr lang="tr-TR" dirty="0"/>
              <a:t>ABD’de ortaya çıkmıştır. İnsani etkileşimlerden yola çıkarak mikro boyutta analizlerde bulunur. </a:t>
            </a:r>
          </a:p>
          <a:p>
            <a:r>
              <a:rPr lang="tr-TR" dirty="0"/>
              <a:t>Gündelik yaşantılarımıza içinde yaşadığımız gündelik dünyaya ve insanların sembolik iletişim aracılığıyla gündelik yaşamda nasıl etkileştiklerine, düzen ve anlamı nasıl yarattıklarına odaklanır.</a:t>
            </a:r>
          </a:p>
          <a:p>
            <a:r>
              <a:rPr lang="tr-TR" dirty="0"/>
              <a:t>Semboller kendi başlarına anlamları olmayan, belirli bir toplum içinde anlam kazanan şeylerdir:  Kendi başına anlamı olmayan el hareketlerinin farklı toplumlarda değişik anlamlar kazanması, belirli işaret ve renklerin trafiği düzenlemesi, bir ıslığın haberleşme aracı olması vb.</a:t>
            </a:r>
          </a:p>
          <a:p>
            <a:r>
              <a:rPr lang="tr-TR" dirty="0"/>
              <a:t>Toplumda öne çıkan sembolik etkileşim türleri: konuşma, yazı, beden dili, işaretler</a:t>
            </a:r>
          </a:p>
          <a:p>
            <a:r>
              <a:rPr lang="tr-TR" dirty="0"/>
              <a:t>Sembollerin anlamları konusunda o toplumsal yapıda yaşayanların ortak fikirleri bulunmaktadır. </a:t>
            </a:r>
          </a:p>
          <a:p>
            <a:r>
              <a:rPr lang="tr-TR" dirty="0"/>
              <a:t>Toplumu, birbiriyle etkileşimde bulunan insanların inşa ettiği, bu inşanın da sürekli yenilendiği, değiştiği bir yapı olarak </a:t>
            </a:r>
            <a:r>
              <a:rPr lang="tr-TR"/>
              <a:t>görür.</a:t>
            </a:r>
            <a:endParaRPr lang="tr-TR" dirty="0"/>
          </a:p>
        </p:txBody>
      </p:sp>
    </p:spTree>
    <p:extLst>
      <p:ext uri="{BB962C8B-B14F-4D97-AF65-F5344CB8AC3E}">
        <p14:creationId xmlns:p14="http://schemas.microsoft.com/office/powerpoint/2010/main" val="27332975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kyüzü">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3112</Words>
  <Application>Microsoft Office PowerPoint</Application>
  <PresentationFormat>Geniş ekran</PresentationFormat>
  <Paragraphs>202</Paragraphs>
  <Slides>31</Slides>
  <Notes>25</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31</vt:i4>
      </vt:variant>
    </vt:vector>
  </HeadingPairs>
  <TitlesOfParts>
    <vt:vector size="35" baseType="lpstr">
      <vt:lpstr>Arial</vt:lpstr>
      <vt:lpstr>Calibri</vt:lpstr>
      <vt:lpstr>Calibri Light</vt:lpstr>
      <vt:lpstr>Gökyüzü</vt:lpstr>
      <vt:lpstr>SOSYOLOJİ/ TOPLUM BİLİMİ</vt:lpstr>
      <vt:lpstr>PowerPoint Sunusu</vt:lpstr>
      <vt:lpstr>PowerPoint Sunusu</vt:lpstr>
      <vt:lpstr>NE İŞE YARAR?</vt:lpstr>
      <vt:lpstr>Kuramsal köken</vt:lpstr>
      <vt:lpstr>NE?.. NEDEN?.. NASIL..?</vt:lpstr>
      <vt:lpstr>Temel kavramlar</vt:lpstr>
      <vt:lpstr>Temel kavramlar</vt:lpstr>
      <vt:lpstr>Temel kavramlar</vt:lpstr>
      <vt:lpstr>Temel kavramlar</vt:lpstr>
      <vt:lpstr>Sosyolojik bakış açısı geliştirme</vt:lpstr>
      <vt:lpstr>ÖNCÜLER</vt:lpstr>
      <vt:lpstr>Auguste comte (1789-1857)</vt:lpstr>
      <vt:lpstr>PowerPoint Sunusu</vt:lpstr>
      <vt:lpstr>Emıle durkheım (1858-1917)</vt:lpstr>
      <vt:lpstr>Durkheım’ın İntihar teorisi</vt:lpstr>
      <vt:lpstr>PowerPoint Sunusu</vt:lpstr>
      <vt:lpstr>PowerPoint Sunusu</vt:lpstr>
      <vt:lpstr>Karl marx (1818-1883)</vt:lpstr>
      <vt:lpstr>PowerPoint Sunusu</vt:lpstr>
      <vt:lpstr>PowerPoint Sunusu</vt:lpstr>
      <vt:lpstr>Marx- yabancılaşma</vt:lpstr>
      <vt:lpstr>Max weber (1864-1920)</vt:lpstr>
      <vt:lpstr>PowerPoint Sunusu</vt:lpstr>
      <vt:lpstr>Weber- ideal tip</vt:lpstr>
      <vt:lpstr>Weber- rasyonalite</vt:lpstr>
      <vt:lpstr>MODERN SOSYOLOJİ YAKLAŞIMLARI</vt:lpstr>
      <vt:lpstr>Yapısal Fonksiyonel Yaklaşım </vt:lpstr>
      <vt:lpstr>PowerPoint Sunusu</vt:lpstr>
      <vt:lpstr>ÇATIŞMA YAKLAŞIMI</vt:lpstr>
      <vt:lpstr>Sembolik etkileşimcilik yaklaşımı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SOSYOLOJİ/ TOPLUM BİLİMİ</dc:title>
  <dc:creator>Osman Furkan Akın</dc:creator>
  <cp:lastModifiedBy>Osman Furkan Akın</cp:lastModifiedBy>
  <cp:revision>30</cp:revision>
  <dcterms:created xsi:type="dcterms:W3CDTF">2020-01-30T18:36:18Z</dcterms:created>
  <dcterms:modified xsi:type="dcterms:W3CDTF">2020-02-18T14:37:34Z</dcterms:modified>
</cp:coreProperties>
</file>