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84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5" r:id="rId2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246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683498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şlık Metni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Başlık Metni</a:t>
            </a:r>
          </a:p>
        </p:txBody>
      </p:sp>
      <p:sp>
        <p:nvSpPr>
          <p:cNvPr id="12" name="Gövde Düzeyi Bir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13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Metn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Başlık Metni</a:t>
            </a:r>
          </a:p>
        </p:txBody>
      </p:sp>
      <p:sp>
        <p:nvSpPr>
          <p:cNvPr id="21" name="Gövde Düzeyi Bir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22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Metni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Başlık Metni</a:t>
            </a:r>
          </a:p>
        </p:txBody>
      </p:sp>
      <p:sp>
        <p:nvSpPr>
          <p:cNvPr id="30" name="Gövde Düzeyi Bir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31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aşlık Metn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Başlık Metni</a:t>
            </a:r>
          </a:p>
        </p:txBody>
      </p:sp>
      <p:sp>
        <p:nvSpPr>
          <p:cNvPr id="39" name="Gövde Düzeyi Bir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40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Başlık Metni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Başlık Metni</a:t>
            </a:r>
          </a:p>
        </p:txBody>
      </p:sp>
      <p:sp>
        <p:nvSpPr>
          <p:cNvPr id="48" name="Gövde Düzeyi Bir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49" name="Metin Yer Tutucusu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aşlık Metn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Başlık Metni</a:t>
            </a:r>
          </a:p>
        </p:txBody>
      </p:sp>
      <p:sp>
        <p:nvSpPr>
          <p:cNvPr id="58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Başlık Metni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Başlık Metni</a:t>
            </a:r>
          </a:p>
        </p:txBody>
      </p:sp>
      <p:sp>
        <p:nvSpPr>
          <p:cNvPr id="73" name="Gövde Düzeyi Bir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74" name="Metin Yer Tutucusu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aşlık Metni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Başlık Metni</a:t>
            </a:r>
          </a:p>
        </p:txBody>
      </p:sp>
      <p:sp>
        <p:nvSpPr>
          <p:cNvPr id="83" name="Resim Yer Tutucusu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Gövde Düzeyi Bir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85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Metni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Başlık Metni</a:t>
            </a:r>
          </a:p>
        </p:txBody>
      </p:sp>
      <p:sp>
        <p:nvSpPr>
          <p:cNvPr id="3" name="Gövde Düzeyi Bir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4" name="Slayt Numarası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079776" y="2060848"/>
            <a:ext cx="4104456" cy="1938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6000" b="0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Bell MT" pitchFamily="18" charset="0"/>
                <a:sym typeface="Calibri"/>
              </a:rPr>
              <a:t>Gastronomi Turizmi</a:t>
            </a:r>
            <a:endParaRPr kumimoji="0" lang="tr-TR" sz="60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Bell MT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810521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lt Başlık 2"/>
          <p:cNvSpPr txBox="1">
            <a:spLocks noGrp="1"/>
          </p:cNvSpPr>
          <p:nvPr>
            <p:ph type="subTitle" idx="1"/>
          </p:nvPr>
        </p:nvSpPr>
        <p:spPr>
          <a:xfrm>
            <a:off x="1605019" y="1786975"/>
            <a:ext cx="10495527" cy="3470824"/>
          </a:xfrm>
          <a:prstGeom prst="rect">
            <a:avLst/>
          </a:prstGeom>
          <a:solidFill>
            <a:schemeClr val="accent2"/>
          </a:solidFill>
          <a:ln>
            <a:solidFill>
              <a:srgbClr val="AD5B24"/>
            </a:solidFill>
            <a:miter lim="800000"/>
          </a:ln>
        </p:spPr>
        <p:txBody>
          <a:bodyPr/>
          <a:lstStyle/>
          <a:p>
            <a:pPr defTabSz="859536">
              <a:lnSpc>
                <a:spcPct val="100000"/>
              </a:lnSpc>
              <a:spcBef>
                <a:spcPts val="0"/>
              </a:spcBef>
              <a:defRPr sz="2350" b="1">
                <a:solidFill>
                  <a:srgbClr val="FFFFFF"/>
                </a:solidFill>
              </a:defRPr>
            </a:pPr>
            <a:r>
              <a:rPr dirty="0"/>
              <a:t>GASTRONOMİ TURİST TİPOLOJİSİ</a:t>
            </a:r>
          </a:p>
          <a:p>
            <a:pPr defTabSz="859536">
              <a:lnSpc>
                <a:spcPct val="100000"/>
              </a:lnSpc>
              <a:spcBef>
                <a:spcPts val="0"/>
              </a:spcBef>
              <a:defRPr sz="2350" b="1">
                <a:solidFill>
                  <a:srgbClr val="FFFFFF"/>
                </a:solidFill>
              </a:defRPr>
            </a:pPr>
            <a:endParaRPr dirty="0"/>
          </a:p>
          <a:p>
            <a:pPr defTabSz="859536">
              <a:lnSpc>
                <a:spcPct val="100000"/>
              </a:lnSpc>
              <a:spcBef>
                <a:spcPts val="0"/>
              </a:spcBef>
              <a:defRPr sz="2350" b="1">
                <a:solidFill>
                  <a:srgbClr val="FFFFFF"/>
                </a:solidFill>
              </a:defRPr>
            </a:pPr>
            <a:r>
              <a:rPr dirty="0" err="1"/>
              <a:t>Türkiye’de</a:t>
            </a:r>
            <a:r>
              <a:rPr dirty="0"/>
              <a:t> </a:t>
            </a:r>
            <a:r>
              <a:rPr dirty="0" err="1"/>
              <a:t>Uygulanan</a:t>
            </a:r>
            <a:r>
              <a:rPr dirty="0"/>
              <a:t> </a:t>
            </a:r>
            <a:r>
              <a:rPr dirty="0" err="1"/>
              <a:t>Gastronomi</a:t>
            </a:r>
            <a:r>
              <a:rPr dirty="0"/>
              <a:t> </a:t>
            </a:r>
            <a:r>
              <a:rPr dirty="0" err="1"/>
              <a:t>Turları</a:t>
            </a:r>
            <a:r>
              <a:rPr dirty="0"/>
              <a:t> </a:t>
            </a:r>
            <a:r>
              <a:rPr dirty="0" err="1"/>
              <a:t>Rotaları</a:t>
            </a:r>
            <a:r>
              <a:rPr dirty="0"/>
              <a:t> </a:t>
            </a:r>
          </a:p>
          <a:p>
            <a:pPr defTabSz="859536">
              <a:lnSpc>
                <a:spcPct val="100000"/>
              </a:lnSpc>
              <a:spcBef>
                <a:spcPts val="0"/>
              </a:spcBef>
              <a:defRPr sz="2350" b="1">
                <a:solidFill>
                  <a:srgbClr val="FFFFFF"/>
                </a:solidFill>
              </a:defRPr>
            </a:pPr>
            <a:endParaRPr dirty="0"/>
          </a:p>
          <a:p>
            <a:pPr defTabSz="859536">
              <a:lnSpc>
                <a:spcPct val="100000"/>
              </a:lnSpc>
              <a:spcBef>
                <a:spcPts val="0"/>
              </a:spcBef>
              <a:defRPr sz="2350" b="1">
                <a:solidFill>
                  <a:srgbClr val="FFFFFF"/>
                </a:solidFill>
              </a:defRPr>
            </a:pPr>
            <a:r>
              <a:rPr dirty="0"/>
              <a:t>GASTRONOMİ UZMANLIĞI, TURLARI VE REHBERLİĞİ </a:t>
            </a:r>
          </a:p>
          <a:p>
            <a:pPr defTabSz="859536">
              <a:lnSpc>
                <a:spcPct val="100000"/>
              </a:lnSpc>
              <a:spcBef>
                <a:spcPts val="0"/>
              </a:spcBef>
              <a:defRPr sz="2350" b="1">
                <a:solidFill>
                  <a:srgbClr val="FFFFFF"/>
                </a:solidFill>
              </a:defRPr>
            </a:pPr>
            <a:endParaRPr dirty="0"/>
          </a:p>
          <a:p>
            <a:pPr defTabSz="859536">
              <a:lnSpc>
                <a:spcPct val="100000"/>
              </a:lnSpc>
              <a:spcBef>
                <a:spcPts val="0"/>
              </a:spcBef>
              <a:defRPr sz="2350" b="1">
                <a:solidFill>
                  <a:srgbClr val="FFFFFF"/>
                </a:solidFill>
              </a:defRPr>
            </a:pPr>
            <a:r>
              <a:rPr dirty="0"/>
              <a:t>TÜRKİYE’NİN GASTRONOMİ TURİZMİ DESTİNASYONLARININ BELİRLENMESİ</a:t>
            </a:r>
            <a:endParaRPr sz="1128" dirty="0"/>
          </a:p>
          <a:p>
            <a:pPr algn="l" defTabSz="859536">
              <a:lnSpc>
                <a:spcPct val="100000"/>
              </a:lnSpc>
              <a:spcBef>
                <a:spcPts val="0"/>
              </a:spcBef>
              <a:defRPr sz="1692">
                <a:solidFill>
                  <a:srgbClr val="FFFFFF"/>
                </a:solidFill>
              </a:defRPr>
            </a:pPr>
            <a:endParaRPr sz="1128" dirty="0"/>
          </a:p>
          <a:p>
            <a:pPr algn="l" defTabSz="859536">
              <a:lnSpc>
                <a:spcPct val="100000"/>
              </a:lnSpc>
              <a:spcBef>
                <a:spcPts val="0"/>
              </a:spcBef>
              <a:defRPr sz="1692">
                <a:solidFill>
                  <a:srgbClr val="FFFFFF"/>
                </a:solidFill>
              </a:defRPr>
            </a:pPr>
            <a:endParaRPr sz="1128" dirty="0"/>
          </a:p>
          <a:p>
            <a:pPr algn="l" defTabSz="859536">
              <a:lnSpc>
                <a:spcPct val="100000"/>
              </a:lnSpc>
              <a:spcBef>
                <a:spcPts val="0"/>
              </a:spcBef>
              <a:defRPr sz="1692">
                <a:solidFill>
                  <a:srgbClr val="FFFFFF"/>
                </a:solidFill>
              </a:defRPr>
            </a:pPr>
            <a:endParaRPr sz="1128" dirty="0"/>
          </a:p>
        </p:txBody>
      </p:sp>
      <p:sp>
        <p:nvSpPr>
          <p:cNvPr id="120" name="Metin kutusu 6"/>
          <p:cNvSpPr txBox="1"/>
          <p:nvPr/>
        </p:nvSpPr>
        <p:spPr>
          <a:xfrm>
            <a:off x="1656395" y="1049408"/>
            <a:ext cx="5889232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400" b="1"/>
            </a:lvl1pPr>
          </a:lstStyle>
          <a:p>
            <a:r>
              <a:rPr dirty="0"/>
              <a:t>HAFTALIK AKIŞ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Başlık 1"/>
          <p:cNvSpPr txBox="1">
            <a:spLocks noGrp="1"/>
          </p:cNvSpPr>
          <p:nvPr>
            <p:ph type="ctrTitle"/>
          </p:nvPr>
        </p:nvSpPr>
        <p:spPr>
          <a:xfrm>
            <a:off x="2256305" y="-302466"/>
            <a:ext cx="9144001" cy="115188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400" b="1">
                <a:solidFill>
                  <a:schemeClr val="accent2"/>
                </a:solidFill>
              </a:defRPr>
            </a:lvl1pPr>
          </a:lstStyle>
          <a:p>
            <a:r>
              <a:t>GASTRONOMİ TURİST TİPOLOJİSİ</a:t>
            </a:r>
          </a:p>
        </p:txBody>
      </p:sp>
      <p:sp>
        <p:nvSpPr>
          <p:cNvPr id="124" name="TATİLE İTEN UNSURLAR?"/>
          <p:cNvSpPr/>
          <p:nvPr/>
        </p:nvSpPr>
        <p:spPr>
          <a:xfrm>
            <a:off x="2171649" y="2182306"/>
            <a:ext cx="1270001" cy="1270001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TATİLE İTEN UNSURLAR?</a:t>
            </a:r>
          </a:p>
        </p:txBody>
      </p:sp>
      <p:sp>
        <p:nvSpPr>
          <p:cNvPr id="125" name="O BÖLGEYE ÖZGÜ ÇEKİM UNSURLARI?"/>
          <p:cNvSpPr/>
          <p:nvPr/>
        </p:nvSpPr>
        <p:spPr>
          <a:xfrm>
            <a:off x="3901581" y="3290868"/>
            <a:ext cx="1423249" cy="1915816"/>
          </a:xfrm>
          <a:prstGeom prst="roundRect">
            <a:avLst>
              <a:gd name="adj" fmla="val 13385"/>
            </a:avLst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O BÖLGEYE ÖZGÜ ÇEKİM UNSURLARI?</a:t>
            </a:r>
          </a:p>
        </p:txBody>
      </p:sp>
      <p:sp>
        <p:nvSpPr>
          <p:cNvPr id="126" name="TATİLE KARAR VERME AŞAMASINDA KULLANILAN ENFORMASYON KAYNAKLARI"/>
          <p:cNvSpPr/>
          <p:nvPr/>
        </p:nvSpPr>
        <p:spPr>
          <a:xfrm>
            <a:off x="5842000" y="1859398"/>
            <a:ext cx="2814556" cy="1915817"/>
          </a:xfrm>
          <a:prstGeom prst="roundRect">
            <a:avLst>
              <a:gd name="adj" fmla="val 11548"/>
            </a:avLst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TATİLE KARAR VERME AŞAMASINDA KULLANILAN ENFORMASYON KAYNAKLARI</a:t>
            </a:r>
          </a:p>
        </p:txBody>
      </p:sp>
      <p:sp>
        <p:nvSpPr>
          <p:cNvPr id="127" name="ARZI OLUŞTURAN DESTİNASYONUN GASTRONOMİ TURİZMİ ÜRÜNLERİNİN BELİRLENMESİ"/>
          <p:cNvSpPr/>
          <p:nvPr/>
        </p:nvSpPr>
        <p:spPr>
          <a:xfrm>
            <a:off x="9173726" y="3404207"/>
            <a:ext cx="2814556" cy="1915816"/>
          </a:xfrm>
          <a:prstGeom prst="roundRect">
            <a:avLst>
              <a:gd name="adj" fmla="val 11548"/>
            </a:avLst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ARZI OLUŞTURAN DESTİNASYONUN GASTRONOMİ TURİZMİ ÜRÜNLERİNİN BELİRLENMESİ</a:t>
            </a:r>
          </a:p>
        </p:txBody>
      </p:sp>
      <p:sp>
        <p:nvSpPr>
          <p:cNvPr id="128" name="PAZARLAMA FAALİYETLERİ ÖNCESİ"/>
          <p:cNvSpPr/>
          <p:nvPr/>
        </p:nvSpPr>
        <p:spPr>
          <a:xfrm>
            <a:off x="5353732" y="5505968"/>
            <a:ext cx="3434884" cy="905888"/>
          </a:xfrm>
          <a:prstGeom prst="roundRect">
            <a:avLst>
              <a:gd name="adj" fmla="val 24423"/>
            </a:avLst>
          </a:prstGeom>
          <a:solidFill>
            <a:srgbClr val="FF9300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 b="1">
                <a:solidFill>
                  <a:srgbClr val="FFFFFF"/>
                </a:solidFill>
              </a:defRPr>
            </a:lvl1pPr>
          </a:lstStyle>
          <a:p>
            <a:r>
              <a:t>PAZARLAMA FAALİYETLERİ ÖNCESİ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"/>
          <p:cNvSpPr txBox="1">
            <a:spLocks noGrp="1"/>
          </p:cNvSpPr>
          <p:nvPr>
            <p:ph type="ctrTitle"/>
          </p:nvPr>
        </p:nvSpPr>
        <p:spPr>
          <a:xfrm>
            <a:off x="2256305" y="-302466"/>
            <a:ext cx="9144001" cy="115188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400" b="1">
                <a:solidFill>
                  <a:schemeClr val="accent2"/>
                </a:solidFill>
              </a:defRPr>
            </a:lvl1pPr>
          </a:lstStyle>
          <a:p>
            <a:r>
              <a:t>GASTRONOMİ TURİST TİPOLOJİSİ</a:t>
            </a:r>
          </a:p>
        </p:txBody>
      </p:sp>
      <p:sp>
        <p:nvSpPr>
          <p:cNvPr id="132" name="TURİSTİN KİŞİSEL ÖZELLİKLERİ DOĞRULTUSUNDA,"/>
          <p:cNvSpPr/>
          <p:nvPr/>
        </p:nvSpPr>
        <p:spPr>
          <a:xfrm>
            <a:off x="1669721" y="1664186"/>
            <a:ext cx="1926568" cy="1387957"/>
          </a:xfrm>
          <a:prstGeom prst="roundRect">
            <a:avLst>
              <a:gd name="adj" fmla="val 15000"/>
            </a:avLst>
          </a:prstGeom>
          <a:solidFill>
            <a:srgbClr val="EDAE34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TURİSTİN KİŞİSEL ÖZELLİKLERİ DOĞRULTUSUNDA,</a:t>
            </a:r>
          </a:p>
        </p:txBody>
      </p:sp>
      <p:sp>
        <p:nvSpPr>
          <p:cNvPr id="133" name="TURİSTİK FAALİYET ORGANİZASYONU"/>
          <p:cNvSpPr/>
          <p:nvPr/>
        </p:nvSpPr>
        <p:spPr>
          <a:xfrm>
            <a:off x="3618930" y="2675601"/>
            <a:ext cx="1752955" cy="1915816"/>
          </a:xfrm>
          <a:prstGeom prst="roundRect">
            <a:avLst>
              <a:gd name="adj" fmla="val 10867"/>
            </a:avLst>
          </a:prstGeom>
          <a:solidFill>
            <a:schemeClr val="accent4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TURİSTİK FAALİYET ORGANİZASYONU</a:t>
            </a:r>
          </a:p>
        </p:txBody>
      </p:sp>
      <p:sp>
        <p:nvSpPr>
          <p:cNvPr id="134" name="KONAKLAMA ALANLARININ TÜRÜ VE SEÇİMİ"/>
          <p:cNvSpPr/>
          <p:nvPr/>
        </p:nvSpPr>
        <p:spPr>
          <a:xfrm>
            <a:off x="5421027" y="1956546"/>
            <a:ext cx="2814556" cy="1387956"/>
          </a:xfrm>
          <a:prstGeom prst="roundRect">
            <a:avLst>
              <a:gd name="adj" fmla="val 15940"/>
            </a:avLst>
          </a:prstGeom>
          <a:solidFill>
            <a:schemeClr val="accent4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KONAKLAMA ALANLARININ TÜRÜ VE SEÇİMİ</a:t>
            </a:r>
          </a:p>
        </p:txBody>
      </p:sp>
      <p:sp>
        <p:nvSpPr>
          <p:cNvPr id="135" name="ULAŞIM ŞEKİLLERİ"/>
          <p:cNvSpPr/>
          <p:nvPr/>
        </p:nvSpPr>
        <p:spPr>
          <a:xfrm>
            <a:off x="7814800" y="3528392"/>
            <a:ext cx="1926568" cy="1139181"/>
          </a:xfrm>
          <a:prstGeom prst="roundRect">
            <a:avLst>
              <a:gd name="adj" fmla="val 15940"/>
            </a:avLst>
          </a:prstGeom>
          <a:solidFill>
            <a:schemeClr val="accent4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ULAŞIM ŞEKİLLERİ</a:t>
            </a:r>
          </a:p>
        </p:txBody>
      </p:sp>
      <p:sp>
        <p:nvSpPr>
          <p:cNvPr id="136" name="YEREL HALKLA İLETİŞİM BİÇİMLERİ"/>
          <p:cNvSpPr/>
          <p:nvPr/>
        </p:nvSpPr>
        <p:spPr>
          <a:xfrm>
            <a:off x="10060322" y="2667727"/>
            <a:ext cx="1926568" cy="1139181"/>
          </a:xfrm>
          <a:prstGeom prst="roundRect">
            <a:avLst>
              <a:gd name="adj" fmla="val 15940"/>
            </a:avLst>
          </a:prstGeom>
          <a:solidFill>
            <a:schemeClr val="accent4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YEREL HALKLA İLETİŞİM BİÇİMLERİ</a:t>
            </a:r>
          </a:p>
        </p:txBody>
      </p:sp>
      <p:sp>
        <p:nvSpPr>
          <p:cNvPr id="137" name="DİKKATE ALINARAK TURİSTLERİN KATEGORİLERE AYRILMASI"/>
          <p:cNvSpPr/>
          <p:nvPr/>
        </p:nvSpPr>
        <p:spPr>
          <a:xfrm>
            <a:off x="4285965" y="5274516"/>
            <a:ext cx="5654157" cy="1139180"/>
          </a:xfrm>
          <a:prstGeom prst="roundRect">
            <a:avLst>
              <a:gd name="adj" fmla="val 15940"/>
            </a:avLst>
          </a:prstGeom>
          <a:solidFill>
            <a:schemeClr val="accent2">
              <a:satOff val="-18194"/>
              <a:lumOff val="-11215"/>
            </a:schemeClr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DİKKATE ALINARAK TURİSTLERİN KATEGORİLERE AYRILMASI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Başlık 1"/>
          <p:cNvSpPr txBox="1">
            <a:spLocks noGrp="1"/>
          </p:cNvSpPr>
          <p:nvPr>
            <p:ph type="ctrTitle"/>
          </p:nvPr>
        </p:nvSpPr>
        <p:spPr>
          <a:xfrm>
            <a:off x="2256305" y="-302466"/>
            <a:ext cx="9144001" cy="115188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400" b="1">
                <a:solidFill>
                  <a:schemeClr val="accent2"/>
                </a:solidFill>
              </a:defRPr>
            </a:lvl1pPr>
          </a:lstStyle>
          <a:p>
            <a:r>
              <a:t>GASTRONOMİ TURİST TİPOLOJİSİ</a:t>
            </a:r>
          </a:p>
        </p:txBody>
      </p:sp>
      <p:sp>
        <p:nvSpPr>
          <p:cNvPr id="141" name="VAROLUŞÇU"/>
          <p:cNvSpPr/>
          <p:nvPr/>
        </p:nvSpPr>
        <p:spPr>
          <a:xfrm>
            <a:off x="2420779" y="2707984"/>
            <a:ext cx="1752955" cy="1915816"/>
          </a:xfrm>
          <a:prstGeom prst="roundRect">
            <a:avLst>
              <a:gd name="adj" fmla="val 10867"/>
            </a:avLst>
          </a:prstGeom>
          <a:solidFill>
            <a:schemeClr val="accent4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sz="2300" b="1">
                <a:solidFill>
                  <a:srgbClr val="FFFFFF"/>
                </a:solidFill>
              </a:defRPr>
            </a:lvl1pPr>
          </a:lstStyle>
          <a:p>
            <a:r>
              <a:t>VAROLUŞÇU</a:t>
            </a:r>
          </a:p>
        </p:txBody>
      </p:sp>
      <p:sp>
        <p:nvSpPr>
          <p:cNvPr id="142" name="DENEYSELCİ"/>
          <p:cNvSpPr/>
          <p:nvPr/>
        </p:nvSpPr>
        <p:spPr>
          <a:xfrm>
            <a:off x="4805760" y="1843207"/>
            <a:ext cx="2814556" cy="1387957"/>
          </a:xfrm>
          <a:prstGeom prst="roundRect">
            <a:avLst>
              <a:gd name="adj" fmla="val 15940"/>
            </a:avLst>
          </a:prstGeom>
          <a:solidFill>
            <a:schemeClr val="accent4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 sz="2200" b="1">
                <a:solidFill>
                  <a:srgbClr val="FFFFFF"/>
                </a:solidFill>
              </a:defRPr>
            </a:lvl1pPr>
          </a:lstStyle>
          <a:p>
            <a:r>
              <a:t>DENEYSELCİ</a:t>
            </a:r>
          </a:p>
        </p:txBody>
      </p:sp>
      <p:sp>
        <p:nvSpPr>
          <p:cNvPr id="143" name="KOLAYCI"/>
          <p:cNvSpPr/>
          <p:nvPr/>
        </p:nvSpPr>
        <p:spPr>
          <a:xfrm>
            <a:off x="6875708" y="3512201"/>
            <a:ext cx="1926569" cy="1139181"/>
          </a:xfrm>
          <a:prstGeom prst="roundRect">
            <a:avLst>
              <a:gd name="adj" fmla="val 15940"/>
            </a:avLst>
          </a:prstGeom>
          <a:solidFill>
            <a:schemeClr val="accent4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 sz="2200" b="1">
                <a:solidFill>
                  <a:srgbClr val="FFFFFF"/>
                </a:solidFill>
              </a:defRPr>
            </a:lvl1pPr>
          </a:lstStyle>
          <a:p>
            <a:r>
              <a:t>KOLAYCI</a:t>
            </a:r>
          </a:p>
        </p:txBody>
      </p:sp>
      <p:sp>
        <p:nvSpPr>
          <p:cNvPr id="144" name="REKREASYONEL"/>
          <p:cNvSpPr/>
          <p:nvPr/>
        </p:nvSpPr>
        <p:spPr>
          <a:xfrm>
            <a:off x="9105039" y="2619153"/>
            <a:ext cx="1926568" cy="1139181"/>
          </a:xfrm>
          <a:prstGeom prst="roundRect">
            <a:avLst>
              <a:gd name="adj" fmla="val 15940"/>
            </a:avLst>
          </a:prstGeom>
          <a:solidFill>
            <a:schemeClr val="accent4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 sz="2200" b="1">
                <a:solidFill>
                  <a:srgbClr val="FFFFFF"/>
                </a:solidFill>
              </a:defRPr>
            </a:lvl1pPr>
          </a:lstStyle>
          <a:p>
            <a:r>
              <a:t>REKREASYONEL</a:t>
            </a:r>
          </a:p>
        </p:txBody>
      </p:sp>
      <p:sp>
        <p:nvSpPr>
          <p:cNvPr id="145" name="Hjalager’e göre turist tipolojileri"/>
          <p:cNvSpPr/>
          <p:nvPr/>
        </p:nvSpPr>
        <p:spPr>
          <a:xfrm>
            <a:off x="4285965" y="5274516"/>
            <a:ext cx="5654157" cy="1139180"/>
          </a:xfrm>
          <a:prstGeom prst="roundRect">
            <a:avLst>
              <a:gd name="adj" fmla="val 15940"/>
            </a:avLst>
          </a:prstGeom>
          <a:solidFill>
            <a:schemeClr val="accent2">
              <a:satOff val="-18194"/>
              <a:lumOff val="-11215"/>
            </a:schemeClr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 sz="2100" b="1">
                <a:solidFill>
                  <a:srgbClr val="FFFFFF"/>
                </a:solidFill>
              </a:defRPr>
            </a:lvl1pPr>
          </a:lstStyle>
          <a:p>
            <a:r>
              <a:t>Hjalager’e göre turist tipolojileri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Başlık 1"/>
          <p:cNvSpPr txBox="1">
            <a:spLocks noGrp="1"/>
          </p:cNvSpPr>
          <p:nvPr>
            <p:ph type="ctrTitle"/>
          </p:nvPr>
        </p:nvSpPr>
        <p:spPr>
          <a:xfrm>
            <a:off x="1524000" y="248036"/>
            <a:ext cx="9144000" cy="1835518"/>
          </a:xfrm>
          <a:prstGeom prst="rect">
            <a:avLst/>
          </a:prstGeom>
          <a:solidFill>
            <a:srgbClr val="FFB8B5"/>
          </a:solidFill>
        </p:spPr>
        <p:txBody>
          <a:bodyPr/>
          <a:lstStyle>
            <a:lvl1pPr>
              <a:defRPr sz="4600" b="1"/>
            </a:lvl1pPr>
          </a:lstStyle>
          <a:p>
            <a:r>
              <a:t>VAROLUŞÇU GASTRONOMİ TURİSTLERİ</a:t>
            </a:r>
          </a:p>
        </p:txBody>
      </p:sp>
      <p:sp>
        <p:nvSpPr>
          <p:cNvPr id="148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580416" y="2714725"/>
            <a:ext cx="970108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800"/>
            </a:pPr>
            <a:r>
              <a:t>Seyahat organizasyonunun başından sonuna kadar tüm süreçleri organize eder.</a:t>
            </a:r>
          </a:p>
          <a:p>
            <a:pPr algn="l">
              <a:lnSpc>
                <a:spcPct val="120000"/>
              </a:lnSpc>
              <a:defRPr sz="2800"/>
            </a:pPr>
            <a:r>
              <a:t>Dışa dönüktür (allocentric).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Başlık 1"/>
          <p:cNvSpPr txBox="1">
            <a:spLocks noGrp="1"/>
          </p:cNvSpPr>
          <p:nvPr>
            <p:ph type="ctrTitle"/>
          </p:nvPr>
        </p:nvSpPr>
        <p:spPr>
          <a:xfrm>
            <a:off x="1524000" y="248036"/>
            <a:ext cx="9144000" cy="1835518"/>
          </a:xfrm>
          <a:prstGeom prst="rect">
            <a:avLst/>
          </a:prstGeom>
          <a:solidFill>
            <a:srgbClr val="FFB8B5"/>
          </a:solidFill>
        </p:spPr>
        <p:txBody>
          <a:bodyPr/>
          <a:lstStyle>
            <a:lvl1pPr>
              <a:defRPr sz="5100" b="1"/>
            </a:lvl1pPr>
          </a:lstStyle>
          <a:p>
            <a:r>
              <a:t>VAROLUŞÇU GASTRONOMİ TURİSTLERİ</a:t>
            </a:r>
          </a:p>
        </p:txBody>
      </p:sp>
      <p:sp>
        <p:nvSpPr>
          <p:cNvPr id="152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Yİyecek-içecek fiziksel ihtiyacın ötesindedir.</a:t>
            </a:r>
          </a:p>
          <a:p>
            <a:pPr algn="l">
              <a:lnSpc>
                <a:spcPct val="120000"/>
              </a:lnSpc>
              <a:defRPr sz="2600"/>
            </a:pPr>
            <a:r>
              <a:t>Yerel mutfağı en ayrıntılı şekliyle öğrenmek isterler.</a:t>
            </a:r>
          </a:p>
          <a:p>
            <a:pPr algn="l">
              <a:lnSpc>
                <a:spcPct val="120000"/>
              </a:lnSpc>
              <a:defRPr sz="2600"/>
            </a:pPr>
            <a:r>
              <a:t>Tüm faaliyetlerde etkin şekilde katılım sağlamak isterler.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Başlık 1"/>
          <p:cNvSpPr txBox="1">
            <a:spLocks noGrp="1"/>
          </p:cNvSpPr>
          <p:nvPr>
            <p:ph type="ctrTitle"/>
          </p:nvPr>
        </p:nvSpPr>
        <p:spPr>
          <a:xfrm>
            <a:off x="1524000" y="248036"/>
            <a:ext cx="9144000" cy="1835518"/>
          </a:xfrm>
          <a:prstGeom prst="rect">
            <a:avLst/>
          </a:prstGeom>
          <a:solidFill>
            <a:srgbClr val="FFB8B5"/>
          </a:solidFill>
        </p:spPr>
        <p:txBody>
          <a:bodyPr/>
          <a:lstStyle>
            <a:lvl1pPr>
              <a:defRPr sz="5100" b="1"/>
            </a:lvl1pPr>
          </a:lstStyle>
          <a:p>
            <a:r>
              <a:t>VAROLUŞÇU GASTRONOMİ TURİSTLERİ</a:t>
            </a:r>
          </a:p>
        </p:txBody>
      </p:sp>
      <p:sp>
        <p:nvSpPr>
          <p:cNvPr id="156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Moda ya da eğilim (trend) haline gelen mekanlarda ayiyecek içecek tüketiminde bulunmak istemezler.</a:t>
            </a:r>
          </a:p>
          <a:p>
            <a:pPr algn="l">
              <a:lnSpc>
                <a:spcPct val="120000"/>
              </a:lnSpc>
              <a:defRPr sz="2600"/>
            </a:pPr>
            <a:r>
              <a:t>Halkın yiyecek-içecek tükettiği, yerel halkla iletişim kurabileceklerimekanları ve yemekleri deneyimlemek isterler.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Başlık 1"/>
          <p:cNvSpPr txBox="1">
            <a:spLocks noGrp="1"/>
          </p:cNvSpPr>
          <p:nvPr>
            <p:ph type="ctrTitle"/>
          </p:nvPr>
        </p:nvSpPr>
        <p:spPr>
          <a:xfrm>
            <a:off x="1524000" y="248036"/>
            <a:ext cx="9144000" cy="1835518"/>
          </a:xfrm>
          <a:prstGeom prst="rect">
            <a:avLst/>
          </a:prstGeom>
          <a:solidFill>
            <a:srgbClr val="FFB8B5"/>
          </a:solidFill>
        </p:spPr>
        <p:txBody>
          <a:bodyPr/>
          <a:lstStyle>
            <a:lvl1pPr>
              <a:defRPr sz="5100" b="1"/>
            </a:lvl1pPr>
          </a:lstStyle>
          <a:p>
            <a:r>
              <a:t>VAROLUŞÇU GASTRONOMİ TURİSTLERİ</a:t>
            </a:r>
          </a:p>
        </p:txBody>
      </p:sp>
      <p:sp>
        <p:nvSpPr>
          <p:cNvPr id="160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Öğrenme konusunda hassaslardır.</a:t>
            </a:r>
          </a:p>
          <a:p>
            <a:pPr algn="l">
              <a:lnSpc>
                <a:spcPct val="120000"/>
              </a:lnSpc>
              <a:defRPr sz="2600"/>
            </a:pPr>
            <a:r>
              <a:t>Yiyecek içeceğin üretim aşamalarını gözlemleyip uygulayabilecekleri mutfak kursları, bağbozumu gezileri, şarap veya peynir üretim turlarına katılım sağlarlar.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Başlık 1"/>
          <p:cNvSpPr txBox="1">
            <a:spLocks noGrp="1"/>
          </p:cNvSpPr>
          <p:nvPr>
            <p:ph type="ctrTitle"/>
          </p:nvPr>
        </p:nvSpPr>
        <p:spPr>
          <a:xfrm>
            <a:off x="1524000" y="248036"/>
            <a:ext cx="9144000" cy="1835518"/>
          </a:xfrm>
          <a:prstGeom prst="rect">
            <a:avLst/>
          </a:prstGeom>
          <a:solidFill>
            <a:srgbClr val="FFB8B5"/>
          </a:solidFill>
        </p:spPr>
        <p:txBody>
          <a:bodyPr/>
          <a:lstStyle>
            <a:lvl1pPr>
              <a:defRPr sz="5100" b="1"/>
            </a:lvl1pPr>
          </a:lstStyle>
          <a:p>
            <a:r>
              <a:t>VAROLUŞÇU GASTRONOMİ TURİSTLERİ</a:t>
            </a:r>
          </a:p>
        </p:txBody>
      </p:sp>
      <p:sp>
        <p:nvSpPr>
          <p:cNvPr id="164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Gastronomi turistik ürün satın alma eğilimindedirler.</a:t>
            </a:r>
          </a:p>
          <a:p>
            <a:pPr algn="l">
              <a:lnSpc>
                <a:spcPct val="120000"/>
              </a:lnSpc>
              <a:defRPr sz="2600"/>
            </a:pPr>
            <a:r>
              <a:t>Deneyim, gözlem, eğitim vb yollarla öğrendikleri bilgileri yaşadıkları alanlara taşırlar.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Başlık 1"/>
          <p:cNvSpPr txBox="1">
            <a:spLocks noGrp="1"/>
          </p:cNvSpPr>
          <p:nvPr>
            <p:ph type="ctrTitle"/>
          </p:nvPr>
        </p:nvSpPr>
        <p:spPr>
          <a:xfrm>
            <a:off x="1524000" y="248036"/>
            <a:ext cx="9144000" cy="1835518"/>
          </a:xfrm>
          <a:prstGeom prst="rect">
            <a:avLst/>
          </a:prstGeom>
          <a:solidFill>
            <a:srgbClr val="FFB8B5"/>
          </a:solidFill>
        </p:spPr>
        <p:txBody>
          <a:bodyPr/>
          <a:lstStyle>
            <a:lvl1pPr>
              <a:defRPr sz="5100" b="1"/>
            </a:lvl1pPr>
          </a:lstStyle>
          <a:p>
            <a:r>
              <a:t>VAROLUŞÇU GASTRONOMİ TURİSTLERİ</a:t>
            </a:r>
          </a:p>
        </p:txBody>
      </p:sp>
      <p:sp>
        <p:nvSpPr>
          <p:cNvPr id="168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>
            <a:lvl1pPr algn="l">
              <a:lnSpc>
                <a:spcPct val="120000"/>
              </a:lnSpc>
              <a:defRPr sz="2600"/>
            </a:lvl1pPr>
          </a:lstStyle>
          <a:p>
            <a:r>
              <a:t>Paket haline getirilmiş gastronomi turlarına katılma ya da gastronomiyle ilgili bilgi bulma konusunda seyahat acentelerine karşı bir tırım sergilemektedirler.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Başlık 1"/>
          <p:cNvSpPr txBox="1">
            <a:spLocks noGrp="1"/>
          </p:cNvSpPr>
          <p:nvPr>
            <p:ph type="ctrTitle"/>
          </p:nvPr>
        </p:nvSpPr>
        <p:spPr>
          <a:xfrm>
            <a:off x="1524000" y="248036"/>
            <a:ext cx="9144000" cy="1835518"/>
          </a:xfrm>
          <a:prstGeom prst="rect">
            <a:avLst/>
          </a:prstGeom>
          <a:solidFill>
            <a:srgbClr val="FFB8B5"/>
          </a:solidFill>
        </p:spPr>
        <p:txBody>
          <a:bodyPr/>
          <a:lstStyle>
            <a:lvl1pPr>
              <a:defRPr sz="5100" b="1"/>
            </a:lvl1pPr>
          </a:lstStyle>
          <a:p>
            <a:r>
              <a:t>VAROLUŞÇU GASTRONOMİ TURİSTLERİ</a:t>
            </a:r>
          </a:p>
        </p:txBody>
      </p:sp>
      <p:sp>
        <p:nvSpPr>
          <p:cNvPr id="172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Araştırmayı, öğrenmeyi, kendi organizasyonlarını yapmayı severler.</a:t>
            </a:r>
          </a:p>
          <a:p>
            <a:pPr algn="l">
              <a:lnSpc>
                <a:spcPct val="120000"/>
              </a:lnSpc>
              <a:defRPr sz="2600"/>
            </a:pPr>
            <a:r>
              <a:t>Temel bilgi kaynakları: seyahat yazarları, yiyecek-içecek ile ilgili reklam amacı gütmeyen bloglar.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Başlık 1"/>
          <p:cNvSpPr txBox="1">
            <a:spLocks noGrp="1"/>
          </p:cNvSpPr>
          <p:nvPr>
            <p:ph type="ctrTitle"/>
          </p:nvPr>
        </p:nvSpPr>
        <p:spPr>
          <a:xfrm>
            <a:off x="2163774" y="150888"/>
            <a:ext cx="8067727" cy="1428018"/>
          </a:xfrm>
          <a:prstGeom prst="rect">
            <a:avLst/>
          </a:prstGeom>
          <a:solidFill>
            <a:srgbClr val="FF95CC"/>
          </a:solidFill>
        </p:spPr>
        <p:txBody>
          <a:bodyPr/>
          <a:lstStyle>
            <a:lvl1pPr defTabSz="813816">
              <a:defRPr sz="4539" b="1">
                <a:solidFill>
                  <a:srgbClr val="FFFFFF"/>
                </a:solidFill>
              </a:defRPr>
            </a:lvl1pPr>
          </a:lstStyle>
          <a:p>
            <a:r>
              <a:t>DENEYSEL GASTRONOMİ TURİSTLERİ</a:t>
            </a:r>
          </a:p>
        </p:txBody>
      </p:sp>
      <p:sp>
        <p:nvSpPr>
          <p:cNvPr id="176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Kendi organizasyonlarını yapmayı severler.</a:t>
            </a:r>
          </a:p>
          <a:p>
            <a:pPr algn="l">
              <a:lnSpc>
                <a:spcPct val="120000"/>
              </a:lnSpc>
              <a:defRPr sz="2600"/>
            </a:pPr>
            <a:r>
              <a:t>İçe dönüktürler (pscyhocentric)</a:t>
            </a:r>
          </a:p>
          <a:p>
            <a:pPr algn="l">
              <a:lnSpc>
                <a:spcPct val="120000"/>
              </a:lnSpc>
              <a:defRPr sz="2600"/>
            </a:pPr>
            <a:r>
              <a:t>Yiyecek içecek yaşam biçimlerinin göstergesidir.</a:t>
            </a:r>
          </a:p>
          <a:p>
            <a:pPr algn="l">
              <a:lnSpc>
                <a:spcPct val="120000"/>
              </a:lnSpc>
              <a:defRPr sz="2600"/>
            </a:pPr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Başlık 1"/>
          <p:cNvSpPr txBox="1">
            <a:spLocks noGrp="1"/>
          </p:cNvSpPr>
          <p:nvPr>
            <p:ph type="ctrTitle"/>
          </p:nvPr>
        </p:nvSpPr>
        <p:spPr>
          <a:xfrm>
            <a:off x="2163774" y="150888"/>
            <a:ext cx="8067727" cy="1428018"/>
          </a:xfrm>
          <a:prstGeom prst="rect">
            <a:avLst/>
          </a:prstGeom>
          <a:solidFill>
            <a:srgbClr val="FF95CC"/>
          </a:solidFill>
        </p:spPr>
        <p:txBody>
          <a:bodyPr/>
          <a:lstStyle>
            <a:lvl1pPr defTabSz="813816">
              <a:defRPr sz="4539" b="1">
                <a:solidFill>
                  <a:srgbClr val="FFFFFF"/>
                </a:solidFill>
              </a:defRPr>
            </a:lvl1pPr>
          </a:lstStyle>
          <a:p>
            <a:r>
              <a:t>DENEYSEL GASTRONOMİ TURİSTLERİ</a:t>
            </a:r>
          </a:p>
        </p:txBody>
      </p:sp>
      <p:sp>
        <p:nvSpPr>
          <p:cNvPr id="180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 defTabSz="850391">
              <a:lnSpc>
                <a:spcPct val="120000"/>
              </a:lnSpc>
              <a:spcBef>
                <a:spcPts val="900"/>
              </a:spcBef>
              <a:defRPr sz="2418"/>
            </a:pPr>
            <a:r>
              <a:t>Lüks, şık ve abartılı restoranları ziyaret ederler.</a:t>
            </a:r>
          </a:p>
          <a:p>
            <a:pPr algn="l" defTabSz="850391">
              <a:lnSpc>
                <a:spcPct val="120000"/>
              </a:lnSpc>
              <a:spcBef>
                <a:spcPts val="900"/>
              </a:spcBef>
              <a:defRPr sz="2418"/>
            </a:pPr>
            <a:r>
              <a:t>Moda haline gelmiş yiyecek içecekleri tüketirler.</a:t>
            </a:r>
          </a:p>
          <a:p>
            <a:pPr algn="l" defTabSz="850391">
              <a:lnSpc>
                <a:spcPct val="120000"/>
              </a:lnSpc>
              <a:spcBef>
                <a:spcPts val="900"/>
              </a:spcBef>
              <a:defRPr sz="2418"/>
            </a:pPr>
            <a:r>
              <a:t>Restoranda bulunmuş olmak hoşlarına gider.</a:t>
            </a:r>
          </a:p>
          <a:p>
            <a:pPr algn="l" defTabSz="850391">
              <a:lnSpc>
                <a:spcPct val="120000"/>
              </a:lnSpc>
              <a:spcBef>
                <a:spcPts val="900"/>
              </a:spcBef>
              <a:defRPr sz="2418"/>
            </a:pPr>
            <a:r>
              <a:t>Restoranda fotoğraf çekip sosyal medya hesabında paylaşmak önemlidir.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Başlık 1"/>
          <p:cNvSpPr txBox="1">
            <a:spLocks noGrp="1"/>
          </p:cNvSpPr>
          <p:nvPr>
            <p:ph type="ctrTitle"/>
          </p:nvPr>
        </p:nvSpPr>
        <p:spPr>
          <a:xfrm>
            <a:off x="2163774" y="150888"/>
            <a:ext cx="8067727" cy="1428018"/>
          </a:xfrm>
          <a:prstGeom prst="rect">
            <a:avLst/>
          </a:prstGeom>
          <a:solidFill>
            <a:srgbClr val="FF95CC"/>
          </a:solidFill>
        </p:spPr>
        <p:txBody>
          <a:bodyPr/>
          <a:lstStyle>
            <a:lvl1pPr defTabSz="813816">
              <a:defRPr sz="4539" b="1">
                <a:solidFill>
                  <a:srgbClr val="FFFFFF"/>
                </a:solidFill>
              </a:defRPr>
            </a:lvl1pPr>
          </a:lstStyle>
          <a:p>
            <a:r>
              <a:t>DENEYSEL GASTRONOMİ TURİSTLERİ</a:t>
            </a:r>
          </a:p>
        </p:txBody>
      </p:sp>
      <p:sp>
        <p:nvSpPr>
          <p:cNvPr id="184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Temel bilgi kaynakları: Moda ve son eğilimleri belirleyen magazinsel dergiler.</a:t>
            </a:r>
          </a:p>
          <a:p>
            <a:pPr algn="l">
              <a:lnSpc>
                <a:spcPct val="120000"/>
              </a:lnSpc>
              <a:defRPr sz="2600"/>
            </a:pPr>
            <a:r>
              <a:t>Yeni açılan restoranlar, yenilikçi servis şekilleri, yemek reçeteleri gibi bilgiler edinip deneyimlemek isterler.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Başlık 1"/>
          <p:cNvSpPr txBox="1">
            <a:spLocks noGrp="1"/>
          </p:cNvSpPr>
          <p:nvPr>
            <p:ph type="ctrTitle"/>
          </p:nvPr>
        </p:nvSpPr>
        <p:spPr>
          <a:xfrm>
            <a:off x="2163774" y="150888"/>
            <a:ext cx="8067727" cy="1428018"/>
          </a:xfrm>
          <a:prstGeom prst="rect">
            <a:avLst/>
          </a:prstGeom>
          <a:solidFill>
            <a:srgbClr val="FF95CC"/>
          </a:solidFill>
        </p:spPr>
        <p:txBody>
          <a:bodyPr/>
          <a:lstStyle>
            <a:lvl1pPr defTabSz="813816">
              <a:defRPr sz="4539" b="1">
                <a:solidFill>
                  <a:srgbClr val="FFFFFF"/>
                </a:solidFill>
              </a:defRPr>
            </a:lvl1pPr>
          </a:lstStyle>
          <a:p>
            <a:r>
              <a:t>DENEYSEL GASTRONOMİ TURİSTLERİ</a:t>
            </a:r>
          </a:p>
        </p:txBody>
      </p:sp>
      <p:sp>
        <p:nvSpPr>
          <p:cNvPr id="188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Ziyaret edilen bölgelerden gastronomiyle bağlantılı hediyeler alırlar.</a:t>
            </a:r>
          </a:p>
          <a:p>
            <a:pPr algn="l">
              <a:lnSpc>
                <a:spcPct val="120000"/>
              </a:lnSpc>
              <a:defRPr sz="2600"/>
            </a:pPr>
            <a:r>
              <a:t>Daha çok farklı bardak tasarımları, otantik tabak, porselen eşyalar, gösterişli servis tabakları gibi hediyelik eşya almaktadırlar.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Başlık 1"/>
          <p:cNvSpPr txBox="1">
            <a:spLocks noGrp="1"/>
          </p:cNvSpPr>
          <p:nvPr>
            <p:ph type="ctrTitle"/>
          </p:nvPr>
        </p:nvSpPr>
        <p:spPr>
          <a:xfrm>
            <a:off x="2163774" y="150888"/>
            <a:ext cx="8067727" cy="1428018"/>
          </a:xfrm>
          <a:prstGeom prst="rect">
            <a:avLst/>
          </a:prstGeom>
          <a:solidFill>
            <a:srgbClr val="FFE882"/>
          </a:solidFill>
        </p:spPr>
        <p:txBody>
          <a:bodyPr/>
          <a:lstStyle>
            <a:lvl1pPr defTabSz="813816">
              <a:defRPr sz="4539" b="1">
                <a:solidFill>
                  <a:srgbClr val="FFFFFF"/>
                </a:solidFill>
              </a:defRPr>
            </a:lvl1pPr>
          </a:lstStyle>
          <a:p>
            <a:r>
              <a:t>KOLAYCI GASTRONOMİ TURİSTLERİ</a:t>
            </a:r>
          </a:p>
        </p:txBody>
      </p:sp>
      <p:sp>
        <p:nvSpPr>
          <p:cNvPr id="192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Geleneksel, faydacı (utilitaryan) ve dışa dönük (allocentric) yapıdadırlar.</a:t>
            </a:r>
          </a:p>
          <a:p>
            <a:pPr algn="l">
              <a:lnSpc>
                <a:spcPct val="120000"/>
              </a:lnSpc>
              <a:defRPr sz="2600"/>
            </a:pPr>
            <a:r>
              <a:t>Yiyecek-içecek tatil deneyiminde hayatın günlük rutininden kurtulmayı işaret etmektedir.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Başlık 1"/>
          <p:cNvSpPr txBox="1">
            <a:spLocks noGrp="1"/>
          </p:cNvSpPr>
          <p:nvPr>
            <p:ph type="ctrTitle"/>
          </p:nvPr>
        </p:nvSpPr>
        <p:spPr>
          <a:xfrm>
            <a:off x="2163774" y="150888"/>
            <a:ext cx="8067727" cy="1428018"/>
          </a:xfrm>
          <a:prstGeom prst="rect">
            <a:avLst/>
          </a:prstGeom>
          <a:solidFill>
            <a:srgbClr val="FFE882"/>
          </a:solidFill>
        </p:spPr>
        <p:txBody>
          <a:bodyPr/>
          <a:lstStyle>
            <a:lvl1pPr defTabSz="813816">
              <a:defRPr sz="4539" b="1">
                <a:solidFill>
                  <a:srgbClr val="FFFFFF"/>
                </a:solidFill>
              </a:defRPr>
            </a:lvl1pPr>
          </a:lstStyle>
          <a:p>
            <a:r>
              <a:t>KOLAYCI GASTRONOMİ TURİSTLERİ</a:t>
            </a:r>
          </a:p>
        </p:txBody>
      </p:sp>
      <p:sp>
        <p:nvSpPr>
          <p:cNvPr id="196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Tatilde bildikleri, alışkın oldukları yiyecekleri tercih ederler.</a:t>
            </a:r>
          </a:p>
          <a:p>
            <a:pPr algn="l">
              <a:lnSpc>
                <a:spcPct val="120000"/>
              </a:lnSpc>
              <a:defRPr sz="2600"/>
            </a:pPr>
            <a:r>
              <a:t>Yiyecek içecek faaliyetleri birlikte olma, birlikte zaman geçirmeyi ifade etmektedir.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Başlık 1"/>
          <p:cNvSpPr txBox="1">
            <a:spLocks noGrp="1"/>
          </p:cNvSpPr>
          <p:nvPr>
            <p:ph type="ctrTitle"/>
          </p:nvPr>
        </p:nvSpPr>
        <p:spPr>
          <a:xfrm>
            <a:off x="2163774" y="150888"/>
            <a:ext cx="8067727" cy="1428018"/>
          </a:xfrm>
          <a:prstGeom prst="rect">
            <a:avLst/>
          </a:prstGeom>
          <a:solidFill>
            <a:srgbClr val="FFE882"/>
          </a:solidFill>
        </p:spPr>
        <p:txBody>
          <a:bodyPr/>
          <a:lstStyle>
            <a:lvl1pPr defTabSz="813816">
              <a:defRPr sz="4539" b="1">
                <a:solidFill>
                  <a:srgbClr val="FFFFFF"/>
                </a:solidFill>
              </a:defRPr>
            </a:lvl1pPr>
          </a:lstStyle>
          <a:p>
            <a:r>
              <a:t>KOLAYCI GASTRONOMİ TURİSTLERİ</a:t>
            </a:r>
          </a:p>
        </p:txBody>
      </p:sp>
      <p:sp>
        <p:nvSpPr>
          <p:cNvPr id="200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Yemin miktarı ve ekonomik oluşu önemlidir. Lezzet ikinci plandadır.</a:t>
            </a:r>
          </a:p>
          <a:p>
            <a:pPr algn="l">
              <a:lnSpc>
                <a:spcPct val="120000"/>
              </a:lnSpc>
              <a:defRPr sz="2600"/>
            </a:pPr>
            <a:r>
              <a:t>Yeni-egzotik tatları denmekten kaçınırlar.</a:t>
            </a:r>
          </a:p>
          <a:p>
            <a:pPr algn="l">
              <a:lnSpc>
                <a:spcPct val="120000"/>
              </a:lnSpc>
              <a:defRPr sz="2600"/>
            </a:pPr>
            <a:r>
              <a:t>Temel bilgi kaynakları seyahat acenteleri ve tur rehberleridir.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Başlık 1"/>
          <p:cNvSpPr txBox="1">
            <a:spLocks noGrp="1"/>
          </p:cNvSpPr>
          <p:nvPr>
            <p:ph type="ctrTitle"/>
          </p:nvPr>
        </p:nvSpPr>
        <p:spPr>
          <a:xfrm>
            <a:off x="2163774" y="150888"/>
            <a:ext cx="8067727" cy="1428018"/>
          </a:xfrm>
          <a:prstGeom prst="rect">
            <a:avLst/>
          </a:prstGeom>
          <a:solidFill>
            <a:srgbClr val="10FFB0"/>
          </a:solidFill>
        </p:spPr>
        <p:txBody>
          <a:bodyPr/>
          <a:lstStyle>
            <a:lvl1pPr defTabSz="813816">
              <a:defRPr sz="4539" b="1">
                <a:solidFill>
                  <a:srgbClr val="FFFFFF"/>
                </a:solidFill>
              </a:defRPr>
            </a:lvl1pPr>
          </a:lstStyle>
          <a:p>
            <a:r>
              <a:t>REKREASYONEL GASTRONOMİ TURİSTLERİ</a:t>
            </a:r>
          </a:p>
        </p:txBody>
      </p:sp>
      <p:sp>
        <p:nvSpPr>
          <p:cNvPr id="204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Geleneksel, faydacı (utilitaryan) ve İçe dönüktürler (pscyhocentric)</a:t>
            </a:r>
          </a:p>
          <a:p>
            <a:pPr algn="l">
              <a:lnSpc>
                <a:spcPct val="120000"/>
              </a:lnSpc>
              <a:defRPr sz="2600"/>
            </a:pPr>
            <a:r>
              <a:t>Yiyecek içecek fizyolojik ihtiyacın ötesindedir.</a:t>
            </a:r>
          </a:p>
          <a:p>
            <a:pPr algn="l">
              <a:lnSpc>
                <a:spcPct val="120000"/>
              </a:lnSpc>
              <a:defRPr sz="2600"/>
            </a:pPr>
            <a:r>
              <a:t>Gidilen destinasyondaki yiyecek seçiminde kendi evlerindekine benzer olmasına dikkat ederler.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Başlık 1"/>
          <p:cNvSpPr txBox="1">
            <a:spLocks noGrp="1"/>
          </p:cNvSpPr>
          <p:nvPr>
            <p:ph type="ctrTitle"/>
          </p:nvPr>
        </p:nvSpPr>
        <p:spPr>
          <a:xfrm>
            <a:off x="2163774" y="150888"/>
            <a:ext cx="8067727" cy="1428018"/>
          </a:xfrm>
          <a:prstGeom prst="rect">
            <a:avLst/>
          </a:prstGeom>
          <a:solidFill>
            <a:srgbClr val="10FFB0"/>
          </a:solidFill>
        </p:spPr>
        <p:txBody>
          <a:bodyPr/>
          <a:lstStyle>
            <a:lvl1pPr defTabSz="813816">
              <a:defRPr sz="4539" b="1">
                <a:solidFill>
                  <a:srgbClr val="FFFFFF"/>
                </a:solidFill>
              </a:defRPr>
            </a:lvl1pPr>
          </a:lstStyle>
          <a:p>
            <a:r>
              <a:t>REKREASYONEL GASTRONOMİ TURİSTLERİ</a:t>
            </a:r>
          </a:p>
        </p:txBody>
      </p:sp>
      <p:sp>
        <p:nvSpPr>
          <p:cNvPr id="208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Kendi yemeklerini pişirebilecekleri apart tarzı konaklama işletmelerini seçerler.</a:t>
            </a:r>
          </a:p>
          <a:p>
            <a:pPr algn="l">
              <a:lnSpc>
                <a:spcPct val="120000"/>
              </a:lnSpc>
              <a:defRPr sz="2600"/>
            </a:pPr>
            <a:r>
              <a:t>Genellikle pişirecekleri gıdaları yanlarında götürürler.</a:t>
            </a:r>
          </a:p>
          <a:p>
            <a:pPr algn="l">
              <a:lnSpc>
                <a:spcPct val="120000"/>
              </a:lnSpc>
              <a:defRPr sz="2600"/>
            </a:pPr>
            <a:r>
              <a:t>Ailevi değerlere önem verdikleri için öğün saatlerinde birlikte yemek yemeye özen gösterirler.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Başlık 1"/>
          <p:cNvSpPr txBox="1">
            <a:spLocks noGrp="1"/>
          </p:cNvSpPr>
          <p:nvPr>
            <p:ph type="ctrTitle"/>
          </p:nvPr>
        </p:nvSpPr>
        <p:spPr>
          <a:xfrm>
            <a:off x="2163774" y="150888"/>
            <a:ext cx="8067727" cy="1428018"/>
          </a:xfrm>
          <a:prstGeom prst="rect">
            <a:avLst/>
          </a:prstGeom>
          <a:solidFill>
            <a:srgbClr val="10FFB0"/>
          </a:solidFill>
        </p:spPr>
        <p:txBody>
          <a:bodyPr/>
          <a:lstStyle>
            <a:lvl1pPr defTabSz="813816">
              <a:defRPr sz="4539" b="1">
                <a:solidFill>
                  <a:srgbClr val="FFFFFF"/>
                </a:solidFill>
              </a:defRPr>
            </a:lvl1pPr>
          </a:lstStyle>
          <a:p>
            <a:r>
              <a:t>REKREASYONEL GASTRONOMİ TURİSTLERİ</a:t>
            </a:r>
          </a:p>
        </p:txBody>
      </p:sp>
      <p:sp>
        <p:nvSpPr>
          <p:cNvPr id="212" name="Alt Başlık 2"/>
          <p:cNvSpPr txBox="1">
            <a:spLocks noGrp="1"/>
          </p:cNvSpPr>
          <p:nvPr>
            <p:ph type="subTitle" sz="half" idx="1"/>
          </p:nvPr>
        </p:nvSpPr>
        <p:spPr>
          <a:xfrm>
            <a:off x="1625637" y="2714725"/>
            <a:ext cx="9144001" cy="32019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20000"/>
              </a:lnSpc>
              <a:defRPr sz="2600"/>
            </a:pPr>
            <a:r>
              <a:t>Yeni-egzotik tatları denmekten önemli ölçüde kaçınırlar.</a:t>
            </a:r>
          </a:p>
          <a:p>
            <a:pPr algn="l">
              <a:lnSpc>
                <a:spcPct val="120000"/>
              </a:lnSpc>
              <a:defRPr sz="2600"/>
            </a:pPr>
            <a:r>
              <a:t>Gastronomik etkinliklerde izleyicidirler, katılmaktan kaçınırlar.</a:t>
            </a:r>
          </a:p>
        </p:txBody>
      </p:sp>
      <p:sp>
        <p:nvSpPr>
          <p:cNvPr id="214" name="Alt Başlık 2"/>
          <p:cNvSpPr txBox="1"/>
          <p:nvPr/>
        </p:nvSpPr>
        <p:spPr>
          <a:xfrm>
            <a:off x="1625637" y="6010836"/>
            <a:ext cx="9144001" cy="44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1000"/>
              </a:spcBef>
              <a:defRPr sz="2000"/>
            </a:pPr>
            <a:r>
              <a:t>Sarıışık, M. (2017). Tüm Yönleriyle Gastronomi Bilimi. </a:t>
            </a:r>
            <a:r>
              <a:rPr i="1"/>
              <a:t>Ankara: Detay Yayıncılık</a:t>
            </a:r>
            <a:r>
              <a:t>.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Başlık 1"/>
          <p:cNvSpPr txBox="1">
            <a:spLocks noGrp="1"/>
          </p:cNvSpPr>
          <p:nvPr>
            <p:ph type="ctrTitle"/>
          </p:nvPr>
        </p:nvSpPr>
        <p:spPr>
          <a:xfrm>
            <a:off x="1524000" y="2045263"/>
            <a:ext cx="9144000" cy="3158657"/>
          </a:xfrm>
          <a:prstGeom prst="rect">
            <a:avLst/>
          </a:prstGeom>
        </p:spPr>
        <p:txBody>
          <a:bodyPr/>
          <a:lstStyle/>
          <a:p>
            <a:pPr defTabSz="877823">
              <a:spcBef>
                <a:spcPts val="900"/>
              </a:spcBef>
              <a:defRPr sz="4128"/>
            </a:pPr>
            <a:r>
              <a:t>“TÜRKİYE’NİN GASTRONOMİ TURİZMİ DESTİNASYONLARININ BELİRLENMESİ”</a:t>
            </a:r>
          </a:p>
          <a:p>
            <a:pPr defTabSz="877823">
              <a:spcBef>
                <a:spcPts val="900"/>
              </a:spcBef>
              <a:defRPr sz="4128"/>
            </a:pPr>
            <a:endParaRPr/>
          </a:p>
          <a:p>
            <a:pPr defTabSz="438911">
              <a:lnSpc>
                <a:spcPct val="100000"/>
              </a:lnSpc>
              <a:spcBef>
                <a:spcPts val="1100"/>
              </a:spcBef>
              <a:defRPr sz="1536" b="1">
                <a:latin typeface="Times Roman"/>
                <a:ea typeface="Times Roman"/>
                <a:cs typeface="Times Roman"/>
                <a:sym typeface="Times Roman"/>
              </a:defRPr>
            </a:pPr>
            <a:r>
              <a:t>Serkan ŞENGÜL</a:t>
            </a:r>
          </a:p>
          <a:p>
            <a:pPr defTabSz="438911">
              <a:lnSpc>
                <a:spcPct val="100000"/>
              </a:lnSpc>
              <a:spcBef>
                <a:spcPts val="1100"/>
              </a:spcBef>
              <a:defRPr sz="1536" b="1">
                <a:latin typeface="Times Roman"/>
                <a:ea typeface="Times Roman"/>
                <a:cs typeface="Times Roman"/>
                <a:sym typeface="Times Roman"/>
              </a:defRPr>
            </a:pPr>
            <a:endParaRPr sz="895" baseline="72547"/>
          </a:p>
          <a:p>
            <a:pPr defTabSz="438911">
              <a:lnSpc>
                <a:spcPct val="100000"/>
              </a:lnSpc>
              <a:spcBef>
                <a:spcPts val="1100"/>
              </a:spcBef>
              <a:defRPr sz="2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baseline="27083"/>
              <a:t>Makale inceleme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Başlık 1"/>
          <p:cNvSpPr txBox="1">
            <a:spLocks noGrp="1"/>
          </p:cNvSpPr>
          <p:nvPr>
            <p:ph type="ctrTitle"/>
          </p:nvPr>
        </p:nvSpPr>
        <p:spPr>
          <a:xfrm>
            <a:off x="1524000" y="1818586"/>
            <a:ext cx="9144000" cy="3407787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000"/>
              </a:spcBef>
              <a:defRPr sz="4300"/>
            </a:pPr>
            <a:r>
              <a:t>“Türkiye’de Uygulanan Gastronomi Turları Rotaları”</a:t>
            </a:r>
          </a:p>
          <a:p>
            <a:pPr>
              <a:spcBef>
                <a:spcPts val="1000"/>
              </a:spcBef>
              <a:defRPr sz="4300"/>
            </a:pPr>
            <a:endParaRPr/>
          </a:p>
          <a:p>
            <a:pPr defTabSz="457200">
              <a:lnSpc>
                <a:spcPct val="100000"/>
              </a:lnSpc>
              <a:spcBef>
                <a:spcPts val="1200"/>
              </a:spcBef>
              <a:defRPr sz="16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İsmail KIZILIRMAK</a:t>
            </a:r>
            <a:r>
              <a:rPr sz="933" baseline="69645"/>
              <a:t>a</a:t>
            </a:r>
            <a:r>
              <a:t>, *Merve OFLUOĞLU</a:t>
            </a:r>
            <a:r>
              <a:rPr sz="933" baseline="69645"/>
              <a:t>b</a:t>
            </a:r>
            <a:r>
              <a:t>, Leyla ŞİŞİK</a:t>
            </a:r>
            <a:r>
              <a:rPr sz="933" baseline="69645"/>
              <a:t>c </a:t>
            </a:r>
          </a:p>
          <a:p>
            <a:pPr defTabSz="457200">
              <a:lnSpc>
                <a:spcPct val="100000"/>
              </a:lnSpc>
              <a:spcBef>
                <a:spcPts val="1200"/>
              </a:spcBef>
              <a:defRPr sz="1600">
                <a:latin typeface="Times Roman"/>
                <a:ea typeface="Times Roman"/>
                <a:cs typeface="Times Roman"/>
                <a:sym typeface="Times Roman"/>
              </a:defRPr>
            </a:pPr>
            <a:endParaRPr sz="933" baseline="69645"/>
          </a:p>
          <a:p>
            <a:pPr defTabSz="457200">
              <a:lnSpc>
                <a:spcPct val="100000"/>
              </a:lnSpc>
              <a:spcBef>
                <a:spcPts val="1200"/>
              </a:spcBef>
              <a:defRPr sz="25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baseline="25999"/>
              <a:t>Makale inceleme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Başlık 1"/>
          <p:cNvSpPr txBox="1">
            <a:spLocks noGrp="1"/>
          </p:cNvSpPr>
          <p:nvPr>
            <p:ph type="ctrTitle"/>
          </p:nvPr>
        </p:nvSpPr>
        <p:spPr>
          <a:xfrm>
            <a:off x="1524000" y="2045263"/>
            <a:ext cx="9144000" cy="2949108"/>
          </a:xfrm>
          <a:prstGeom prst="rect">
            <a:avLst/>
          </a:prstGeom>
        </p:spPr>
        <p:txBody>
          <a:bodyPr/>
          <a:lstStyle/>
          <a:p>
            <a:pPr defTabSz="795527">
              <a:spcBef>
                <a:spcPts val="800"/>
              </a:spcBef>
              <a:defRPr sz="3741"/>
            </a:pPr>
            <a:r>
              <a:t>“GASTRONOMİ UZMANLIĞI, TURLARI VE </a:t>
            </a:r>
          </a:p>
          <a:p>
            <a:pPr defTabSz="795527">
              <a:spcBef>
                <a:spcPts val="800"/>
              </a:spcBef>
              <a:defRPr sz="3741"/>
            </a:pPr>
            <a:r>
              <a:t>REHBERLİĞİ: KAVRAMSAL BİR ÇERÇEVE”</a:t>
            </a:r>
          </a:p>
          <a:p>
            <a:pPr defTabSz="795527">
              <a:spcBef>
                <a:spcPts val="800"/>
              </a:spcBef>
              <a:defRPr sz="3741"/>
            </a:pPr>
            <a:endParaRPr/>
          </a:p>
          <a:p>
            <a:pPr defTabSz="397763">
              <a:lnSpc>
                <a:spcPct val="100000"/>
              </a:lnSpc>
              <a:spcBef>
                <a:spcPts val="1000"/>
              </a:spcBef>
              <a:defRPr sz="1159">
                <a:latin typeface="Times Roman"/>
                <a:ea typeface="Times Roman"/>
                <a:cs typeface="Times Roman"/>
                <a:sym typeface="Times Roman"/>
              </a:defRPr>
            </a:pPr>
            <a:r>
              <a:t>Alaattin BAŞODA</a:t>
            </a:r>
            <a:r>
              <a:rPr sz="696" baseline="57471"/>
              <a:t>1 </a:t>
            </a:r>
            <a:r>
              <a:t>Serkan AYLAN</a:t>
            </a:r>
            <a:r>
              <a:rPr sz="696" baseline="57471"/>
              <a:t>2 </a:t>
            </a:r>
            <a:r>
              <a:t>Reha KILIÇHAN</a:t>
            </a:r>
            <a:r>
              <a:rPr sz="696" baseline="57471"/>
              <a:t>3 </a:t>
            </a:r>
            <a:r>
              <a:t>Yusuf ACAR</a:t>
            </a:r>
            <a:r>
              <a:rPr sz="696" baseline="57471"/>
              <a:t>4 </a:t>
            </a:r>
          </a:p>
          <a:p>
            <a:pPr defTabSz="397763">
              <a:lnSpc>
                <a:spcPct val="100000"/>
              </a:lnSpc>
              <a:spcBef>
                <a:spcPts val="1000"/>
              </a:spcBef>
              <a:defRPr sz="1159">
                <a:latin typeface="Times Roman"/>
                <a:ea typeface="Times Roman"/>
                <a:cs typeface="Times Roman"/>
                <a:sym typeface="Times Roman"/>
              </a:defRPr>
            </a:pPr>
            <a:endParaRPr sz="811" baseline="80052"/>
          </a:p>
          <a:p>
            <a:pPr defTabSz="397763">
              <a:lnSpc>
                <a:spcPct val="100000"/>
              </a:lnSpc>
              <a:spcBef>
                <a:spcPts val="1000"/>
              </a:spcBef>
              <a:defRPr sz="2175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baseline="29885"/>
              <a:t>Makale inceleme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647728" y="1916832"/>
            <a:ext cx="4392488" cy="1938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Baskerville Old Face" pitchFamily="18" charset="0"/>
                <a:sym typeface="Calibri"/>
              </a:rPr>
              <a:t>Beni Dinlediğiniz İçin Teşekkür Ederim.</a:t>
            </a:r>
            <a:endParaRPr kumimoji="0" lang="tr-TR" sz="40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Baskerville Old Face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698251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eması">
  <a:themeElements>
    <a:clrScheme name="Office Teması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eması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eması">
  <a:themeElements>
    <a:clrScheme name="Office Teması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eması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Office PowerPoint</Application>
  <PresentationFormat>Özel</PresentationFormat>
  <Paragraphs>104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27" baseType="lpstr">
      <vt:lpstr>Office Teması</vt:lpstr>
      <vt:lpstr>PowerPoint Sunusu</vt:lpstr>
      <vt:lpstr>PowerPoint Sunusu</vt:lpstr>
      <vt:lpstr>GASTRONOMİ TURİST TİPOLOJİSİ</vt:lpstr>
      <vt:lpstr>GASTRONOMİ TURİST TİPOLOJİSİ</vt:lpstr>
      <vt:lpstr>GASTRONOMİ TURİST TİPOLOJİSİ</vt:lpstr>
      <vt:lpstr>VAROLUŞÇU GASTRONOMİ TURİSTLERİ</vt:lpstr>
      <vt:lpstr>VAROLUŞÇU GASTRONOMİ TURİSTLERİ</vt:lpstr>
      <vt:lpstr>VAROLUŞÇU GASTRONOMİ TURİSTLERİ</vt:lpstr>
      <vt:lpstr>VAROLUŞÇU GASTRONOMİ TURİSTLERİ</vt:lpstr>
      <vt:lpstr>VAROLUŞÇU GASTRONOMİ TURİSTLERİ</vt:lpstr>
      <vt:lpstr>VAROLUŞÇU GASTRONOMİ TURİSTLERİ</vt:lpstr>
      <vt:lpstr>VAROLUŞÇU GASTRONOMİ TURİSTLERİ</vt:lpstr>
      <vt:lpstr>DENEYSEL GASTRONOMİ TURİSTLERİ</vt:lpstr>
      <vt:lpstr>DENEYSEL GASTRONOMİ TURİSTLERİ</vt:lpstr>
      <vt:lpstr>DENEYSEL GASTRONOMİ TURİSTLERİ</vt:lpstr>
      <vt:lpstr>DENEYSEL GASTRONOMİ TURİSTLERİ</vt:lpstr>
      <vt:lpstr>KOLAYCI GASTRONOMİ TURİSTLERİ</vt:lpstr>
      <vt:lpstr>KOLAYCI GASTRONOMİ TURİSTLERİ</vt:lpstr>
      <vt:lpstr>KOLAYCI GASTRONOMİ TURİSTLERİ</vt:lpstr>
      <vt:lpstr>REKREASYONEL GASTRONOMİ TURİSTLERİ</vt:lpstr>
      <vt:lpstr>REKREASYONEL GASTRONOMİ TURİSTLERİ</vt:lpstr>
      <vt:lpstr>REKREASYONEL GASTRONOMİ TURİSTLERİ</vt:lpstr>
      <vt:lpstr>“TÜRKİYE’NİN GASTRONOMİ TURİZMİ DESTİNASYONLARININ BELİRLENMESİ”  Serkan ŞENGÜL  Makale inceleme</vt:lpstr>
      <vt:lpstr>“Türkiye’de Uygulanan Gastronomi Turları Rotaları”  İsmail KIZILIRMAKa, *Merve OFLUOĞLUb, Leyla ŞİŞİKc   Makale inceleme</vt:lpstr>
      <vt:lpstr>“GASTRONOMİ UZMANLIĞI, TURLARI VE  REHBERLİĞİ: KAVRAMSAL BİR ÇERÇEVE”  Alaattin BAŞODA1 Serkan AYLAN2 Reha KILIÇHAN3 Yusuf ACAR4   Makale inceleme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cp:lastModifiedBy>Win 8.1</cp:lastModifiedBy>
  <cp:revision>1</cp:revision>
  <dcterms:modified xsi:type="dcterms:W3CDTF">2021-10-04T08:09:45Z</dcterms:modified>
</cp:coreProperties>
</file>