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70" r:id="rId4"/>
    <p:sldId id="271" r:id="rId5"/>
    <p:sldId id="272" r:id="rId6"/>
    <p:sldId id="273" r:id="rId7"/>
    <p:sldId id="274" r:id="rId8"/>
    <p:sldId id="275" r:id="rId9"/>
    <p:sldId id="276" r:id="rId10"/>
    <p:sldId id="277" r:id="rId11"/>
    <p:sldId id="278" r:id="rId12"/>
    <p:sldId id="279" r:id="rId13"/>
    <p:sldId id="280" r:id="rId14"/>
    <p:sldId id="269" r:id="rId15"/>
    <p:sldId id="281" r:id="rId16"/>
    <p:sldId id="282" r:id="rId17"/>
    <p:sldId id="283" r:id="rId18"/>
    <p:sldId id="284" r:id="rId19"/>
    <p:sldId id="285" r:id="rId20"/>
    <p:sldId id="286" r:id="rId21"/>
    <p:sldId id="265"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6"/>
  </p:normalViewPr>
  <p:slideViewPr>
    <p:cSldViewPr snapToGrid="0">
      <p:cViewPr varScale="1">
        <p:scale>
          <a:sx n="93" d="100"/>
          <a:sy n="93"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E900CCA-E7A2-470B-AF32-EE10BF03BCA3}" type="datetimeFigureOut">
              <a:rPr lang="tr-TR" smtClean="0"/>
              <a:t>13.11.2020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199932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7E900CCA-E7A2-470B-AF32-EE10BF03BCA3}" type="datetimeFigureOut">
              <a:rPr lang="tr-TR" smtClean="0"/>
              <a:t>13.11.2020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265205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E900CCA-E7A2-470B-AF32-EE10BF03BCA3}" type="datetimeFigureOut">
              <a:rPr lang="tr-TR" smtClean="0"/>
              <a:t>13.11.2020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359737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E900CCA-E7A2-470B-AF32-EE10BF03BCA3}" type="datetimeFigureOut">
              <a:rPr lang="tr-TR" smtClean="0"/>
              <a:t>13.11.2020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C9894D13-8D8A-40F6-A056-D332D152E04B}"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16425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E900CCA-E7A2-470B-AF32-EE10BF03BCA3}" type="datetimeFigureOut">
              <a:rPr lang="tr-TR" smtClean="0"/>
              <a:t>13.11.2020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723811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7E900CCA-E7A2-470B-AF32-EE10BF03BCA3}" type="datetimeFigureOut">
              <a:rPr lang="tr-TR" smtClean="0"/>
              <a:t>13.11.2020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309978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7E900CCA-E7A2-470B-AF32-EE10BF03BCA3}" type="datetimeFigureOut">
              <a:rPr lang="tr-TR" smtClean="0"/>
              <a:t>13.11.2020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56291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900CCA-E7A2-470B-AF32-EE10BF03BCA3}" type="datetimeFigureOut">
              <a:rPr lang="tr-TR" smtClean="0"/>
              <a:t>13.11.2020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1069110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E900CCA-E7A2-470B-AF32-EE10BF03BCA3}" type="datetimeFigureOut">
              <a:rPr lang="tr-TR" smtClean="0"/>
              <a:t>13.11.2020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404845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900CCA-E7A2-470B-AF32-EE10BF03BCA3}" type="datetimeFigureOut">
              <a:rPr lang="tr-TR" smtClean="0"/>
              <a:t>13.11.2020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212572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E900CCA-E7A2-470B-AF32-EE10BF03BCA3}" type="datetimeFigureOut">
              <a:rPr lang="tr-TR" smtClean="0"/>
              <a:t>13.11.2020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326908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E900CCA-E7A2-470B-AF32-EE10BF03BCA3}" type="datetimeFigureOut">
              <a:rPr lang="tr-TR" smtClean="0"/>
              <a:t>13.11.2020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331594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E900CCA-E7A2-470B-AF32-EE10BF03BCA3}" type="datetimeFigureOut">
              <a:rPr lang="tr-TR" smtClean="0"/>
              <a:t>13.11.2020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67747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E900CCA-E7A2-470B-AF32-EE10BF03BCA3}" type="datetimeFigureOut">
              <a:rPr lang="tr-TR" smtClean="0"/>
              <a:t>13.11.2020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36457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00CCA-E7A2-470B-AF32-EE10BF03BCA3}" type="datetimeFigureOut">
              <a:rPr lang="tr-TR" smtClean="0"/>
              <a:t>13.11.2020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19872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7E900CCA-E7A2-470B-AF32-EE10BF03BCA3}" type="datetimeFigureOut">
              <a:rPr lang="tr-TR" smtClean="0"/>
              <a:t>13.11.2020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31994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7E900CCA-E7A2-470B-AF32-EE10BF03BCA3}" type="datetimeFigureOut">
              <a:rPr lang="tr-TR" smtClean="0"/>
              <a:t>13.11.2020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9894D13-8D8A-40F6-A056-D332D152E04B}" type="slidenum">
              <a:rPr lang="tr-TR" smtClean="0"/>
              <a:t>‹#›</a:t>
            </a:fld>
            <a:endParaRPr lang="tr-TR"/>
          </a:p>
        </p:txBody>
      </p:sp>
    </p:spTree>
    <p:extLst>
      <p:ext uri="{BB962C8B-B14F-4D97-AF65-F5344CB8AC3E}">
        <p14:creationId xmlns:p14="http://schemas.microsoft.com/office/powerpoint/2010/main" val="6896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900CCA-E7A2-470B-AF32-EE10BF03BCA3}" type="datetimeFigureOut">
              <a:rPr lang="tr-TR" smtClean="0"/>
              <a:t>13.11.2020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9894D13-8D8A-40F6-A056-D332D152E04B}" type="slidenum">
              <a:rPr lang="tr-TR" smtClean="0"/>
              <a:t>‹#›</a:t>
            </a:fld>
            <a:endParaRPr lang="tr-TR"/>
          </a:p>
        </p:txBody>
      </p:sp>
    </p:spTree>
    <p:extLst>
      <p:ext uri="{BB962C8B-B14F-4D97-AF65-F5344CB8AC3E}">
        <p14:creationId xmlns:p14="http://schemas.microsoft.com/office/powerpoint/2010/main" val="153750626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ksisozluk.com/?q=mavi+krava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ksisozluk.com/?q=determinis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ksisozluk.com/?q=zaman" TargetMode="External"/><Relationship Id="rId2" Type="http://schemas.openxmlformats.org/officeDocument/2006/relationships/hyperlink" Target="https://www.eksisozluk.com/?q=uza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wikipedia.org/wiki/Elektromanyetik_dalga" TargetMode="External"/><Relationship Id="rId2" Type="http://schemas.openxmlformats.org/officeDocument/2006/relationships/hyperlink" Target="https://tr.wikipedia.org/wiki/Foton" TargetMode="External"/><Relationship Id="rId1" Type="http://schemas.openxmlformats.org/officeDocument/2006/relationships/slideLayout" Target="../slideLayouts/slideLayout2.xml"/><Relationship Id="rId6" Type="http://schemas.openxmlformats.org/officeDocument/2006/relationships/hyperlink" Target="https://tr.wikipedia.org/wiki/Ters_orant%C4%B1" TargetMode="External"/><Relationship Id="rId5" Type="http://schemas.openxmlformats.org/officeDocument/2006/relationships/hyperlink" Target="https://tr.wikipedia.org/wiki/Frekans" TargetMode="External"/><Relationship Id="rId4" Type="http://schemas.openxmlformats.org/officeDocument/2006/relationships/hyperlink" Target="https://tr.wikipedia.org/wiki/Dalga_boy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ksisozluk.com/?q=gedankenexperi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ksisozluk.com/?q=holis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ksisozluk.com/?q=nancy+murphy" TargetMode="External"/><Relationship Id="rId2" Type="http://schemas.openxmlformats.org/officeDocument/2006/relationships/hyperlink" Target="https://www.eksisozluk.com/?q=kuantum+teolojisi" TargetMode="External"/><Relationship Id="rId1" Type="http://schemas.openxmlformats.org/officeDocument/2006/relationships/slideLayout" Target="../slideLayouts/slideLayout2.xml"/><Relationship Id="rId4" Type="http://schemas.openxmlformats.org/officeDocument/2006/relationships/hyperlink" Target="https://www.eksisozluk.com/?q=belirsizli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ksisozluk.com/?q=kuantum" TargetMode="External"/><Relationship Id="rId2" Type="http://schemas.openxmlformats.org/officeDocument/2006/relationships/hyperlink" Target="https://www.eksisozluk.com/?q=victor+steng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ksisozluk.com/?q=agnostik" TargetMode="External"/><Relationship Id="rId2" Type="http://schemas.openxmlformats.org/officeDocument/2006/relationships/hyperlink" Target="https://www.eksisozluk.com/?q=simetri" TargetMode="External"/><Relationship Id="rId1" Type="http://schemas.openxmlformats.org/officeDocument/2006/relationships/slideLayout" Target="../slideLayouts/slideLayout2.xml"/><Relationship Id="rId4" Type="http://schemas.openxmlformats.org/officeDocument/2006/relationships/hyperlink" Target="https://www.eksisozluk.com/?q=pantei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beyinsizler.net/kategori/fizi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ksisozluk.com/?q=niels+bohr" TargetMode="External"/><Relationship Id="rId2" Type="http://schemas.openxmlformats.org/officeDocument/2006/relationships/hyperlink" Target="https://www.eksisozluk.com/?q=max+planck" TargetMode="External"/><Relationship Id="rId1" Type="http://schemas.openxmlformats.org/officeDocument/2006/relationships/slideLayout" Target="../slideLayouts/slideLayout2.xml"/><Relationship Id="rId5" Type="http://schemas.openxmlformats.org/officeDocument/2006/relationships/hyperlink" Target="https://www.eksisozluk.com/?q=louis+de+broglie" TargetMode="External"/><Relationship Id="rId4" Type="http://schemas.openxmlformats.org/officeDocument/2006/relationships/hyperlink" Target="https://www.eksisozluk.com/?q=albert+einstei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ksisozluk.com/?q=belirsizlik+ilkesi" TargetMode="External"/><Relationship Id="rId2" Type="http://schemas.openxmlformats.org/officeDocument/2006/relationships/hyperlink" Target="https://www.eksisozluk.com/?q=heisenberg" TargetMode="External"/><Relationship Id="rId1" Type="http://schemas.openxmlformats.org/officeDocument/2006/relationships/slideLayout" Target="../slideLayouts/slideLayout2.xml"/><Relationship Id="rId5" Type="http://schemas.openxmlformats.org/officeDocument/2006/relationships/hyperlink" Target="https://www.eksisozluk.com/?q=tahmin+etmek" TargetMode="External"/><Relationship Id="rId4" Type="http://schemas.openxmlformats.org/officeDocument/2006/relationships/hyperlink" Target="https://www.eksisozluk.com/?q=ik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ksisozluk.com/?q=max+born" TargetMode="External"/><Relationship Id="rId2" Type="http://schemas.openxmlformats.org/officeDocument/2006/relationships/hyperlink" Target="https://www.eksisozluk.com/?q=kuantum+fizi%c4%9fi" TargetMode="External"/><Relationship Id="rId1" Type="http://schemas.openxmlformats.org/officeDocument/2006/relationships/slideLayout" Target="../slideLayouts/slideLayout2.xml"/><Relationship Id="rId5" Type="http://schemas.openxmlformats.org/officeDocument/2006/relationships/hyperlink" Target="https://www.eksisozluk.com/?q=determinist" TargetMode="External"/><Relationship Id="rId4" Type="http://schemas.openxmlformats.org/officeDocument/2006/relationships/hyperlink" Target="https://www.eksisozluk.com/?q=fot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ksisozluk.com/?q=determinizm" TargetMode="External"/><Relationship Id="rId2" Type="http://schemas.openxmlformats.org/officeDocument/2006/relationships/hyperlink" Target="https://www.eksisozluk.com/?q=albert+einstein"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eksisozluk.com/?q=john+bell" TargetMode="External"/><Relationship Id="rId4" Type="http://schemas.openxmlformats.org/officeDocument/2006/relationships/hyperlink" Target="https://www.eksisozluk.com/?q=olas%c4%b1l%c4%b1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ksisozluk.com/?q=paralel+evrenler" TargetMode="External"/><Relationship Id="rId2" Type="http://schemas.openxmlformats.org/officeDocument/2006/relationships/hyperlink" Target="https://www.eksisozluk.com/?q=everet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12794" y="2594976"/>
            <a:ext cx="9448800" cy="1825096"/>
          </a:xfrm>
        </p:spPr>
        <p:txBody>
          <a:bodyPr/>
          <a:lstStyle/>
          <a:p>
            <a:r>
              <a:rPr lang="tr-TR" b="1" dirty="0">
                <a:solidFill>
                  <a:srgbClr val="00B050"/>
                </a:solidFill>
              </a:rPr>
              <a:t>Kuantum Nedir?</a:t>
            </a:r>
            <a:br>
              <a:rPr lang="tr-TR" b="1" dirty="0">
                <a:solidFill>
                  <a:srgbClr val="00B050"/>
                </a:solidFill>
              </a:rPr>
            </a:br>
            <a:endParaRPr lang="tr-TR" dirty="0">
              <a:solidFill>
                <a:srgbClr val="00B050"/>
              </a:solidFill>
            </a:endParaRPr>
          </a:p>
        </p:txBody>
      </p:sp>
    </p:spTree>
    <p:extLst>
      <p:ext uri="{BB962C8B-B14F-4D97-AF65-F5344CB8AC3E}">
        <p14:creationId xmlns:p14="http://schemas.microsoft.com/office/powerpoint/2010/main" val="356177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şimdi biraz komik ama durumu anlatan bir örnek vereyim. diyelim ki, sabah kalktığımızda mavi bir kravat taktık ve tüm gün işyerinde bu şekilde çalıştık. </a:t>
            </a:r>
            <a:r>
              <a:rPr lang="tr-TR" dirty="0" err="1"/>
              <a:t>everett’in</a:t>
            </a:r>
            <a:r>
              <a:rPr lang="tr-TR" dirty="0"/>
              <a:t> teorisine göre sabah </a:t>
            </a:r>
            <a:r>
              <a:rPr lang="tr-TR" dirty="0">
                <a:hlinkClick r:id="rId2"/>
              </a:rPr>
              <a:t>mavi kravat</a:t>
            </a:r>
            <a:r>
              <a:rPr lang="tr-TR" dirty="0"/>
              <a:t>ı takmamızla birlikte mavi kravatı takmadan işe gittiğimiz durumları içeren onlarca farklı evren yaratılmış olur. bizim yaşadığımız evren mavi kravatı takıp işe gittiğimiz evrendir. diğer olasılığı olan paralel evrenler ise şöyle oluşabilir: mavi renk yerine siyah bir kravat takabiliriz. böylece siyah kravatı katıp gittiğimiz bir durum başka bir evrende yaşanılmaktadır. ancak biz mavi kravatı seçtiğimiz için mavi kravatın takıldığı evreni yaşamaktayız ve şu anki bilgilerimizle de diğer evrenlere gidemeyiz ve hatta kanıt yetersizliğinden dolayı diğer evrenlerin mutlak suretle </a:t>
            </a:r>
            <a:r>
              <a:rPr lang="tr-TR" dirty="0" err="1"/>
              <a:t>varolduğunu</a:t>
            </a:r>
            <a:r>
              <a:rPr lang="tr-TR" dirty="0"/>
              <a:t> bile söyleyemeyiz.</a:t>
            </a:r>
          </a:p>
        </p:txBody>
      </p:sp>
    </p:spTree>
    <p:extLst>
      <p:ext uri="{BB962C8B-B14F-4D97-AF65-F5344CB8AC3E}">
        <p14:creationId xmlns:p14="http://schemas.microsoft.com/office/powerpoint/2010/main" val="213989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ama kuantum fiziğinin </a:t>
            </a:r>
            <a:r>
              <a:rPr lang="tr-TR" dirty="0" err="1"/>
              <a:t>olasılıksal</a:t>
            </a:r>
            <a:r>
              <a:rPr lang="tr-TR" dirty="0"/>
              <a:t> yapısı siyah kravatı takma olasılığının olduğunu söyler bu da teorik açıdan siyah kravatın seçildiği bir evrenin varlığını onaylar. </a:t>
            </a:r>
            <a:r>
              <a:rPr lang="tr-TR" dirty="0" err="1"/>
              <a:t>everett’e</a:t>
            </a:r>
            <a:r>
              <a:rPr lang="tr-TR" dirty="0"/>
              <a:t> göre paralel evrenler determinist bir yapıya sahip olmasına rağmen biz sadece kendi evrenimizi gözlemlediğimiz için, yaşadığımız evrenin determinist olmayan yanını görüyoruz. bir sürü kravatımızdan sadece mavi olanını seçmemiz bir olasılık sonucudur ve dolayısıyla evrenimiz klasik fiziğin </a:t>
            </a:r>
            <a:r>
              <a:rPr lang="tr-TR" dirty="0">
                <a:hlinkClick r:id="rId2"/>
              </a:rPr>
              <a:t>determinist</a:t>
            </a:r>
            <a:r>
              <a:rPr lang="tr-TR" dirty="0"/>
              <a:t> yaklaşımından ziyade kuantum fiziğinin olasılıklarına dayanan bir yapıya sahiptir.</a:t>
            </a:r>
            <a:br>
              <a:rPr lang="tr-TR" dirty="0"/>
            </a:br>
            <a:endParaRPr lang="tr-TR" dirty="0"/>
          </a:p>
        </p:txBody>
      </p:sp>
    </p:spTree>
    <p:extLst>
      <p:ext uri="{BB962C8B-B14F-4D97-AF65-F5344CB8AC3E}">
        <p14:creationId xmlns:p14="http://schemas.microsoft.com/office/powerpoint/2010/main" val="425326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b="1" dirty="0"/>
              <a:t>saydığım bu kuantum mekaniğinin olası yorumlarının haricinde bilim-kurgu filmlerinin ve romanlarının vazgeçilmez unsuru olan </a:t>
            </a:r>
            <a:r>
              <a:rPr lang="tr-TR" b="1" i="1" dirty="0"/>
              <a:t>zamanda yolculuk</a:t>
            </a:r>
            <a:r>
              <a:rPr lang="tr-TR" b="1" dirty="0"/>
              <a:t> konsepti de çoğu bilim adamı için gerçekleşmesi muhtemel bir olaydır</a:t>
            </a:r>
          </a:p>
          <a:p>
            <a:r>
              <a:rPr lang="tr-TR" dirty="0"/>
              <a:t>şimdi çok gelişmiş teknolojik donanıma sahip olduğumuzu varsayalım ve dünyadaki bir deney ortamında kendi evrenimize benzeyen ama çok daha küçük boyutlarda bir evren yaratmaya karar verdik diyelim. evrenimiz en temel haliyle 3 boyutlu </a:t>
            </a:r>
            <a:r>
              <a:rPr lang="tr-TR" dirty="0">
                <a:hlinkClick r:id="rId2"/>
              </a:rPr>
              <a:t>uzay</a:t>
            </a:r>
            <a:r>
              <a:rPr lang="tr-TR" dirty="0"/>
              <a:t>dan ve 4. boyut olarak </a:t>
            </a:r>
            <a:r>
              <a:rPr lang="tr-TR" dirty="0">
                <a:hlinkClick r:id="rId3"/>
              </a:rPr>
              <a:t>zaman</a:t>
            </a:r>
            <a:r>
              <a:rPr lang="tr-TR" dirty="0"/>
              <a:t>dan oluşacaktır. bu bahsettiğim evren oluşturma teorisi tabi ki bizim algılayabildiğimiz bir evrendir. uzay ve zamandan başka boyutlar içeren diğer tüm olası evrenleri biz algılayamayız o yüzden bu noktada evrenimizin 3 boyutlu uzay ve 4. boyut olarak zamandan oluştuğunu varsayıyorum. klasik fizikte cisimlerin hareketlerini bir konum-zaman grafiğinde gösterebiliriz.</a:t>
            </a:r>
          </a:p>
          <a:p>
            <a:endParaRPr lang="tr-TR" dirty="0"/>
          </a:p>
        </p:txBody>
      </p:sp>
    </p:spTree>
    <p:extLst>
      <p:ext uri="{BB962C8B-B14F-4D97-AF65-F5344CB8AC3E}">
        <p14:creationId xmlns:p14="http://schemas.microsoft.com/office/powerpoint/2010/main" val="358259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bu durumu aklımızda tutarak zamanda yolculuğun olabileceğine dair söylemleri inceleyelim. </a:t>
            </a:r>
            <a:r>
              <a:rPr lang="tr-TR" dirty="0" err="1"/>
              <a:t>einstein’ın</a:t>
            </a:r>
            <a:r>
              <a:rPr lang="tr-TR" dirty="0"/>
              <a:t> ünlü e=mc^2 formülü, cisimlerin ışık hızıyla hareket edebilmeleri halinde madde halinden enerjiye dönüşebileceğini biliyoruz. madde-dalga özelliğinde ışık hızında hareket eden fotonların enerjiye dönüşecekler böyle olduğunda da uzay-zaman </a:t>
            </a:r>
            <a:r>
              <a:rPr lang="tr-TR" dirty="0" err="1"/>
              <a:t>diagramında</a:t>
            </a:r>
            <a:r>
              <a:rPr lang="tr-TR" dirty="0"/>
              <a:t> hiçbir yere koyamayacağız. bu da demek oluyor ki bir foton tanesinin hangi konumda ve zamanın neresinde olduğunu bilemeyiz. bu foton tanesi zamanda yolculuk yapıyor olabilir. elimizdeki verilerle bunun aksini iddia edemeyiz. tabii ki zamanda yolculuğun olabileceğini de kesinkes söyleyemeyiz. sonuçta, bu da bir teoridir ve daha kanıtlanamamıştır. ilaveten bilim-kurgu filmlerindeki gibi insanların zamanda yolculuk yapması için vücudumuzu ışık hızında hareket ettirmemiz gerekiyor ki bu günümüz teknolojisinde mümkün görünmüyor.</a:t>
            </a:r>
          </a:p>
        </p:txBody>
      </p:sp>
    </p:spTree>
    <p:extLst>
      <p:ext uri="{BB962C8B-B14F-4D97-AF65-F5344CB8AC3E}">
        <p14:creationId xmlns:p14="http://schemas.microsoft.com/office/powerpoint/2010/main" val="135371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Planck formülü, ilk olarak bir </a:t>
            </a:r>
            <a:r>
              <a:rPr lang="tr-TR" dirty="0">
                <a:hlinkClick r:id="rId2" tooltip="Foton"/>
              </a:rPr>
              <a:t>fotonun</a:t>
            </a:r>
            <a:r>
              <a:rPr lang="tr-TR" dirty="0"/>
              <a:t> enerjisi (E) ile ona eşlik eden </a:t>
            </a:r>
            <a:r>
              <a:rPr lang="tr-TR" dirty="0">
                <a:hlinkClick r:id="rId3" tooltip="Elektromanyetik dalga"/>
              </a:rPr>
              <a:t>elektromanyetik dalganın</a:t>
            </a:r>
            <a:r>
              <a:rPr lang="tr-TR" dirty="0"/>
              <a:t> frekansı (</a:t>
            </a:r>
            <a:r>
              <a:rPr lang="el-GR" dirty="0"/>
              <a:t>ν) </a:t>
            </a:r>
            <a:r>
              <a:rPr lang="tr-TR" dirty="0"/>
              <a:t>arasındaki bağıntı olarak tarif edilmiştir.</a:t>
            </a:r>
            <a:endParaRPr lang="tr-TR" baseline="30000" dirty="0"/>
          </a:p>
          <a:p>
            <a:r>
              <a:rPr lang="tr-TR" dirty="0"/>
              <a:t>E=</a:t>
            </a:r>
            <a:r>
              <a:rPr lang="tr-TR" dirty="0" err="1"/>
              <a:t>h.v</a:t>
            </a:r>
            <a:endParaRPr lang="tr-TR" dirty="0"/>
          </a:p>
          <a:p>
            <a:r>
              <a:rPr lang="tr-TR" dirty="0"/>
              <a:t>Hız dalga boyu ve frekans arasındaki bağıntıyı gösteren formül ; </a:t>
            </a:r>
          </a:p>
          <a:p>
            <a:r>
              <a:rPr lang="tr-TR" dirty="0"/>
              <a:t>C=v.</a:t>
            </a:r>
            <a:r>
              <a:rPr lang="el-GR" b="1" dirty="0"/>
              <a:t> Λ</a:t>
            </a:r>
            <a:endParaRPr lang="tr-TR" b="1" dirty="0"/>
          </a:p>
          <a:p>
            <a:r>
              <a:rPr lang="tr-TR" dirty="0"/>
              <a:t>formülünü endeks olarak alırsak </a:t>
            </a:r>
            <a:r>
              <a:rPr lang="tr-TR" dirty="0">
                <a:hlinkClick r:id="rId4" tooltip="Dalga boyu"/>
              </a:rPr>
              <a:t>dalga boyu</a:t>
            </a:r>
            <a:r>
              <a:rPr lang="tr-TR" dirty="0"/>
              <a:t> ile </a:t>
            </a:r>
            <a:r>
              <a:rPr lang="tr-TR" dirty="0">
                <a:hlinkClick r:id="rId5" tooltip="Frekans"/>
              </a:rPr>
              <a:t>frekans</a:t>
            </a:r>
            <a:r>
              <a:rPr lang="tr-TR" dirty="0"/>
              <a:t> </a:t>
            </a:r>
            <a:r>
              <a:rPr lang="tr-TR" dirty="0">
                <a:hlinkClick r:id="rId6" tooltip="Ters orantı"/>
              </a:rPr>
              <a:t>ters orantılıdır</a:t>
            </a:r>
            <a:r>
              <a:rPr lang="tr-TR" dirty="0"/>
              <a:t>.</a:t>
            </a:r>
          </a:p>
          <a:p>
            <a:r>
              <a:rPr lang="tr-TR" dirty="0"/>
              <a:t>O halde:</a:t>
            </a:r>
          </a:p>
          <a:p>
            <a:r>
              <a:rPr lang="tr-TR" dirty="0"/>
              <a:t>E=</a:t>
            </a:r>
            <a:r>
              <a:rPr lang="tr-TR" dirty="0" err="1"/>
              <a:t>h.c</a:t>
            </a:r>
            <a:endParaRPr lang="tr-TR" dirty="0"/>
          </a:p>
        </p:txBody>
      </p:sp>
      <p:sp>
        <p:nvSpPr>
          <p:cNvPr id="22" name="AutoShape 23" descr="{\displaystyle E={\frac {h\cdot c}{\lambd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76621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şu ana kadar söylediğim kuantum fiziği yorumları, 1900’lerden beri yapılan laboratuvar ve zihin deneylerin (diğer adıyla </a:t>
            </a:r>
            <a:r>
              <a:rPr lang="tr-TR" dirty="0" err="1">
                <a:hlinkClick r:id="rId2"/>
              </a:rPr>
              <a:t>gedankenexperiment</a:t>
            </a:r>
            <a:r>
              <a:rPr lang="tr-TR" dirty="0" err="1"/>
              <a:t>’lerin</a:t>
            </a:r>
            <a:r>
              <a:rPr lang="tr-TR" dirty="0"/>
              <a:t>) birer sonucudur. kuantum mekaniğinin evrimi fiziksel zihin deneylerinin yanında çeşitli felsefe akımlarının doğmasına olanak sağlamıştır.</a:t>
            </a:r>
          </a:p>
        </p:txBody>
      </p:sp>
      <p:pic>
        <p:nvPicPr>
          <p:cNvPr id="5122" name="Picture 2" descr="https://seyler.ekstat.com/img/max/800/D/DYvIq4AYBYNv3vfl-6364591559811211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43200" y="3643953"/>
            <a:ext cx="5336274" cy="271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4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bunlardan biri </a:t>
            </a:r>
            <a:r>
              <a:rPr lang="tr-TR" dirty="0" err="1"/>
              <a:t>ingilizcesi</a:t>
            </a:r>
            <a:r>
              <a:rPr lang="tr-TR" dirty="0"/>
              <a:t> “</a:t>
            </a:r>
            <a:r>
              <a:rPr lang="tr-TR" dirty="0" err="1">
                <a:hlinkClick r:id="rId2"/>
              </a:rPr>
              <a:t>holism</a:t>
            </a:r>
            <a:r>
              <a:rPr lang="tr-TR" dirty="0"/>
              <a:t>” olan bir bütünün onu oluşturan parçaların toplamından daha büyük olduğunu savunan kuramdır. </a:t>
            </a:r>
            <a:r>
              <a:rPr lang="tr-TR" dirty="0" err="1"/>
              <a:t>bohr</a:t>
            </a:r>
            <a:r>
              <a:rPr lang="tr-TR" dirty="0"/>
              <a:t> ve </a:t>
            </a:r>
            <a:r>
              <a:rPr lang="tr-TR" dirty="0" err="1"/>
              <a:t>bohm’un</a:t>
            </a:r>
            <a:r>
              <a:rPr lang="tr-TR" dirty="0"/>
              <a:t> yazılarında belirttiği gibi bütün haldeki cisimler kendisini oluşturan parçacıkların toplamından büyüktür. </a:t>
            </a:r>
            <a:r>
              <a:rPr lang="tr-TR" dirty="0" err="1"/>
              <a:t>bohr</a:t>
            </a:r>
            <a:r>
              <a:rPr lang="tr-TR" dirty="0"/>
              <a:t> 1934’teki görüşünde, çok iyi şekilde tertiplenmiş deney düzeneğinde bir kuantum sistemi hazırlandıktan sonra momentum veya konum gibi terimler bu kuantum sistemine </a:t>
            </a:r>
            <a:r>
              <a:rPr lang="tr-TR" dirty="0" err="1"/>
              <a:t>atfedilebilinir</a:t>
            </a:r>
            <a:r>
              <a:rPr lang="tr-TR" dirty="0"/>
              <a:t>. bu durumu </a:t>
            </a:r>
            <a:r>
              <a:rPr lang="tr-TR" dirty="0" err="1"/>
              <a:t>bohr</a:t>
            </a:r>
            <a:r>
              <a:rPr lang="tr-TR" dirty="0"/>
              <a:t>, “kuantum olayı” olarak adlandırmıştır. her ne kadar kuantum olayı tamamen fiziksel olsa da kuantum olayının gerçekleşmesini sağlayan parçacıkların iki unsuru olan kuantum sistemleri ve klasik düzenleri birbirinden bağımsız değillerdir. aksine tüm küçük fiziksel cisimler bir bütündür.</a:t>
            </a:r>
          </a:p>
        </p:txBody>
      </p:sp>
    </p:spTree>
    <p:extLst>
      <p:ext uri="{BB962C8B-B14F-4D97-AF65-F5344CB8AC3E}">
        <p14:creationId xmlns:p14="http://schemas.microsoft.com/office/powerpoint/2010/main" val="170142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b="1" dirty="0"/>
              <a:t>diğer önemli felsefi düşüncelerin odak noktası daha çok insanlığın varoluş nedenini ve ulu bir yaratanın varlığıdır</a:t>
            </a:r>
          </a:p>
          <a:p>
            <a:r>
              <a:rPr lang="tr-TR" dirty="0">
                <a:hlinkClick r:id="rId2"/>
              </a:rPr>
              <a:t>kuantum teolojisi</a:t>
            </a:r>
            <a:r>
              <a:rPr lang="tr-TR" dirty="0"/>
              <a:t> adı verilen bu akımda </a:t>
            </a:r>
            <a:r>
              <a:rPr lang="tr-TR" dirty="0" err="1"/>
              <a:t>tanrı’nın</a:t>
            </a:r>
            <a:r>
              <a:rPr lang="tr-TR" dirty="0"/>
              <a:t> varlığı kuantum fiziği ile açıklanmaktadır. bu akımın öncülerinden </a:t>
            </a:r>
            <a:r>
              <a:rPr lang="tr-TR" dirty="0" err="1">
                <a:hlinkClick r:id="rId3"/>
              </a:rPr>
              <a:t>nancy</a:t>
            </a:r>
            <a:r>
              <a:rPr lang="tr-TR" dirty="0">
                <a:hlinkClick r:id="rId3"/>
              </a:rPr>
              <a:t> </a:t>
            </a:r>
            <a:r>
              <a:rPr lang="tr-TR" dirty="0" err="1">
                <a:hlinkClick r:id="rId3"/>
              </a:rPr>
              <a:t>murphy</a:t>
            </a:r>
            <a:r>
              <a:rPr lang="tr-TR" dirty="0"/>
              <a:t> ve diğer teologlar, </a:t>
            </a:r>
            <a:r>
              <a:rPr lang="tr-TR" dirty="0" err="1"/>
              <a:t>tanrı’nın</a:t>
            </a:r>
            <a:r>
              <a:rPr lang="tr-TR" dirty="0"/>
              <a:t> eyleminin aracı olarak klasik kaosun kullanılmasına itiraz ettiler. </a:t>
            </a:r>
            <a:r>
              <a:rPr lang="tr-TR" dirty="0" err="1"/>
              <a:t>murphy</a:t>
            </a:r>
            <a:r>
              <a:rPr lang="tr-TR" dirty="0"/>
              <a:t>, klasik kaosun determinist bir teorem olduğunu ve dolayısıyla </a:t>
            </a:r>
            <a:r>
              <a:rPr lang="tr-TR" dirty="0" err="1"/>
              <a:t>tanrı’nın</a:t>
            </a:r>
            <a:r>
              <a:rPr lang="tr-TR" dirty="0"/>
              <a:t> eylemine yer vermediğini ileri sürdü. insanlar gibi çok karmaşık biyolojik düzene sahip organizmaların davranışlarını determinist bir şekilde açıklamanın imkansız olduğunu ve </a:t>
            </a:r>
            <a:r>
              <a:rPr lang="tr-TR" dirty="0" err="1"/>
              <a:t>mikroskopik</a:t>
            </a:r>
            <a:r>
              <a:rPr lang="tr-TR" dirty="0"/>
              <a:t> düzeyde insanların moleküllerinde bile şans faktörünün olduğunu söyler. bu şans faktörü de kuantum fiziğindeki </a:t>
            </a:r>
            <a:r>
              <a:rPr lang="tr-TR" dirty="0">
                <a:hlinkClick r:id="rId4"/>
              </a:rPr>
              <a:t>belirsizlik</a:t>
            </a:r>
            <a:r>
              <a:rPr lang="tr-TR" dirty="0"/>
              <a:t>ten başka </a:t>
            </a:r>
            <a:r>
              <a:rPr lang="tr-TR" dirty="0" err="1"/>
              <a:t>birşey</a:t>
            </a:r>
            <a:r>
              <a:rPr lang="tr-TR" dirty="0"/>
              <a:t> değildir. </a:t>
            </a:r>
            <a:r>
              <a:rPr lang="tr-TR" dirty="0" err="1"/>
              <a:t>tanrı’nın</a:t>
            </a:r>
            <a:r>
              <a:rPr lang="tr-TR" dirty="0"/>
              <a:t> yaratılıştaki ve sonrasındaki rolü de bu </a:t>
            </a:r>
            <a:r>
              <a:rPr lang="tr-TR" dirty="0" err="1"/>
              <a:t>mikroskopik</a:t>
            </a:r>
            <a:r>
              <a:rPr lang="tr-TR" dirty="0"/>
              <a:t> düzeydeki belirsizliklerde ve şans faktöründedir.</a:t>
            </a:r>
            <a:br>
              <a:rPr lang="tr-TR" dirty="0"/>
            </a:br>
            <a:endParaRPr lang="tr-TR" dirty="0"/>
          </a:p>
          <a:p>
            <a:endParaRPr lang="tr-TR" dirty="0"/>
          </a:p>
        </p:txBody>
      </p:sp>
    </p:spTree>
    <p:extLst>
      <p:ext uri="{BB962C8B-B14F-4D97-AF65-F5344CB8AC3E}">
        <p14:creationId xmlns:p14="http://schemas.microsoft.com/office/powerpoint/2010/main" val="328402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karşıt bir görüş olarak fizikçi ve </a:t>
            </a:r>
            <a:r>
              <a:rPr lang="tr-TR" dirty="0" err="1"/>
              <a:t>kozmolog</a:t>
            </a:r>
            <a:r>
              <a:rPr lang="tr-TR" dirty="0"/>
              <a:t> </a:t>
            </a:r>
            <a:r>
              <a:rPr lang="tr-TR" dirty="0" err="1">
                <a:hlinkClick r:id="rId2"/>
              </a:rPr>
              <a:t>victor</a:t>
            </a:r>
            <a:r>
              <a:rPr lang="tr-TR" dirty="0">
                <a:hlinkClick r:id="rId2"/>
              </a:rPr>
              <a:t> </a:t>
            </a:r>
            <a:r>
              <a:rPr lang="tr-TR" dirty="0" err="1">
                <a:hlinkClick r:id="rId2"/>
              </a:rPr>
              <a:t>stenger</a:t>
            </a:r>
            <a:r>
              <a:rPr lang="tr-TR" dirty="0"/>
              <a:t> “bilim </a:t>
            </a:r>
            <a:r>
              <a:rPr lang="tr-TR" dirty="0" err="1"/>
              <a:t>tanrı’yı</a:t>
            </a:r>
            <a:r>
              <a:rPr lang="tr-TR" dirty="0"/>
              <a:t> buldu mu?” adlı kitabında </a:t>
            </a:r>
            <a:r>
              <a:rPr lang="tr-TR" dirty="0" err="1"/>
              <a:t>tanrı’nın</a:t>
            </a:r>
            <a:r>
              <a:rPr lang="tr-TR" dirty="0"/>
              <a:t> varlığını tüm bilimsel araştırma tekniklerini kullanarak araştırmıştır. en temel fizik yasalarının ışığında evrenimizin herhangi bir doğaüstü güce gerek kalmadan kendiliğinden oluştuğunu savunmaktadır. kitabında belirttiği önemli noktaları özetlemek gerekirse: maddesel evrenimiz herhangi bir uzay-zaman noktasında boşluktaki bir </a:t>
            </a:r>
            <a:r>
              <a:rPr lang="tr-TR" dirty="0">
                <a:hlinkClick r:id="rId3"/>
              </a:rPr>
              <a:t>kuantum</a:t>
            </a:r>
            <a:r>
              <a:rPr lang="tr-TR" dirty="0"/>
              <a:t> dalgalanmasından meydana gelmiştir. bu dalgalanma üstel bir şekilde büyüyen bir genişlemeye ve büyük patlamaya yol açmıştır. bu yolla birden çok evren oluşmuş olabilir. en azından sadece tek bir evrenin oluştuğuna dair bilimsel bir veri yoktur.</a:t>
            </a:r>
          </a:p>
        </p:txBody>
      </p:sp>
    </p:spTree>
    <p:extLst>
      <p:ext uri="{BB962C8B-B14F-4D97-AF65-F5344CB8AC3E}">
        <p14:creationId xmlns:p14="http://schemas.microsoft.com/office/powerpoint/2010/main" val="213979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fizikteki evrensel korunum yasaları ve görelilik ilkeleri, sadece doğal olarak madde evrenine uyarlanmış boşluğun </a:t>
            </a:r>
            <a:r>
              <a:rPr lang="tr-TR" dirty="0">
                <a:hlinkClick r:id="rId2"/>
              </a:rPr>
              <a:t>simetri</a:t>
            </a:r>
            <a:r>
              <a:rPr lang="tr-TR" dirty="0"/>
              <a:t>k özellikleridir. bu yasalar ve ilkeler tüm evrenlerde muhtemelen aynıdır. galaksiler, yıldızlar, gezegenler ve canlı organizmalar kendiliğinden simetrinin bozulmasıyla meydana </a:t>
            </a:r>
            <a:r>
              <a:rPr lang="tr-TR" dirty="0" err="1"/>
              <a:t>gemiş</a:t>
            </a:r>
            <a:r>
              <a:rPr lang="tr-TR" dirty="0"/>
              <a:t> karmaşık maddi sistemlerde </a:t>
            </a:r>
            <a:r>
              <a:rPr lang="tr-TR" dirty="0" err="1"/>
              <a:t>evrilmiştir</a:t>
            </a:r>
            <a:r>
              <a:rPr lang="tr-TR" dirty="0"/>
              <a:t>. kısacası, ilahi bir müdahaleye gerek kalmamıştır. bu görüş bilim adamları arasında gittikçe yaygınlaşmakta ve birçok bilim adamının kendilerini ateist olmasa bile </a:t>
            </a:r>
            <a:r>
              <a:rPr lang="tr-TR" dirty="0">
                <a:hlinkClick r:id="rId3"/>
              </a:rPr>
              <a:t>agnostik</a:t>
            </a:r>
            <a:r>
              <a:rPr lang="tr-TR" dirty="0"/>
              <a:t> olarak sınıflandırırlar. yani kendileri bir </a:t>
            </a:r>
            <a:r>
              <a:rPr lang="tr-TR" dirty="0" err="1"/>
              <a:t>tanrı’nın</a:t>
            </a:r>
            <a:r>
              <a:rPr lang="tr-TR" dirty="0"/>
              <a:t> </a:t>
            </a:r>
            <a:r>
              <a:rPr lang="tr-TR" dirty="0" err="1"/>
              <a:t>varolup</a:t>
            </a:r>
            <a:r>
              <a:rPr lang="tr-TR" dirty="0"/>
              <a:t> olmadığını bilmemektedirler. </a:t>
            </a:r>
            <a:r>
              <a:rPr lang="tr-TR" dirty="0" err="1"/>
              <a:t>albert</a:t>
            </a:r>
            <a:r>
              <a:rPr lang="tr-TR" dirty="0"/>
              <a:t> </a:t>
            </a:r>
            <a:r>
              <a:rPr lang="tr-TR" dirty="0" err="1"/>
              <a:t>einstein’a</a:t>
            </a:r>
            <a:r>
              <a:rPr lang="tr-TR" dirty="0"/>
              <a:t> “</a:t>
            </a:r>
            <a:r>
              <a:rPr lang="tr-TR" dirty="0" err="1"/>
              <a:t>tanrı’ya</a:t>
            </a:r>
            <a:r>
              <a:rPr lang="tr-TR" dirty="0"/>
              <a:t> inanıyor musunuz?” diye sorduklarında o eşinin uyarısını dikkate alarak: “evet, inanıyorum” demiştir. ama </a:t>
            </a:r>
            <a:r>
              <a:rPr lang="tr-TR" dirty="0" err="1"/>
              <a:t>einstein’ın</a:t>
            </a:r>
            <a:r>
              <a:rPr lang="tr-TR" dirty="0"/>
              <a:t> aslında </a:t>
            </a:r>
            <a:r>
              <a:rPr lang="tr-TR" dirty="0">
                <a:hlinkClick r:id="rId4"/>
              </a:rPr>
              <a:t>panteist</a:t>
            </a:r>
            <a:r>
              <a:rPr lang="tr-TR" dirty="0"/>
              <a:t> bir tanrıyı, doğa düzeniyle bir olan, zatı olmayan bir tanrıyı kabul ettiği bilinir.</a:t>
            </a:r>
            <a:br>
              <a:rPr lang="tr-TR" dirty="0"/>
            </a:br>
            <a:endParaRPr lang="tr-TR" dirty="0"/>
          </a:p>
        </p:txBody>
      </p:sp>
    </p:spTree>
    <p:extLst>
      <p:ext uri="{BB962C8B-B14F-4D97-AF65-F5344CB8AC3E}">
        <p14:creationId xmlns:p14="http://schemas.microsoft.com/office/powerpoint/2010/main" val="154933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3403" y="491418"/>
            <a:ext cx="8610600" cy="1293028"/>
          </a:xfrm>
        </p:spPr>
        <p:txBody>
          <a:bodyPr>
            <a:normAutofit fontScale="90000"/>
          </a:bodyPr>
          <a:lstStyle/>
          <a:p>
            <a:pPr algn="l"/>
            <a:r>
              <a:rPr lang="tr-TR" b="1" dirty="0">
                <a:solidFill>
                  <a:srgbClr val="00B050"/>
                </a:solidFill>
              </a:rPr>
              <a:t>1. Kuantum, kuantum nedir bu kuantum? </a:t>
            </a:r>
            <a:br>
              <a:rPr lang="tr-TR" b="1" dirty="0">
                <a:solidFill>
                  <a:srgbClr val="00B050"/>
                </a:solidFill>
              </a:rPr>
            </a:br>
            <a:endParaRPr lang="tr-TR" dirty="0">
              <a:solidFill>
                <a:srgbClr val="00B050"/>
              </a:solidFill>
            </a:endParaRPr>
          </a:p>
        </p:txBody>
      </p:sp>
      <p:sp>
        <p:nvSpPr>
          <p:cNvPr id="5" name="AutoShape 4" descr="https://beyinsizler.net/wp-content/uploads/2019/04/kuantum-nedir-kuantum-hakkinda-bilinmeyenler.jpg.webp"/>
          <p:cNvSpPr>
            <a:spLocks noGrp="1" noChangeAspect="1" noChangeArrowheads="1"/>
          </p:cNvSpPr>
          <p:nvPr>
            <p:ph idx="1"/>
          </p:nvPr>
        </p:nvSpPr>
        <p:spPr bwMode="auto">
          <a:xfrm>
            <a:off x="685800" y="2194560"/>
            <a:ext cx="5223681" cy="4024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tr-TR" dirty="0"/>
              <a:t>Kuantum, Latince ‘miktar’ anlamına gelen bir terimdir. Modern bilim anlayışına göre bir enerji veya maddenin mümkün olan en küçük birimi olarak tanımlanır. </a:t>
            </a:r>
          </a:p>
          <a:p>
            <a:r>
              <a:rPr lang="tr-TR" dirty="0"/>
              <a:t>Aslında Rönesans dönemi İtalya’sına kadar dayanan </a:t>
            </a:r>
            <a:r>
              <a:rPr lang="tr-TR" b="1" dirty="0"/>
              <a:t>kuantum, </a:t>
            </a:r>
            <a:r>
              <a:rPr lang="tr-TR" b="1" dirty="0">
                <a:hlinkClick r:id="rId2"/>
              </a:rPr>
              <a:t>fizik</a:t>
            </a:r>
            <a:r>
              <a:rPr lang="tr-TR" b="1" dirty="0"/>
              <a:t> teorisyeni </a:t>
            </a:r>
            <a:r>
              <a:rPr lang="tr-TR" b="1" dirty="0" err="1"/>
              <a:t>Max</a:t>
            </a:r>
            <a:r>
              <a:rPr lang="tr-TR" b="1" dirty="0"/>
              <a:t> Planck</a:t>
            </a:r>
            <a:r>
              <a:rPr lang="tr-TR" dirty="0"/>
              <a:t> ’in 1900 yılında yaptığı çalışmayla modern bilim dünyasına adımlarını attı.</a:t>
            </a:r>
          </a:p>
          <a:p>
            <a:endParaRPr lang="tr-TR" dirty="0"/>
          </a:p>
          <a:p>
            <a:pPr marL="0" indent="0">
              <a:buNone/>
            </a:pPr>
            <a:endParaRPr lang="tr-TR" dirty="0"/>
          </a:p>
        </p:txBody>
      </p:sp>
      <p:sp>
        <p:nvSpPr>
          <p:cNvPr id="6" name="AutoShape 6" descr="https://beyinsizler.net/wp-content/uploads/2019/04/kuantum-nedir-kuantum-hakkinda-bilinmeyenler.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9" name="Picture 15" descr="Max Planck | | Fizik Akademi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5827" y="1978925"/>
            <a:ext cx="3248167" cy="346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3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uzun yıllar yapılan araştırmalar ve deneyler sonucunda kuantum mekaniği klasik mekaniğin açıklayamadığı üç konuda önemli işler başarmıştır</a:t>
            </a:r>
          </a:p>
          <a:p>
            <a:r>
              <a:rPr lang="tr-TR" dirty="0"/>
              <a:t>bu alanlar; “bazı fiziksel niteliklerin ayrıklaşması” , “dalga-partikül ikiliği” ve de “kuantum </a:t>
            </a:r>
            <a:r>
              <a:rPr lang="tr-TR" dirty="0" err="1"/>
              <a:t>dolaşıklığıdır</a:t>
            </a:r>
            <a:r>
              <a:rPr lang="tr-TR" dirty="0"/>
              <a:t>”.</a:t>
            </a:r>
          </a:p>
          <a:p>
            <a:r>
              <a:rPr lang="tr-TR" dirty="0"/>
              <a:t>günümüzde, 1900’lerde fiziğin artık daha çok ilerleyemeyeceğini savunan kişilerin müthiş derecede yanıldıklarını görüyoruz. bilim ve insanlığın son yüzyıldaki kuantum fiziğinin doğuşuyla birlikte başlayan modernleşme sürecinin gelecekte de aynı hızla devam edeceği öngörülmektedir. klasik fiziğin etkisindeki felsefeler yavaş yavaş bu yeni felsefi akımlarla kaynaşması ve okullarda eski felsefeler ile yeni felsefelerin sentezleri okutulması beklenmektedir.</a:t>
            </a:r>
          </a:p>
          <a:p>
            <a:endParaRPr lang="tr-TR" dirty="0"/>
          </a:p>
        </p:txBody>
      </p:sp>
    </p:spTree>
    <p:extLst>
      <p:ext uri="{BB962C8B-B14F-4D97-AF65-F5344CB8AC3E}">
        <p14:creationId xmlns:p14="http://schemas.microsoft.com/office/powerpoint/2010/main" val="853691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2481163"/>
            <a:ext cx="10820400" cy="4024125"/>
          </a:xfrm>
        </p:spPr>
        <p:txBody>
          <a:bodyPr/>
          <a:lstStyle/>
          <a:p>
            <a:r>
              <a:rPr lang="tr-TR" sz="4400" dirty="0">
                <a:solidFill>
                  <a:srgbClr val="FF0000"/>
                </a:solidFill>
              </a:rPr>
              <a:t>‘’Gündelik hayatta hiçbir şey öngörülemez değildir. aynı zamanda, hiçbir şey tam anlamıyla rastlantısal da değildir</a:t>
            </a:r>
            <a:r>
              <a:rPr lang="tr-TR" dirty="0"/>
              <a:t>’’</a:t>
            </a:r>
          </a:p>
        </p:txBody>
      </p:sp>
    </p:spTree>
    <p:extLst>
      <p:ext uri="{BB962C8B-B14F-4D97-AF65-F5344CB8AC3E}">
        <p14:creationId xmlns:p14="http://schemas.microsoft.com/office/powerpoint/2010/main" val="387850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fontScale="92500" lnSpcReduction="10000"/>
          </a:bodyPr>
          <a:lstStyle/>
          <a:p>
            <a:r>
              <a:rPr lang="tr-TR" dirty="0"/>
              <a:t>Günümüzde popülerleştirilmiş bir konu olarak değil; madde ve ışığın, atom ve </a:t>
            </a:r>
            <a:r>
              <a:rPr lang="tr-TR" dirty="0" err="1"/>
              <a:t>atomaltı</a:t>
            </a:r>
            <a:r>
              <a:rPr lang="tr-TR" dirty="0"/>
              <a:t> seviyelerdeki davranışlarını inceleyen bir bilim dalı olarak kuantum incelemesi.</a:t>
            </a:r>
          </a:p>
          <a:p>
            <a:br>
              <a:rPr lang="tr-TR" dirty="0"/>
            </a:br>
            <a:r>
              <a:rPr lang="tr-TR" dirty="0"/>
              <a:t>kelime anlamı </a:t>
            </a:r>
            <a:r>
              <a:rPr lang="tr-TR" dirty="0" err="1"/>
              <a:t>latincede</a:t>
            </a:r>
            <a:r>
              <a:rPr lang="tr-TR" dirty="0"/>
              <a:t> “ne kadar” anlamına gelen ve temelleri 19. yüzyılın ortalarına dayanan kuantum fiziğini en basit anlamı ile açıklamak gerekirse; kuantum fiziği küçük parçacıklar fiziğidir.</a:t>
            </a:r>
          </a:p>
          <a:p>
            <a:r>
              <a:rPr lang="tr-TR" b="1" dirty="0" err="1"/>
              <a:t>newton</a:t>
            </a:r>
            <a:r>
              <a:rPr lang="tr-TR" b="1" dirty="0"/>
              <a:t> mekaniği</a:t>
            </a:r>
            <a:r>
              <a:rPr lang="tr-TR" dirty="0"/>
              <a:t>; nasıl gezegenlerin yörüngelerini, bir futbol maçındaki topun hareketini, havalanmakta olan bir uçağın dinamiğini kısacası gözümüzle farkına varabileceğimiz her türlü fiziksel olayı doğru ve kesin bir şekilde açıklıyorsa; </a:t>
            </a:r>
            <a:r>
              <a:rPr lang="tr-TR" b="1" dirty="0"/>
              <a:t>kuantum mekaniği</a:t>
            </a:r>
            <a:r>
              <a:rPr lang="tr-TR" dirty="0"/>
              <a:t> de hareket halindeki cisimlerin </a:t>
            </a:r>
            <a:r>
              <a:rPr lang="tr-TR" dirty="0" err="1"/>
              <a:t>enerjlerini</a:t>
            </a:r>
            <a:r>
              <a:rPr lang="tr-TR" dirty="0"/>
              <a:t> ve </a:t>
            </a:r>
            <a:r>
              <a:rPr lang="tr-TR" b="1" dirty="0"/>
              <a:t>momentumlarını</a:t>
            </a:r>
            <a:r>
              <a:rPr lang="tr-TR" dirty="0"/>
              <a:t> (hız ve kütle çarpımı) inceler. bu bakımdan </a:t>
            </a:r>
            <a:r>
              <a:rPr lang="tr-TR" dirty="0" err="1"/>
              <a:t>makroskobik</a:t>
            </a:r>
            <a:r>
              <a:rPr lang="tr-TR" dirty="0"/>
              <a:t> ölçülerde kuantum mekaniği ile </a:t>
            </a:r>
            <a:r>
              <a:rPr lang="tr-TR" dirty="0" err="1"/>
              <a:t>newton</a:t>
            </a:r>
            <a:r>
              <a:rPr lang="tr-TR" dirty="0"/>
              <a:t> mekaniği aynı işlevi görür. ancak, daha mikroskobik düzeye inip atom altı parçacıkları incelemeye başladığımızda </a:t>
            </a:r>
            <a:r>
              <a:rPr lang="tr-TR" dirty="0" err="1"/>
              <a:t>newton</a:t>
            </a:r>
            <a:r>
              <a:rPr lang="tr-TR" dirty="0"/>
              <a:t> mekaniğinin birçok durumda yetersiz kaldığını görüyoruz.</a:t>
            </a:r>
          </a:p>
          <a:p>
            <a:endParaRPr lang="tr-TR" dirty="0"/>
          </a:p>
        </p:txBody>
      </p:sp>
    </p:spTree>
    <p:extLst>
      <p:ext uri="{BB962C8B-B14F-4D97-AF65-F5344CB8AC3E}">
        <p14:creationId xmlns:p14="http://schemas.microsoft.com/office/powerpoint/2010/main" val="409464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b="1" dirty="0"/>
              <a:t>öncelikle, kuantum fiziğinin kısa bir tarihini ve gelişiminde önemli rol oynayan bilim adamlarından bahsedeyim</a:t>
            </a:r>
          </a:p>
          <a:p>
            <a:r>
              <a:rPr lang="tr-TR" dirty="0"/>
              <a:t>az önce belirttiğim gibi, kuantum fiziğinin temelleri 19. yüzyıla dayansa da gerçek gelişimini 20. yüzyılın ilk yarısında yapmıştır. kuantum teoremi bilim dünyasında eski ve yeni kuantum teoremleri olarak ikiye ayrılır. </a:t>
            </a:r>
            <a:r>
              <a:rPr lang="tr-TR" b="1" dirty="0"/>
              <a:t>“eski kuantum </a:t>
            </a:r>
            <a:r>
              <a:rPr lang="tr-TR" b="1" dirty="0" err="1"/>
              <a:t>teoremi”</a:t>
            </a:r>
            <a:r>
              <a:rPr lang="tr-TR" dirty="0" err="1"/>
              <a:t>nin</a:t>
            </a:r>
            <a:r>
              <a:rPr lang="tr-TR" dirty="0"/>
              <a:t> duayenleri </a:t>
            </a:r>
            <a:r>
              <a:rPr lang="tr-TR" dirty="0" err="1">
                <a:hlinkClick r:id="rId2"/>
              </a:rPr>
              <a:t>max</a:t>
            </a:r>
            <a:r>
              <a:rPr lang="tr-TR" dirty="0">
                <a:hlinkClick r:id="rId2"/>
              </a:rPr>
              <a:t> </a:t>
            </a:r>
            <a:r>
              <a:rPr lang="tr-TR" dirty="0" err="1">
                <a:hlinkClick r:id="rId2"/>
              </a:rPr>
              <a:t>planck</a:t>
            </a:r>
            <a:r>
              <a:rPr lang="tr-TR" dirty="0"/>
              <a:t>, </a:t>
            </a:r>
            <a:r>
              <a:rPr lang="tr-TR" dirty="0" err="1">
                <a:hlinkClick r:id="rId3"/>
              </a:rPr>
              <a:t>niels</a:t>
            </a:r>
            <a:r>
              <a:rPr lang="tr-TR" dirty="0">
                <a:hlinkClick r:id="rId3"/>
              </a:rPr>
              <a:t> </a:t>
            </a:r>
            <a:r>
              <a:rPr lang="tr-TR" dirty="0" err="1">
                <a:hlinkClick r:id="rId3"/>
              </a:rPr>
              <a:t>bohr</a:t>
            </a:r>
            <a:r>
              <a:rPr lang="tr-TR" dirty="0"/>
              <a:t>, </a:t>
            </a:r>
            <a:r>
              <a:rPr lang="tr-TR" dirty="0" err="1">
                <a:hlinkClick r:id="rId4"/>
              </a:rPr>
              <a:t>albert</a:t>
            </a:r>
            <a:r>
              <a:rPr lang="tr-TR" dirty="0">
                <a:hlinkClick r:id="rId4"/>
              </a:rPr>
              <a:t> </a:t>
            </a:r>
            <a:r>
              <a:rPr lang="tr-TR" dirty="0" err="1">
                <a:hlinkClick r:id="rId4"/>
              </a:rPr>
              <a:t>einstein</a:t>
            </a:r>
            <a:r>
              <a:rPr lang="tr-TR" dirty="0"/>
              <a:t> ve </a:t>
            </a:r>
            <a:r>
              <a:rPr lang="tr-TR" dirty="0" err="1">
                <a:hlinkClick r:id="rId5"/>
              </a:rPr>
              <a:t>louis</a:t>
            </a:r>
            <a:r>
              <a:rPr lang="tr-TR" dirty="0">
                <a:hlinkClick r:id="rId5"/>
              </a:rPr>
              <a:t> de </a:t>
            </a:r>
            <a:r>
              <a:rPr lang="tr-TR" dirty="0" err="1">
                <a:hlinkClick r:id="rId5"/>
              </a:rPr>
              <a:t>broglie</a:t>
            </a:r>
            <a:r>
              <a:rPr lang="tr-TR" dirty="0" err="1"/>
              <a:t>’dir</a:t>
            </a:r>
            <a:r>
              <a:rPr lang="tr-TR" dirty="0"/>
              <a:t>. 1900’de </a:t>
            </a:r>
            <a:r>
              <a:rPr lang="tr-TR" dirty="0" err="1"/>
              <a:t>planck</a:t>
            </a:r>
            <a:r>
              <a:rPr lang="tr-TR" dirty="0"/>
              <a:t>, enerjinin ayrık seviyelerde emildiğini gösterdi. 1905’te </a:t>
            </a:r>
            <a:r>
              <a:rPr lang="tr-TR" dirty="0" err="1"/>
              <a:t>einstein</a:t>
            </a:r>
            <a:r>
              <a:rPr lang="tr-TR" dirty="0"/>
              <a:t>, </a:t>
            </a:r>
            <a:r>
              <a:rPr lang="tr-TR" dirty="0" err="1"/>
              <a:t>fotoefekt</a:t>
            </a:r>
            <a:r>
              <a:rPr lang="tr-TR" dirty="0"/>
              <a:t> deneyi ile ışık enerjisinin fotonlar halinde geldiğini buldu. 1913’te </a:t>
            </a:r>
            <a:r>
              <a:rPr lang="tr-TR" dirty="0" err="1"/>
              <a:t>bohr</a:t>
            </a:r>
            <a:r>
              <a:rPr lang="tr-TR" dirty="0"/>
              <a:t>, hidrojen atomunun yapısını çok daha iyi açıklayan yeni model öne sürdü. 1924’te ise de </a:t>
            </a:r>
            <a:r>
              <a:rPr lang="tr-TR" dirty="0" err="1"/>
              <a:t>broglie</a:t>
            </a:r>
            <a:r>
              <a:rPr lang="tr-TR" dirty="0"/>
              <a:t> madde-dalga teoremini </a:t>
            </a:r>
            <a:r>
              <a:rPr lang="tr-TR" dirty="0" err="1"/>
              <a:t>hazırldı</a:t>
            </a:r>
            <a:r>
              <a:rPr lang="tr-TR" dirty="0"/>
              <a:t>. her ne kadar tüm bu keşifler doğru ve başarılı olsa da, tümü belli deneyler bazında doğruydu. her durumda geçerli olup olmadıkları bilinmiyordu. buna ilaveten enerjinin ayrıklaşmasını her türlü durumda destekleyen kuramların eksikliği vardı. bu gibi nedenlerden dolayı bu döneme eski kuantum fiziği dönemi denmektedir.</a:t>
            </a:r>
          </a:p>
          <a:p>
            <a:endParaRPr lang="tr-TR" dirty="0"/>
          </a:p>
        </p:txBody>
      </p:sp>
    </p:spTree>
    <p:extLst>
      <p:ext uri="{BB962C8B-B14F-4D97-AF65-F5344CB8AC3E}">
        <p14:creationId xmlns:p14="http://schemas.microsoft.com/office/powerpoint/2010/main" val="151636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b="1" dirty="0"/>
              <a:t>yeni kuantum fiziği dönemi 1925’te genç bir alman fizikçi olan </a:t>
            </a:r>
            <a:r>
              <a:rPr lang="tr-TR" b="1" dirty="0" err="1"/>
              <a:t>werner</a:t>
            </a:r>
            <a:r>
              <a:rPr lang="tr-TR" b="1" dirty="0"/>
              <a:t> </a:t>
            </a:r>
            <a:r>
              <a:rPr lang="tr-TR" b="1" dirty="0" err="1"/>
              <a:t>heisenberg’in</a:t>
            </a:r>
            <a:r>
              <a:rPr lang="tr-TR" b="1" dirty="0"/>
              <a:t> </a:t>
            </a:r>
            <a:r>
              <a:rPr lang="tr-TR" b="1" dirty="0" err="1"/>
              <a:t>matriks</a:t>
            </a:r>
            <a:r>
              <a:rPr lang="tr-TR" b="1" dirty="0"/>
              <a:t> mekaniğini ve aynı zamanlarda </a:t>
            </a:r>
            <a:r>
              <a:rPr lang="tr-TR" b="1" dirty="0" err="1"/>
              <a:t>schrödinger’in</a:t>
            </a:r>
            <a:r>
              <a:rPr lang="tr-TR" b="1" dirty="0"/>
              <a:t> de dalga denklemini bulmasıyla başladı</a:t>
            </a:r>
          </a:p>
          <a:p>
            <a:r>
              <a:rPr lang="tr-TR" dirty="0" err="1"/>
              <a:t>schrödinger</a:t>
            </a:r>
            <a:r>
              <a:rPr lang="tr-TR" dirty="0"/>
              <a:t> daha sonraları </a:t>
            </a:r>
            <a:r>
              <a:rPr lang="tr-TR" dirty="0" err="1"/>
              <a:t>schrödinger</a:t>
            </a:r>
            <a:r>
              <a:rPr lang="tr-TR" dirty="0"/>
              <a:t> denklemi adıyla bu iki denklemin aynı olduğunu buldu. 1925’te </a:t>
            </a:r>
            <a:r>
              <a:rPr lang="tr-TR" dirty="0" err="1">
                <a:hlinkClick r:id="rId2"/>
              </a:rPr>
              <a:t>heisenberg</a:t>
            </a:r>
            <a:r>
              <a:rPr lang="tr-TR" dirty="0"/>
              <a:t>, kendisiyle birlikte başkalarının geliştirdiği yeni kuantum mekaniğinin, doğada temel bir belirsizliğin bulunduğunu gösterdiğini </a:t>
            </a:r>
            <a:r>
              <a:rPr lang="tr-TR" dirty="0" err="1"/>
              <a:t>farketti</a:t>
            </a:r>
            <a:r>
              <a:rPr lang="tr-TR" dirty="0"/>
              <a:t>. </a:t>
            </a:r>
            <a:r>
              <a:rPr lang="tr-TR" dirty="0" err="1"/>
              <a:t>heisenberg’in</a:t>
            </a:r>
            <a:r>
              <a:rPr lang="tr-TR" dirty="0"/>
              <a:t> </a:t>
            </a:r>
            <a:r>
              <a:rPr lang="tr-TR" dirty="0">
                <a:hlinkClick r:id="rId3"/>
              </a:rPr>
              <a:t>belirsizlik </a:t>
            </a:r>
            <a:r>
              <a:rPr lang="tr-TR" dirty="0" err="1">
                <a:hlinkClick r:id="rId3"/>
              </a:rPr>
              <a:t>ilkesi</a:t>
            </a:r>
            <a:r>
              <a:rPr lang="tr-TR" dirty="0" err="1"/>
              <a:t>diye</a:t>
            </a:r>
            <a:r>
              <a:rPr lang="tr-TR" dirty="0"/>
              <a:t> bilim tarihi sayfalarına geçen bu teorem, bir cismin konum ve momentumunun (yani kütlesi ve hızının çarpımının) aynı anda kesinkes bilinemeyeceğini söyler. </a:t>
            </a:r>
            <a:r>
              <a:rPr lang="tr-TR" dirty="0" err="1"/>
              <a:t>newton</a:t>
            </a:r>
            <a:r>
              <a:rPr lang="tr-TR" dirty="0"/>
              <a:t> mekaniğine göre cismin gelecekteki konumunu tahmin edebilmek için bu </a:t>
            </a:r>
            <a:r>
              <a:rPr lang="tr-TR" dirty="0">
                <a:hlinkClick r:id="rId4"/>
              </a:rPr>
              <a:t>iki</a:t>
            </a:r>
            <a:r>
              <a:rPr lang="tr-TR" dirty="0"/>
              <a:t> nicelik de gerekli olduğundan, yapılabilecek en iyi şeyin </a:t>
            </a:r>
            <a:r>
              <a:rPr lang="tr-TR" dirty="0">
                <a:hlinkClick r:id="rId5"/>
              </a:rPr>
              <a:t>tahmin etmek</a:t>
            </a:r>
            <a:r>
              <a:rPr lang="tr-TR" dirty="0"/>
              <a:t> olduğu düşünülmüştür. yani, cismin gelecekteki konumu tam olarak bilinemez, cismin bulunabileceği konumların olasılıkları hesaplanabilir.</a:t>
            </a:r>
          </a:p>
          <a:p>
            <a:endParaRPr lang="tr-TR" dirty="0"/>
          </a:p>
        </p:txBody>
      </p:sp>
    </p:spTree>
    <p:extLst>
      <p:ext uri="{BB962C8B-B14F-4D97-AF65-F5344CB8AC3E}">
        <p14:creationId xmlns:p14="http://schemas.microsoft.com/office/powerpoint/2010/main" val="162817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4" name="Picture 2" descr="https://seyler.ekstat.com/img/max/800/9/9p1Vm2EBV6tR4zXh-6364591509820288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95534"/>
            <a:ext cx="12192001" cy="696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1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b="1" dirty="0"/>
              <a:t>bu keşfin ardından günümüze kadar bir sürü hipotez ortaya atılmıştır. şimdi onlardan bazılarını açıklayayım</a:t>
            </a:r>
          </a:p>
          <a:p>
            <a:r>
              <a:rPr lang="tr-TR" dirty="0">
                <a:hlinkClick r:id="rId2"/>
              </a:rPr>
              <a:t>kuantum fiziği</a:t>
            </a:r>
            <a:r>
              <a:rPr lang="tr-TR" dirty="0"/>
              <a:t>ni ilk kez gerçek anlamda kaleme alan </a:t>
            </a:r>
            <a:r>
              <a:rPr lang="tr-TR" dirty="0" err="1"/>
              <a:t>danimarkalı</a:t>
            </a:r>
            <a:r>
              <a:rPr lang="tr-TR" dirty="0"/>
              <a:t> fizikçi </a:t>
            </a:r>
            <a:r>
              <a:rPr lang="tr-TR" dirty="0" err="1"/>
              <a:t>niels</a:t>
            </a:r>
            <a:r>
              <a:rPr lang="tr-TR" dirty="0"/>
              <a:t> </a:t>
            </a:r>
            <a:r>
              <a:rPr lang="tr-TR" dirty="0" err="1"/>
              <a:t>bohr’dur</a:t>
            </a:r>
            <a:r>
              <a:rPr lang="tr-TR" dirty="0"/>
              <a:t>. 1927 yılında bitirilen “</a:t>
            </a:r>
            <a:r>
              <a:rPr lang="tr-TR" dirty="0" err="1"/>
              <a:t>kopenhag</a:t>
            </a:r>
            <a:r>
              <a:rPr lang="tr-TR" dirty="0"/>
              <a:t> yorumu” adlı yazısında </a:t>
            </a:r>
            <a:r>
              <a:rPr lang="tr-TR" dirty="0" err="1"/>
              <a:t>bohr</a:t>
            </a:r>
            <a:r>
              <a:rPr lang="tr-TR" dirty="0"/>
              <a:t>, </a:t>
            </a:r>
            <a:r>
              <a:rPr lang="tr-TR" dirty="0" err="1">
                <a:hlinkClick r:id="rId3"/>
              </a:rPr>
              <a:t>max</a:t>
            </a:r>
            <a:r>
              <a:rPr lang="tr-TR" dirty="0">
                <a:hlinkClick r:id="rId3"/>
              </a:rPr>
              <a:t> </a:t>
            </a:r>
            <a:r>
              <a:rPr lang="tr-TR" dirty="0" err="1">
                <a:hlinkClick r:id="rId3"/>
              </a:rPr>
              <a:t>born</a:t>
            </a:r>
            <a:r>
              <a:rPr lang="tr-TR" dirty="0"/>
              <a:t> tarafından öne sürülen “dalga fonksiyonu” teorisini daha da geliştirmiş ve ışık demetlerinin (diğer adıyla fotonların) </a:t>
            </a:r>
            <a:r>
              <a:rPr lang="tr-TR" dirty="0" err="1"/>
              <a:t>newton’ın</a:t>
            </a:r>
            <a:r>
              <a:rPr lang="tr-TR" dirty="0"/>
              <a:t> zamanında savunduğu gibi sadece birer partikül olmadığını, </a:t>
            </a:r>
            <a:r>
              <a:rPr lang="tr-TR" dirty="0">
                <a:hlinkClick r:id="rId4"/>
              </a:rPr>
              <a:t>foton</a:t>
            </a:r>
            <a:r>
              <a:rPr lang="tr-TR" dirty="0"/>
              <a:t>ların partikül yapısının yanı sıra aynı zamanda dalga özelliklerinin de olduğunu sağlam kanıtlar göstererek savunmuştur. </a:t>
            </a:r>
            <a:r>
              <a:rPr lang="tr-TR" dirty="0" err="1"/>
              <a:t>kopenhag</a:t>
            </a:r>
            <a:r>
              <a:rPr lang="tr-TR" dirty="0"/>
              <a:t> yorumuna göre kuantum fiziğinin olasılıklara dayanan doğası klasik fiziğinin </a:t>
            </a:r>
            <a:r>
              <a:rPr lang="tr-TR" dirty="0">
                <a:hlinkClick r:id="rId5"/>
              </a:rPr>
              <a:t>determinist</a:t>
            </a:r>
            <a:r>
              <a:rPr lang="tr-TR" dirty="0"/>
              <a:t> yaklaşımı ile açıklanamazdı. çünkü evrenimiz kuantum fiziği kanunlarına göre düzenlenmiştir. yani evrenimiz kesinkes bilinebilir ve hesaplanabilir değildir. aksine evrenimiz olasılıklar üzerinde kurulmuştur.</a:t>
            </a:r>
          </a:p>
          <a:p>
            <a:endParaRPr lang="tr-TR" dirty="0"/>
          </a:p>
        </p:txBody>
      </p:sp>
    </p:spTree>
    <p:extLst>
      <p:ext uri="{BB962C8B-B14F-4D97-AF65-F5344CB8AC3E}">
        <p14:creationId xmlns:p14="http://schemas.microsoft.com/office/powerpoint/2010/main" val="285804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85800" y="2194561"/>
            <a:ext cx="10820400" cy="1681404"/>
          </a:xfrm>
        </p:spPr>
        <p:txBody>
          <a:bodyPr/>
          <a:lstStyle/>
          <a:p>
            <a:r>
              <a:rPr lang="tr-TR" dirty="0" err="1">
                <a:hlinkClick r:id="rId2"/>
              </a:rPr>
              <a:t>albert</a:t>
            </a:r>
            <a:r>
              <a:rPr lang="tr-TR" dirty="0">
                <a:hlinkClick r:id="rId2"/>
              </a:rPr>
              <a:t> </a:t>
            </a:r>
            <a:r>
              <a:rPr lang="tr-TR" dirty="0" err="1">
                <a:hlinkClick r:id="rId2"/>
              </a:rPr>
              <a:t>einstein</a:t>
            </a:r>
            <a:r>
              <a:rPr lang="tr-TR" dirty="0"/>
              <a:t>, kendi yorumlarında belirttiği gibi deneysel ölçümlerden elde edilen bulgulara dayanarak </a:t>
            </a:r>
            <a:r>
              <a:rPr lang="tr-TR" dirty="0">
                <a:hlinkClick r:id="rId3"/>
              </a:rPr>
              <a:t>determinizm</a:t>
            </a:r>
            <a:r>
              <a:rPr lang="tr-TR" dirty="0"/>
              <a:t>in tamamen kaldırılmasını istemiyordu. ona göre kuantumun </a:t>
            </a:r>
            <a:r>
              <a:rPr lang="tr-TR" dirty="0" err="1">
                <a:hlinkClick r:id="rId4"/>
              </a:rPr>
              <a:t>olasılık</a:t>
            </a:r>
            <a:r>
              <a:rPr lang="tr-TR" dirty="0" err="1"/>
              <a:t>sal</a:t>
            </a:r>
            <a:r>
              <a:rPr lang="tr-TR" dirty="0"/>
              <a:t> yanı ile klasik fiziğin determinist yanını birbirine bağlayan gizli bir değişken olmalıydı. </a:t>
            </a:r>
            <a:r>
              <a:rPr lang="tr-TR" dirty="0" err="1"/>
              <a:t>einstein’ın</a:t>
            </a:r>
            <a:r>
              <a:rPr lang="tr-TR" dirty="0"/>
              <a:t> gizli değişkeni bulma çabaları sonradan </a:t>
            </a:r>
            <a:r>
              <a:rPr lang="tr-TR" dirty="0" err="1">
                <a:hlinkClick r:id="rId5"/>
              </a:rPr>
              <a:t>john</a:t>
            </a:r>
            <a:r>
              <a:rPr lang="tr-TR" dirty="0">
                <a:hlinkClick r:id="rId5"/>
              </a:rPr>
              <a:t> </a:t>
            </a:r>
            <a:r>
              <a:rPr lang="tr-TR" dirty="0" err="1">
                <a:hlinkClick r:id="rId5"/>
              </a:rPr>
              <a:t>bell</a:t>
            </a:r>
            <a:r>
              <a:rPr lang="tr-TR" dirty="0"/>
              <a:t> tarafından çürütüldü.</a:t>
            </a:r>
          </a:p>
          <a:p>
            <a:endParaRPr lang="tr-TR" dirty="0"/>
          </a:p>
        </p:txBody>
      </p:sp>
      <p:pic>
        <p:nvPicPr>
          <p:cNvPr id="4100" name="Picture 4" descr="https://seyler.ekstat.com/img/max/800/a/aVP6gr5HE9KBEfaY-6364591512178262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4013125"/>
            <a:ext cx="12192000" cy="284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0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kuantum mekaniğinin gelişmesiyle ortaya çıkan diğer yorumlardan biri de “çoklu-evren hipotezi” oldu</a:t>
            </a:r>
          </a:p>
          <a:p>
            <a:r>
              <a:rPr lang="tr-TR" dirty="0" err="1">
                <a:hlinkClick r:id="rId2"/>
              </a:rPr>
              <a:t>everett</a:t>
            </a:r>
            <a:r>
              <a:rPr lang="tr-TR" dirty="0"/>
              <a:t> tarafından 1956’da hazırlanan bu tez, kuantum fiziği tarafından açıklanan tüm olasılıkların birden çok evrende (</a:t>
            </a:r>
            <a:r>
              <a:rPr lang="tr-TR" dirty="0">
                <a:hlinkClick r:id="rId3"/>
              </a:rPr>
              <a:t>paralel evrenler</a:t>
            </a:r>
            <a:r>
              <a:rPr lang="tr-TR" dirty="0"/>
              <a:t> de denebilir) gerçekleşmekte olduğunu savunmaktadır. daha basit anlatmak gerekirse, şöyle bir varsayımda bulunabiliriz. hayatımızda sürekli belli kararlar veriyoruz ve bu kararların sonuçlarına göre yaşamımızı </a:t>
            </a:r>
            <a:r>
              <a:rPr lang="tr-TR" dirty="0" err="1"/>
              <a:t>sürdüyoruz</a:t>
            </a:r>
            <a:r>
              <a:rPr lang="tr-TR" dirty="0"/>
              <a:t>.</a:t>
            </a:r>
          </a:p>
          <a:p>
            <a:endParaRPr lang="tr-TR" dirty="0"/>
          </a:p>
        </p:txBody>
      </p:sp>
    </p:spTree>
    <p:extLst>
      <p:ext uri="{BB962C8B-B14F-4D97-AF65-F5344CB8AC3E}">
        <p14:creationId xmlns:p14="http://schemas.microsoft.com/office/powerpoint/2010/main" val="3579600912"/>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TM04033937[[fn=Uçak İzi]]</Template>
  <TotalTime>176</TotalTime>
  <Words>1811</Words>
  <Application>Microsoft Macintosh PowerPoint</Application>
  <PresentationFormat>Geniş ekran</PresentationFormat>
  <Paragraphs>38</Paragraphs>
  <Slides>21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Arial</vt:lpstr>
      <vt:lpstr>Century Gothic</vt:lpstr>
      <vt:lpstr>Uçak İzi</vt:lpstr>
      <vt:lpstr>Kuantum Nedir? </vt:lpstr>
      <vt:lpstr>1. Kuantum, kuantum nedir bu kuantum?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Kuantum Nedir? </dc:title>
  <dc:creator>murat özcan</dc:creator>
  <cp:lastModifiedBy>canan kazak</cp:lastModifiedBy>
  <cp:revision>13</cp:revision>
  <dcterms:created xsi:type="dcterms:W3CDTF">2020-10-24T14:21:46Z</dcterms:created>
  <dcterms:modified xsi:type="dcterms:W3CDTF">2020-11-13T07:17:16Z</dcterms:modified>
</cp:coreProperties>
</file>