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93" r:id="rId2"/>
    <p:sldId id="620" r:id="rId3"/>
    <p:sldId id="263" r:id="rId4"/>
    <p:sldId id="295" r:id="rId5"/>
    <p:sldId id="269" r:id="rId6"/>
    <p:sldId id="270" r:id="rId7"/>
    <p:sldId id="272" r:id="rId8"/>
    <p:sldId id="273" r:id="rId9"/>
    <p:sldId id="274" r:id="rId10"/>
    <p:sldId id="275" r:id="rId11"/>
    <p:sldId id="277" r:id="rId12"/>
    <p:sldId id="630" r:id="rId13"/>
    <p:sldId id="628" r:id="rId14"/>
    <p:sldId id="626" r:id="rId15"/>
    <p:sldId id="627" r:id="rId16"/>
    <p:sldId id="631" r:id="rId17"/>
    <p:sldId id="632" r:id="rId18"/>
    <p:sldId id="633" r:id="rId19"/>
    <p:sldId id="634" r:id="rId20"/>
    <p:sldId id="635" r:id="rId21"/>
    <p:sldId id="636" r:id="rId22"/>
    <p:sldId id="491" r:id="rId23"/>
    <p:sldId id="372" r:id="rId24"/>
    <p:sldId id="279" r:id="rId25"/>
    <p:sldId id="370" r:id="rId26"/>
    <p:sldId id="280" r:id="rId27"/>
    <p:sldId id="375" r:id="rId28"/>
    <p:sldId id="281" r:id="rId29"/>
    <p:sldId id="282" r:id="rId30"/>
    <p:sldId id="378" r:id="rId31"/>
    <p:sldId id="283" r:id="rId32"/>
    <p:sldId id="284" r:id="rId33"/>
    <p:sldId id="290" r:id="rId34"/>
    <p:sldId id="291" r:id="rId35"/>
    <p:sldId id="285" r:id="rId36"/>
    <p:sldId id="381" r:id="rId37"/>
    <p:sldId id="287" r:id="rId38"/>
    <p:sldId id="288" r:id="rId39"/>
    <p:sldId id="289" r:id="rId40"/>
    <p:sldId id="297" r:id="rId41"/>
    <p:sldId id="299" r:id="rId42"/>
    <p:sldId id="494" r:id="rId43"/>
    <p:sldId id="495" r:id="rId44"/>
    <p:sldId id="383" r:id="rId4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45" autoAdjust="0"/>
    <p:restoredTop sz="86477" autoAdjust="0"/>
  </p:normalViewPr>
  <p:slideViewPr>
    <p:cSldViewPr>
      <p:cViewPr varScale="1">
        <p:scale>
          <a:sx n="79" d="100"/>
          <a:sy n="79" d="100"/>
        </p:scale>
        <p:origin x="-110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5637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73C5-E6C9-4D83-82B4-F76823A21302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2F173C5-E6C9-4D83-82B4-F76823A21302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22621DF-0601-47B8-8D4D-25651090D90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tr.wikipedia.org/wiki/Yerk%C3%BCre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836713"/>
            <a:ext cx="7772400" cy="180019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AMİNO ASİTLER VE PROTEİNLER</a:t>
            </a:r>
          </a:p>
        </p:txBody>
      </p:sp>
      <p:sp>
        <p:nvSpPr>
          <p:cNvPr id="4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933056"/>
            <a:ext cx="6400800" cy="1368152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tr-TR" sz="4000" b="1" dirty="0" smtClean="0">
                <a:solidFill>
                  <a:srgbClr val="FF0000"/>
                </a:solidFill>
              </a:rPr>
              <a:t>Dr. Cevat </a:t>
            </a:r>
            <a:r>
              <a:rPr lang="tr-TR" sz="4000" b="1" dirty="0" err="1" smtClean="0">
                <a:solidFill>
                  <a:srgbClr val="FF0000"/>
                </a:solidFill>
              </a:rPr>
              <a:t>Nisbet</a:t>
            </a:r>
            <a:endParaRPr lang="tr-TR" sz="4000" b="1" dirty="0" smtClean="0">
              <a:solidFill>
                <a:srgbClr val="FF0000"/>
              </a:solidFill>
            </a:endParaRPr>
          </a:p>
          <a:p>
            <a:r>
              <a:rPr lang="tr-TR" sz="4000" b="1" dirty="0" smtClean="0">
                <a:solidFill>
                  <a:srgbClr val="FF0000"/>
                </a:solidFill>
              </a:rPr>
              <a:t>Biyokimya Anabilim Dalı</a:t>
            </a:r>
            <a:endParaRPr lang="tr-TR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705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856984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177757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8424936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8280920" cy="6114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23528" y="3105835"/>
            <a:ext cx="84969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4000" b="1" dirty="0" smtClean="0">
                <a:solidFill>
                  <a:srgbClr val="C00000"/>
                </a:solidFill>
              </a:rPr>
              <a:t>Proteinleri oluşturan elementlerin kaynağı </a:t>
            </a:r>
            <a:r>
              <a:rPr lang="tr-TR" sz="4400" dirty="0" smtClean="0">
                <a:solidFill>
                  <a:srgbClr val="C00000"/>
                </a:solidFill>
              </a:rPr>
              <a:t>                  </a:t>
            </a:r>
            <a:endParaRPr lang="tr-TR" sz="4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07504" y="476673"/>
            <a:ext cx="9036496" cy="77867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sz="3600" b="1" dirty="0" smtClean="0">
                <a:solidFill>
                  <a:schemeClr val="tx1"/>
                </a:solidFill>
              </a:rPr>
              <a:t>Atmosfer </a:t>
            </a:r>
            <a:r>
              <a:rPr lang="tr-TR" sz="3600" b="1" dirty="0" smtClean="0">
                <a:solidFill>
                  <a:srgbClr val="C00000"/>
                </a:solidFill>
              </a:rPr>
              <a:t> </a:t>
            </a:r>
            <a:r>
              <a:rPr lang="tr-TR" sz="3600" b="1" u="sng" dirty="0" smtClean="0">
                <a:solidFill>
                  <a:schemeClr val="bg1"/>
                </a:solidFill>
                <a:hlinkClick r:id="rId2" action="ppaction://hlinkfile" tooltip="Yerküre"/>
              </a:rPr>
              <a:t>yerkürenin</a:t>
            </a:r>
            <a:r>
              <a:rPr lang="tr-TR" sz="3600" b="1" u="sng" dirty="0" smtClean="0">
                <a:solidFill>
                  <a:schemeClr val="bg1"/>
                </a:solidFill>
              </a:rPr>
              <a:t> </a:t>
            </a:r>
            <a:r>
              <a:rPr lang="tr-TR" sz="3600" b="1" dirty="0" smtClean="0">
                <a:solidFill>
                  <a:srgbClr val="C00000"/>
                </a:solidFill>
              </a:rPr>
              <a:t>etrafını saran ve çoğunlukla gaz ve buharlardan oluşan bir örtüdür. atmosferin üst seviyesinin 30 km civarında son bulur.</a:t>
            </a:r>
            <a:r>
              <a:rPr lang="pt-BR" sz="3600" b="1" dirty="0" smtClean="0">
                <a:solidFill>
                  <a:srgbClr val="C00000"/>
                </a:solidFill>
              </a:rPr>
              <a:t> </a:t>
            </a:r>
            <a:endParaRPr lang="tr-TR" sz="3600" b="1" dirty="0" smtClean="0">
              <a:solidFill>
                <a:srgbClr val="C00000"/>
              </a:solidFill>
            </a:endParaRPr>
          </a:p>
          <a:p>
            <a:r>
              <a:rPr lang="pt-BR" sz="3600" b="1" dirty="0" smtClean="0">
                <a:solidFill>
                  <a:srgbClr val="C00000"/>
                </a:solidFill>
              </a:rPr>
              <a:t>Bu seviyeden sonra da hava </a:t>
            </a:r>
            <a:r>
              <a:rPr lang="tr-TR" sz="3600" b="1" dirty="0" smtClean="0">
                <a:solidFill>
                  <a:srgbClr val="C00000"/>
                </a:solidFill>
              </a:rPr>
              <a:t>var</a:t>
            </a:r>
            <a:r>
              <a:rPr lang="tr-TR" sz="3600" b="1" dirty="0">
                <a:solidFill>
                  <a:srgbClr val="C00000"/>
                </a:solidFill>
              </a:rPr>
              <a:t>. Atmosferin yeryüzüne yakın katmanlarının yüzde </a:t>
            </a:r>
            <a:r>
              <a:rPr lang="tr-TR" sz="3600" b="1" dirty="0">
                <a:solidFill>
                  <a:schemeClr val="tx1"/>
                </a:solidFill>
              </a:rPr>
              <a:t>78'i </a:t>
            </a:r>
            <a:r>
              <a:rPr lang="tr-TR" sz="3600" b="1" dirty="0" err="1" smtClean="0">
                <a:solidFill>
                  <a:schemeClr val="tx1"/>
                </a:solidFill>
              </a:rPr>
              <a:t>azot</a:t>
            </a:r>
            <a:r>
              <a:rPr lang="tr-TR" sz="3600" b="1" dirty="0" err="1" smtClean="0">
                <a:solidFill>
                  <a:srgbClr val="C00000"/>
                </a:solidFill>
              </a:rPr>
              <a:t>,yüzde</a:t>
            </a:r>
            <a:r>
              <a:rPr lang="tr-TR" sz="3600" b="1" dirty="0" smtClean="0">
                <a:solidFill>
                  <a:srgbClr val="C00000"/>
                </a:solidFill>
              </a:rPr>
              <a:t> </a:t>
            </a:r>
            <a:r>
              <a:rPr lang="tr-TR" sz="3600" b="1" dirty="0">
                <a:solidFill>
                  <a:schemeClr val="tx1"/>
                </a:solidFill>
              </a:rPr>
              <a:t>21’i de oksijenden </a:t>
            </a:r>
            <a:r>
              <a:rPr lang="tr-TR" sz="3600" b="1" dirty="0">
                <a:solidFill>
                  <a:srgbClr val="C00000"/>
                </a:solidFill>
              </a:rPr>
              <a:t>oluşur. Yüzde 1'i ise su buharı, argon, karbondioksit, neon, helyum, metan, kripton, hidrojen, ozon ve ksenon elementlerinden oluşur.</a:t>
            </a:r>
            <a:endParaRPr lang="tr-TR" sz="3600" b="1" dirty="0" smtClean="0">
              <a:solidFill>
                <a:srgbClr val="C00000"/>
              </a:solidFill>
            </a:endParaRPr>
          </a:p>
          <a:p>
            <a:endParaRPr lang="tr-TR" sz="2800" dirty="0" smtClean="0"/>
          </a:p>
          <a:p>
            <a:endParaRPr lang="tr-TR" sz="2800" dirty="0" smtClean="0"/>
          </a:p>
          <a:p>
            <a:endParaRPr lang="tr-TR" sz="2800" dirty="0" smtClean="0"/>
          </a:p>
          <a:p>
            <a:endParaRPr lang="tr-TR" sz="2800" dirty="0" smtClean="0"/>
          </a:p>
          <a:p>
            <a:endParaRPr lang="tr-TR" sz="2800" dirty="0"/>
          </a:p>
        </p:txBody>
      </p:sp>
      <p:sp>
        <p:nvSpPr>
          <p:cNvPr id="3" name="2 Dikdörtgen"/>
          <p:cNvSpPr/>
          <p:nvPr/>
        </p:nvSpPr>
        <p:spPr>
          <a:xfrm>
            <a:off x="323528" y="3618469"/>
            <a:ext cx="45719" cy="4571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endParaRPr lang="tr-TR" sz="2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467544" y="404664"/>
            <a:ext cx="8064896" cy="600164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sz="2400" dirty="0" smtClean="0">
                <a:solidFill>
                  <a:schemeClr val="tx1"/>
                </a:solidFill>
              </a:rPr>
              <a:t>1-</a:t>
            </a:r>
            <a:r>
              <a:rPr lang="tr-TR" sz="2400" b="1" dirty="0" smtClean="0">
                <a:solidFill>
                  <a:schemeClr val="tx1"/>
                </a:solidFill>
              </a:rPr>
              <a:t>Atmosferdeki azot</a:t>
            </a:r>
            <a:r>
              <a:rPr lang="tr-TR" sz="2400" dirty="0" smtClean="0">
                <a:solidFill>
                  <a:srgbClr val="FF0000"/>
                </a:solidFill>
              </a:rPr>
              <a:t>, çeşitli şekillerde</a:t>
            </a:r>
            <a:r>
              <a:rPr lang="tr-TR" sz="2400" dirty="0" smtClean="0">
                <a:solidFill>
                  <a:schemeClr val="tx1"/>
                </a:solidFill>
              </a:rPr>
              <a:t>(yağmur…) </a:t>
            </a:r>
            <a:r>
              <a:rPr lang="tr-TR" sz="2400" dirty="0" smtClean="0">
                <a:solidFill>
                  <a:srgbClr val="FF0000"/>
                </a:solidFill>
              </a:rPr>
              <a:t>yeryüzüne iner. Azot, yeryüzüne yağmurlarla </a:t>
            </a:r>
            <a:r>
              <a:rPr lang="tr-TR" sz="2400" b="1" dirty="0" smtClean="0">
                <a:solidFill>
                  <a:schemeClr val="tx1"/>
                </a:solidFill>
              </a:rPr>
              <a:t>nitrik asit (HNO2) </a:t>
            </a:r>
            <a:r>
              <a:rPr lang="tr-TR" sz="2400" dirty="0" smtClean="0">
                <a:solidFill>
                  <a:srgbClr val="FF0000"/>
                </a:solidFill>
              </a:rPr>
              <a:t>şeklinde döner. Bitkiler, köklerinden, bakterileri çekmek için özel besinler salgılar ve onları kendilerine yaklaştırırlar. </a:t>
            </a:r>
          </a:p>
          <a:p>
            <a:r>
              <a:rPr lang="tr-TR" sz="2400" dirty="0" smtClean="0">
                <a:solidFill>
                  <a:srgbClr val="FF0000"/>
                </a:solidFill>
              </a:rPr>
              <a:t>Nitrik asit toprakta </a:t>
            </a:r>
            <a:r>
              <a:rPr lang="tr-TR" sz="2400" b="1" dirty="0" smtClean="0">
                <a:solidFill>
                  <a:srgbClr val="FF0000"/>
                </a:solidFill>
              </a:rPr>
              <a:t>bakteriler</a:t>
            </a:r>
            <a:r>
              <a:rPr lang="tr-TR" sz="2400" dirty="0" smtClean="0">
                <a:solidFill>
                  <a:srgbClr val="FF0000"/>
                </a:solidFill>
              </a:rPr>
              <a:t> tarafından </a:t>
            </a:r>
            <a:r>
              <a:rPr lang="tr-TR" sz="2400" b="1" dirty="0" smtClean="0">
                <a:solidFill>
                  <a:schemeClr val="tx1"/>
                </a:solidFill>
              </a:rPr>
              <a:t>nitratlara(HNO3) </a:t>
            </a:r>
            <a:r>
              <a:rPr lang="tr-TR" sz="2400" dirty="0" smtClean="0">
                <a:solidFill>
                  <a:srgbClr val="FF0000"/>
                </a:solidFill>
              </a:rPr>
              <a:t>dönüştürülür ve bitki ancak bu besini topraktan alabilir ( </a:t>
            </a:r>
            <a:r>
              <a:rPr lang="tr-TR" sz="2400" b="1" dirty="0" smtClean="0">
                <a:solidFill>
                  <a:srgbClr val="FF0000"/>
                </a:solidFill>
              </a:rPr>
              <a:t>Nitrat tuzları şeklinde</a:t>
            </a:r>
            <a:r>
              <a:rPr lang="tr-TR" sz="2400" dirty="0" smtClean="0">
                <a:solidFill>
                  <a:srgbClr val="FF0000"/>
                </a:solidFill>
              </a:rPr>
              <a:t>).</a:t>
            </a:r>
          </a:p>
          <a:p>
            <a:r>
              <a:rPr lang="tr-TR" sz="2400" dirty="0" smtClean="0">
                <a:solidFill>
                  <a:srgbClr val="FF0000"/>
                </a:solidFill>
              </a:rPr>
              <a:t>Daha sonra bakteriler köklerde ortaya çıkan özel açıklıklardan içeri girerek, bitki köküne yerleşir ve burada büyük miktarlarda çoğalarak </a:t>
            </a:r>
            <a:r>
              <a:rPr lang="tr-TR" sz="2400" dirty="0" smtClean="0">
                <a:solidFill>
                  <a:schemeClr val="tx1"/>
                </a:solidFill>
              </a:rPr>
              <a:t>kök düğümlerini </a:t>
            </a:r>
            <a:r>
              <a:rPr lang="tr-TR" sz="2400" dirty="0" smtClean="0">
                <a:solidFill>
                  <a:srgbClr val="FF0000"/>
                </a:solidFill>
              </a:rPr>
              <a:t>oluştururlar.</a:t>
            </a:r>
          </a:p>
          <a:p>
            <a:endParaRPr lang="tr-TR" sz="2400" b="1" dirty="0" smtClean="0">
              <a:solidFill>
                <a:srgbClr val="FF0000"/>
              </a:solidFill>
            </a:endParaRPr>
          </a:p>
          <a:p>
            <a:r>
              <a:rPr lang="tr-TR" sz="2400" dirty="0" smtClean="0">
                <a:solidFill>
                  <a:srgbClr val="FF0000"/>
                </a:solidFill>
              </a:rPr>
              <a:t>Bugün yediğimiz sebzelerin, bitkilerin, tahılların büyük bir kısmını ve ekolojik dengenin sağlanması için gerekli olan azot döngüsünü, bu ortaklığa borçluyuz.</a:t>
            </a:r>
          </a:p>
          <a:p>
            <a:endParaRPr lang="tr-TR" sz="2400" dirty="0" smtClean="0">
              <a:solidFill>
                <a:srgbClr val="FF0000"/>
              </a:solidFill>
            </a:endParaRPr>
          </a:p>
          <a:p>
            <a:r>
              <a:rPr lang="tr-TR" sz="2400" b="1" dirty="0" smtClean="0">
                <a:solidFill>
                  <a:srgbClr val="FF0000"/>
                </a:solidFill>
              </a:rPr>
              <a:t>2- </a:t>
            </a:r>
            <a:r>
              <a:rPr lang="tr-TR" sz="2400" b="1" dirty="0" smtClean="0">
                <a:solidFill>
                  <a:schemeClr val="tx1"/>
                </a:solidFill>
              </a:rPr>
              <a:t>vücuttan atılan üre  ve azot dengesi</a:t>
            </a:r>
            <a:r>
              <a:rPr lang="tr-TR" sz="2400" b="1" dirty="0" smtClean="0">
                <a:solidFill>
                  <a:srgbClr val="FF0000"/>
                </a:solidFill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548681"/>
            <a:ext cx="7416824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352928" cy="6120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48680"/>
            <a:ext cx="8352927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548681"/>
            <a:ext cx="7488831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8715436" cy="616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92976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4" name="Picture 2" descr="protein çeşitleri ve özellikleri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8715436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ücut yanık yüzdeleri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4227" y="1428736"/>
            <a:ext cx="7118235" cy="47572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10" name="Picture 2" descr="İlgili res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58" name="Picture 2" descr="kıvırcık saç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5" y="357166"/>
            <a:ext cx="3552141" cy="5929354"/>
          </a:xfrm>
          <a:prstGeom prst="rect">
            <a:avLst/>
          </a:prstGeom>
          <a:noFill/>
        </p:spPr>
      </p:pic>
      <p:pic>
        <p:nvPicPr>
          <p:cNvPr id="224262" name="Picture 6" descr="düz saç modelleri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428625"/>
            <a:ext cx="4476750" cy="642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474" name="Picture 2" descr="vejetaryen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8501122" cy="6643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AutoShape 2" descr="neden biz dedelerimize benziyoruz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5524" name="AutoShape 4" descr="neden biz dedelerimize benziyoruz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5526" name="AutoShape 6" descr="neden biz dedelerimize benziyoruz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5528" name="AutoShape 8" descr="neden biz dedelerimize benziyoruz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5530" name="AutoShape 10" descr="neden biz dedelerimize benziyoruz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5532" name="AutoShape 12" descr="neden biz dedelerimize benziyoruz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5534" name="AutoShape 14" descr="neden biz dedelerimize benziyoruz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5536" name="AutoShape 16" descr="neden biz dedelerimize benziyoruz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5538" name="AutoShape 18" descr="neden biz dedelerimize benziyoruz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35540" name="Picture 20" descr="İlgili res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214686"/>
            <a:ext cx="5286379" cy="3643314"/>
          </a:xfrm>
          <a:prstGeom prst="rect">
            <a:avLst/>
          </a:prstGeom>
          <a:noFill/>
        </p:spPr>
      </p:pic>
      <p:sp>
        <p:nvSpPr>
          <p:cNvPr id="235542" name="AutoShape 22" descr="baba oğul benzerlikler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5544" name="AutoShape 24" descr="baba oğul benzerlikler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35546" name="Picture 26" descr="baba oğul benzerlikler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0"/>
            <a:ext cx="5643570" cy="31976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aşlanma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378" name="Picture 2" descr="doku nakli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402" name="Picture 2" descr="ölmek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8424936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92976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72144"/>
            <a:ext cx="7413358" cy="5565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4013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3938" y="838200"/>
            <a:ext cx="7096125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46011"/>
            <a:ext cx="8435280" cy="2755197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517632" cy="164705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tr-TR" sz="3200" dirty="0">
                <a:solidFill>
                  <a:srgbClr val="FF0000"/>
                </a:solidFill>
              </a:rPr>
              <a:t>Her amino aside benzersiz özelliklerini kazandıran</a:t>
            </a:r>
            <a:br>
              <a:rPr lang="tr-TR" sz="3200" dirty="0">
                <a:solidFill>
                  <a:srgbClr val="FF0000"/>
                </a:solidFill>
              </a:rPr>
            </a:br>
            <a:r>
              <a:rPr lang="tr-TR" sz="3200" dirty="0">
                <a:solidFill>
                  <a:srgbClr val="FF0000"/>
                </a:solidFill>
              </a:rPr>
              <a:t>bölümleri R yan gruplarıdır</a:t>
            </a:r>
          </a:p>
        </p:txBody>
      </p:sp>
    </p:spTree>
    <p:extLst>
      <p:ext uri="{BB962C8B-B14F-4D97-AF65-F5344CB8AC3E}">
        <p14:creationId xmlns="" xmlns:p14="http://schemas.microsoft.com/office/powerpoint/2010/main" val="183944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36496" cy="674136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1697273"/>
            <a:ext cx="8424936" cy="4972087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>
                <a:solidFill>
                  <a:srgbClr val="C00000"/>
                </a:solidFill>
              </a:rPr>
              <a:t>Amino asitlerin kaynakları</a:t>
            </a:r>
            <a:endParaRPr lang="tr-T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989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87862" y="1772816"/>
            <a:ext cx="7916586" cy="475252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err="1" smtClean="0">
                <a:solidFill>
                  <a:srgbClr val="C00000"/>
                </a:solidFill>
              </a:rPr>
              <a:t>Esansiyel</a:t>
            </a:r>
            <a:r>
              <a:rPr lang="tr-TR" dirty="0" smtClean="0">
                <a:solidFill>
                  <a:srgbClr val="C00000"/>
                </a:solidFill>
              </a:rPr>
              <a:t> Amino Asitler</a:t>
            </a:r>
            <a:endParaRPr lang="tr-TR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544" y="1628800"/>
            <a:ext cx="8280920" cy="496855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err="1" smtClean="0">
                <a:solidFill>
                  <a:srgbClr val="C00000"/>
                </a:solidFill>
              </a:rPr>
              <a:t>Esansiyel</a:t>
            </a:r>
            <a:r>
              <a:rPr lang="tr-TR" dirty="0" smtClean="0">
                <a:solidFill>
                  <a:srgbClr val="C00000"/>
                </a:solidFill>
              </a:rPr>
              <a:t> olmayan Amino Asitler</a:t>
            </a:r>
            <a:endParaRPr lang="tr-TR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611560" y="1916832"/>
            <a:ext cx="7416824" cy="230832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sz="4800" dirty="0">
                <a:solidFill>
                  <a:srgbClr val="FF0000"/>
                </a:solidFill>
              </a:rPr>
              <a:t>Her amino aside benzersiz özelliklerini kazandıran</a:t>
            </a:r>
            <a:br>
              <a:rPr lang="tr-TR" sz="4800" dirty="0">
                <a:solidFill>
                  <a:srgbClr val="FF0000"/>
                </a:solidFill>
              </a:rPr>
            </a:br>
            <a:r>
              <a:rPr lang="tr-TR" sz="4800" dirty="0">
                <a:solidFill>
                  <a:srgbClr val="FF0000"/>
                </a:solidFill>
              </a:rPr>
              <a:t>bölümleri R yan gruplarıdır</a:t>
            </a:r>
          </a:p>
        </p:txBody>
      </p:sp>
    </p:spTree>
    <p:extLst>
      <p:ext uri="{BB962C8B-B14F-4D97-AF65-F5344CB8AC3E}">
        <p14:creationId xmlns="" xmlns:p14="http://schemas.microsoft.com/office/powerpoint/2010/main" val="101167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352927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568952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8496943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424936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8208912" cy="573325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Aminoasitlerin  Sınıflandırılması</a:t>
            </a:r>
            <a:endParaRPr lang="tr-T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0658"/>
            <a:ext cx="8064896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1820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748464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5375" y="857250"/>
            <a:ext cx="69532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7"/>
            <a:ext cx="8424936" cy="504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Dikdörtgen 1"/>
          <p:cNvSpPr/>
          <p:nvPr/>
        </p:nvSpPr>
        <p:spPr>
          <a:xfrm>
            <a:off x="323528" y="5445225"/>
            <a:ext cx="8280920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b="1" dirty="0" err="1">
                <a:solidFill>
                  <a:srgbClr val="FF0000"/>
                </a:solidFill>
              </a:rPr>
              <a:t>Sistindeki</a:t>
            </a:r>
            <a:r>
              <a:rPr lang="tr-TR" b="1" dirty="0">
                <a:solidFill>
                  <a:srgbClr val="FF0000"/>
                </a:solidFill>
              </a:rPr>
              <a:t> gibi </a:t>
            </a:r>
            <a:r>
              <a:rPr lang="tr-TR" b="1" dirty="0" err="1">
                <a:solidFill>
                  <a:srgbClr val="FF0000"/>
                </a:solidFill>
              </a:rPr>
              <a:t>disülfit</a:t>
            </a:r>
            <a:r>
              <a:rPr lang="tr-TR" b="1" dirty="0">
                <a:solidFill>
                  <a:srgbClr val="FF0000"/>
                </a:solidFill>
              </a:rPr>
              <a:t> köprüleri, birçok proteinde meydana gelir ve proteinin</a:t>
            </a:r>
          </a:p>
          <a:p>
            <a:r>
              <a:rPr lang="tr-TR" b="1" dirty="0">
                <a:solidFill>
                  <a:srgbClr val="FF0000"/>
                </a:solidFill>
              </a:rPr>
              <a:t>yapısını stabilize ederler</a:t>
            </a:r>
            <a:r>
              <a:rPr lang="tr-TR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2075" y="942975"/>
            <a:ext cx="6419850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166" y="620688"/>
            <a:ext cx="7492234" cy="538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755577" y="1844824"/>
            <a:ext cx="7524824" cy="4281339"/>
          </a:xfrm>
        </p:spPr>
        <p:txBody>
          <a:bodyPr>
            <a:normAutofit/>
          </a:bodyPr>
          <a:lstStyle/>
          <a:p>
            <a:r>
              <a:rPr lang="tr-TR" altLang="tr-TR" b="1" dirty="0">
                <a:cs typeface="Times New Roman" pitchFamily="18" charset="0"/>
              </a:rPr>
              <a:t>Amino asitlerin amino grupları ile verdikleri tepkimeler</a:t>
            </a:r>
            <a:r>
              <a:rPr lang="tr-TR" altLang="tr-TR" dirty="0"/>
              <a:t> </a:t>
            </a:r>
          </a:p>
          <a:p>
            <a:r>
              <a:rPr lang="tr-TR" altLang="tr-TR" b="1" dirty="0">
                <a:cs typeface="Times New Roman" pitchFamily="18" charset="0"/>
              </a:rPr>
              <a:t>Amino asitlerin karboksil grupları ile verdikleri tepkimeler</a:t>
            </a:r>
            <a:r>
              <a:rPr lang="tr-TR" altLang="tr-TR" dirty="0"/>
              <a:t> </a:t>
            </a:r>
          </a:p>
          <a:p>
            <a:r>
              <a:rPr lang="tr-TR" altLang="tr-TR" b="1" dirty="0">
                <a:cs typeface="Times New Roman" pitchFamily="18" charset="0"/>
              </a:rPr>
              <a:t>Amino asitlerin amino ve karboksil gruplarının birlikte verdikleri tepkimeler</a:t>
            </a:r>
            <a:r>
              <a:rPr lang="tr-TR" altLang="tr-TR" dirty="0"/>
              <a:t> </a:t>
            </a:r>
          </a:p>
          <a:p>
            <a:r>
              <a:rPr lang="tr-TR" altLang="tr-TR" b="1" dirty="0">
                <a:cs typeface="Times New Roman" pitchFamily="18" charset="0"/>
              </a:rPr>
              <a:t>Amino asitlerin R grupları ile verdikleri tepkimeler (renk tepkimeleri)</a:t>
            </a:r>
            <a:r>
              <a:rPr lang="tr-TR" altLang="tr-TR" dirty="0"/>
              <a:t> </a:t>
            </a:r>
          </a:p>
          <a:p>
            <a:r>
              <a:rPr lang="tr-TR" altLang="tr-TR" b="1" dirty="0">
                <a:cs typeface="Times New Roman" pitchFamily="18" charset="0"/>
              </a:rPr>
              <a:t>Amino asitlerin tüm gruplarının katılımı ile verdikleri tepkime</a:t>
            </a:r>
            <a:r>
              <a:rPr lang="tr-TR" altLang="tr-TR" dirty="0"/>
              <a:t> </a:t>
            </a: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altLang="tr-TR" u="sng" dirty="0">
                <a:cs typeface="Times New Roman" pitchFamily="18" charset="0"/>
              </a:rPr>
              <a:t>Amino asitlerin kimyasal tepkimeleri</a:t>
            </a:r>
            <a:r>
              <a:rPr lang="tr-TR" altLang="tr-TR" dirty="0"/>
              <a:t> 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93195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683569" y="1628800"/>
            <a:ext cx="7596832" cy="44973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tr-TR" sz="2800" b="1" dirty="0">
                <a:cs typeface="Times New Roman" pitchFamily="18" charset="0"/>
              </a:rPr>
              <a:t>Amino asitlerin amino grupları ile verdikleri reaksiyonlara dayanan tanımlama deneyleri</a:t>
            </a:r>
            <a:r>
              <a:rPr lang="tr-TR" altLang="tr-TR" sz="2800" b="1" dirty="0"/>
              <a:t>: </a:t>
            </a:r>
            <a:r>
              <a:rPr lang="tr-TR" altLang="tr-TR" sz="2800" dirty="0">
                <a:solidFill>
                  <a:schemeClr val="accent2"/>
                </a:solidFill>
              </a:rPr>
              <a:t>Van </a:t>
            </a:r>
            <a:r>
              <a:rPr lang="tr-TR" altLang="tr-TR" sz="2800" dirty="0" err="1">
                <a:solidFill>
                  <a:schemeClr val="accent2"/>
                </a:solidFill>
              </a:rPr>
              <a:t>Slyke</a:t>
            </a:r>
            <a:r>
              <a:rPr lang="tr-TR" altLang="tr-TR" sz="2800" dirty="0">
                <a:solidFill>
                  <a:schemeClr val="accent2"/>
                </a:solidFill>
              </a:rPr>
              <a:t> deneyi: </a:t>
            </a:r>
            <a:r>
              <a:rPr lang="tr-TR" altLang="tr-TR" sz="2800" i="1" dirty="0" err="1"/>
              <a:t>Nitröz</a:t>
            </a:r>
            <a:r>
              <a:rPr lang="tr-TR" altLang="tr-TR" sz="2800" i="1" dirty="0"/>
              <a:t> asitle azot gazı çıkışı</a:t>
            </a:r>
            <a:r>
              <a:rPr lang="tr-TR" altLang="tr-TR" sz="2800" dirty="0"/>
              <a:t> </a:t>
            </a:r>
          </a:p>
          <a:p>
            <a:pPr>
              <a:lnSpc>
                <a:spcPct val="90000"/>
              </a:lnSpc>
            </a:pPr>
            <a:r>
              <a:rPr lang="tr-TR" altLang="tr-TR" sz="2800" b="1" dirty="0">
                <a:cs typeface="Times New Roman" pitchFamily="18" charset="0"/>
              </a:rPr>
              <a:t>Amino asitlerin amino ve karboksil gruplarının birlikte  verdikleri reaksiyonlara dayanan tanımlama deneyleri</a:t>
            </a:r>
            <a:r>
              <a:rPr lang="tr-TR" altLang="tr-TR" sz="2800" b="1" dirty="0"/>
              <a:t>: </a:t>
            </a:r>
            <a:r>
              <a:rPr lang="tr-TR" altLang="tr-TR" sz="2800" dirty="0" err="1">
                <a:solidFill>
                  <a:schemeClr val="accent2"/>
                </a:solidFill>
              </a:rPr>
              <a:t>Ninhidrin</a:t>
            </a:r>
            <a:r>
              <a:rPr lang="tr-TR" altLang="tr-TR" sz="2800" dirty="0">
                <a:solidFill>
                  <a:schemeClr val="accent2"/>
                </a:solidFill>
              </a:rPr>
              <a:t> deneyi: </a:t>
            </a:r>
            <a:r>
              <a:rPr lang="tr-TR" altLang="tr-TR" sz="2800" i="1" dirty="0" err="1"/>
              <a:t>Ninhidrin</a:t>
            </a:r>
            <a:r>
              <a:rPr lang="tr-TR" altLang="tr-TR" sz="2800" i="1" dirty="0"/>
              <a:t> ile mavi-menekşe renk</a:t>
            </a:r>
            <a:r>
              <a:rPr lang="tr-TR" altLang="tr-TR" sz="2800" dirty="0"/>
              <a:t>  </a:t>
            </a:r>
          </a:p>
          <a:p>
            <a:pPr>
              <a:lnSpc>
                <a:spcPct val="90000"/>
              </a:lnSpc>
            </a:pPr>
            <a:r>
              <a:rPr lang="tr-TR" altLang="tr-TR" sz="2800" b="1" dirty="0">
                <a:cs typeface="Times New Roman" pitchFamily="18" charset="0"/>
              </a:rPr>
              <a:t>Amino asitlerin renk reaksiyonlarına  dayanan tanımlama deneyleri</a:t>
            </a:r>
            <a:r>
              <a:rPr lang="tr-TR" altLang="tr-TR" sz="2800" b="1" dirty="0"/>
              <a:t>: </a:t>
            </a:r>
            <a:r>
              <a:rPr lang="tr-TR" altLang="tr-TR" sz="2800" dirty="0" err="1"/>
              <a:t>Fenil</a:t>
            </a:r>
            <a:r>
              <a:rPr lang="tr-TR" altLang="tr-TR" sz="2800" dirty="0"/>
              <a:t> halkası için</a:t>
            </a:r>
            <a:r>
              <a:rPr lang="tr-TR" altLang="tr-TR" sz="2800" b="1" dirty="0"/>
              <a:t> </a:t>
            </a:r>
            <a:r>
              <a:rPr lang="tr-TR" altLang="tr-TR" sz="2800" dirty="0" err="1">
                <a:solidFill>
                  <a:schemeClr val="accent2"/>
                </a:solidFill>
              </a:rPr>
              <a:t>Ksantoprotein</a:t>
            </a:r>
            <a:r>
              <a:rPr lang="tr-TR" altLang="tr-TR" sz="2800" dirty="0">
                <a:solidFill>
                  <a:schemeClr val="accent2"/>
                </a:solidFill>
              </a:rPr>
              <a:t> deneyi: </a:t>
            </a:r>
            <a:r>
              <a:rPr lang="tr-TR" altLang="tr-TR" sz="2800" i="1" dirty="0"/>
              <a:t>Konsantre nitrik asit ile ısıtma sonucu sarı renk</a:t>
            </a:r>
            <a:r>
              <a:rPr lang="tr-TR" altLang="tr-TR" sz="2800" dirty="0"/>
              <a:t> </a:t>
            </a: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altLang="tr-TR" u="sng" dirty="0">
                <a:cs typeface="Times New Roman" pitchFamily="18" charset="0"/>
              </a:rPr>
              <a:t>Amino asitleri tanımlama deneyleri</a:t>
            </a:r>
            <a:r>
              <a:rPr lang="tr-TR" altLang="tr-TR" dirty="0"/>
              <a:t> 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73784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04880"/>
            <a:ext cx="8294483" cy="5604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2453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lga Biçimi">
  <a:themeElements>
    <a:clrScheme name="Dalga Biçimi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Dalga Biçimi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alga Biçimi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2513</TotalTime>
  <Words>344</Words>
  <Application>Microsoft Office PowerPoint</Application>
  <PresentationFormat>Ekran Gösterisi (4:3)</PresentationFormat>
  <Paragraphs>34</Paragraphs>
  <Slides>44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44</vt:i4>
      </vt:variant>
    </vt:vector>
  </HeadingPairs>
  <TitlesOfParts>
    <vt:vector size="45" baseType="lpstr">
      <vt:lpstr>Dalga Biçimi</vt:lpstr>
      <vt:lpstr>AMİNO ASİTLER VE PROTEİNLER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Her amino aside benzersiz özelliklerini kazandıran bölümleri R yan gruplarıdır</vt:lpstr>
      <vt:lpstr>Slayt 26</vt:lpstr>
      <vt:lpstr>Amino asitlerin kaynakları</vt:lpstr>
      <vt:lpstr>Esansiyel Amino Asitler</vt:lpstr>
      <vt:lpstr>Esansiyel olmayan Amino Asitler</vt:lpstr>
      <vt:lpstr>Slayt 30</vt:lpstr>
      <vt:lpstr>Slayt 31</vt:lpstr>
      <vt:lpstr>Slayt 32</vt:lpstr>
      <vt:lpstr>Slayt 33</vt:lpstr>
      <vt:lpstr>Slayt 34</vt:lpstr>
      <vt:lpstr>Aminoasitlerin  Sınıflandırılması</vt:lpstr>
      <vt:lpstr>Slayt 36</vt:lpstr>
      <vt:lpstr>Slayt 37</vt:lpstr>
      <vt:lpstr>Slayt 38</vt:lpstr>
      <vt:lpstr>Slayt 39</vt:lpstr>
      <vt:lpstr>Slayt 40</vt:lpstr>
      <vt:lpstr>Slayt 41</vt:lpstr>
      <vt:lpstr>Amino asitlerin kimyasal tepkimeleri </vt:lpstr>
      <vt:lpstr>Amino asitleri tanımlama deneyleri </vt:lpstr>
      <vt:lpstr>Slayt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BİYOKİMYA</dc:title>
  <dc:creator>cevat</dc:creator>
  <cp:lastModifiedBy>Microsoft</cp:lastModifiedBy>
  <cp:revision>397</cp:revision>
  <dcterms:created xsi:type="dcterms:W3CDTF">2011-04-08T10:42:39Z</dcterms:created>
  <dcterms:modified xsi:type="dcterms:W3CDTF">2020-03-23T07:44:18Z</dcterms:modified>
</cp:coreProperties>
</file>