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3" r:id="rId2"/>
  </p:sldMasterIdLst>
  <p:notesMasterIdLst>
    <p:notesMasterId r:id="rId49"/>
  </p:notesMasterIdLst>
  <p:sldIdLst>
    <p:sldId id="256" r:id="rId3"/>
    <p:sldId id="948" r:id="rId4"/>
    <p:sldId id="363" r:id="rId5"/>
    <p:sldId id="1211" r:id="rId6"/>
    <p:sldId id="1214" r:id="rId7"/>
    <p:sldId id="1213" r:id="rId8"/>
    <p:sldId id="273" r:id="rId9"/>
    <p:sldId id="950" r:id="rId10"/>
    <p:sldId id="294" r:id="rId11"/>
    <p:sldId id="1078" r:id="rId12"/>
    <p:sldId id="526" r:id="rId13"/>
    <p:sldId id="530" r:id="rId14"/>
    <p:sldId id="532" r:id="rId15"/>
    <p:sldId id="518" r:id="rId16"/>
    <p:sldId id="1138" r:id="rId17"/>
    <p:sldId id="1134" r:id="rId18"/>
    <p:sldId id="1218" r:id="rId19"/>
    <p:sldId id="584" r:id="rId20"/>
    <p:sldId id="586" r:id="rId21"/>
    <p:sldId id="1157" r:id="rId22"/>
    <p:sldId id="1216" r:id="rId23"/>
    <p:sldId id="537" r:id="rId24"/>
    <p:sldId id="610" r:id="rId25"/>
    <p:sldId id="1219" r:id="rId26"/>
    <p:sldId id="1221" r:id="rId27"/>
    <p:sldId id="1222" r:id="rId28"/>
    <p:sldId id="1223" r:id="rId29"/>
    <p:sldId id="614" r:id="rId30"/>
    <p:sldId id="1226" r:id="rId31"/>
    <p:sldId id="616" r:id="rId32"/>
    <p:sldId id="674" r:id="rId33"/>
    <p:sldId id="955" r:id="rId34"/>
    <p:sldId id="986" r:id="rId35"/>
    <p:sldId id="901" r:id="rId36"/>
    <p:sldId id="676" r:id="rId37"/>
    <p:sldId id="899" r:id="rId38"/>
    <p:sldId id="1228" r:id="rId39"/>
    <p:sldId id="1162" r:id="rId40"/>
    <p:sldId id="1086" r:id="rId41"/>
    <p:sldId id="1149" r:id="rId42"/>
    <p:sldId id="1150" r:id="rId43"/>
    <p:sldId id="1152" r:id="rId44"/>
    <p:sldId id="1230" r:id="rId45"/>
    <p:sldId id="1232" r:id="rId46"/>
    <p:sldId id="1224" r:id="rId47"/>
    <p:sldId id="879" r:id="rId48"/>
  </p:sldIdLst>
  <p:sldSz cx="9144000" cy="6858000" type="screen4x3"/>
  <p:notesSz cx="6761163" cy="99425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22" autoAdjust="0"/>
    <p:restoredTop sz="91367" autoAdjust="0"/>
  </p:normalViewPr>
  <p:slideViewPr>
    <p:cSldViewPr>
      <p:cViewPr>
        <p:scale>
          <a:sx n="74" d="100"/>
          <a:sy n="74" d="100"/>
        </p:scale>
        <p:origin x="-118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271E2-5449-4A01-AC30-EA01083BE0D0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EA22-E959-489B-BDDF-82514C00632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4877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EA22-E959-489B-BDDF-82514C006322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56F81-8929-4EE6-B55F-A511A436522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4502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7 w 185"/>
                <a:gd name="T1" fmla="*/ 0 h 120"/>
                <a:gd name="T2" fmla="*/ 187 w 185"/>
                <a:gd name="T3" fmla="*/ 6 h 120"/>
                <a:gd name="T4" fmla="*/ 187 w 185"/>
                <a:gd name="T5" fmla="*/ 18 h 120"/>
                <a:gd name="T6" fmla="*/ 187 w 185"/>
                <a:gd name="T7" fmla="*/ 36 h 120"/>
                <a:gd name="T8" fmla="*/ 181 w 185"/>
                <a:gd name="T9" fmla="*/ 54 h 120"/>
                <a:gd name="T10" fmla="*/ 163 w 185"/>
                <a:gd name="T11" fmla="*/ 72 h 120"/>
                <a:gd name="T12" fmla="*/ 139 w 185"/>
                <a:gd name="T13" fmla="*/ 96 h 120"/>
                <a:gd name="T14" fmla="*/ 103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7 w 185"/>
                <a:gd name="T29" fmla="*/ 0 h 120"/>
                <a:gd name="T30" fmla="*/ 187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9 w 526"/>
                <a:gd name="T17" fmla="*/ 179 h 275"/>
                <a:gd name="T18" fmla="*/ 211 w 526"/>
                <a:gd name="T19" fmla="*/ 143 h 275"/>
                <a:gd name="T20" fmla="*/ 253 w 526"/>
                <a:gd name="T21" fmla="*/ 120 h 275"/>
                <a:gd name="T22" fmla="*/ 301 w 526"/>
                <a:gd name="T23" fmla="*/ 96 h 275"/>
                <a:gd name="T24" fmla="*/ 397 w 526"/>
                <a:gd name="T25" fmla="*/ 48 h 275"/>
                <a:gd name="T26" fmla="*/ 446 w 526"/>
                <a:gd name="T27" fmla="*/ 30 h 275"/>
                <a:gd name="T28" fmla="*/ 482 w 526"/>
                <a:gd name="T29" fmla="*/ 12 h 275"/>
                <a:gd name="T30" fmla="*/ 506 w 526"/>
                <a:gd name="T31" fmla="*/ 6 h 275"/>
                <a:gd name="T32" fmla="*/ 524 w 526"/>
                <a:gd name="T33" fmla="*/ 0 h 275"/>
                <a:gd name="T34" fmla="*/ 530 w 526"/>
                <a:gd name="T35" fmla="*/ 0 h 275"/>
                <a:gd name="T36" fmla="*/ 524 w 526"/>
                <a:gd name="T37" fmla="*/ 6 h 275"/>
                <a:gd name="T38" fmla="*/ 512 w 526"/>
                <a:gd name="T39" fmla="*/ 12 h 275"/>
                <a:gd name="T40" fmla="*/ 488 w 526"/>
                <a:gd name="T41" fmla="*/ 24 h 275"/>
                <a:gd name="T42" fmla="*/ 464 w 526"/>
                <a:gd name="T43" fmla="*/ 42 h 275"/>
                <a:gd name="T44" fmla="*/ 440 w 526"/>
                <a:gd name="T45" fmla="*/ 54 h 275"/>
                <a:gd name="T46" fmla="*/ 397 w 526"/>
                <a:gd name="T47" fmla="*/ 78 h 275"/>
                <a:gd name="T48" fmla="*/ 342 w 526"/>
                <a:gd name="T49" fmla="*/ 108 h 275"/>
                <a:gd name="T50" fmla="*/ 277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2 w 718"/>
                <a:gd name="T17" fmla="*/ 228 h 306"/>
                <a:gd name="T18" fmla="*/ 128 w 718"/>
                <a:gd name="T19" fmla="*/ 228 h 306"/>
                <a:gd name="T20" fmla="*/ 146 w 718"/>
                <a:gd name="T21" fmla="*/ 222 h 306"/>
                <a:gd name="T22" fmla="*/ 170 w 718"/>
                <a:gd name="T23" fmla="*/ 216 h 306"/>
                <a:gd name="T24" fmla="*/ 200 w 718"/>
                <a:gd name="T25" fmla="*/ 204 h 306"/>
                <a:gd name="T26" fmla="*/ 277 w 718"/>
                <a:gd name="T27" fmla="*/ 180 h 306"/>
                <a:gd name="T28" fmla="*/ 375 w 718"/>
                <a:gd name="T29" fmla="*/ 156 h 306"/>
                <a:gd name="T30" fmla="*/ 465 w 718"/>
                <a:gd name="T31" fmla="*/ 126 h 306"/>
                <a:gd name="T32" fmla="*/ 548 w 718"/>
                <a:gd name="T33" fmla="*/ 102 h 306"/>
                <a:gd name="T34" fmla="*/ 578 w 718"/>
                <a:gd name="T35" fmla="*/ 90 h 306"/>
                <a:gd name="T36" fmla="*/ 610 w 718"/>
                <a:gd name="T37" fmla="*/ 84 h 306"/>
                <a:gd name="T38" fmla="*/ 628 w 718"/>
                <a:gd name="T39" fmla="*/ 78 h 306"/>
                <a:gd name="T40" fmla="*/ 634 w 718"/>
                <a:gd name="T41" fmla="*/ 72 h 306"/>
                <a:gd name="T42" fmla="*/ 640 w 718"/>
                <a:gd name="T43" fmla="*/ 66 h 306"/>
                <a:gd name="T44" fmla="*/ 658 w 718"/>
                <a:gd name="T45" fmla="*/ 60 h 306"/>
                <a:gd name="T46" fmla="*/ 700 w 718"/>
                <a:gd name="T47" fmla="*/ 30 h 306"/>
                <a:gd name="T48" fmla="*/ 718 w 718"/>
                <a:gd name="T49" fmla="*/ 18 h 306"/>
                <a:gd name="T50" fmla="*/ 724 w 718"/>
                <a:gd name="T51" fmla="*/ 6 h 306"/>
                <a:gd name="T52" fmla="*/ 718 w 718"/>
                <a:gd name="T53" fmla="*/ 0 h 306"/>
                <a:gd name="T54" fmla="*/ 694 w 718"/>
                <a:gd name="T55" fmla="*/ 0 h 306"/>
                <a:gd name="T56" fmla="*/ 634 w 718"/>
                <a:gd name="T57" fmla="*/ 0 h 306"/>
                <a:gd name="T58" fmla="*/ 584 w 718"/>
                <a:gd name="T59" fmla="*/ 0 h 306"/>
                <a:gd name="T60" fmla="*/ 548 w 718"/>
                <a:gd name="T61" fmla="*/ 0 h 306"/>
                <a:gd name="T62" fmla="*/ 518 w 718"/>
                <a:gd name="T63" fmla="*/ 18 h 306"/>
                <a:gd name="T64" fmla="*/ 489 w 718"/>
                <a:gd name="T65" fmla="*/ 42 h 306"/>
                <a:gd name="T66" fmla="*/ 471 w 718"/>
                <a:gd name="T67" fmla="*/ 54 h 306"/>
                <a:gd name="T68" fmla="*/ 453 w 718"/>
                <a:gd name="T69" fmla="*/ 60 h 306"/>
                <a:gd name="T70" fmla="*/ 429 w 718"/>
                <a:gd name="T71" fmla="*/ 60 h 306"/>
                <a:gd name="T72" fmla="*/ 393 w 718"/>
                <a:gd name="T73" fmla="*/ 66 h 306"/>
                <a:gd name="T74" fmla="*/ 349 w 718"/>
                <a:gd name="T75" fmla="*/ 84 h 306"/>
                <a:gd name="T76" fmla="*/ 313 w 718"/>
                <a:gd name="T77" fmla="*/ 108 h 306"/>
                <a:gd name="T78" fmla="*/ 289 w 718"/>
                <a:gd name="T79" fmla="*/ 126 h 306"/>
                <a:gd name="T80" fmla="*/ 277 w 718"/>
                <a:gd name="T81" fmla="*/ 132 h 306"/>
                <a:gd name="T82" fmla="*/ 259 w 718"/>
                <a:gd name="T83" fmla="*/ 138 h 306"/>
                <a:gd name="T84" fmla="*/ 223 w 718"/>
                <a:gd name="T85" fmla="*/ 138 h 306"/>
                <a:gd name="T86" fmla="*/ 188 w 718"/>
                <a:gd name="T87" fmla="*/ 138 h 306"/>
                <a:gd name="T88" fmla="*/ 182 w 718"/>
                <a:gd name="T89" fmla="*/ 138 h 306"/>
                <a:gd name="T90" fmla="*/ 176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45 w 2392"/>
                <a:gd name="T1" fmla="*/ 54 h 881"/>
                <a:gd name="T2" fmla="*/ 2203 w 2392"/>
                <a:gd name="T3" fmla="*/ 54 h 881"/>
                <a:gd name="T4" fmla="*/ 2161 w 2392"/>
                <a:gd name="T5" fmla="*/ 66 h 881"/>
                <a:gd name="T6" fmla="*/ 2035 w 2392"/>
                <a:gd name="T7" fmla="*/ 101 h 881"/>
                <a:gd name="T8" fmla="*/ 1970 w 2392"/>
                <a:gd name="T9" fmla="*/ 119 h 881"/>
                <a:gd name="T10" fmla="*/ 1872 w 2392"/>
                <a:gd name="T11" fmla="*/ 167 h 881"/>
                <a:gd name="T12" fmla="*/ 1848 w 2392"/>
                <a:gd name="T13" fmla="*/ 245 h 881"/>
                <a:gd name="T14" fmla="*/ 1854 w 2392"/>
                <a:gd name="T15" fmla="*/ 305 h 881"/>
                <a:gd name="T16" fmla="*/ 1770 w 2392"/>
                <a:gd name="T17" fmla="*/ 317 h 881"/>
                <a:gd name="T18" fmla="*/ 1607 w 2392"/>
                <a:gd name="T19" fmla="*/ 263 h 881"/>
                <a:gd name="T20" fmla="*/ 1517 w 2392"/>
                <a:gd name="T21" fmla="*/ 257 h 881"/>
                <a:gd name="T22" fmla="*/ 1409 w 2392"/>
                <a:gd name="T23" fmla="*/ 311 h 881"/>
                <a:gd name="T24" fmla="*/ 1342 w 2392"/>
                <a:gd name="T25" fmla="*/ 353 h 881"/>
                <a:gd name="T26" fmla="*/ 1318 w 2392"/>
                <a:gd name="T27" fmla="*/ 359 h 881"/>
                <a:gd name="T28" fmla="*/ 1222 w 2392"/>
                <a:gd name="T29" fmla="*/ 371 h 881"/>
                <a:gd name="T30" fmla="*/ 1168 w 2392"/>
                <a:gd name="T31" fmla="*/ 365 h 881"/>
                <a:gd name="T32" fmla="*/ 1061 w 2392"/>
                <a:gd name="T33" fmla="*/ 371 h 881"/>
                <a:gd name="T34" fmla="*/ 963 w 2392"/>
                <a:gd name="T35" fmla="*/ 383 h 881"/>
                <a:gd name="T36" fmla="*/ 927 w 2392"/>
                <a:gd name="T37" fmla="*/ 401 h 881"/>
                <a:gd name="T38" fmla="*/ 825 w 2392"/>
                <a:gd name="T39" fmla="*/ 419 h 881"/>
                <a:gd name="T40" fmla="*/ 784 w 2392"/>
                <a:gd name="T41" fmla="*/ 419 h 881"/>
                <a:gd name="T42" fmla="*/ 668 w 2392"/>
                <a:gd name="T43" fmla="*/ 437 h 881"/>
                <a:gd name="T44" fmla="*/ 602 w 2392"/>
                <a:gd name="T45" fmla="*/ 473 h 881"/>
                <a:gd name="T46" fmla="*/ 507 w 2392"/>
                <a:gd name="T47" fmla="*/ 467 h 881"/>
                <a:gd name="T48" fmla="*/ 433 w 2392"/>
                <a:gd name="T49" fmla="*/ 491 h 881"/>
                <a:gd name="T50" fmla="*/ 415 w 2392"/>
                <a:gd name="T51" fmla="*/ 539 h 881"/>
                <a:gd name="T52" fmla="*/ 349 w 2392"/>
                <a:gd name="T53" fmla="*/ 569 h 881"/>
                <a:gd name="T54" fmla="*/ 224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5 w 2392"/>
                <a:gd name="T65" fmla="*/ 653 h 881"/>
                <a:gd name="T66" fmla="*/ 477 w 2392"/>
                <a:gd name="T67" fmla="*/ 569 h 881"/>
                <a:gd name="T68" fmla="*/ 572 w 2392"/>
                <a:gd name="T69" fmla="*/ 521 h 881"/>
                <a:gd name="T70" fmla="*/ 650 w 2392"/>
                <a:gd name="T71" fmla="*/ 515 h 881"/>
                <a:gd name="T72" fmla="*/ 879 w 2392"/>
                <a:gd name="T73" fmla="*/ 461 h 881"/>
                <a:gd name="T74" fmla="*/ 1156 w 2392"/>
                <a:gd name="T75" fmla="*/ 425 h 881"/>
                <a:gd name="T76" fmla="*/ 1300 w 2392"/>
                <a:gd name="T77" fmla="*/ 461 h 881"/>
                <a:gd name="T78" fmla="*/ 1427 w 2392"/>
                <a:gd name="T79" fmla="*/ 533 h 881"/>
                <a:gd name="T80" fmla="*/ 1445 w 2392"/>
                <a:gd name="T81" fmla="*/ 617 h 881"/>
                <a:gd name="T82" fmla="*/ 1386 w 2392"/>
                <a:gd name="T83" fmla="*/ 653 h 881"/>
                <a:gd name="T84" fmla="*/ 1234 w 2392"/>
                <a:gd name="T85" fmla="*/ 701 h 881"/>
                <a:gd name="T86" fmla="*/ 1120 w 2392"/>
                <a:gd name="T87" fmla="*/ 755 h 881"/>
                <a:gd name="T88" fmla="*/ 1073 w 2392"/>
                <a:gd name="T89" fmla="*/ 809 h 881"/>
                <a:gd name="T90" fmla="*/ 1085 w 2392"/>
                <a:gd name="T91" fmla="*/ 869 h 881"/>
                <a:gd name="T92" fmla="*/ 1114 w 2392"/>
                <a:gd name="T93" fmla="*/ 881 h 881"/>
                <a:gd name="T94" fmla="*/ 1216 w 2392"/>
                <a:gd name="T95" fmla="*/ 869 h 881"/>
                <a:gd name="T96" fmla="*/ 1398 w 2392"/>
                <a:gd name="T97" fmla="*/ 857 h 881"/>
                <a:gd name="T98" fmla="*/ 1451 w 2392"/>
                <a:gd name="T99" fmla="*/ 851 h 881"/>
                <a:gd name="T100" fmla="*/ 1493 w 2392"/>
                <a:gd name="T101" fmla="*/ 833 h 881"/>
                <a:gd name="T102" fmla="*/ 1687 w 2392"/>
                <a:gd name="T103" fmla="*/ 743 h 881"/>
                <a:gd name="T104" fmla="*/ 1818 w 2392"/>
                <a:gd name="T105" fmla="*/ 689 h 881"/>
                <a:gd name="T106" fmla="*/ 1896 w 2392"/>
                <a:gd name="T107" fmla="*/ 581 h 881"/>
                <a:gd name="T108" fmla="*/ 2053 w 2392"/>
                <a:gd name="T109" fmla="*/ 389 h 881"/>
                <a:gd name="T110" fmla="*/ 2221 w 2392"/>
                <a:gd name="T111" fmla="*/ 269 h 881"/>
                <a:gd name="T112" fmla="*/ 2265 w 2392"/>
                <a:gd name="T113" fmla="*/ 239 h 881"/>
                <a:gd name="T114" fmla="*/ 2408 w 2392"/>
                <a:gd name="T115" fmla="*/ 0 h 881"/>
                <a:gd name="T116" fmla="*/ 2318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18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718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832EA-6561-41DD-8C96-06DED29F0F06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57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70C5-69FC-4D20-90E5-06244F9FE416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212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A39A6-0720-4C36-BF8A-C3053275341D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953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B9FA74-CDFE-46A3-9CD2-DFC16CBBBAF7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0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6A93BB-C608-41AC-B246-1890A207023D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622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32D976-7A11-4109-9C2D-CF22D525F433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023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50B19E-3FA9-412D-8016-257BC5D1A91C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970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E3FB1D-1C58-4491-9122-018AC85E3EDA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4207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62167-8031-4BF0-8B27-B6AAE8E737F5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82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E9F99-4758-43E6-93D8-066D99B3F372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79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F7221A-34F7-434E-AE43-D1EB15AE7D32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963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3C92AC-AED0-4B42-90F4-73D271B31C75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984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03770-141E-44AD-82B5-9D77742F1F9D}" type="slidenum">
              <a:rPr lang="tr-TR">
                <a:solidFill>
                  <a:srgbClr val="FFFFFF"/>
                </a:solidFill>
              </a:rPr>
              <a:pPr/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33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173C5-E6C9-4D83-82B4-F76823A21302}" type="datetimeFigureOut">
              <a:rPr lang="tr-TR" smtClean="0"/>
              <a:pPr/>
              <a:t>8.10.2020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6147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6150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7 w 185"/>
                <a:gd name="T1" fmla="*/ 0 h 120"/>
                <a:gd name="T2" fmla="*/ 187 w 185"/>
                <a:gd name="T3" fmla="*/ 6 h 120"/>
                <a:gd name="T4" fmla="*/ 187 w 185"/>
                <a:gd name="T5" fmla="*/ 18 h 120"/>
                <a:gd name="T6" fmla="*/ 187 w 185"/>
                <a:gd name="T7" fmla="*/ 36 h 120"/>
                <a:gd name="T8" fmla="*/ 181 w 185"/>
                <a:gd name="T9" fmla="*/ 54 h 120"/>
                <a:gd name="T10" fmla="*/ 163 w 185"/>
                <a:gd name="T11" fmla="*/ 72 h 120"/>
                <a:gd name="T12" fmla="*/ 139 w 185"/>
                <a:gd name="T13" fmla="*/ 96 h 120"/>
                <a:gd name="T14" fmla="*/ 103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7 w 185"/>
                <a:gd name="T29" fmla="*/ 0 h 120"/>
                <a:gd name="T30" fmla="*/ 187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9 w 526"/>
                <a:gd name="T17" fmla="*/ 179 h 275"/>
                <a:gd name="T18" fmla="*/ 211 w 526"/>
                <a:gd name="T19" fmla="*/ 143 h 275"/>
                <a:gd name="T20" fmla="*/ 253 w 526"/>
                <a:gd name="T21" fmla="*/ 120 h 275"/>
                <a:gd name="T22" fmla="*/ 301 w 526"/>
                <a:gd name="T23" fmla="*/ 96 h 275"/>
                <a:gd name="T24" fmla="*/ 397 w 526"/>
                <a:gd name="T25" fmla="*/ 48 h 275"/>
                <a:gd name="T26" fmla="*/ 446 w 526"/>
                <a:gd name="T27" fmla="*/ 30 h 275"/>
                <a:gd name="T28" fmla="*/ 482 w 526"/>
                <a:gd name="T29" fmla="*/ 12 h 275"/>
                <a:gd name="T30" fmla="*/ 506 w 526"/>
                <a:gd name="T31" fmla="*/ 6 h 275"/>
                <a:gd name="T32" fmla="*/ 524 w 526"/>
                <a:gd name="T33" fmla="*/ 0 h 275"/>
                <a:gd name="T34" fmla="*/ 530 w 526"/>
                <a:gd name="T35" fmla="*/ 0 h 275"/>
                <a:gd name="T36" fmla="*/ 524 w 526"/>
                <a:gd name="T37" fmla="*/ 6 h 275"/>
                <a:gd name="T38" fmla="*/ 512 w 526"/>
                <a:gd name="T39" fmla="*/ 12 h 275"/>
                <a:gd name="T40" fmla="*/ 488 w 526"/>
                <a:gd name="T41" fmla="*/ 24 h 275"/>
                <a:gd name="T42" fmla="*/ 464 w 526"/>
                <a:gd name="T43" fmla="*/ 42 h 275"/>
                <a:gd name="T44" fmla="*/ 440 w 526"/>
                <a:gd name="T45" fmla="*/ 54 h 275"/>
                <a:gd name="T46" fmla="*/ 397 w 526"/>
                <a:gd name="T47" fmla="*/ 78 h 275"/>
                <a:gd name="T48" fmla="*/ 342 w 526"/>
                <a:gd name="T49" fmla="*/ 108 h 275"/>
                <a:gd name="T50" fmla="*/ 277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2 w 718"/>
                <a:gd name="T17" fmla="*/ 228 h 306"/>
                <a:gd name="T18" fmla="*/ 128 w 718"/>
                <a:gd name="T19" fmla="*/ 228 h 306"/>
                <a:gd name="T20" fmla="*/ 146 w 718"/>
                <a:gd name="T21" fmla="*/ 222 h 306"/>
                <a:gd name="T22" fmla="*/ 170 w 718"/>
                <a:gd name="T23" fmla="*/ 216 h 306"/>
                <a:gd name="T24" fmla="*/ 200 w 718"/>
                <a:gd name="T25" fmla="*/ 204 h 306"/>
                <a:gd name="T26" fmla="*/ 277 w 718"/>
                <a:gd name="T27" fmla="*/ 180 h 306"/>
                <a:gd name="T28" fmla="*/ 375 w 718"/>
                <a:gd name="T29" fmla="*/ 156 h 306"/>
                <a:gd name="T30" fmla="*/ 465 w 718"/>
                <a:gd name="T31" fmla="*/ 126 h 306"/>
                <a:gd name="T32" fmla="*/ 548 w 718"/>
                <a:gd name="T33" fmla="*/ 102 h 306"/>
                <a:gd name="T34" fmla="*/ 578 w 718"/>
                <a:gd name="T35" fmla="*/ 90 h 306"/>
                <a:gd name="T36" fmla="*/ 610 w 718"/>
                <a:gd name="T37" fmla="*/ 84 h 306"/>
                <a:gd name="T38" fmla="*/ 628 w 718"/>
                <a:gd name="T39" fmla="*/ 78 h 306"/>
                <a:gd name="T40" fmla="*/ 634 w 718"/>
                <a:gd name="T41" fmla="*/ 72 h 306"/>
                <a:gd name="T42" fmla="*/ 640 w 718"/>
                <a:gd name="T43" fmla="*/ 66 h 306"/>
                <a:gd name="T44" fmla="*/ 658 w 718"/>
                <a:gd name="T45" fmla="*/ 60 h 306"/>
                <a:gd name="T46" fmla="*/ 700 w 718"/>
                <a:gd name="T47" fmla="*/ 30 h 306"/>
                <a:gd name="T48" fmla="*/ 718 w 718"/>
                <a:gd name="T49" fmla="*/ 18 h 306"/>
                <a:gd name="T50" fmla="*/ 724 w 718"/>
                <a:gd name="T51" fmla="*/ 6 h 306"/>
                <a:gd name="T52" fmla="*/ 718 w 718"/>
                <a:gd name="T53" fmla="*/ 0 h 306"/>
                <a:gd name="T54" fmla="*/ 694 w 718"/>
                <a:gd name="T55" fmla="*/ 0 h 306"/>
                <a:gd name="T56" fmla="*/ 634 w 718"/>
                <a:gd name="T57" fmla="*/ 0 h 306"/>
                <a:gd name="T58" fmla="*/ 584 w 718"/>
                <a:gd name="T59" fmla="*/ 0 h 306"/>
                <a:gd name="T60" fmla="*/ 548 w 718"/>
                <a:gd name="T61" fmla="*/ 0 h 306"/>
                <a:gd name="T62" fmla="*/ 518 w 718"/>
                <a:gd name="T63" fmla="*/ 18 h 306"/>
                <a:gd name="T64" fmla="*/ 489 w 718"/>
                <a:gd name="T65" fmla="*/ 42 h 306"/>
                <a:gd name="T66" fmla="*/ 471 w 718"/>
                <a:gd name="T67" fmla="*/ 54 h 306"/>
                <a:gd name="T68" fmla="*/ 453 w 718"/>
                <a:gd name="T69" fmla="*/ 60 h 306"/>
                <a:gd name="T70" fmla="*/ 429 w 718"/>
                <a:gd name="T71" fmla="*/ 60 h 306"/>
                <a:gd name="T72" fmla="*/ 393 w 718"/>
                <a:gd name="T73" fmla="*/ 66 h 306"/>
                <a:gd name="T74" fmla="*/ 349 w 718"/>
                <a:gd name="T75" fmla="*/ 84 h 306"/>
                <a:gd name="T76" fmla="*/ 313 w 718"/>
                <a:gd name="T77" fmla="*/ 108 h 306"/>
                <a:gd name="T78" fmla="*/ 289 w 718"/>
                <a:gd name="T79" fmla="*/ 126 h 306"/>
                <a:gd name="T80" fmla="*/ 277 w 718"/>
                <a:gd name="T81" fmla="*/ 132 h 306"/>
                <a:gd name="T82" fmla="*/ 259 w 718"/>
                <a:gd name="T83" fmla="*/ 138 h 306"/>
                <a:gd name="T84" fmla="*/ 223 w 718"/>
                <a:gd name="T85" fmla="*/ 138 h 306"/>
                <a:gd name="T86" fmla="*/ 188 w 718"/>
                <a:gd name="T87" fmla="*/ 138 h 306"/>
                <a:gd name="T88" fmla="*/ 182 w 718"/>
                <a:gd name="T89" fmla="*/ 138 h 306"/>
                <a:gd name="T90" fmla="*/ 176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45 w 2392"/>
                <a:gd name="T1" fmla="*/ 54 h 881"/>
                <a:gd name="T2" fmla="*/ 2203 w 2392"/>
                <a:gd name="T3" fmla="*/ 54 h 881"/>
                <a:gd name="T4" fmla="*/ 2161 w 2392"/>
                <a:gd name="T5" fmla="*/ 66 h 881"/>
                <a:gd name="T6" fmla="*/ 2035 w 2392"/>
                <a:gd name="T7" fmla="*/ 101 h 881"/>
                <a:gd name="T8" fmla="*/ 1970 w 2392"/>
                <a:gd name="T9" fmla="*/ 119 h 881"/>
                <a:gd name="T10" fmla="*/ 1872 w 2392"/>
                <a:gd name="T11" fmla="*/ 167 h 881"/>
                <a:gd name="T12" fmla="*/ 1848 w 2392"/>
                <a:gd name="T13" fmla="*/ 245 h 881"/>
                <a:gd name="T14" fmla="*/ 1854 w 2392"/>
                <a:gd name="T15" fmla="*/ 305 h 881"/>
                <a:gd name="T16" fmla="*/ 1770 w 2392"/>
                <a:gd name="T17" fmla="*/ 317 h 881"/>
                <a:gd name="T18" fmla="*/ 1607 w 2392"/>
                <a:gd name="T19" fmla="*/ 263 h 881"/>
                <a:gd name="T20" fmla="*/ 1517 w 2392"/>
                <a:gd name="T21" fmla="*/ 257 h 881"/>
                <a:gd name="T22" fmla="*/ 1409 w 2392"/>
                <a:gd name="T23" fmla="*/ 311 h 881"/>
                <a:gd name="T24" fmla="*/ 1342 w 2392"/>
                <a:gd name="T25" fmla="*/ 353 h 881"/>
                <a:gd name="T26" fmla="*/ 1318 w 2392"/>
                <a:gd name="T27" fmla="*/ 359 h 881"/>
                <a:gd name="T28" fmla="*/ 1222 w 2392"/>
                <a:gd name="T29" fmla="*/ 371 h 881"/>
                <a:gd name="T30" fmla="*/ 1168 w 2392"/>
                <a:gd name="T31" fmla="*/ 365 h 881"/>
                <a:gd name="T32" fmla="*/ 1061 w 2392"/>
                <a:gd name="T33" fmla="*/ 371 h 881"/>
                <a:gd name="T34" fmla="*/ 963 w 2392"/>
                <a:gd name="T35" fmla="*/ 383 h 881"/>
                <a:gd name="T36" fmla="*/ 927 w 2392"/>
                <a:gd name="T37" fmla="*/ 401 h 881"/>
                <a:gd name="T38" fmla="*/ 825 w 2392"/>
                <a:gd name="T39" fmla="*/ 419 h 881"/>
                <a:gd name="T40" fmla="*/ 784 w 2392"/>
                <a:gd name="T41" fmla="*/ 419 h 881"/>
                <a:gd name="T42" fmla="*/ 668 w 2392"/>
                <a:gd name="T43" fmla="*/ 437 h 881"/>
                <a:gd name="T44" fmla="*/ 602 w 2392"/>
                <a:gd name="T45" fmla="*/ 473 h 881"/>
                <a:gd name="T46" fmla="*/ 507 w 2392"/>
                <a:gd name="T47" fmla="*/ 467 h 881"/>
                <a:gd name="T48" fmla="*/ 433 w 2392"/>
                <a:gd name="T49" fmla="*/ 491 h 881"/>
                <a:gd name="T50" fmla="*/ 415 w 2392"/>
                <a:gd name="T51" fmla="*/ 539 h 881"/>
                <a:gd name="T52" fmla="*/ 349 w 2392"/>
                <a:gd name="T53" fmla="*/ 569 h 881"/>
                <a:gd name="T54" fmla="*/ 224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5 w 2392"/>
                <a:gd name="T65" fmla="*/ 653 h 881"/>
                <a:gd name="T66" fmla="*/ 477 w 2392"/>
                <a:gd name="T67" fmla="*/ 569 h 881"/>
                <a:gd name="T68" fmla="*/ 572 w 2392"/>
                <a:gd name="T69" fmla="*/ 521 h 881"/>
                <a:gd name="T70" fmla="*/ 650 w 2392"/>
                <a:gd name="T71" fmla="*/ 515 h 881"/>
                <a:gd name="T72" fmla="*/ 879 w 2392"/>
                <a:gd name="T73" fmla="*/ 461 h 881"/>
                <a:gd name="T74" fmla="*/ 1156 w 2392"/>
                <a:gd name="T75" fmla="*/ 425 h 881"/>
                <a:gd name="T76" fmla="*/ 1300 w 2392"/>
                <a:gd name="T77" fmla="*/ 461 h 881"/>
                <a:gd name="T78" fmla="*/ 1427 w 2392"/>
                <a:gd name="T79" fmla="*/ 533 h 881"/>
                <a:gd name="T80" fmla="*/ 1445 w 2392"/>
                <a:gd name="T81" fmla="*/ 617 h 881"/>
                <a:gd name="T82" fmla="*/ 1386 w 2392"/>
                <a:gd name="T83" fmla="*/ 653 h 881"/>
                <a:gd name="T84" fmla="*/ 1234 w 2392"/>
                <a:gd name="T85" fmla="*/ 701 h 881"/>
                <a:gd name="T86" fmla="*/ 1120 w 2392"/>
                <a:gd name="T87" fmla="*/ 755 h 881"/>
                <a:gd name="T88" fmla="*/ 1073 w 2392"/>
                <a:gd name="T89" fmla="*/ 809 h 881"/>
                <a:gd name="T90" fmla="*/ 1085 w 2392"/>
                <a:gd name="T91" fmla="*/ 869 h 881"/>
                <a:gd name="T92" fmla="*/ 1114 w 2392"/>
                <a:gd name="T93" fmla="*/ 881 h 881"/>
                <a:gd name="T94" fmla="*/ 1216 w 2392"/>
                <a:gd name="T95" fmla="*/ 869 h 881"/>
                <a:gd name="T96" fmla="*/ 1398 w 2392"/>
                <a:gd name="T97" fmla="*/ 857 h 881"/>
                <a:gd name="T98" fmla="*/ 1451 w 2392"/>
                <a:gd name="T99" fmla="*/ 851 h 881"/>
                <a:gd name="T100" fmla="*/ 1493 w 2392"/>
                <a:gd name="T101" fmla="*/ 833 h 881"/>
                <a:gd name="T102" fmla="*/ 1687 w 2392"/>
                <a:gd name="T103" fmla="*/ 743 h 881"/>
                <a:gd name="T104" fmla="*/ 1818 w 2392"/>
                <a:gd name="T105" fmla="*/ 689 h 881"/>
                <a:gd name="T106" fmla="*/ 1896 w 2392"/>
                <a:gd name="T107" fmla="*/ 581 h 881"/>
                <a:gd name="T108" fmla="*/ 2053 w 2392"/>
                <a:gd name="T109" fmla="*/ 389 h 881"/>
                <a:gd name="T110" fmla="*/ 2221 w 2392"/>
                <a:gd name="T111" fmla="*/ 269 h 881"/>
                <a:gd name="T112" fmla="*/ 2265 w 2392"/>
                <a:gd name="T113" fmla="*/ 239 h 881"/>
                <a:gd name="T114" fmla="*/ 2408 w 2392"/>
                <a:gd name="T115" fmla="*/ 0 h 881"/>
                <a:gd name="T116" fmla="*/ 2318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6156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  <p:sp>
          <p:nvSpPr>
            <p:cNvPr id="6158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6159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6160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16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16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16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16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8511D0-E556-4561-BCE9-BB384BD22ED8}" type="slidenum">
              <a:rPr lang="tr-TR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smtClean="0">
              <a:solidFill>
                <a:srgbClr val="FFFFFF"/>
              </a:solidFill>
            </a:endParaRPr>
          </a:p>
        </p:txBody>
      </p:sp>
      <p:sp>
        <p:nvSpPr>
          <p:cNvPr id="616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172605915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933056"/>
            <a:ext cx="6400800" cy="136815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Dr. Cevat </a:t>
            </a:r>
            <a:r>
              <a:rPr lang="tr-TR" sz="4000" b="1" dirty="0" err="1" smtClean="0">
                <a:solidFill>
                  <a:srgbClr val="FF0000"/>
                </a:solidFill>
              </a:rPr>
              <a:t>Nisbet</a:t>
            </a:r>
            <a:endParaRPr lang="tr-TR" sz="4000" b="1" dirty="0" smtClean="0">
              <a:solidFill>
                <a:srgbClr val="FF0000"/>
              </a:solidFill>
            </a:endParaRPr>
          </a:p>
          <a:p>
            <a:r>
              <a:rPr lang="tr-TR" sz="4000" b="1" dirty="0" smtClean="0">
                <a:solidFill>
                  <a:srgbClr val="FF0000"/>
                </a:solidFill>
              </a:rPr>
              <a:t>Biyokimya Anabilim Dalı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836713"/>
            <a:ext cx="7772400" cy="18001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 PROTEİN</a:t>
            </a:r>
            <a:br>
              <a:rPr lang="tr-TR" b="1" dirty="0" smtClean="0">
                <a:solidFill>
                  <a:srgbClr val="C00000"/>
                </a:solidFill>
              </a:rPr>
            </a:br>
            <a:r>
              <a:rPr lang="tr-TR" b="1" dirty="0" smtClean="0">
                <a:solidFill>
                  <a:srgbClr val="C00000"/>
                </a:solidFill>
              </a:rPr>
              <a:t>METABOLİZMASI</a:t>
            </a:r>
            <a:endParaRPr lang="tr-T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dirty="0">
                <a:solidFill>
                  <a:schemeClr val="tx1"/>
                </a:solidFill>
                <a:latin typeface="+mj-lt"/>
              </a:rPr>
              <a:t>Protein  </a:t>
            </a:r>
            <a:r>
              <a:rPr lang="tr-TR" b="1" dirty="0" smtClean="0">
                <a:solidFill>
                  <a:schemeClr val="tx1"/>
                </a:solidFill>
                <a:latin typeface="+mj-lt"/>
              </a:rPr>
              <a:t>hakkında ne biliyoruz</a:t>
            </a:r>
            <a:endParaRPr lang="tr-TR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95500"/>
            <a:ext cx="4176464" cy="342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33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1.Sınıfta neler  öğrendik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Protein nedir. Kimyasal yapısı nasıldır.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Proteinleri oluşturan Yapı taşları nelerdir.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20 amino asitten nasıl binlerce protein sentezlenir.</a:t>
            </a:r>
          </a:p>
          <a:p>
            <a:r>
              <a:rPr lang="tr-TR" dirty="0" err="1" smtClean="0">
                <a:solidFill>
                  <a:schemeClr val="tx1"/>
                </a:solidFill>
              </a:rPr>
              <a:t>Esansiyel</a:t>
            </a:r>
            <a:r>
              <a:rPr lang="tr-TR" dirty="0" smtClean="0">
                <a:solidFill>
                  <a:schemeClr val="tx1"/>
                </a:solidFill>
              </a:rPr>
              <a:t> ve </a:t>
            </a:r>
            <a:r>
              <a:rPr lang="tr-TR" dirty="0" err="1" smtClean="0">
                <a:solidFill>
                  <a:schemeClr val="tx1"/>
                </a:solidFill>
              </a:rPr>
              <a:t>esansiyel</a:t>
            </a:r>
            <a:r>
              <a:rPr lang="tr-TR" dirty="0" smtClean="0">
                <a:solidFill>
                  <a:schemeClr val="tx1"/>
                </a:solidFill>
              </a:rPr>
              <a:t> olmayan amino sitler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Proteinlerin fonksiyonları nelerdir.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Proteinlerin farklılıkları nereden kaynaklanıyor.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Proteinlerin Nasıl sentezlenir.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125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30" y="476672"/>
            <a:ext cx="7901109" cy="59258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6124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</a:rPr>
              <a:t>Esansiyel</a:t>
            </a:r>
            <a:r>
              <a:rPr lang="tr-TR" dirty="0" smtClean="0">
                <a:solidFill>
                  <a:srgbClr val="C00000"/>
                </a:solidFill>
              </a:rPr>
              <a:t> olmayan Amino Asitler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77194"/>
            <a:ext cx="8136904" cy="477614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2267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</a:rPr>
              <a:t>Esansiyel</a:t>
            </a:r>
            <a:r>
              <a:rPr lang="tr-TR" dirty="0" smtClean="0">
                <a:solidFill>
                  <a:srgbClr val="C00000"/>
                </a:solidFill>
              </a:rPr>
              <a:t> Amino Asitler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064896" cy="48965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94884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1"/>
            <a:ext cx="741682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Proteinlere neden ihtiyaç </a:t>
            </a:r>
            <a:r>
              <a:rPr lang="tr-TR" dirty="0" smtClean="0">
                <a:solidFill>
                  <a:schemeClr val="tx1"/>
                </a:solidFill>
              </a:rPr>
              <a:t>duyarız?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tr-TR" dirty="0" smtClean="0"/>
          </a:p>
          <a:p>
            <a:r>
              <a:rPr lang="tr-TR" sz="4000" dirty="0" smtClean="0">
                <a:solidFill>
                  <a:schemeClr val="tx1"/>
                </a:solidFill>
              </a:rPr>
              <a:t>Proteinler olmaz ise ne olur?</a:t>
            </a:r>
            <a:endParaRPr lang="tr-T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25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86409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/>
            </a:r>
            <a:br>
              <a:rPr lang="tr-TR" sz="3200" b="1" dirty="0" smtClean="0">
                <a:solidFill>
                  <a:srgbClr val="C00000"/>
                </a:solidFill>
              </a:rPr>
            </a:br>
            <a:r>
              <a:rPr lang="tr-TR" sz="3200" b="1" dirty="0" smtClean="0">
                <a:solidFill>
                  <a:srgbClr val="C00000"/>
                </a:solidFill>
              </a:rPr>
              <a:t/>
            </a:r>
            <a:br>
              <a:rPr lang="tr-TR" sz="3200" b="1" dirty="0" smtClean="0">
                <a:solidFill>
                  <a:srgbClr val="C00000"/>
                </a:solidFill>
              </a:rPr>
            </a:br>
            <a:r>
              <a:rPr lang="tr-TR" sz="3200" b="1" dirty="0" smtClean="0">
                <a:solidFill>
                  <a:schemeClr val="tx1"/>
                </a:solidFill>
              </a:rPr>
              <a:t>PROTEİNLERİN BİYOLOJİK ROLLERİNE </a:t>
            </a:r>
            <a:br>
              <a:rPr lang="tr-TR" sz="3200" b="1" dirty="0" smtClean="0">
                <a:solidFill>
                  <a:schemeClr val="tx1"/>
                </a:solidFill>
              </a:rPr>
            </a:br>
            <a:r>
              <a:rPr lang="tr-TR" sz="3200" b="1" dirty="0" smtClean="0">
                <a:solidFill>
                  <a:srgbClr val="FF0000"/>
                </a:solidFill>
              </a:rPr>
              <a:t/>
            </a:r>
            <a:br>
              <a:rPr lang="tr-TR" sz="3200" b="1" dirty="0" smtClean="0">
                <a:solidFill>
                  <a:srgbClr val="FF0000"/>
                </a:solidFill>
              </a:rPr>
            </a:b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54461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sz="3100" b="1" dirty="0" smtClean="0"/>
              <a:t>• </a:t>
            </a:r>
            <a:r>
              <a:rPr lang="tr-TR" sz="3100" b="1" dirty="0" smtClean="0">
                <a:solidFill>
                  <a:schemeClr val="tx1"/>
                </a:solidFill>
              </a:rPr>
              <a:t>Katalitik proteinler: </a:t>
            </a:r>
            <a:r>
              <a:rPr lang="tr-TR" sz="3100" b="1" i="1" dirty="0" smtClean="0">
                <a:solidFill>
                  <a:schemeClr val="tx1"/>
                </a:solidFill>
              </a:rPr>
              <a:t>Amilaz, pepsin, </a:t>
            </a:r>
            <a:r>
              <a:rPr lang="tr-TR" sz="3100" b="1" i="1" dirty="0" err="1" smtClean="0">
                <a:solidFill>
                  <a:schemeClr val="tx1"/>
                </a:solidFill>
              </a:rPr>
              <a:t>lipaz</a:t>
            </a:r>
            <a:endParaRPr lang="tr-TR" sz="3100" b="1" i="1" dirty="0" smtClean="0">
              <a:solidFill>
                <a:schemeClr val="tx1"/>
              </a:solidFill>
            </a:endParaRPr>
          </a:p>
          <a:p>
            <a:endParaRPr lang="tr-TR" sz="31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tr-TR" sz="3100" b="1" dirty="0" smtClean="0">
                <a:solidFill>
                  <a:schemeClr val="tx1"/>
                </a:solidFill>
              </a:rPr>
              <a:t>• Transport proteinleri:</a:t>
            </a:r>
            <a:r>
              <a:rPr lang="tr-TR" sz="3100" b="1" i="1" dirty="0" smtClean="0">
                <a:solidFill>
                  <a:schemeClr val="tx1"/>
                </a:solidFill>
              </a:rPr>
              <a:t>albümin, hemoglobin, </a:t>
            </a:r>
            <a:r>
              <a:rPr lang="tr-TR" sz="3100" b="1" i="1" dirty="0" err="1" smtClean="0">
                <a:solidFill>
                  <a:schemeClr val="tx1"/>
                </a:solidFill>
              </a:rPr>
              <a:t>lipoproteinler</a:t>
            </a:r>
            <a:r>
              <a:rPr lang="tr-TR" sz="3100" b="1" i="1" dirty="0" smtClean="0">
                <a:solidFill>
                  <a:schemeClr val="tx1"/>
                </a:solidFill>
              </a:rPr>
              <a:t>,</a:t>
            </a:r>
          </a:p>
          <a:p>
            <a:endParaRPr lang="tr-TR" sz="31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tr-TR" sz="3100" b="1" dirty="0" smtClean="0">
                <a:solidFill>
                  <a:schemeClr val="tx1"/>
                </a:solidFill>
              </a:rPr>
              <a:t>• Besleyici ve depo proteinler: </a:t>
            </a:r>
            <a:r>
              <a:rPr lang="tr-TR" sz="3100" b="1" i="1" dirty="0" err="1" smtClean="0">
                <a:solidFill>
                  <a:schemeClr val="tx1"/>
                </a:solidFill>
              </a:rPr>
              <a:t>Ovalbümin</a:t>
            </a:r>
            <a:r>
              <a:rPr lang="tr-TR" sz="3100" b="1" i="1" dirty="0" smtClean="0">
                <a:solidFill>
                  <a:schemeClr val="tx1"/>
                </a:solidFill>
              </a:rPr>
              <a:t>, kazein</a:t>
            </a:r>
          </a:p>
          <a:p>
            <a:endParaRPr lang="tr-TR" sz="31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tr-TR" sz="3100" b="1" dirty="0" smtClean="0">
                <a:solidFill>
                  <a:schemeClr val="tx1"/>
                </a:solidFill>
              </a:rPr>
              <a:t>• </a:t>
            </a:r>
            <a:r>
              <a:rPr lang="tr-TR" sz="3100" b="1" dirty="0" err="1" smtClean="0">
                <a:solidFill>
                  <a:schemeClr val="tx1"/>
                </a:solidFill>
              </a:rPr>
              <a:t>Kontraktil</a:t>
            </a:r>
            <a:r>
              <a:rPr lang="tr-TR" sz="3100" b="1" dirty="0" smtClean="0">
                <a:solidFill>
                  <a:schemeClr val="tx1"/>
                </a:solidFill>
              </a:rPr>
              <a:t> proteinler: </a:t>
            </a:r>
            <a:r>
              <a:rPr lang="tr-TR" sz="3100" b="1" i="1" dirty="0" err="1" smtClean="0">
                <a:solidFill>
                  <a:schemeClr val="tx1"/>
                </a:solidFill>
              </a:rPr>
              <a:t>Miyozin</a:t>
            </a:r>
            <a:r>
              <a:rPr lang="tr-TR" sz="3100" b="1" i="1" dirty="0" smtClean="0">
                <a:solidFill>
                  <a:schemeClr val="tx1"/>
                </a:solidFill>
              </a:rPr>
              <a:t>, </a:t>
            </a:r>
            <a:r>
              <a:rPr lang="tr-TR" sz="3100" b="1" i="1" dirty="0" err="1" smtClean="0">
                <a:solidFill>
                  <a:schemeClr val="tx1"/>
                </a:solidFill>
              </a:rPr>
              <a:t>aktin</a:t>
            </a:r>
            <a:endParaRPr lang="tr-TR" sz="31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tr-TR" sz="31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tr-TR" sz="3100" b="1" dirty="0" smtClean="0">
                <a:solidFill>
                  <a:schemeClr val="tx1"/>
                </a:solidFill>
              </a:rPr>
              <a:t>• Yapısal proteinler: </a:t>
            </a:r>
            <a:r>
              <a:rPr lang="tr-TR" sz="3100" b="1" i="1" dirty="0" err="1" smtClean="0">
                <a:solidFill>
                  <a:schemeClr val="tx1"/>
                </a:solidFill>
              </a:rPr>
              <a:t>Kollajen</a:t>
            </a:r>
            <a:r>
              <a:rPr lang="tr-TR" sz="3100" b="1" i="1" dirty="0" smtClean="0">
                <a:solidFill>
                  <a:schemeClr val="tx1"/>
                </a:solidFill>
              </a:rPr>
              <a:t>, </a:t>
            </a:r>
            <a:r>
              <a:rPr lang="tr-TR" sz="3100" b="1" i="1" dirty="0" err="1" smtClean="0">
                <a:solidFill>
                  <a:schemeClr val="tx1"/>
                </a:solidFill>
              </a:rPr>
              <a:t>elastin</a:t>
            </a:r>
            <a:endParaRPr lang="tr-TR" sz="31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tr-TR" sz="31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tr-TR" sz="3100" b="1" dirty="0" smtClean="0">
                <a:solidFill>
                  <a:schemeClr val="tx1"/>
                </a:solidFill>
              </a:rPr>
              <a:t>• Savunma proteinleri: </a:t>
            </a:r>
            <a:r>
              <a:rPr lang="tr-TR" sz="3100" b="1" i="1" dirty="0" err="1" smtClean="0">
                <a:solidFill>
                  <a:schemeClr val="tx1"/>
                </a:solidFill>
              </a:rPr>
              <a:t>İmmünoglobülinler</a:t>
            </a:r>
            <a:r>
              <a:rPr lang="tr-TR" sz="3100" b="1" i="1" dirty="0" smtClean="0">
                <a:solidFill>
                  <a:schemeClr val="tx1"/>
                </a:solidFill>
              </a:rPr>
              <a:t>, pıhtılaşma </a:t>
            </a:r>
            <a:r>
              <a:rPr lang="tr-TR" sz="3100" b="1" i="1" dirty="0" err="1" smtClean="0">
                <a:solidFill>
                  <a:schemeClr val="tx1"/>
                </a:solidFill>
              </a:rPr>
              <a:t>prote</a:t>
            </a:r>
            <a:r>
              <a:rPr lang="tr-TR" sz="3100" b="1" i="1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endParaRPr lang="tr-TR" sz="31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tr-TR" sz="3100" b="1" dirty="0" smtClean="0">
                <a:solidFill>
                  <a:schemeClr val="tx1"/>
                </a:solidFill>
              </a:rPr>
              <a:t>• Düzenleyici proteinler: </a:t>
            </a:r>
            <a:r>
              <a:rPr lang="tr-TR" sz="3100" b="1" i="1" dirty="0" err="1" smtClean="0">
                <a:solidFill>
                  <a:schemeClr val="tx1"/>
                </a:solidFill>
              </a:rPr>
              <a:t>İnsülin</a:t>
            </a:r>
            <a:r>
              <a:rPr lang="tr-TR" sz="3100" b="1" i="1" dirty="0" smtClean="0">
                <a:solidFill>
                  <a:schemeClr val="tx1"/>
                </a:solidFill>
              </a:rPr>
              <a:t>, büyüme hormonu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Proteinler Nasıl Sentezlenir</a:t>
            </a:r>
            <a:endParaRPr lang="tr-T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20891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9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/>
              <a:t>Protein sentezi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8"/>
            <a:ext cx="8229600" cy="518457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767629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Mutasyon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DNA’da meydana gelen hasarlar genellikle tamir edilir. DNA hasarı tamir edilmez de kalıcı olursa hücre ölümü gerçekleşebilir; hücre ölmezse, DNA’daki değişiklik genetik olarak aktarılır. DNA’nın azotlu baz dizisindeki kalıcı ve genetik olarak aktarılan değişikliklere </a:t>
            </a:r>
            <a:r>
              <a:rPr lang="tr-TR" b="1" dirty="0">
                <a:solidFill>
                  <a:schemeClr val="tx1"/>
                </a:solidFill>
              </a:rPr>
              <a:t>mutasyon denir. </a:t>
            </a:r>
            <a:r>
              <a:rPr lang="tr-TR" dirty="0">
                <a:solidFill>
                  <a:schemeClr val="tx1"/>
                </a:solidFill>
              </a:rPr>
              <a:t>Mutasyona sebep olan veya mutasyonun hızını artıran dış etkilere ise </a:t>
            </a:r>
            <a:r>
              <a:rPr lang="tr-TR" dirty="0" err="1">
                <a:solidFill>
                  <a:schemeClr val="tx1"/>
                </a:solidFill>
              </a:rPr>
              <a:t>mutajen</a:t>
            </a:r>
            <a:r>
              <a:rPr lang="tr-TR" dirty="0">
                <a:solidFill>
                  <a:schemeClr val="tx1"/>
                </a:solidFill>
              </a:rPr>
              <a:t> denir.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35063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Mutasyonlar </a:t>
            </a:r>
            <a:r>
              <a:rPr lang="tr-TR" dirty="0" err="1">
                <a:solidFill>
                  <a:srgbClr val="FF0000"/>
                </a:solidFill>
              </a:rPr>
              <a:t>fenotipleri</a:t>
            </a:r>
            <a:r>
              <a:rPr lang="tr-TR" dirty="0">
                <a:solidFill>
                  <a:srgbClr val="FF0000"/>
                </a:solidFill>
              </a:rPr>
              <a:t> değiştirir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839" y="1988840"/>
            <a:ext cx="3810330" cy="2353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51520" y="4509120"/>
            <a:ext cx="8352928" cy="181588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800" dirty="0">
                <a:solidFill>
                  <a:schemeClr val="tx1"/>
                </a:solidFill>
              </a:rPr>
              <a:t>Bireyler arasında </a:t>
            </a:r>
            <a:r>
              <a:rPr lang="tr-TR" sz="2800" dirty="0" err="1">
                <a:solidFill>
                  <a:schemeClr val="tx1"/>
                </a:solidFill>
              </a:rPr>
              <a:t>fenotipik</a:t>
            </a:r>
            <a:r>
              <a:rPr lang="tr-TR" sz="2800" dirty="0">
                <a:solidFill>
                  <a:schemeClr val="tx1"/>
                </a:solidFill>
              </a:rPr>
              <a:t> farklılıklar onların </a:t>
            </a:r>
            <a:r>
              <a:rPr lang="tr-TR" sz="2800" dirty="0" smtClean="0">
                <a:solidFill>
                  <a:schemeClr val="tx1"/>
                </a:solidFill>
              </a:rPr>
              <a:t> genleri </a:t>
            </a:r>
            <a:r>
              <a:rPr lang="tr-TR" sz="2800" dirty="0">
                <a:solidFill>
                  <a:schemeClr val="tx1"/>
                </a:solidFill>
              </a:rPr>
              <a:t>arasındaki farklılıklar ile </a:t>
            </a:r>
            <a:r>
              <a:rPr lang="tr-TR" sz="2800" dirty="0" smtClean="0">
                <a:solidFill>
                  <a:schemeClr val="tx1"/>
                </a:solidFill>
              </a:rPr>
              <a:t>ilişkilidir.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dirty="0">
                <a:solidFill>
                  <a:schemeClr val="tx1"/>
                </a:solidFill>
              </a:rPr>
              <a:t> Bu farklılıklar bir kaç yüz yılda </a:t>
            </a:r>
            <a:r>
              <a:rPr lang="tr-TR" sz="2800" dirty="0" err="1">
                <a:solidFill>
                  <a:schemeClr val="tx1"/>
                </a:solidFill>
              </a:rPr>
              <a:t>DNAdaki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smtClean="0">
                <a:solidFill>
                  <a:schemeClr val="tx1"/>
                </a:solidFill>
              </a:rPr>
              <a:t> mutasyonlardan </a:t>
            </a:r>
            <a:r>
              <a:rPr lang="tr-TR" sz="2800" dirty="0">
                <a:solidFill>
                  <a:schemeClr val="tx1"/>
                </a:solidFill>
              </a:rPr>
              <a:t>kaynaklanırlar</a:t>
            </a:r>
          </a:p>
        </p:txBody>
      </p:sp>
    </p:spTree>
    <p:extLst>
      <p:ext uri="{BB962C8B-B14F-4D97-AF65-F5344CB8AC3E}">
        <p14:creationId xmlns:p14="http://schemas.microsoft.com/office/powerpoint/2010/main" val="1769089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tr-TR" b="1" dirty="0" smtClean="0"/>
              <a:t>2. Sınıfın Dersi</a:t>
            </a:r>
            <a:endParaRPr lang="tr-TR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2697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Protein </a:t>
            </a:r>
            <a:r>
              <a:rPr lang="en-US" alt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ve</a:t>
            </a:r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Amino </a:t>
            </a:r>
            <a:r>
              <a:rPr lang="en-US" alt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Asit</a:t>
            </a:r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alt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Metabolizması</a:t>
            </a:r>
            <a:endParaRPr lang="tr-TR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tr-TR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tr-TR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tr-TR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tr-TR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tr-TR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04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2. Sınıfta Neler Öğreneceğiz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altLang="tr-TR" dirty="0" err="1" smtClean="0"/>
              <a:t>Proteinlerin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önemi</a:t>
            </a:r>
            <a:endParaRPr lang="en-US" altLang="tr-TR" dirty="0" smtClean="0"/>
          </a:p>
          <a:p>
            <a:r>
              <a:rPr lang="en-US" altLang="tr-TR" dirty="0" err="1" smtClean="0"/>
              <a:t>Sindirimi</a:t>
            </a:r>
            <a:r>
              <a:rPr lang="en-US" altLang="tr-TR" dirty="0" smtClean="0"/>
              <a:t> </a:t>
            </a:r>
          </a:p>
          <a:p>
            <a:r>
              <a:rPr lang="en-US" altLang="tr-TR" dirty="0" smtClean="0"/>
              <a:t>Amino </a:t>
            </a:r>
            <a:r>
              <a:rPr lang="en-US" altLang="tr-TR" dirty="0" err="1" smtClean="0"/>
              <a:t>asitlerin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yıkımı</a:t>
            </a:r>
            <a:endParaRPr lang="en-US" altLang="tr-TR" dirty="0" smtClean="0"/>
          </a:p>
          <a:p>
            <a:r>
              <a:rPr lang="en-US" altLang="tr-TR" dirty="0" err="1" smtClean="0"/>
              <a:t>Transaminasyon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ve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deaminasyon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reaksiyonları</a:t>
            </a:r>
            <a:endParaRPr lang="en-US" altLang="tr-TR" dirty="0" smtClean="0"/>
          </a:p>
          <a:p>
            <a:r>
              <a:rPr lang="en-US" altLang="tr-TR" dirty="0" err="1" smtClean="0"/>
              <a:t>Amonyak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açığa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çıkışı</a:t>
            </a:r>
            <a:endParaRPr lang="en-US" altLang="tr-TR" dirty="0" smtClean="0"/>
          </a:p>
          <a:p>
            <a:r>
              <a:rPr lang="de-DE" altLang="tr-TR" dirty="0" smtClean="0"/>
              <a:t>Ü</a:t>
            </a:r>
            <a:r>
              <a:rPr lang="en-US" altLang="tr-TR" dirty="0" smtClean="0"/>
              <a:t>re </a:t>
            </a:r>
            <a:r>
              <a:rPr lang="en-US" altLang="tr-TR" dirty="0" err="1" smtClean="0"/>
              <a:t>sentezi</a:t>
            </a:r>
            <a:endParaRPr lang="en-US" altLang="tr-TR" dirty="0" smtClean="0"/>
          </a:p>
          <a:p>
            <a:r>
              <a:rPr lang="en-US" altLang="tr-TR" dirty="0" err="1" smtClean="0"/>
              <a:t>Karbon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iskeletin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metabolizması</a:t>
            </a:r>
            <a:endParaRPr lang="en-US" altLang="tr-TR" dirty="0" smtClean="0"/>
          </a:p>
          <a:p>
            <a:r>
              <a:rPr lang="en-US" altLang="tr-TR" dirty="0" smtClean="0"/>
              <a:t>Amino </a:t>
            </a:r>
            <a:r>
              <a:rPr lang="en-US" altLang="tr-TR" dirty="0" err="1" smtClean="0"/>
              <a:t>asit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metabolizmasında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bazı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hastalıklar</a:t>
            </a:r>
            <a:endParaRPr lang="en-US" alt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7596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9"/>
            <a:ext cx="8229600" cy="2506289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tr-TR" dirty="0" smtClean="0"/>
          </a:p>
          <a:p>
            <a:pPr algn="ctr">
              <a:buNone/>
            </a:pPr>
            <a:r>
              <a:rPr lang="tr-TR" dirty="0" smtClean="0"/>
              <a:t> </a:t>
            </a:r>
            <a:r>
              <a:rPr lang="tr-TR" sz="4400" b="1" dirty="0" smtClean="0">
                <a:solidFill>
                  <a:schemeClr val="tx1"/>
                </a:solidFill>
              </a:rPr>
              <a:t>Neden Yemek Yeme İhtiyacı Duyarız?</a:t>
            </a:r>
            <a:endParaRPr lang="tr-TR" sz="4400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24944"/>
            <a:ext cx="813690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chemeClr val="accent2"/>
          </a:solidFill>
        </p:spPr>
        <p:txBody>
          <a:bodyPr/>
          <a:lstStyle/>
          <a:p>
            <a:r>
              <a:rPr lang="tr-TR" dirty="0" smtClean="0"/>
              <a:t>Besinsel Proteinler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857403"/>
          </a:xfrm>
          <a:solidFill>
            <a:schemeClr val="accent4"/>
          </a:solidFill>
        </p:spPr>
        <p:txBody>
          <a:bodyPr>
            <a:normAutofit lnSpcReduction="10000"/>
          </a:bodyPr>
          <a:lstStyle/>
          <a:p>
            <a:r>
              <a:rPr lang="tr-TR" dirty="0" smtClean="0"/>
              <a:t>Vücutta azot dengesinin sağlanması için günde 1g/kg protein alınması gerekiyor.</a:t>
            </a:r>
          </a:p>
          <a:p>
            <a:r>
              <a:rPr lang="tr-TR" dirty="0" smtClean="0"/>
              <a:t>Proteinlerin diyetle alınmasının amacı, organizmadaki protein döngüsünün sağlanması dır.</a:t>
            </a:r>
          </a:p>
          <a:p>
            <a:r>
              <a:rPr lang="tr-TR" dirty="0" smtClean="0"/>
              <a:t>Proteinlerin biyolojik değeri, yapısındaki </a:t>
            </a:r>
            <a:r>
              <a:rPr lang="tr-TR" dirty="0" err="1" smtClean="0"/>
              <a:t>esansiyel</a:t>
            </a:r>
            <a:r>
              <a:rPr lang="tr-TR" dirty="0" smtClean="0"/>
              <a:t> amino asit miktarı ile ilişkilidir. Besinsel proteinler,  vücutta enerji kaynağı (%10-15) olmaktan ziyade, </a:t>
            </a:r>
            <a:r>
              <a:rPr lang="tr-TR" dirty="0" err="1" smtClean="0"/>
              <a:t>esansiyel</a:t>
            </a:r>
            <a:r>
              <a:rPr lang="tr-TR" dirty="0" smtClean="0"/>
              <a:t> A.A  sağlamaktır.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395288" y="764704"/>
            <a:ext cx="82804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400" dirty="0"/>
              <a:t>Canlıda oluşan ve devam eden fiziksel ve kimyasal olayların tümüne birden </a:t>
            </a:r>
            <a:r>
              <a:rPr lang="tr-TR" altLang="tr-TR" sz="2400" b="1" dirty="0"/>
              <a:t>metabolizma</a:t>
            </a:r>
            <a:r>
              <a:rPr lang="tr-TR" altLang="tr-TR" sz="2400" dirty="0"/>
              <a:t> adı verilmektedir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2400" dirty="0"/>
              <a:t>Metabolizma, oldukça koordine ve maksatlı ilerleyen bir hücre faaliyetidir; bu faaliyette pek çok </a:t>
            </a:r>
            <a:r>
              <a:rPr lang="tr-TR" altLang="tr-TR" sz="2400" b="1" dirty="0">
                <a:solidFill>
                  <a:srgbClr val="FF0000"/>
                </a:solidFill>
              </a:rPr>
              <a:t>enzim</a:t>
            </a:r>
            <a:r>
              <a:rPr lang="tr-TR" altLang="tr-TR" sz="2400" dirty="0"/>
              <a:t> sistemi görev almaktadır </a:t>
            </a:r>
          </a:p>
        </p:txBody>
      </p:sp>
      <p:pic>
        <p:nvPicPr>
          <p:cNvPr id="307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64904"/>
            <a:ext cx="5906219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Dikdörtgen"/>
          <p:cNvSpPr/>
          <p:nvPr/>
        </p:nvSpPr>
        <p:spPr>
          <a:xfrm>
            <a:off x="395536" y="116632"/>
            <a:ext cx="7992888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b="1" dirty="0" smtClean="0"/>
              <a:t>              </a:t>
            </a:r>
            <a:r>
              <a:rPr lang="tr-TR" sz="2800" b="1" dirty="0" smtClean="0">
                <a:solidFill>
                  <a:schemeClr val="tx1"/>
                </a:solidFill>
              </a:rPr>
              <a:t>Hücrede Madde Dönüşümleri (Metabolizma)</a:t>
            </a:r>
            <a:endParaRPr lang="tr-T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0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1520" y="116632"/>
            <a:ext cx="8352928" cy="1600438"/>
          </a:xfrm>
          <a:prstGeom prst="rect">
            <a:avLst/>
          </a:prstGeom>
          <a:solidFill>
            <a:schemeClr val="accent2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sz="2800" dirty="0"/>
              <a:t>Sindirim ve </a:t>
            </a:r>
            <a:r>
              <a:rPr lang="tr-TR" altLang="tr-TR" sz="2800" dirty="0" err="1"/>
              <a:t>absorpsiyondan</a:t>
            </a:r>
            <a:r>
              <a:rPr lang="tr-TR" altLang="tr-TR" sz="2800" dirty="0"/>
              <a:t> </a:t>
            </a:r>
            <a:r>
              <a:rPr lang="tr-TR" altLang="tr-TR" sz="2800" dirty="0" smtClean="0"/>
              <a:t>sonra </a:t>
            </a:r>
            <a:r>
              <a:rPr lang="tr-TR" altLang="tr-TR" sz="2800" dirty="0"/>
              <a:t>diyetin içerdiği bileşiklerin </a:t>
            </a:r>
            <a:r>
              <a:rPr lang="tr-TR" altLang="tr-TR" sz="2800" dirty="0" smtClean="0"/>
              <a:t>akıbeti (</a:t>
            </a:r>
            <a:r>
              <a:rPr lang="tr-TR" altLang="tr-TR" sz="2800" b="1" dirty="0" smtClean="0"/>
              <a:t>ara metabolizma)</a:t>
            </a:r>
            <a:endParaRPr lang="tr-TR" altLang="tr-TR" sz="2800" dirty="0" smtClean="0"/>
          </a:p>
          <a:p>
            <a:pPr eaLnBrk="1" hangingPunct="1">
              <a:spcBef>
                <a:spcPct val="50000"/>
              </a:spcBef>
            </a:pPr>
            <a:r>
              <a:rPr lang="tr-TR" altLang="tr-TR" sz="2800" dirty="0" smtClean="0"/>
              <a:t> </a:t>
            </a:r>
            <a:endParaRPr lang="tr-TR" altLang="tr-TR" sz="2800" dirty="0"/>
          </a:p>
        </p:txBody>
      </p:sp>
      <p:pic>
        <p:nvPicPr>
          <p:cNvPr id="238594" name="Picture 2" descr="Ä°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8352928" cy="5184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409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Metabolizmanın Ana Hedefi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1) Çevredeki enerjice zengin besin maddelerinin yıkımından </a:t>
            </a:r>
            <a:r>
              <a:rPr lang="tr-TR" b="1" dirty="0" smtClean="0">
                <a:solidFill>
                  <a:schemeClr val="tx1"/>
                </a:solidFill>
              </a:rPr>
              <a:t>kimyasal enerji 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elde etmek.</a:t>
            </a:r>
          </a:p>
          <a:p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2) Besin maddelerini, hücrenin </a:t>
            </a:r>
            <a:r>
              <a:rPr lang="tr-TR" dirty="0" err="1" smtClean="0">
                <a:solidFill>
                  <a:schemeClr val="bg1">
                    <a:lumMod val="95000"/>
                  </a:schemeClr>
                </a:solidFill>
              </a:rPr>
              <a:t>makromoleküllerini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sentez etmek için öncül </a:t>
            </a:r>
            <a:r>
              <a:rPr lang="tr-TR" b="1" dirty="0" smtClean="0">
                <a:solidFill>
                  <a:schemeClr val="tx1"/>
                </a:solidFill>
              </a:rPr>
              <a:t>yapı taşları 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haline çevirmek.</a:t>
            </a:r>
          </a:p>
          <a:p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3) Öncül yapı taşlarından hücrenin ihtiyacı olan </a:t>
            </a:r>
            <a:r>
              <a:rPr lang="tr-TR" dirty="0" err="1" smtClean="0">
                <a:solidFill>
                  <a:schemeClr val="bg1">
                    <a:lumMod val="95000"/>
                  </a:schemeClr>
                </a:solidFill>
              </a:rPr>
              <a:t>makromoleküllerden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proteinleri, </a:t>
            </a:r>
            <a:r>
              <a:rPr lang="tr-TR" dirty="0" err="1" smtClean="0">
                <a:solidFill>
                  <a:schemeClr val="bg1">
                    <a:lumMod val="95000"/>
                  </a:schemeClr>
                </a:solidFill>
              </a:rPr>
              <a:t>nükleik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asitleri, </a:t>
            </a:r>
            <a:r>
              <a:rPr lang="tr-TR" dirty="0" err="1" smtClean="0">
                <a:solidFill>
                  <a:schemeClr val="bg1">
                    <a:lumMod val="95000"/>
                  </a:schemeClr>
                </a:solidFill>
              </a:rPr>
              <a:t>lipidleri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tr-TR" dirty="0" err="1" smtClean="0">
                <a:solidFill>
                  <a:schemeClr val="bg1">
                    <a:lumMod val="95000"/>
                  </a:schemeClr>
                </a:solidFill>
              </a:rPr>
              <a:t>polisakkaritleri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bg1">
                    <a:lumMod val="95000"/>
                  </a:schemeClr>
                </a:solidFill>
              </a:rPr>
              <a:t>Vd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tr-TR" b="1" dirty="0" smtClean="0">
                <a:solidFill>
                  <a:schemeClr val="tx1"/>
                </a:solidFill>
              </a:rPr>
              <a:t>hücre </a:t>
            </a:r>
            <a:r>
              <a:rPr lang="tr-TR" b="1" dirty="0" err="1" smtClean="0">
                <a:solidFill>
                  <a:schemeClr val="tx1"/>
                </a:solidFill>
              </a:rPr>
              <a:t>komponent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sentez</a:t>
            </a:r>
          </a:p>
          <a:p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Hücrenin özelleşmiş fonksiyonuna göre gerektiğinde </a:t>
            </a:r>
            <a:r>
              <a:rPr lang="tr-TR" dirty="0" err="1" smtClean="0">
                <a:solidFill>
                  <a:schemeClr val="bg1">
                    <a:lumMod val="95000"/>
                  </a:schemeClr>
                </a:solidFill>
              </a:rPr>
              <a:t>biyomolekülleri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tr-TR" b="1" dirty="0" smtClean="0">
                <a:solidFill>
                  <a:schemeClr val="tx1"/>
                </a:solidFill>
              </a:rPr>
              <a:t>yıkmak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 ya da </a:t>
            </a:r>
            <a:r>
              <a:rPr lang="tr-TR" b="1" dirty="0" smtClean="0">
                <a:solidFill>
                  <a:schemeClr val="tx1"/>
                </a:solidFill>
              </a:rPr>
              <a:t>sentez</a:t>
            </a:r>
            <a:r>
              <a:rPr lang="tr-TR" b="1" dirty="0" smtClean="0">
                <a:solidFill>
                  <a:schemeClr val="bg1">
                    <a:lumMod val="95000"/>
                  </a:schemeClr>
                </a:solidFill>
              </a:rPr>
              <a:t> etmek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tr-TR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936104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dirty="0" smtClean="0"/>
              <a:t>Protein Metabolizması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124745"/>
            <a:ext cx="8496944" cy="2808311"/>
          </a:xfrm>
          <a:solidFill>
            <a:schemeClr val="accent4"/>
          </a:solidFill>
        </p:spPr>
        <p:txBody>
          <a:bodyPr>
            <a:normAutofit/>
          </a:bodyPr>
          <a:lstStyle/>
          <a:p>
            <a:r>
              <a:rPr lang="tr-TR" sz="2400" dirty="0" smtClean="0"/>
              <a:t>Organizmada karbonhidrat ve </a:t>
            </a:r>
            <a:r>
              <a:rPr lang="tr-TR" sz="2400" dirty="0" err="1" smtClean="0"/>
              <a:t>lipid</a:t>
            </a:r>
            <a:r>
              <a:rPr lang="tr-TR" sz="2400" dirty="0" smtClean="0"/>
              <a:t> metabolizması sonucu Co2 ve H2o oluşur.</a:t>
            </a:r>
          </a:p>
          <a:p>
            <a:r>
              <a:rPr lang="tr-TR" sz="2400" dirty="0" smtClean="0"/>
              <a:t>Proteinlerin C ve H atomlarından son ürün olarak Co2 ve H2o oluşur, fakat içinde bulunan %16 oranında bulunan azot  ise üre  ve amonyak .</a:t>
            </a:r>
          </a:p>
          <a:p>
            <a:r>
              <a:rPr lang="tr-TR" sz="2400" dirty="0" smtClean="0"/>
              <a:t> </a:t>
            </a:r>
            <a:r>
              <a:rPr lang="tr-TR" sz="2400" dirty="0" err="1" smtClean="0"/>
              <a:t>Kh</a:t>
            </a:r>
            <a:r>
              <a:rPr lang="tr-TR" sz="2400" dirty="0" smtClean="0"/>
              <a:t> ve </a:t>
            </a:r>
            <a:r>
              <a:rPr lang="tr-TR" sz="2400" dirty="0" err="1" smtClean="0"/>
              <a:t>Lipidlerin</a:t>
            </a:r>
            <a:r>
              <a:rPr lang="tr-TR" sz="2400" dirty="0" smtClean="0"/>
              <a:t> fazlası depo edilir. Amino asitlerin depo formu yoktur. Ya bir bileşiğin yapımında kullanılırlar veya  yıkıma uğrar.</a:t>
            </a:r>
            <a:endParaRPr lang="tr-TR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820891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>
                <a:solidFill>
                  <a:schemeClr val="tx1"/>
                </a:solidFill>
              </a:rPr>
              <a:t>Protein </a:t>
            </a:r>
            <a:r>
              <a:rPr lang="tr-TR" b="1" dirty="0">
                <a:solidFill>
                  <a:schemeClr val="tx1"/>
                </a:solidFill>
              </a:rPr>
              <a:t>Metabolizması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514350" indent="-514350"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Proteinlerin Sindirimi</a:t>
            </a:r>
          </a:p>
          <a:p>
            <a:pPr marL="0" indent="0">
              <a:buNone/>
            </a:pPr>
            <a:endParaRPr lang="tr-TR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chemeClr val="tx1"/>
                </a:solidFill>
              </a:rPr>
              <a:t>2.   Hidroliz sonrası açığa çıkan amino asitlerin  metabolizması (kullanılması  ve yıkımı)  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834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 </a:t>
            </a:r>
            <a:r>
              <a:rPr lang="tr-TR" b="1" dirty="0" smtClean="0"/>
              <a:t>Protein vücuda alınması (Sindirim)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484784"/>
            <a:ext cx="8301608" cy="511256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tr-TR" altLang="tr-TR" dirty="0" smtClean="0">
                <a:ea typeface="ＭＳ Ｐゴシック" charset="-128"/>
              </a:rPr>
              <a:t>                  Üç </a:t>
            </a:r>
            <a:r>
              <a:rPr lang="tr-TR" altLang="tr-TR" dirty="0">
                <a:ea typeface="ＭＳ Ｐゴシック" charset="-128"/>
              </a:rPr>
              <a:t>aşamada </a:t>
            </a:r>
            <a:r>
              <a:rPr lang="tr-TR" altLang="tr-TR" dirty="0" smtClean="0">
                <a:ea typeface="ＭＳ Ｐゴシック" charset="-128"/>
              </a:rPr>
              <a:t>gerçekleşir</a:t>
            </a:r>
            <a:endParaRPr lang="en-US" altLang="tr-TR" dirty="0">
              <a:ea typeface="ＭＳ Ｐゴシック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142" y="2204864"/>
            <a:ext cx="4094039" cy="387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3969642" cy="379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520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  <a:solidFill>
            <a:schemeClr val="accent2"/>
          </a:solidFill>
        </p:spPr>
        <p:txBody>
          <a:bodyPr/>
          <a:lstStyle/>
          <a:p>
            <a:r>
              <a:rPr lang="tr-TR" dirty="0" smtClean="0"/>
              <a:t>Proteinlerin Sindirimi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solidFill>
            <a:schemeClr val="accent4"/>
          </a:solidFill>
        </p:spPr>
        <p:txBody>
          <a:bodyPr>
            <a:normAutofit lnSpcReduction="10000"/>
          </a:bodyPr>
          <a:lstStyle/>
          <a:p>
            <a:r>
              <a:rPr lang="tr-TR" sz="2800" dirty="0" smtClean="0"/>
              <a:t>Protein sindirimi için gerekli olan enzimler Mide, Pankreas ve ince </a:t>
            </a:r>
            <a:r>
              <a:rPr lang="tr-TR" sz="2800" dirty="0" err="1" smtClean="0"/>
              <a:t>barsaktan</a:t>
            </a:r>
            <a:r>
              <a:rPr lang="tr-TR" sz="2800" dirty="0" smtClean="0"/>
              <a:t> salgılanır.</a:t>
            </a:r>
          </a:p>
          <a:p>
            <a:r>
              <a:rPr lang="tr-TR" sz="2800" dirty="0" err="1" smtClean="0"/>
              <a:t>Polipeptid</a:t>
            </a:r>
            <a:r>
              <a:rPr lang="tr-TR" sz="2800" dirty="0" smtClean="0"/>
              <a:t> zincirinin her iki ucundaki ilk </a:t>
            </a:r>
            <a:r>
              <a:rPr lang="tr-TR" sz="2800" dirty="0" err="1" smtClean="0"/>
              <a:t>peptid</a:t>
            </a:r>
            <a:r>
              <a:rPr lang="tr-TR" sz="2800" dirty="0" smtClean="0"/>
              <a:t> bağını hidrolize eden </a:t>
            </a:r>
            <a:r>
              <a:rPr lang="tr-TR" sz="2800" dirty="0" err="1" smtClean="0"/>
              <a:t>proteazlara</a:t>
            </a:r>
            <a:r>
              <a:rPr lang="tr-TR" sz="2800" dirty="0" smtClean="0"/>
              <a:t> </a:t>
            </a:r>
            <a:r>
              <a:rPr lang="tr-TR" sz="2800" b="1" dirty="0" err="1" smtClean="0"/>
              <a:t>Ektopeptidaz</a:t>
            </a:r>
            <a:endParaRPr lang="tr-TR" sz="2800" b="1" dirty="0" smtClean="0"/>
          </a:p>
          <a:p>
            <a:r>
              <a:rPr lang="tr-TR" sz="2800" dirty="0" smtClean="0"/>
              <a:t>İç kısımlardaki </a:t>
            </a:r>
            <a:r>
              <a:rPr lang="tr-TR" sz="2800" dirty="0" err="1" smtClean="0"/>
              <a:t>peptid</a:t>
            </a:r>
            <a:r>
              <a:rPr lang="tr-TR" sz="2800" dirty="0" smtClean="0"/>
              <a:t> bağlarına etkili olan  ve amino asit spesifikliği gösteren </a:t>
            </a:r>
            <a:r>
              <a:rPr lang="tr-TR" sz="2800" b="1" dirty="0" err="1" smtClean="0"/>
              <a:t>Endopeptidaz</a:t>
            </a:r>
            <a:endParaRPr lang="tr-TR" sz="2800" b="1" dirty="0" smtClean="0"/>
          </a:p>
          <a:p>
            <a:r>
              <a:rPr lang="tr-TR" sz="2800" dirty="0" err="1" smtClean="0"/>
              <a:t>Ektopeptidazlar</a:t>
            </a:r>
            <a:r>
              <a:rPr lang="tr-TR" sz="2800" dirty="0" smtClean="0"/>
              <a:t> protein üzerinde etkili </a:t>
            </a:r>
            <a:r>
              <a:rPr lang="tr-TR" sz="2800" dirty="0" err="1" smtClean="0"/>
              <a:t>oldujkarı</a:t>
            </a:r>
            <a:r>
              <a:rPr lang="tr-TR" sz="2800" dirty="0" smtClean="0"/>
              <a:t> uca göre </a:t>
            </a:r>
            <a:r>
              <a:rPr lang="tr-TR" sz="2800" b="1" dirty="0" err="1" smtClean="0"/>
              <a:t>Aminopeptidaz</a:t>
            </a:r>
            <a:r>
              <a:rPr lang="tr-TR" sz="2800" b="1" dirty="0" smtClean="0"/>
              <a:t> </a:t>
            </a:r>
            <a:r>
              <a:rPr lang="tr-TR" sz="2800" dirty="0" smtClean="0"/>
              <a:t>veya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karboksipeptidaz</a:t>
            </a:r>
            <a:r>
              <a:rPr lang="tr-TR" sz="2800" b="1" dirty="0" smtClean="0"/>
              <a:t>  enzim</a:t>
            </a:r>
          </a:p>
          <a:p>
            <a:r>
              <a:rPr lang="tr-TR" sz="2800" dirty="0" err="1" smtClean="0"/>
              <a:t>Aminopeptidazlar</a:t>
            </a:r>
            <a:r>
              <a:rPr lang="tr-TR" sz="2800" dirty="0" smtClean="0"/>
              <a:t> ve </a:t>
            </a:r>
            <a:r>
              <a:rPr lang="tr-TR" sz="2800" dirty="0" err="1" smtClean="0"/>
              <a:t>dipeptidazlar</a:t>
            </a:r>
            <a:r>
              <a:rPr lang="tr-TR" sz="2800" dirty="0" smtClean="0"/>
              <a:t> </a:t>
            </a:r>
            <a:r>
              <a:rPr lang="tr-TR" sz="2800" b="1" dirty="0" smtClean="0"/>
              <a:t>Barsak </a:t>
            </a:r>
            <a:r>
              <a:rPr lang="tr-TR" sz="2800" dirty="0" smtClean="0"/>
              <a:t>mukoza hücrelerinden</a:t>
            </a:r>
            <a:r>
              <a:rPr lang="tr-TR" sz="2800" b="1" dirty="0" smtClean="0"/>
              <a:t>, </a:t>
            </a:r>
            <a:r>
              <a:rPr lang="tr-TR" sz="2800" dirty="0" err="1" smtClean="0"/>
              <a:t>Karboksipeptidazlar</a:t>
            </a:r>
            <a:r>
              <a:rPr lang="tr-TR" sz="2800" b="1" dirty="0" smtClean="0"/>
              <a:t> pankreastan hücrelerinden </a:t>
            </a:r>
            <a:r>
              <a:rPr lang="tr-TR" sz="2800" dirty="0" smtClean="0"/>
              <a:t>salgılanır.</a:t>
            </a:r>
            <a:endParaRPr lang="tr-TR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tr-TR" dirty="0" err="1" smtClean="0"/>
              <a:t>Peptidazlar</a:t>
            </a:r>
            <a:endParaRPr lang="tr-TR" dirty="0"/>
          </a:p>
        </p:txBody>
      </p:sp>
      <p:sp>
        <p:nvSpPr>
          <p:cNvPr id="549892" name="AutoShape 4" descr="AMİNO ASİTLER, PEPTİTLER VE PROTEİNLER II: Peptitler ve Proteinl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49894" name="AutoShape 6" descr="AMİNO ASİTLER, PEPTİTLER VE PROTEİNLER II: Peptitler ve Proteinl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4989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960439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9896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00808"/>
            <a:ext cx="4038600" cy="396044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792088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b="1" dirty="0" smtClean="0"/>
              <a:t>Proteinlerin Sindirimi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23528" y="980728"/>
            <a:ext cx="4392488" cy="792088"/>
          </a:xfrm>
          <a:solidFill>
            <a:schemeClr val="accent4">
              <a:lumMod val="75000"/>
            </a:schemeClr>
          </a:solidFill>
        </p:spPr>
        <p:txBody>
          <a:bodyPr>
            <a:normAutofit fontScale="62500" lnSpcReduction="20000"/>
          </a:bodyPr>
          <a:lstStyle/>
          <a:p>
            <a:pPr lvl="0"/>
            <a:endParaRPr lang="tr-TR" altLang="tr-TR" dirty="0" smtClean="0">
              <a:solidFill>
                <a:srgbClr val="FF0000"/>
              </a:solidFill>
              <a:ea typeface="ＭＳ Ｐゴシック" charset="-128"/>
            </a:endParaRPr>
          </a:p>
          <a:p>
            <a:pPr lvl="0"/>
            <a:r>
              <a:rPr lang="tr-TR" altLang="tr-TR" sz="5100" dirty="0" smtClean="0">
                <a:solidFill>
                  <a:srgbClr val="FF0000"/>
                </a:solidFill>
                <a:ea typeface="ＭＳ Ｐゴシック" charset="-128"/>
              </a:rPr>
              <a:t>Mide;</a:t>
            </a:r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323528" y="1628800"/>
            <a:ext cx="4392488" cy="5040560"/>
          </a:xfrm>
          <a:solidFill>
            <a:schemeClr val="accent4"/>
          </a:solidFill>
        </p:spPr>
        <p:txBody>
          <a:bodyPr>
            <a:normAutofit fontScale="92500"/>
          </a:bodyPr>
          <a:lstStyle/>
          <a:p>
            <a:pPr marL="273050" lvl="0" indent="-273050" eaLnBrk="0" fontAlgn="base" hangingPunct="0"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Proteinlerin mideye geçişi mukoza hücrelerinden </a:t>
            </a:r>
            <a:r>
              <a:rPr lang="tr-TR" altLang="tr-TR" b="1" dirty="0" err="1" smtClean="0">
                <a:latin typeface="Constantia"/>
                <a:ea typeface="ＭＳ Ｐゴシック" charset="-128"/>
              </a:rPr>
              <a:t>gastrin</a:t>
            </a:r>
            <a:r>
              <a:rPr lang="tr-TR" altLang="tr-TR" dirty="0" smtClean="0">
                <a:solidFill>
                  <a:srgbClr val="FF0000"/>
                </a:solidFill>
                <a:latin typeface="Constantia"/>
                <a:ea typeface="ＭＳ Ｐゴシック" charset="-128"/>
              </a:rPr>
              <a:t> </a:t>
            </a:r>
            <a:r>
              <a:rPr lang="tr-TR" altLang="tr-TR" dirty="0" smtClean="0">
                <a:latin typeface="Constantia"/>
                <a:ea typeface="ＭＳ Ｐゴシック" charset="-128"/>
              </a:rPr>
              <a:t>hormon</a:t>
            </a:r>
            <a:r>
              <a:rPr lang="tr-TR" altLang="tr-TR" dirty="0" smtClean="0">
                <a:solidFill>
                  <a:srgbClr val="FF0000"/>
                </a:solidFill>
                <a:latin typeface="Constantia"/>
                <a:ea typeface="ＭＳ Ｐゴシック" charset="-128"/>
              </a:rPr>
              <a:t> </a:t>
            </a:r>
            <a:r>
              <a:rPr lang="tr-TR" altLang="tr-TR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salınımını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 uyarır. </a:t>
            </a:r>
            <a:r>
              <a:rPr lang="tr-TR" altLang="tr-TR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Gasterin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 </a:t>
            </a:r>
            <a:r>
              <a:rPr lang="tr-TR" altLang="tr-TR" dirty="0" err="1" smtClean="0">
                <a:latin typeface="Constantia"/>
                <a:ea typeface="ＭＳ Ｐゴシック" charset="-128"/>
              </a:rPr>
              <a:t>parietal</a:t>
            </a:r>
            <a:r>
              <a:rPr lang="tr-TR" altLang="tr-TR" dirty="0" smtClean="0">
                <a:latin typeface="Constantia"/>
                <a:ea typeface="ＭＳ Ｐゴシック" charset="-128"/>
              </a:rPr>
              <a:t> 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hücrelerden </a:t>
            </a:r>
            <a:r>
              <a:rPr lang="tr-TR" altLang="tr-TR" b="1" dirty="0" smtClean="0">
                <a:latin typeface="Constantia"/>
                <a:ea typeface="ＭＳ Ｐゴシック" charset="-128"/>
              </a:rPr>
              <a:t>HCL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, Şef hücrelerden </a:t>
            </a:r>
            <a:r>
              <a:rPr lang="tr-TR" altLang="tr-TR" b="1" dirty="0" err="1" smtClean="0">
                <a:latin typeface="Constantia"/>
                <a:ea typeface="ＭＳ Ｐゴシック" charset="-128"/>
              </a:rPr>
              <a:t>pepsinojen</a:t>
            </a:r>
            <a:r>
              <a:rPr lang="tr-TR" altLang="tr-TR" b="1" dirty="0" smtClean="0">
                <a:latin typeface="Constantia"/>
                <a:ea typeface="ＭＳ Ｐゴシック" charset="-128"/>
              </a:rPr>
              <a:t> 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salgına neden olur. 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altLang="tr-TR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Pepsinojen</a:t>
            </a:r>
            <a:r>
              <a:rPr lang="tr-TR" altLang="tr-TR" b="1" dirty="0" smtClean="0">
                <a:latin typeface="Constantia"/>
                <a:ea typeface="ＭＳ Ｐゴシック" charset="-128"/>
              </a:rPr>
              <a:t> pepsin</a:t>
            </a:r>
            <a:r>
              <a:rPr lang="tr-TR" altLang="en-US" b="1" dirty="0" smtClean="0">
                <a:latin typeface="Constantia"/>
                <a:ea typeface="ＭＳ Ｐゴシック" charset="-128"/>
              </a:rPr>
              <a:t>’</a:t>
            </a:r>
            <a:r>
              <a:rPr lang="tr-TR" altLang="tr-TR" b="1" dirty="0" smtClean="0">
                <a:latin typeface="Constantia"/>
                <a:ea typeface="ＭＳ Ｐゴシック" charset="-128"/>
              </a:rPr>
              <a:t>e 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dönüşür. Pepsin </a:t>
            </a:r>
            <a:r>
              <a:rPr lang="tr-TR" altLang="tr-TR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endopeptidaz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 dır.  aminoasitler arasında bulunan </a:t>
            </a:r>
            <a:r>
              <a:rPr lang="tr-TR" altLang="tr-TR" b="1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tuz köprüleri 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yıkımlar. </a:t>
            </a:r>
            <a:r>
              <a:rPr lang="tr-TR" altLang="tr-TR" b="1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fenilalanın</a:t>
            </a:r>
            <a:r>
              <a:rPr lang="tr-TR" altLang="tr-TR" b="1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– </a:t>
            </a:r>
            <a:r>
              <a:rPr lang="tr-TR" altLang="tr-TR" b="1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tirozin</a:t>
            </a:r>
            <a:r>
              <a:rPr lang="tr-TR" altLang="tr-TR" b="1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- </a:t>
            </a:r>
            <a:r>
              <a:rPr lang="tr-TR" altLang="tr-TR" b="1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triptofan</a:t>
            </a:r>
            <a:r>
              <a:rPr lang="tr-TR" altLang="tr-TR" b="1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 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gibi aromatik  amino asitlerin ve </a:t>
            </a:r>
            <a:r>
              <a:rPr lang="tr-TR" altLang="tr-TR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dekarboksilik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 amino asitlerin oluşturduğu </a:t>
            </a:r>
            <a:r>
              <a:rPr lang="tr-TR" altLang="tr-TR" dirty="0" err="1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peptid</a:t>
            </a:r>
            <a:r>
              <a:rPr lang="tr-TR" altLang="tr-TR" dirty="0" smtClean="0">
                <a:solidFill>
                  <a:prstClr val="black"/>
                </a:solidFill>
                <a:latin typeface="Constantia"/>
                <a:ea typeface="ＭＳ Ｐゴシック" charset="-128"/>
              </a:rPr>
              <a:t> bağları yıkar.</a:t>
            </a:r>
          </a:p>
          <a:p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5091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052736"/>
            <a:ext cx="417646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274638"/>
            <a:ext cx="7632848" cy="778098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b="1" dirty="0" smtClean="0"/>
              <a:t>Süt Proteinin Sindirimi</a:t>
            </a:r>
            <a:endParaRPr lang="tr-TR" dirty="0"/>
          </a:p>
        </p:txBody>
      </p:sp>
      <p:pic>
        <p:nvPicPr>
          <p:cNvPr id="551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79928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93610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4000" b="1" dirty="0" smtClean="0"/>
              <a:t>Proteinlerin Sindirimi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268760"/>
            <a:ext cx="8424936" cy="5328592"/>
          </a:xfr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273050" lvl="0" indent="-273050" eaLnBrk="0" fontAlgn="base" hangingPunct="0"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altLang="tr-TR" sz="2800" b="1" dirty="0" smtClean="0">
                <a:solidFill>
                  <a:srgbClr val="FF0000"/>
                </a:solidFill>
                <a:ea typeface="ＭＳ Ｐゴシック" charset="-128"/>
              </a:rPr>
              <a:t>Pankreas;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altLang="tr-TR" sz="2800" dirty="0" smtClean="0">
                <a:solidFill>
                  <a:prstClr val="black"/>
                </a:solidFill>
                <a:ea typeface="ＭＳ Ｐゴシック" charset="-128"/>
              </a:rPr>
              <a:t>Asidik </a:t>
            </a:r>
            <a:r>
              <a:rPr lang="tr-TR" altLang="tr-TR" sz="2800" dirty="0">
                <a:solidFill>
                  <a:prstClr val="black"/>
                </a:solidFill>
                <a:ea typeface="ＭＳ Ｐゴシック" charset="-128"/>
              </a:rPr>
              <a:t>mide içeriği ince bağırsağa gelmesiyle </a:t>
            </a:r>
            <a:r>
              <a:rPr lang="tr-TR" altLang="tr-TR" sz="2800" dirty="0" err="1">
                <a:solidFill>
                  <a:prstClr val="black"/>
                </a:solidFill>
                <a:ea typeface="ＭＳ Ｐゴシック" charset="-128"/>
              </a:rPr>
              <a:t>gastrointestinal</a:t>
            </a:r>
            <a:r>
              <a:rPr lang="tr-TR" altLang="tr-TR" sz="2800" dirty="0">
                <a:solidFill>
                  <a:prstClr val="black"/>
                </a:solidFill>
                <a:ea typeface="ＭＳ Ｐゴシック" charset="-128"/>
              </a:rPr>
              <a:t> sistem hormonları olan </a:t>
            </a:r>
            <a:r>
              <a:rPr lang="tr-TR" altLang="tr-TR" sz="2800" b="1" dirty="0" err="1">
                <a:solidFill>
                  <a:schemeClr val="tx1"/>
                </a:solidFill>
                <a:ea typeface="ＭＳ Ｐゴシック" charset="-128"/>
              </a:rPr>
              <a:t>sekretin</a:t>
            </a:r>
            <a:r>
              <a:rPr lang="tr-TR" altLang="tr-TR" sz="2800" b="1" dirty="0">
                <a:solidFill>
                  <a:schemeClr val="tx1"/>
                </a:solidFill>
                <a:ea typeface="ＭＳ Ｐゴシック" charset="-128"/>
              </a:rPr>
              <a:t> ve </a:t>
            </a:r>
            <a:r>
              <a:rPr lang="tr-TR" altLang="tr-TR" sz="2800" b="1" dirty="0" err="1" smtClean="0">
                <a:solidFill>
                  <a:schemeClr val="tx1"/>
                </a:solidFill>
                <a:ea typeface="ＭＳ Ｐゴシック" charset="-128"/>
              </a:rPr>
              <a:t>kolesistokinin</a:t>
            </a:r>
            <a:r>
              <a:rPr lang="tr-TR" altLang="tr-TR" sz="2800" b="1" dirty="0" smtClean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tr-TR" altLang="tr-TR" sz="2800" dirty="0" smtClean="0">
                <a:solidFill>
                  <a:schemeClr val="tx1"/>
                </a:solidFill>
                <a:ea typeface="ＭＳ Ｐゴシック" charset="-128"/>
              </a:rPr>
              <a:t>hormonu</a:t>
            </a:r>
            <a:r>
              <a:rPr lang="tr-TR" altLang="tr-TR" sz="2800" b="1" dirty="0" smtClean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tr-TR" altLang="tr-TR" sz="2800" dirty="0">
                <a:solidFill>
                  <a:prstClr val="black"/>
                </a:solidFill>
                <a:ea typeface="ＭＳ Ｐゴシック" charset="-128"/>
              </a:rPr>
              <a:t>salınır.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altLang="tr-TR" sz="2800" dirty="0" smtClean="0">
                <a:solidFill>
                  <a:prstClr val="black"/>
                </a:solidFill>
                <a:ea typeface="ＭＳ Ｐゴシック" charset="-128"/>
              </a:rPr>
              <a:t>Pankreas </a:t>
            </a:r>
            <a:r>
              <a:rPr lang="tr-TR" altLang="tr-TR" sz="2800" dirty="0" err="1" smtClean="0">
                <a:solidFill>
                  <a:prstClr val="black"/>
                </a:solidFill>
                <a:ea typeface="ＭＳ Ｐゴシック" charset="-128"/>
              </a:rPr>
              <a:t>sekretin</a:t>
            </a:r>
            <a:r>
              <a:rPr lang="tr-TR" altLang="tr-TR" sz="2800" dirty="0" smtClean="0">
                <a:solidFill>
                  <a:prstClr val="black"/>
                </a:solidFill>
                <a:ea typeface="ＭＳ Ｐゴシック" charset="-128"/>
              </a:rPr>
              <a:t> etkisi ile  </a:t>
            </a:r>
            <a:r>
              <a:rPr lang="tr-TR" altLang="tr-TR" sz="2800" b="1" dirty="0" smtClean="0">
                <a:solidFill>
                  <a:prstClr val="black"/>
                </a:solidFill>
                <a:ea typeface="ＭＳ Ｐゴシック" charset="-128"/>
              </a:rPr>
              <a:t>bikarbonat </a:t>
            </a:r>
            <a:r>
              <a:rPr lang="tr-TR" altLang="tr-TR" sz="2800" dirty="0" smtClean="0">
                <a:solidFill>
                  <a:prstClr val="black"/>
                </a:solidFill>
                <a:ea typeface="ＭＳ Ｐゴシック" charset="-128"/>
              </a:rPr>
              <a:t> iyonları  salgılar ve ince barsak PH düzenler, ince barsak enzimlerin aktivitesini sağlar ve pepsin aktivitesini durdurur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altLang="tr-TR" sz="2800" dirty="0" smtClean="0">
                <a:solidFill>
                  <a:prstClr val="black"/>
                </a:solidFill>
                <a:ea typeface="ＭＳ Ｐゴシック" charset="-128"/>
              </a:rPr>
              <a:t>Pankreas </a:t>
            </a:r>
            <a:r>
              <a:rPr lang="tr-TR" altLang="tr-TR" sz="2800" dirty="0" err="1" smtClean="0">
                <a:solidFill>
                  <a:schemeClr val="tx1"/>
                </a:solidFill>
                <a:ea typeface="ＭＳ Ｐゴシック" charset="-128"/>
              </a:rPr>
              <a:t>kolesistokinin</a:t>
            </a:r>
            <a:r>
              <a:rPr lang="tr-TR" altLang="tr-TR" sz="2800" dirty="0" smtClean="0">
                <a:solidFill>
                  <a:schemeClr val="tx1"/>
                </a:solidFill>
                <a:ea typeface="ＭＳ Ｐゴシック" charset="-128"/>
              </a:rPr>
              <a:t> etkisiyle  </a:t>
            </a:r>
            <a:r>
              <a:rPr lang="tr-TR" altLang="tr-TR" sz="2800" b="1" dirty="0" err="1" smtClean="0">
                <a:solidFill>
                  <a:schemeClr val="tx1"/>
                </a:solidFill>
                <a:ea typeface="ＭＳ Ｐゴシック" charset="-128"/>
              </a:rPr>
              <a:t>tripsinojen</a:t>
            </a:r>
            <a:r>
              <a:rPr lang="tr-TR" altLang="tr-TR" sz="2800" b="1" dirty="0" smtClean="0">
                <a:solidFill>
                  <a:schemeClr val="tx1"/>
                </a:solidFill>
                <a:ea typeface="ＭＳ Ｐゴシック" charset="-128"/>
              </a:rPr>
              <a:t>, </a:t>
            </a:r>
            <a:r>
              <a:rPr lang="tr-TR" altLang="tr-TR" sz="2800" b="1" dirty="0" err="1" smtClean="0">
                <a:solidFill>
                  <a:schemeClr val="tx1"/>
                </a:solidFill>
                <a:ea typeface="ＭＳ Ｐゴシック" charset="-128"/>
              </a:rPr>
              <a:t>kimotripsinojen</a:t>
            </a:r>
            <a:r>
              <a:rPr lang="tr-TR" altLang="tr-TR" sz="2800" b="1" dirty="0" smtClean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tr-TR" altLang="tr-TR" sz="2800" b="1" dirty="0">
                <a:solidFill>
                  <a:schemeClr val="tx1"/>
                </a:solidFill>
                <a:ea typeface="ＭＳ Ｐゴシック" charset="-128"/>
              </a:rPr>
              <a:t>ve </a:t>
            </a:r>
            <a:r>
              <a:rPr lang="tr-TR" altLang="tr-TR" sz="2800" b="1" dirty="0" err="1" smtClean="0">
                <a:solidFill>
                  <a:schemeClr val="tx1"/>
                </a:solidFill>
                <a:ea typeface="ＭＳ Ｐゴシック" charset="-128"/>
              </a:rPr>
              <a:t>prokarboksipeptidaz</a:t>
            </a:r>
            <a:r>
              <a:rPr lang="tr-TR" altLang="tr-TR" sz="2800" b="1" dirty="0" smtClean="0">
                <a:solidFill>
                  <a:schemeClr val="tx1"/>
                </a:solidFill>
                <a:ea typeface="ＭＳ Ｐゴシック" charset="-128"/>
              </a:rPr>
              <a:t>   </a:t>
            </a:r>
            <a:r>
              <a:rPr lang="tr-TR" altLang="tr-TR" sz="2800" dirty="0" smtClean="0">
                <a:solidFill>
                  <a:schemeClr val="tx1"/>
                </a:solidFill>
                <a:ea typeface="ＭＳ Ｐゴシック" charset="-128"/>
              </a:rPr>
              <a:t>gibi </a:t>
            </a:r>
            <a:r>
              <a:rPr lang="tr-TR" altLang="tr-TR" sz="2800" b="1" dirty="0" err="1" smtClean="0">
                <a:solidFill>
                  <a:schemeClr val="tx1"/>
                </a:solidFill>
                <a:ea typeface="ＭＳ Ｐゴシック" charset="-128"/>
              </a:rPr>
              <a:t>proenzimlerin</a:t>
            </a:r>
            <a:r>
              <a:rPr lang="tr-TR" altLang="tr-TR" sz="2800" dirty="0" smtClean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tr-TR" altLang="tr-TR" sz="2800" dirty="0" err="1" smtClean="0">
                <a:solidFill>
                  <a:schemeClr val="tx1"/>
                </a:solidFill>
                <a:ea typeface="ＭＳ Ｐゴシック" charset="-128"/>
              </a:rPr>
              <a:t>salımını</a:t>
            </a:r>
            <a:r>
              <a:rPr lang="tr-TR" altLang="tr-TR" sz="2800" dirty="0" smtClean="0">
                <a:solidFill>
                  <a:schemeClr val="tx1"/>
                </a:solidFill>
                <a:ea typeface="ＭＳ Ｐゴシック" charset="-128"/>
              </a:rPr>
              <a:t> sağlar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tr-TR" altLang="tr-TR" dirty="0" smtClean="0">
              <a:solidFill>
                <a:schemeClr val="tx1"/>
              </a:solidFill>
              <a:latin typeface="Constantia"/>
              <a:ea typeface="ＭＳ Ｐゴシック" charset="-128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77520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  <a:solidFill>
            <a:schemeClr val="accent2"/>
          </a:solidFill>
        </p:spPr>
        <p:txBody>
          <a:bodyPr/>
          <a:lstStyle/>
          <a:p>
            <a:r>
              <a:rPr lang="tr-TR" b="1" dirty="0" smtClean="0"/>
              <a:t>Proteinlerin Sindirimi</a:t>
            </a:r>
            <a:endParaRPr lang="tr-TR" dirty="0"/>
          </a:p>
        </p:txBody>
      </p:sp>
      <p:pic>
        <p:nvPicPr>
          <p:cNvPr id="555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992888" cy="478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4000" b="1" dirty="0" smtClean="0"/>
              <a:t>Proteinlerin Sindirimi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124744"/>
            <a:ext cx="8424936" cy="5001419"/>
          </a:xfr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tr-TR" altLang="tr-TR" dirty="0" smtClean="0">
                <a:solidFill>
                  <a:srgbClr val="FF0000"/>
                </a:solidFill>
                <a:ea typeface="ＭＳ Ｐゴシック" charset="-128"/>
              </a:rPr>
              <a:t>İnce bağırsak ;</a:t>
            </a:r>
          </a:p>
          <a:p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İnce barsak salgısı içinde bulunan </a:t>
            </a:r>
            <a:r>
              <a:rPr lang="tr-TR" altLang="tr-TR" b="1" dirty="0" err="1" smtClean="0">
                <a:solidFill>
                  <a:schemeClr val="tx1"/>
                </a:solidFill>
                <a:ea typeface="ＭＳ Ｐゴシック" charset="-128"/>
              </a:rPr>
              <a:t>enterokinaz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(</a:t>
            </a:r>
            <a:r>
              <a:rPr lang="tr-TR" altLang="tr-TR" dirty="0" err="1" smtClean="0">
                <a:solidFill>
                  <a:schemeClr val="tx1"/>
                </a:solidFill>
                <a:ea typeface="ＭＳ Ｐゴシック" charset="-128"/>
              </a:rPr>
              <a:t>entropeptidaz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)ile </a:t>
            </a:r>
            <a:r>
              <a:rPr lang="tr-TR" altLang="tr-TR" dirty="0" err="1" smtClean="0">
                <a:solidFill>
                  <a:schemeClr val="tx1"/>
                </a:solidFill>
                <a:ea typeface="ＭＳ Ｐゴシック" charset="-128"/>
              </a:rPr>
              <a:t>tripsinojen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tr-TR" altLang="tr-TR" dirty="0" err="1" smtClean="0">
                <a:solidFill>
                  <a:schemeClr val="tx1"/>
                </a:solidFill>
                <a:ea typeface="ＭＳ Ｐゴシック" charset="-128"/>
              </a:rPr>
              <a:t>tripsin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dönüştürülür.</a:t>
            </a:r>
          </a:p>
          <a:p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tr-TR" altLang="tr-TR" dirty="0" err="1" smtClean="0">
                <a:solidFill>
                  <a:schemeClr val="tx1"/>
                </a:solidFill>
                <a:ea typeface="ＭＳ Ｐゴシック" charset="-128"/>
              </a:rPr>
              <a:t>Tripsin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ise </a:t>
            </a:r>
            <a:r>
              <a:rPr lang="tr-TR" altLang="tr-TR" b="1" dirty="0" err="1" smtClean="0">
                <a:solidFill>
                  <a:schemeClr val="tx1"/>
                </a:solidFill>
                <a:ea typeface="ＭＳ Ｐゴシック" charset="-128"/>
              </a:rPr>
              <a:t>kimotripsinojen</a:t>
            </a:r>
            <a:r>
              <a:rPr lang="tr-TR" altLang="tr-TR" b="1" dirty="0" smtClean="0">
                <a:solidFill>
                  <a:schemeClr val="tx1"/>
                </a:solidFill>
                <a:ea typeface="ＭＳ Ｐゴシック" charset="-128"/>
              </a:rPr>
              <a:t>, </a:t>
            </a:r>
            <a:r>
              <a:rPr lang="tr-TR" altLang="tr-TR" b="1" dirty="0" err="1" smtClean="0">
                <a:solidFill>
                  <a:schemeClr val="tx1"/>
                </a:solidFill>
                <a:ea typeface="ＭＳ Ｐゴシック" charset="-128"/>
              </a:rPr>
              <a:t>proelastaz</a:t>
            </a:r>
            <a:r>
              <a:rPr lang="tr-TR" altLang="tr-TR" b="1" dirty="0" smtClean="0">
                <a:solidFill>
                  <a:schemeClr val="tx1"/>
                </a:solidFill>
                <a:ea typeface="ＭＳ Ｐゴシック" charset="-128"/>
              </a:rPr>
              <a:t>, </a:t>
            </a:r>
            <a:r>
              <a:rPr lang="tr-TR" altLang="tr-TR" b="1" dirty="0" err="1" smtClean="0">
                <a:solidFill>
                  <a:schemeClr val="tx1"/>
                </a:solidFill>
                <a:ea typeface="ＭＳ Ｐゴシック" charset="-128"/>
              </a:rPr>
              <a:t>prokarboksipeptidaz</a:t>
            </a:r>
            <a:r>
              <a:rPr lang="tr-TR" altLang="tr-TR" b="1" dirty="0" smtClean="0">
                <a:solidFill>
                  <a:schemeClr val="tx1"/>
                </a:solidFill>
                <a:ea typeface="ＭＳ Ｐゴシック" charset="-128"/>
              </a:rPr>
              <a:t> ve </a:t>
            </a:r>
            <a:r>
              <a:rPr lang="tr-TR" altLang="tr-TR" b="1" dirty="0" err="1" smtClean="0">
                <a:solidFill>
                  <a:schemeClr val="tx1"/>
                </a:solidFill>
                <a:ea typeface="ＭＳ Ｐゴシック" charset="-128"/>
              </a:rPr>
              <a:t>proaminopeptidaz</a:t>
            </a:r>
            <a:r>
              <a:rPr lang="tr-TR" altLang="tr-TR" b="1" dirty="0" smtClean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olan </a:t>
            </a:r>
            <a:r>
              <a:rPr lang="tr-TR" altLang="tr-TR" dirty="0" err="1" smtClean="0">
                <a:solidFill>
                  <a:schemeClr val="tx1"/>
                </a:solidFill>
                <a:ea typeface="ＭＳ Ｐゴシック" charset="-128"/>
              </a:rPr>
              <a:t>proenzimleri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aktif hale geçirir.</a:t>
            </a:r>
          </a:p>
          <a:p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Oluşan serbest </a:t>
            </a:r>
            <a:r>
              <a:rPr lang="tr-TR" altLang="tr-TR" b="1" dirty="0">
                <a:solidFill>
                  <a:schemeClr val="tx1"/>
                </a:solidFill>
                <a:ea typeface="ＭＳ Ｐゴシック" charset="-128"/>
              </a:rPr>
              <a:t>amino asitleri </a:t>
            </a:r>
            <a:r>
              <a:rPr lang="tr-TR" altLang="tr-TR" dirty="0">
                <a:solidFill>
                  <a:schemeClr val="tx1"/>
                </a:solidFill>
                <a:ea typeface="ＭＳ Ｐゴシック" charset="-128"/>
              </a:rPr>
              <a:t>ve </a:t>
            </a:r>
            <a:r>
              <a:rPr lang="tr-TR" altLang="tr-TR" b="1" dirty="0" err="1">
                <a:solidFill>
                  <a:schemeClr val="tx1"/>
                </a:solidFill>
                <a:ea typeface="ＭＳ Ｐゴシック" charset="-128"/>
              </a:rPr>
              <a:t>dipeptitleri</a:t>
            </a:r>
            <a:r>
              <a:rPr lang="tr-TR" altLang="tr-TR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İnce bağırsak </a:t>
            </a:r>
            <a:r>
              <a:rPr lang="tr-TR" altLang="tr-TR" dirty="0" err="1" smtClean="0">
                <a:solidFill>
                  <a:schemeClr val="tx1"/>
                </a:solidFill>
                <a:ea typeface="ＭＳ Ｐゴシック" charset="-128"/>
              </a:rPr>
              <a:t>epitel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hücrelerinden </a:t>
            </a:r>
            <a:r>
              <a:rPr lang="tr-TR" altLang="tr-TR" dirty="0" err="1" smtClean="0">
                <a:solidFill>
                  <a:schemeClr val="tx1"/>
                </a:solidFill>
                <a:ea typeface="ＭＳ Ｐゴシック" charset="-128"/>
              </a:rPr>
              <a:t>absorbe</a:t>
            </a:r>
            <a:r>
              <a:rPr lang="tr-TR" altLang="tr-TR" dirty="0" smtClean="0">
                <a:solidFill>
                  <a:schemeClr val="tx1"/>
                </a:solidFill>
                <a:ea typeface="ＭＳ Ｐゴシック" charset="-128"/>
              </a:rPr>
              <a:t> edilir. </a:t>
            </a:r>
            <a:endParaRPr lang="tr-TR" altLang="tr-TR" dirty="0">
              <a:solidFill>
                <a:schemeClr val="tx1"/>
              </a:solidFill>
              <a:ea typeface="ＭＳ Ｐゴシック" charset="-128"/>
            </a:endParaRPr>
          </a:p>
          <a:p>
            <a:r>
              <a:rPr lang="tr-TR" altLang="tr-TR" dirty="0">
                <a:solidFill>
                  <a:schemeClr val="tx1"/>
                </a:solidFill>
                <a:ea typeface="ＭＳ Ｐゴシック" charset="-128"/>
              </a:rPr>
              <a:t>Hücrelerin </a:t>
            </a:r>
            <a:r>
              <a:rPr lang="tr-TR" altLang="tr-TR" dirty="0" err="1">
                <a:solidFill>
                  <a:schemeClr val="tx1"/>
                </a:solidFill>
                <a:ea typeface="ＭＳ Ｐゴシック" charset="-128"/>
              </a:rPr>
              <a:t>sitozolünde</a:t>
            </a:r>
            <a:r>
              <a:rPr lang="tr-TR" altLang="tr-TR" dirty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tr-TR" altLang="tr-TR" dirty="0" err="1">
                <a:solidFill>
                  <a:schemeClr val="tx1"/>
                </a:solidFill>
                <a:ea typeface="ＭＳ Ｐゴシック" charset="-128"/>
              </a:rPr>
              <a:t>dipeptitler</a:t>
            </a:r>
            <a:r>
              <a:rPr lang="tr-TR" altLang="tr-TR" dirty="0">
                <a:solidFill>
                  <a:schemeClr val="tx1"/>
                </a:solidFill>
                <a:ea typeface="ＭＳ Ｐゴシック" charset="-128"/>
              </a:rPr>
              <a:t> amino asitlere yıkılır.</a:t>
            </a:r>
          </a:p>
          <a:p>
            <a:r>
              <a:rPr lang="tr-TR" altLang="tr-TR" dirty="0">
                <a:solidFill>
                  <a:schemeClr val="tx1"/>
                </a:solidFill>
                <a:ea typeface="ＭＳ Ｐゴシック" charset="-128"/>
              </a:rPr>
              <a:t>Portal sisteme yalnızca  serbest amino asitler geçebilir. </a:t>
            </a:r>
            <a:endParaRPr lang="en-US" altLang="tr-TR" dirty="0">
              <a:solidFill>
                <a:schemeClr val="tx1"/>
              </a:solidFill>
              <a:ea typeface="ＭＳ Ｐゴシック" charset="-128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04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35" y="647700"/>
            <a:ext cx="7854297" cy="5877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348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512645"/>
              </p:ext>
            </p:extLst>
          </p:nvPr>
        </p:nvGraphicFramePr>
        <p:xfrm>
          <a:off x="395536" y="0"/>
          <a:ext cx="8352928" cy="6766600"/>
        </p:xfrm>
        <a:graphic>
          <a:graphicData uri="http://schemas.openxmlformats.org/drawingml/2006/table">
            <a:tbl>
              <a:tblPr/>
              <a:tblGrid>
                <a:gridCol w="2536576"/>
                <a:gridCol w="5816352"/>
              </a:tblGrid>
              <a:tr h="44761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ENZİMLERİN ETKİLEDİKLERİ PEPTİD BAĞLARI</a:t>
                      </a: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47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Tripsin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Lisin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arjinin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( C 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7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Kimotripsin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Fenilalanin,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tirozin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triptofan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( C 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47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Pepsin</a:t>
                      </a: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Fenilalanin,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tirozin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triptofan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( N 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</a:tr>
              <a:tr h="447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Elastaz</a:t>
                      </a: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Nötral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aminoasidlerin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 (C)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805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Katepsin D ve E</a:t>
                      </a: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Alanin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gibi küçük yan zincirli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aminoasidlerin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yaptığı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peptid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bağları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805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Karboksipeptidaz A ve B</a:t>
                      </a: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Karboksilik uçtan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peptid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bağını yıkar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447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Aminopeptidaz</a:t>
                      </a: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mino  ucundan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peptid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bağını yıkar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3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Prolidaz</a:t>
                      </a: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Proline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bağlı terminal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peptid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bağını koparır.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1163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Dipeptidaz, tripeptidaz ve endopeptidaz </a:t>
                      </a:r>
                    </a:p>
                  </a:txBody>
                  <a:tcPr marT="45722" marB="45722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Entrosit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kökenlidir,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ekzopeptidazdır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496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28600"/>
            <a:ext cx="7848872" cy="1143000"/>
          </a:xfrm>
          <a:extLst>
            <a:ext uri="{FAA26D3D-D897-4be2-8F04-BA451C77F1D7}"/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err="1" smtClean="0"/>
              <a:t>Peptid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ağının</a:t>
            </a:r>
            <a:r>
              <a:rPr lang="en-US" dirty="0" smtClean="0"/>
              <a:t> </a:t>
            </a:r>
            <a:r>
              <a:rPr lang="en-US" dirty="0" err="1" smtClean="0"/>
              <a:t>hidrolizi</a:t>
            </a:r>
            <a:endParaRPr lang="en-US" dirty="0"/>
          </a:p>
        </p:txBody>
      </p:sp>
      <p:pic>
        <p:nvPicPr>
          <p:cNvPr id="2969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7992888" cy="518457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03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Amino asitlerin bağırsaktan emilimi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98" y="1520103"/>
            <a:ext cx="8280920" cy="460851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71296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31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8640"/>
            <a:ext cx="6048672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948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2181"/>
            <a:ext cx="7920880" cy="631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3811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chemeClr val="tx1"/>
                </a:solidFill>
              </a:rPr>
              <a:t>Besin </a:t>
            </a:r>
            <a:r>
              <a:rPr lang="tr-TR" dirty="0" err="1" smtClean="0">
                <a:solidFill>
                  <a:schemeClr val="tx1"/>
                </a:solidFill>
              </a:rPr>
              <a:t>allerjisi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556792"/>
            <a:ext cx="8124328" cy="460851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19633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90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/>
              <a:t>Ruminatlarda</a:t>
            </a:r>
            <a:r>
              <a:rPr lang="tr-TR" dirty="0" smtClean="0"/>
              <a:t> Protein Sindirimi</a:t>
            </a:r>
            <a:endParaRPr lang="tr-TR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86537"/>
            <a:ext cx="7272808" cy="452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>
                <a:solidFill>
                  <a:schemeClr val="tx1"/>
                </a:solidFill>
              </a:rPr>
              <a:t>Ruminatlarda</a:t>
            </a:r>
            <a:r>
              <a:rPr lang="tr-TR" dirty="0" smtClean="0">
                <a:solidFill>
                  <a:schemeClr val="tx1"/>
                </a:solidFill>
              </a:rPr>
              <a:t> Protein Sindirimi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51411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tr-TR" sz="2400" dirty="0">
                <a:solidFill>
                  <a:srgbClr val="000000"/>
                </a:solidFill>
                <a:latin typeface="+mj-lt"/>
              </a:rPr>
              <a:t>Geviş getiren hayvanların </a:t>
            </a:r>
            <a:r>
              <a:rPr lang="tr-TR" sz="2400" dirty="0" err="1">
                <a:solidFill>
                  <a:srgbClr val="000000"/>
                </a:solidFill>
                <a:latin typeface="+mj-lt"/>
              </a:rPr>
              <a:t>rumenlerindeki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yem maddeleri, </a:t>
            </a:r>
            <a:r>
              <a:rPr lang="tr-TR" b="1" dirty="0">
                <a:solidFill>
                  <a:srgbClr val="000000"/>
                </a:solidFill>
                <a:latin typeface="+mj-lt"/>
              </a:rPr>
              <a:t>mikroorganizmaların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hücumuna uğradıktan sonra </a:t>
            </a:r>
            <a:r>
              <a:rPr lang="tr-TR" sz="2400" dirty="0" err="1">
                <a:solidFill>
                  <a:srgbClr val="000000"/>
                </a:solidFill>
                <a:latin typeface="+mj-lt"/>
              </a:rPr>
              <a:t>enzimatik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sindirime uğrarlar </a:t>
            </a:r>
          </a:p>
          <a:p>
            <a:r>
              <a:rPr lang="tr-TR" sz="2400" dirty="0">
                <a:solidFill>
                  <a:srgbClr val="000000"/>
                </a:solidFill>
                <a:latin typeface="+mj-lt"/>
              </a:rPr>
              <a:t>B</a:t>
            </a:r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elirli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bakteri ve </a:t>
            </a:r>
            <a:r>
              <a:rPr lang="tr-TR" sz="2400" dirty="0" err="1">
                <a:solidFill>
                  <a:srgbClr val="000000"/>
                </a:solidFill>
                <a:latin typeface="+mj-lt"/>
              </a:rPr>
              <a:t>protozoa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türleri, yemlerdeki proteinleri </a:t>
            </a:r>
            <a:r>
              <a:rPr lang="tr-TR" sz="2400" b="1" dirty="0" err="1">
                <a:solidFill>
                  <a:srgbClr val="000000"/>
                </a:solidFill>
                <a:latin typeface="+mj-lt"/>
              </a:rPr>
              <a:t>proteolizise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uğratma yeteneğine sahiptirler</a:t>
            </a:r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 Bu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esnada </a:t>
            </a:r>
            <a:r>
              <a:rPr lang="tr-TR" sz="2400" dirty="0" err="1">
                <a:solidFill>
                  <a:srgbClr val="000000"/>
                </a:solidFill>
                <a:latin typeface="+mj-lt"/>
              </a:rPr>
              <a:t>peptitler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ve </a:t>
            </a:r>
            <a:r>
              <a:rPr lang="tr-TR" sz="2400" b="1" dirty="0">
                <a:solidFill>
                  <a:srgbClr val="000000"/>
                </a:solidFill>
                <a:latin typeface="+mj-lt"/>
              </a:rPr>
              <a:t>amino asitlerin </a:t>
            </a:r>
            <a:r>
              <a:rPr lang="tr-TR" sz="24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özellikle </a:t>
            </a:r>
            <a:r>
              <a:rPr lang="tr-TR" sz="2400" dirty="0" err="1">
                <a:solidFill>
                  <a:srgbClr val="000000"/>
                </a:solidFill>
                <a:latin typeface="+mj-lt"/>
              </a:rPr>
              <a:t>glutamik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asit, </a:t>
            </a:r>
            <a:r>
              <a:rPr lang="tr-TR" sz="2400" dirty="0" err="1">
                <a:solidFill>
                  <a:srgbClr val="000000"/>
                </a:solidFill>
                <a:latin typeface="+mj-lt"/>
              </a:rPr>
              <a:t>alanin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tr-TR" sz="2400" dirty="0" err="1">
                <a:solidFill>
                  <a:srgbClr val="000000"/>
                </a:solidFill>
                <a:latin typeface="+mj-lt"/>
              </a:rPr>
              <a:t>aspartik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asidin </a:t>
            </a:r>
            <a:r>
              <a:rPr lang="tr-TR" sz="2400" b="1" dirty="0" err="1">
                <a:solidFill>
                  <a:srgbClr val="000000"/>
                </a:solidFill>
                <a:latin typeface="+mj-lt"/>
              </a:rPr>
              <a:t>deaminasyonu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ile </a:t>
            </a:r>
            <a:r>
              <a:rPr lang="tr-TR" sz="2400" b="1" dirty="0">
                <a:solidFill>
                  <a:srgbClr val="000000"/>
                </a:solidFill>
                <a:latin typeface="+mj-lt"/>
              </a:rPr>
              <a:t>amonyak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meydana</a:t>
            </a:r>
            <a:r>
              <a:rPr lang="tr-TR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gelir</a:t>
            </a:r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r>
              <a:rPr lang="tr-TR" sz="2400" b="1" dirty="0" err="1">
                <a:solidFill>
                  <a:srgbClr val="000000"/>
                </a:solidFill>
                <a:latin typeface="+mj-lt"/>
              </a:rPr>
              <a:t>A</a:t>
            </a:r>
            <a:r>
              <a:rPr lang="tr-TR" sz="2400" b="1" dirty="0" err="1" smtClean="0">
                <a:solidFill>
                  <a:srgbClr val="000000"/>
                </a:solidFill>
                <a:latin typeface="+mj-lt"/>
              </a:rPr>
              <a:t>spartik</a:t>
            </a:r>
            <a:r>
              <a:rPr lang="tr-TR" sz="24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tr-TR" sz="2400" b="1" dirty="0">
                <a:solidFill>
                  <a:srgbClr val="000000"/>
                </a:solidFill>
                <a:latin typeface="+mj-lt"/>
              </a:rPr>
              <a:t>asidin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parçalanması sırasında </a:t>
            </a:r>
            <a:r>
              <a:rPr lang="tr-TR" sz="2400" b="1" dirty="0">
                <a:solidFill>
                  <a:srgbClr val="000000"/>
                </a:solidFill>
                <a:latin typeface="+mj-lt"/>
              </a:rPr>
              <a:t>CO</a:t>
            </a:r>
            <a:r>
              <a:rPr lang="tr-TR" sz="2400" b="1" baseline="30000" dirty="0">
                <a:solidFill>
                  <a:srgbClr val="000000"/>
                </a:solidFill>
                <a:latin typeface="+mj-lt"/>
              </a:rPr>
              <a:t>2 </a:t>
            </a:r>
            <a:r>
              <a:rPr lang="tr-TR" sz="2400" b="1" dirty="0">
                <a:solidFill>
                  <a:srgbClr val="000000"/>
                </a:solidFill>
                <a:latin typeface="+mj-lt"/>
              </a:rPr>
              <a:t>ve NH</a:t>
            </a:r>
            <a:r>
              <a:rPr lang="tr-TR" sz="2400" b="1" baseline="30000" dirty="0">
                <a:solidFill>
                  <a:srgbClr val="000000"/>
                </a:solidFill>
                <a:latin typeface="+mj-lt"/>
              </a:rPr>
              <a:t>3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yanında </a:t>
            </a:r>
            <a:r>
              <a:rPr lang="tr-TR" sz="2400" b="1" dirty="0" err="1">
                <a:solidFill>
                  <a:srgbClr val="000000"/>
                </a:solidFill>
                <a:latin typeface="+mj-lt"/>
              </a:rPr>
              <a:t>propiyonik</a:t>
            </a:r>
            <a:r>
              <a:rPr lang="tr-TR" sz="2400" b="1" dirty="0">
                <a:solidFill>
                  <a:srgbClr val="000000"/>
                </a:solidFill>
                <a:latin typeface="+mj-lt"/>
              </a:rPr>
              <a:t> asit ve asetik asit </a:t>
            </a:r>
            <a:r>
              <a:rPr lang="tr-TR" sz="2400" b="1" dirty="0" smtClean="0">
                <a:solidFill>
                  <a:srgbClr val="000000"/>
                </a:solidFill>
                <a:latin typeface="+mj-lt"/>
              </a:rPr>
              <a:t>(UYA)</a:t>
            </a:r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de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meydana gelir</a:t>
            </a:r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r>
              <a:rPr lang="tr-TR" sz="2400" dirty="0">
                <a:solidFill>
                  <a:srgbClr val="000000"/>
                </a:solidFill>
                <a:latin typeface="+mj-lt"/>
              </a:rPr>
              <a:t>  Böylece ön midede p</a:t>
            </a:r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roteinlerin 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suda çözünebilen parçalanma ürünlerinin bir kısmı emilir bir kısmı da mikroorganizmalar tarafından protein </a:t>
            </a:r>
            <a:r>
              <a:rPr lang="tr-TR" sz="2400" dirty="0" err="1">
                <a:solidFill>
                  <a:srgbClr val="000000"/>
                </a:solidFill>
                <a:latin typeface="+mj-lt"/>
              </a:rPr>
              <a:t>biyosentezinde</a:t>
            </a:r>
            <a:r>
              <a:rPr lang="tr-TR" sz="2400" dirty="0">
                <a:solidFill>
                  <a:srgbClr val="000000"/>
                </a:solidFill>
                <a:latin typeface="+mj-lt"/>
              </a:rPr>
              <a:t> kullanılır</a:t>
            </a:r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r>
              <a:rPr lang="tr-TR" sz="2400" dirty="0" smtClean="0">
                <a:solidFill>
                  <a:srgbClr val="000000"/>
                </a:solidFill>
                <a:latin typeface="+mj-lt"/>
              </a:rPr>
              <a:t> 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39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8" y="116632"/>
            <a:ext cx="8848725" cy="638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" y="836712"/>
            <a:ext cx="904875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1259632" y="260648"/>
            <a:ext cx="6552728" cy="5847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800" dirty="0" smtClean="0"/>
              <a:t>    </a:t>
            </a:r>
            <a:r>
              <a:rPr lang="tr-TR" sz="3200" b="1" dirty="0" err="1" smtClean="0">
                <a:solidFill>
                  <a:schemeClr val="tx2"/>
                </a:solidFill>
              </a:rPr>
              <a:t>Ruminatlarda</a:t>
            </a:r>
            <a:r>
              <a:rPr lang="tr-TR" sz="3200" b="1" dirty="0" smtClean="0">
                <a:solidFill>
                  <a:schemeClr val="tx2"/>
                </a:solidFill>
              </a:rPr>
              <a:t> Protein Sindirimi</a:t>
            </a:r>
            <a:endParaRPr lang="tr-TR" sz="3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dirty="0" err="1" smtClean="0">
                <a:solidFill>
                  <a:schemeClr val="tx2"/>
                </a:solidFill>
              </a:rPr>
              <a:t>Ruminatlarda</a:t>
            </a:r>
            <a:r>
              <a:rPr lang="tr-TR" b="1" dirty="0" smtClean="0">
                <a:solidFill>
                  <a:schemeClr val="tx2"/>
                </a:solidFill>
              </a:rPr>
              <a:t> Protein Sindirimi</a:t>
            </a: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8136904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  <a:solidFill>
            <a:schemeClr val="accent2"/>
          </a:solidFill>
        </p:spPr>
        <p:txBody>
          <a:bodyPr/>
          <a:lstStyle/>
          <a:p>
            <a:r>
              <a:rPr lang="tr-TR" dirty="0" smtClean="0"/>
              <a:t>Protein Sentezi ve Sindirimi</a:t>
            </a:r>
            <a:endParaRPr lang="tr-TR" dirty="0"/>
          </a:p>
        </p:txBody>
      </p:sp>
      <p:pic>
        <p:nvPicPr>
          <p:cNvPr id="5570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20891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7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221088"/>
            <a:ext cx="78488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chemeClr val="tx1"/>
                </a:solidFill>
              </a:rPr>
              <a:t>Amino asitlerin taşınması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08911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8630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dirty="0" smtClean="0"/>
              <a:t>Besinlerin Sindirimi</a:t>
            </a:r>
            <a:endParaRPr lang="tr-TR" dirty="0"/>
          </a:p>
        </p:txBody>
      </p:sp>
      <p:pic>
        <p:nvPicPr>
          <p:cNvPr id="552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20891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6453336"/>
            <a:ext cx="288032" cy="28803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4800" dirty="0" smtClean="0">
                <a:solidFill>
                  <a:srgbClr val="FF0000"/>
                </a:solidFill>
              </a:rPr>
              <a:t>  Teşekkürler</a:t>
            </a:r>
            <a:endParaRPr lang="tr-T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88093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Ekip Çalışması">
  <a:themeElements>
    <a:clrScheme name="Ekip Çalışması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Ekip Çalışması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kip Çalışması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ip Çalışması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ip Çalışması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ip Çalışması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ip Çalışması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5489</TotalTime>
  <Words>969</Words>
  <Application>Microsoft Office PowerPoint</Application>
  <PresentationFormat>Ekran Gösterisi (4:3)</PresentationFormat>
  <Paragraphs>144</Paragraphs>
  <Slides>46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46</vt:i4>
      </vt:variant>
    </vt:vector>
  </HeadingPairs>
  <TitlesOfParts>
    <vt:vector size="48" baseType="lpstr">
      <vt:lpstr>Ofis Teması</vt:lpstr>
      <vt:lpstr>3_Ekip Çalışması</vt:lpstr>
      <vt:lpstr> PROTEİN METABOLİZMASI</vt:lpstr>
      <vt:lpstr>Protein  hakkında ne biliyoruz</vt:lpstr>
      <vt:lpstr>1.Sınıfta neler  öğrendik</vt:lpstr>
      <vt:lpstr>PowerPoint Sunusu</vt:lpstr>
      <vt:lpstr>Esansiyel olmayan Amino Asitler</vt:lpstr>
      <vt:lpstr>Esansiyel Amino Asitler</vt:lpstr>
      <vt:lpstr>PowerPoint Sunusu</vt:lpstr>
      <vt:lpstr>Proteinlere neden ihtiyaç duyarız?</vt:lpstr>
      <vt:lpstr>  PROTEİNLERİN BİYOLOJİK ROLLERİNE   </vt:lpstr>
      <vt:lpstr>Proteinler Nasıl Sentezlenir</vt:lpstr>
      <vt:lpstr>Protein sentezi</vt:lpstr>
      <vt:lpstr>Mutasyon</vt:lpstr>
      <vt:lpstr>Mutasyonlar fenotipleri değiştirir </vt:lpstr>
      <vt:lpstr>2. Sınıfın Dersi</vt:lpstr>
      <vt:lpstr>2. Sınıfta Neler Öğreneceğiz</vt:lpstr>
      <vt:lpstr>PowerPoint Sunusu</vt:lpstr>
      <vt:lpstr>Besinsel Proteinler</vt:lpstr>
      <vt:lpstr>PowerPoint Sunusu</vt:lpstr>
      <vt:lpstr>PowerPoint Sunusu</vt:lpstr>
      <vt:lpstr>Metabolizmanın Ana Hedefi</vt:lpstr>
      <vt:lpstr>Protein Metabolizması</vt:lpstr>
      <vt:lpstr> Protein Metabolizması </vt:lpstr>
      <vt:lpstr> Protein vücuda alınması (Sindirim)</vt:lpstr>
      <vt:lpstr>Proteinlerin Sindirimi</vt:lpstr>
      <vt:lpstr>Peptidazlar</vt:lpstr>
      <vt:lpstr>Proteinlerin Sindirimi</vt:lpstr>
      <vt:lpstr>Süt Proteinin Sindirimi</vt:lpstr>
      <vt:lpstr>Proteinlerin Sindirimi</vt:lpstr>
      <vt:lpstr>Proteinlerin Sindirimi</vt:lpstr>
      <vt:lpstr>Proteinlerin Sindirimi</vt:lpstr>
      <vt:lpstr>PowerPoint Sunusu</vt:lpstr>
      <vt:lpstr>PowerPoint Sunusu</vt:lpstr>
      <vt:lpstr>Peptid bağının hidrolizi</vt:lpstr>
      <vt:lpstr>Amino asitlerin bağırsaktan emilimi</vt:lpstr>
      <vt:lpstr>PowerPoint Sunusu</vt:lpstr>
      <vt:lpstr>PowerPoint Sunusu</vt:lpstr>
      <vt:lpstr>Besin allerjisi</vt:lpstr>
      <vt:lpstr>Ruminatlarda Protein Sindirimi</vt:lpstr>
      <vt:lpstr>Ruminatlarda Protein Sindirimi</vt:lpstr>
      <vt:lpstr>PowerPoint Sunusu</vt:lpstr>
      <vt:lpstr>PowerPoint Sunusu</vt:lpstr>
      <vt:lpstr>Ruminatlarda Protein Sindirimi</vt:lpstr>
      <vt:lpstr>Protein Sentezi ve Sindirimi</vt:lpstr>
      <vt:lpstr>Amino asitlerin taşınması</vt:lpstr>
      <vt:lpstr>Besinlerin Sindirimi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BİYOKİMYA</dc:title>
  <dc:creator>cevat</dc:creator>
  <cp:lastModifiedBy>user</cp:lastModifiedBy>
  <cp:revision>850</cp:revision>
  <cp:lastPrinted>2015-09-15T11:29:26Z</cp:lastPrinted>
  <dcterms:created xsi:type="dcterms:W3CDTF">2011-04-08T10:42:39Z</dcterms:created>
  <dcterms:modified xsi:type="dcterms:W3CDTF">2020-10-08T06:34:35Z</dcterms:modified>
</cp:coreProperties>
</file>