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3" r:id="rId2"/>
  </p:sldMasterIdLst>
  <p:notesMasterIdLst>
    <p:notesMasterId r:id="rId45"/>
  </p:notesMasterIdLst>
  <p:sldIdLst>
    <p:sldId id="1363" r:id="rId3"/>
    <p:sldId id="1305" r:id="rId4"/>
    <p:sldId id="1319" r:id="rId5"/>
    <p:sldId id="1365" r:id="rId6"/>
    <p:sldId id="664" r:id="rId7"/>
    <p:sldId id="1366" r:id="rId8"/>
    <p:sldId id="1314" r:id="rId9"/>
    <p:sldId id="1316" r:id="rId10"/>
    <p:sldId id="1312" r:id="rId11"/>
    <p:sldId id="1311" r:id="rId12"/>
    <p:sldId id="677" r:id="rId13"/>
    <p:sldId id="672" r:id="rId14"/>
    <p:sldId id="1022" r:id="rId15"/>
    <p:sldId id="685" r:id="rId16"/>
    <p:sldId id="1016" r:id="rId17"/>
    <p:sldId id="1368" r:id="rId18"/>
    <p:sldId id="1019" r:id="rId19"/>
    <p:sldId id="1194" r:id="rId20"/>
    <p:sldId id="1200" r:id="rId21"/>
    <p:sldId id="1201" r:id="rId22"/>
    <p:sldId id="1198" r:id="rId23"/>
    <p:sldId id="1203" r:id="rId24"/>
    <p:sldId id="1012" r:id="rId25"/>
    <p:sldId id="686" r:id="rId26"/>
    <p:sldId id="1372" r:id="rId27"/>
    <p:sldId id="1370" r:id="rId28"/>
    <p:sldId id="679" r:id="rId29"/>
    <p:sldId id="1007" r:id="rId30"/>
    <p:sldId id="687" r:id="rId31"/>
    <p:sldId id="1322" r:id="rId32"/>
    <p:sldId id="1357" r:id="rId33"/>
    <p:sldId id="1353" r:id="rId34"/>
    <p:sldId id="1354" r:id="rId35"/>
    <p:sldId id="1344" r:id="rId36"/>
    <p:sldId id="1340" r:id="rId37"/>
    <p:sldId id="1346" r:id="rId38"/>
    <p:sldId id="1356" r:id="rId39"/>
    <p:sldId id="1359" r:id="rId40"/>
    <p:sldId id="1350" r:id="rId41"/>
    <p:sldId id="1352" r:id="rId42"/>
    <p:sldId id="1355" r:id="rId43"/>
    <p:sldId id="879" r:id="rId44"/>
  </p:sldIdLst>
  <p:sldSz cx="9144000" cy="6858000" type="screen4x3"/>
  <p:notesSz cx="6761163" cy="99425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22" autoAdjust="0"/>
    <p:restoredTop sz="91367" autoAdjust="0"/>
  </p:normalViewPr>
  <p:slideViewPr>
    <p:cSldViewPr>
      <p:cViewPr varScale="1">
        <p:scale>
          <a:sx n="83" d="100"/>
          <a:sy n="83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271E2-5449-4A01-AC30-EA01083BE0D0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EA22-E959-489B-BDDF-82514C00632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184877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EA22-E959-489B-BDDF-82514C006322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52419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56F81-8929-4EE6-B55F-A511A436522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54502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8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832EA-6561-41DD-8C96-06DED29F0F06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5857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70C5-69FC-4D20-90E5-06244F9FE416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3212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A39A6-0720-4C36-BF8A-C3053275341D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3953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B9FA74-CDFE-46A3-9CD2-DFC16CBBBAF7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840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A93BB-C608-41AC-B246-1890A207023D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2622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32D976-7A11-4109-9C2D-CF22D525F433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0023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50B19E-3FA9-412D-8016-257BC5D1A91C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2970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E3FB1D-1C58-4491-9122-018AC85E3EDA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9420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62167-8031-4BF0-8B27-B6AAE8E737F5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8782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E9F99-4758-43E6-93D8-066D99B3F372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0379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F7221A-34F7-434E-AE43-D1EB15AE7D32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6963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3C92AC-AED0-4B42-90F4-73D271B31C75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9984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03770-141E-44AD-82B5-9D77742F1F9D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613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173C5-E6C9-4D83-82B4-F76823A21302}" type="datetimeFigureOut">
              <a:rPr lang="tr-TR" smtClean="0"/>
              <a:pPr/>
              <a:t>19.10.2020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614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615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615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615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15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16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16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16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8511D0-E556-4561-BCE9-BB384BD22ED8}" type="slidenum">
              <a:rPr lang="tr-T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smtClean="0">
              <a:solidFill>
                <a:srgbClr val="FFFFFF"/>
              </a:solidFill>
            </a:endParaRPr>
          </a:p>
        </p:txBody>
      </p:sp>
      <p:sp>
        <p:nvSpPr>
          <p:cNvPr id="616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  <p:extLst>
      <p:ext uri="{BB962C8B-B14F-4D97-AF65-F5344CB8AC3E}">
        <p14:creationId xmlns="" xmlns:p14="http://schemas.microsoft.com/office/powerpoint/2010/main" val="17260591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r.wikipedia.org/wiki/Glikojen" TargetMode="External"/><Relationship Id="rId2" Type="http://schemas.openxmlformats.org/officeDocument/2006/relationships/hyperlink" Target="https://tr.wikipedia.org/wiki/Karaci%C4%9F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.wikipedia.org/wiki/Glikoz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tr.wikipedia.org/wiki/Kanser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3. Ders </a:t>
            </a:r>
            <a:br>
              <a:rPr lang="tr-TR" b="1" dirty="0" smtClean="0">
                <a:solidFill>
                  <a:schemeClr val="tx2"/>
                </a:solidFill>
              </a:rPr>
            </a:br>
            <a:r>
              <a:rPr lang="tr-TR" b="1" dirty="0" smtClean="0">
                <a:solidFill>
                  <a:schemeClr val="tx2"/>
                </a:solidFill>
              </a:rPr>
              <a:t>Amino asitlerin Metabolizması</a:t>
            </a:r>
            <a:r>
              <a:rPr lang="tr-TR" dirty="0" smtClean="0">
                <a:solidFill>
                  <a:srgbClr val="FF0000"/>
                </a:solidFill>
              </a:rPr>
              <a:t/>
            </a:r>
            <a:br>
              <a:rPr lang="tr-TR" dirty="0" smtClean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Dr. Cevat </a:t>
            </a:r>
            <a:r>
              <a:rPr lang="tr-TR" b="1" dirty="0" err="1" smtClean="0">
                <a:solidFill>
                  <a:srgbClr val="FF0000"/>
                </a:solidFill>
              </a:rPr>
              <a:t>Nisbet</a:t>
            </a:r>
            <a:r>
              <a:rPr lang="tr-TR" b="1" dirty="0" smtClean="0">
                <a:solidFill>
                  <a:srgbClr val="FF0000"/>
                </a:solidFill>
              </a:rPr>
              <a:t/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Biyokimya Anabilim Dalı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Bu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derste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öğreneceklerimiz</a:t>
            </a:r>
            <a:endParaRPr lang="tr-TR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Amino asitlerin </a:t>
            </a: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</a:rPr>
              <a:t>Dekarboksilasyonu</a:t>
            </a:r>
            <a:endParaRPr lang="tr-TR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cs typeface="Constantia"/>
              </a:rPr>
              <a:t>Amino asitlerden protein olmayan azotlu maddelerin sentezi</a:t>
            </a:r>
          </a:p>
          <a:p>
            <a:r>
              <a:rPr lang="tr-TR" altLang="tr-TR" dirty="0" smtClean="0">
                <a:solidFill>
                  <a:schemeClr val="accent4">
                    <a:lumMod val="50000"/>
                  </a:schemeClr>
                </a:solidFill>
                <a:ea typeface="ＭＳ Ｐゴシック" charset="-128"/>
              </a:rPr>
              <a:t>Önemli bazı </a:t>
            </a:r>
            <a:r>
              <a:rPr lang="tr-TR" altLang="tr-TR" dirty="0" err="1" smtClean="0">
                <a:solidFill>
                  <a:schemeClr val="accent4">
                    <a:lumMod val="50000"/>
                  </a:schemeClr>
                </a:solidFill>
                <a:ea typeface="ＭＳ Ｐゴシック" charset="-128"/>
              </a:rPr>
              <a:t>biyojen</a:t>
            </a:r>
            <a:r>
              <a:rPr lang="tr-TR" altLang="tr-TR" dirty="0" smtClean="0">
                <a:solidFill>
                  <a:schemeClr val="accent4">
                    <a:lumMod val="50000"/>
                  </a:schemeClr>
                </a:solidFill>
                <a:ea typeface="ＭＳ Ｐゴシック" charset="-128"/>
              </a:rPr>
              <a:t> aminlerin Yapısı ve işlevi.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Mutluluk ve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ea typeface="ＭＳ Ｐゴシック" charset="-128"/>
              </a:rPr>
              <a:t>d</a:t>
            </a:r>
            <a:r>
              <a:rPr lang="tr-TR" altLang="tr-TR" dirty="0" smtClean="0">
                <a:solidFill>
                  <a:schemeClr val="accent4">
                    <a:lumMod val="50000"/>
                  </a:schemeClr>
                </a:solidFill>
                <a:ea typeface="ＭＳ Ｐゴシック" charset="-128"/>
              </a:rPr>
              <a:t>epresyon ile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</a:rPr>
              <a:t>nörotransmiter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 ilişkisi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Parkinson ve </a:t>
            </a: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</a:rPr>
              <a:t>Albinizim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  hastalığı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Safra tuzlarının  kimyasal yapısı</a:t>
            </a:r>
          </a:p>
          <a:p>
            <a:endParaRPr lang="tr-TR" b="1" dirty="0" smtClean="0">
              <a:latin typeface="Constantia"/>
              <a:cs typeface="Constantia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5" y="3861048"/>
            <a:ext cx="7992888" cy="216024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sz="3600" cap="none" dirty="0" smtClean="0">
                <a:solidFill>
                  <a:srgbClr val="993300"/>
                </a:solidFill>
                <a:latin typeface="Constantia"/>
                <a:ea typeface="+mn-ea"/>
                <a:cs typeface="Constantia"/>
              </a:rPr>
              <a:t/>
            </a:r>
            <a:br>
              <a:rPr lang="tr-TR" sz="3600" cap="none" dirty="0" smtClean="0">
                <a:solidFill>
                  <a:srgbClr val="993300"/>
                </a:solidFill>
                <a:latin typeface="Constantia"/>
                <a:ea typeface="+mn-ea"/>
                <a:cs typeface="Constantia"/>
              </a:rPr>
            </a:br>
            <a:r>
              <a:rPr lang="tr-TR" sz="360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ea typeface="+mn-ea"/>
                <a:cs typeface="Constantia"/>
              </a:rPr>
              <a:t>    2</a:t>
            </a:r>
            <a:r>
              <a:rPr lang="tr-TR" sz="360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ea typeface="+mn-ea"/>
                <a:cs typeface="Constantia"/>
              </a:rPr>
              <a:t>. </a:t>
            </a:r>
            <a:r>
              <a:rPr lang="tr-TR" sz="3200" b="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ea typeface="+mn-ea"/>
                <a:cs typeface="Constantia"/>
              </a:rPr>
              <a:t>Amino asitlerin</a:t>
            </a:r>
            <a:r>
              <a:rPr lang="tr-TR" altLang="tr-TR" sz="3200" b="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ea typeface="ＭＳ Ｐゴシック" charset="-128"/>
                <a:cs typeface="+mn-cs"/>
              </a:rPr>
              <a:t> </a:t>
            </a:r>
            <a:r>
              <a:rPr lang="tr-TR" altLang="tr-TR" sz="3200" cap="none" dirty="0">
                <a:solidFill>
                  <a:schemeClr val="tx2">
                    <a:lumMod val="75000"/>
                  </a:schemeClr>
                </a:solidFill>
                <a:latin typeface="Constantia"/>
                <a:ea typeface="ＭＳ Ｐゴシック" charset="-128"/>
                <a:cs typeface="+mn-cs"/>
              </a:rPr>
              <a:t>karboksil </a:t>
            </a:r>
            <a:r>
              <a:rPr lang="tr-TR" altLang="tr-TR" sz="3200" b="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ea typeface="ＭＳ Ｐゴシック" charset="-128"/>
                <a:cs typeface="+mn-cs"/>
              </a:rPr>
              <a:t> grubunun </a:t>
            </a:r>
            <a:r>
              <a:rPr lang="tr-TR" altLang="tr-TR" sz="3200" b="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ea typeface="ＭＳ Ｐゴシック" charset="-128"/>
                <a:cs typeface="+mn-cs"/>
              </a:rPr>
              <a:t> uzaklaştırılması(</a:t>
            </a:r>
            <a:r>
              <a:rPr lang="tr-TR" altLang="tr-TR" sz="3200" cap="none" dirty="0" err="1" smtClean="0">
                <a:solidFill>
                  <a:srgbClr val="FFC000"/>
                </a:solidFill>
                <a:latin typeface="Constantia"/>
              </a:rPr>
              <a:t>D</a:t>
            </a:r>
            <a:r>
              <a:rPr lang="tr-TR" sz="3200" cap="none" dirty="0" err="1" smtClean="0">
                <a:solidFill>
                  <a:srgbClr val="FFC000"/>
                </a:solidFill>
                <a:latin typeface="Constantia"/>
                <a:ea typeface="+mn-ea"/>
                <a:cs typeface="Constantia"/>
              </a:rPr>
              <a:t>ekarboksilasyonu</a:t>
            </a:r>
            <a:r>
              <a:rPr lang="tr-TR" sz="3200" cap="none" dirty="0" smtClean="0">
                <a:solidFill>
                  <a:schemeClr val="tx2">
                    <a:lumMod val="75000"/>
                  </a:schemeClr>
                </a:solidFill>
                <a:latin typeface="Constantia"/>
                <a:cs typeface="Constantia"/>
              </a:rPr>
              <a:t>)</a:t>
            </a:r>
            <a:endParaRPr lang="tr-TR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99592" y="1844824"/>
            <a:ext cx="7128792" cy="1728192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tr-TR" altLang="tr-TR" sz="3200" dirty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altLang="tr-TR" sz="3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1. Aminoasitlerin </a:t>
            </a:r>
            <a:r>
              <a:rPr lang="tr-TR" altLang="tr-TR" sz="3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amino gruplarının </a:t>
            </a:r>
            <a:r>
              <a:rPr lang="tr-TR" altLang="tr-TR" sz="3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</a:t>
            </a:r>
          </a:p>
          <a:p>
            <a:pPr algn="ctr"/>
            <a:r>
              <a:rPr lang="tr-TR" altLang="tr-TR" sz="3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   uzaklaştırılması (</a:t>
            </a:r>
            <a:r>
              <a:rPr lang="tr-TR" altLang="tr-TR" sz="3600" b="1" dirty="0" err="1" smtClean="0">
                <a:solidFill>
                  <a:srgbClr val="FFC000"/>
                </a:solidFill>
                <a:latin typeface="Calibri" panose="020F0502020204030204" pitchFamily="34" charset="0"/>
              </a:rPr>
              <a:t>Deaminasyon</a:t>
            </a:r>
            <a:r>
              <a:rPr lang="tr-TR" altLang="tr-TR" sz="3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algn="ctr"/>
            <a:endParaRPr lang="tr-TR" sz="36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11560" y="260647"/>
            <a:ext cx="7848872" cy="1261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tr-TR" sz="3600" dirty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Amino </a:t>
            </a:r>
            <a:r>
              <a:rPr lang="en-US" altLang="tr-TR" sz="3600" dirty="0" err="1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asitlerin</a:t>
            </a:r>
            <a:r>
              <a:rPr lang="en-US" altLang="tr-TR" sz="3600" dirty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 </a:t>
            </a:r>
            <a:r>
              <a:rPr lang="en-US" altLang="tr-TR" sz="3600" dirty="0" err="1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katabolizması</a:t>
            </a:r>
            <a:r>
              <a:rPr lang="en-US" altLang="tr-TR" sz="3600" dirty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 </a:t>
            </a:r>
            <a:r>
              <a:rPr lang="tr-TR" altLang="tr-TR" sz="3600" dirty="0" smtClean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        </a:t>
            </a:r>
            <a:r>
              <a:rPr lang="en-US" altLang="tr-TR" sz="4000" dirty="0" smtClean="0">
                <a:solidFill>
                  <a:prstClr val="black"/>
                </a:solidFill>
                <a:ea typeface="ＭＳ Ｐゴシック" charset="-128"/>
              </a:rPr>
              <a:t>(</a:t>
            </a:r>
            <a:r>
              <a:rPr lang="tr-TR" altLang="tr-TR" sz="4000" b="1" dirty="0" err="1" smtClean="0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tr-TR" sz="4000" b="1" dirty="0" err="1" smtClean="0">
                <a:solidFill>
                  <a:srgbClr val="FFC000"/>
                </a:solidFill>
                <a:ea typeface="ＭＳ Ｐゴシック" charset="-128"/>
              </a:rPr>
              <a:t>ıkımı</a:t>
            </a:r>
            <a:r>
              <a:rPr lang="en-US" altLang="tr-TR" sz="4000" dirty="0">
                <a:solidFill>
                  <a:prstClr val="black"/>
                </a:solidFill>
                <a:ea typeface="ＭＳ Ｐゴシック" charset="-128"/>
              </a:rPr>
              <a:t>)</a:t>
            </a:r>
            <a:endParaRPr lang="tr-TR" sz="4000" dirty="0"/>
          </a:p>
        </p:txBody>
      </p:sp>
    </p:spTree>
    <p:extLst>
      <p:ext uri="{BB962C8B-B14F-4D97-AF65-F5344CB8AC3E}">
        <p14:creationId xmlns="" xmlns:p14="http://schemas.microsoft.com/office/powerpoint/2010/main" val="400613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1484785"/>
            <a:ext cx="7920880" cy="25545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tr-TR" altLang="tr-TR" sz="32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Transaminasyon</a:t>
            </a:r>
            <a:endParaRPr lang="tr-TR" altLang="tr-TR" sz="32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marL="609600" indent="-609600">
              <a:buFontTx/>
              <a:buAutoNum type="arabicPeriod"/>
            </a:pPr>
            <a:r>
              <a:rPr lang="tr-TR" altLang="tr-TR" sz="32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Deaminasyon</a:t>
            </a:r>
            <a:endParaRPr lang="tr-TR" altLang="tr-TR" sz="32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marL="609600" indent="-609600"/>
            <a:r>
              <a:rPr lang="tr-TR" altLang="tr-TR" sz="3200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Aminoasidlerin</a:t>
            </a:r>
            <a:r>
              <a:rPr lang="tr-TR" altLang="tr-TR" sz="32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amino gruplarını yok edilmesinde vücutta temel kullanılan sistem </a:t>
            </a:r>
            <a:r>
              <a:rPr lang="tr-TR" altLang="tr-TR" sz="32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transaminasyondur</a:t>
            </a:r>
            <a:r>
              <a:rPr lang="tr-TR" altLang="tr-TR" sz="32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537236" y="188640"/>
            <a:ext cx="7635163" cy="10772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tr-TR" altLang="tr-TR" sz="3200" dirty="0" smtClean="0">
                <a:solidFill>
                  <a:schemeClr val="tx1"/>
                </a:solidFill>
                <a:latin typeface="Comic Sans MS" pitchFamily="66" charset="0"/>
              </a:rPr>
              <a:t>Amino asitlerden  </a:t>
            </a:r>
            <a:r>
              <a:rPr lang="tr-TR" altLang="tr-TR" sz="3200" dirty="0" smtClean="0">
                <a:solidFill>
                  <a:schemeClr val="tx1"/>
                </a:solidFill>
                <a:latin typeface="Comic Sans MS" pitchFamily="66" charset="0"/>
              </a:rPr>
              <a:t>azotun </a:t>
            </a:r>
            <a:r>
              <a:rPr lang="tr-TR" altLang="tr-TR" sz="3200" dirty="0" smtClean="0">
                <a:solidFill>
                  <a:schemeClr val="tx1"/>
                </a:solidFill>
                <a:latin typeface="Comic Sans MS" pitchFamily="66" charset="0"/>
              </a:rPr>
              <a:t>uzaklaştırılması</a:t>
            </a:r>
            <a:endParaRPr lang="tr-TR" altLang="tr-TR" sz="32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221088"/>
            <a:ext cx="8496944" cy="248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017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1512168"/>
          </a:xfrm>
          <a:solidFill>
            <a:schemeClr val="accent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tx2"/>
                </a:solidFill>
                <a:latin typeface="Constantia"/>
                <a:cs typeface="Constantia"/>
              </a:rPr>
              <a:t>2.Amino </a:t>
            </a:r>
            <a:r>
              <a:rPr lang="tr-TR" sz="3600" b="1" dirty="0">
                <a:solidFill>
                  <a:schemeClr val="tx2"/>
                </a:solidFill>
                <a:latin typeface="Constantia"/>
                <a:cs typeface="Constantia"/>
              </a:rPr>
              <a:t>asitlerin </a:t>
            </a:r>
            <a:r>
              <a:rPr lang="tr-TR" sz="3600" b="1" dirty="0" err="1" smtClean="0">
                <a:solidFill>
                  <a:schemeClr val="tx2"/>
                </a:solidFill>
                <a:latin typeface="Constantia"/>
                <a:cs typeface="Constantia"/>
              </a:rPr>
              <a:t>dekarboksilasyonu</a:t>
            </a:r>
            <a:r>
              <a:rPr lang="tr-TR" sz="3600" b="1" dirty="0">
                <a:solidFill>
                  <a:schemeClr val="tx2"/>
                </a:solidFill>
                <a:latin typeface="Constantia"/>
                <a:cs typeface="Constantia"/>
              </a:rPr>
              <a:t/>
            </a:r>
            <a:br>
              <a:rPr lang="tr-TR" sz="3600" b="1" dirty="0">
                <a:solidFill>
                  <a:schemeClr val="tx2"/>
                </a:solidFill>
                <a:latin typeface="Constantia"/>
                <a:cs typeface="Constantia"/>
              </a:rPr>
            </a:br>
            <a:endParaRPr lang="tr-TR" sz="3100" dirty="0">
              <a:solidFill>
                <a:schemeClr val="tx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5400600"/>
          </a:xfr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273050" lvl="0" indent="-27305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endParaRPr lang="tr-TR" altLang="tr-TR" sz="2800" dirty="0">
              <a:solidFill>
                <a:srgbClr val="000000"/>
              </a:solidFill>
              <a:latin typeface="Constantia"/>
              <a:ea typeface="ＭＳ Ｐゴシック" charset="-128"/>
            </a:endParaRPr>
          </a:p>
          <a:p>
            <a:pPr marL="273050" lvl="0" indent="-27305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sz="2400" dirty="0" smtClean="0">
                <a:solidFill>
                  <a:srgbClr val="000000"/>
                </a:solidFill>
                <a:latin typeface="Constantia"/>
                <a:ea typeface="ＭＳ Ｐゴシック" charset="-128"/>
              </a:rPr>
              <a:t>Amino </a:t>
            </a:r>
            <a:r>
              <a:rPr lang="tr-TR" altLang="tr-TR" sz="24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asitlerde karboksil (</a:t>
            </a:r>
            <a:r>
              <a:rPr lang="tr-TR" altLang="tr-TR" sz="2400" b="1" dirty="0">
                <a:solidFill>
                  <a:srgbClr val="FFC000"/>
                </a:solidFill>
                <a:latin typeface="Constantia"/>
                <a:ea typeface="ＭＳ Ｐゴシック" charset="-128"/>
              </a:rPr>
              <a:t>COO</a:t>
            </a:r>
            <a:r>
              <a:rPr lang="tr-TR" altLang="tr-TR" sz="2400" b="1" baseline="30000" dirty="0">
                <a:solidFill>
                  <a:srgbClr val="FFC000"/>
                </a:solidFill>
                <a:latin typeface="Constantia"/>
                <a:ea typeface="ＭＳ Ｐゴシック" charset="-128"/>
              </a:rPr>
              <a:t>-</a:t>
            </a:r>
            <a:r>
              <a:rPr lang="tr-TR" altLang="tr-TR" sz="24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) grubunun CO</a:t>
            </a:r>
            <a:r>
              <a:rPr lang="tr-TR" altLang="tr-TR" sz="2400" baseline="-250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2</a:t>
            </a:r>
            <a:r>
              <a:rPr lang="tr-TR" altLang="tr-TR" sz="24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 şeklide ayrılması ve geriye </a:t>
            </a:r>
            <a:r>
              <a:rPr lang="tr-TR" altLang="tr-TR" sz="2400" b="1" dirty="0" err="1">
                <a:solidFill>
                  <a:schemeClr val="tx2"/>
                </a:solidFill>
                <a:latin typeface="Constantia"/>
                <a:ea typeface="ＭＳ Ｐゴシック" charset="-128"/>
              </a:rPr>
              <a:t>primer</a:t>
            </a:r>
            <a:r>
              <a:rPr lang="tr-TR" altLang="tr-TR" sz="2400" b="1" dirty="0">
                <a:solidFill>
                  <a:schemeClr val="tx2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sz="2400" b="1" dirty="0" smtClean="0">
                <a:solidFill>
                  <a:schemeClr val="tx2"/>
                </a:solidFill>
                <a:latin typeface="Constantia"/>
                <a:ea typeface="ＭＳ Ｐゴシック" charset="-128"/>
              </a:rPr>
              <a:t> aminlerin </a:t>
            </a:r>
            <a:r>
              <a:rPr lang="tr-TR" altLang="tr-TR" sz="2400" b="1" dirty="0">
                <a:solidFill>
                  <a:schemeClr val="tx2"/>
                </a:solidFill>
                <a:latin typeface="Constantia"/>
                <a:ea typeface="ＭＳ Ｐゴシック" charset="-128"/>
              </a:rPr>
              <a:t>(</a:t>
            </a:r>
            <a:r>
              <a:rPr lang="tr-TR" altLang="tr-TR" sz="2400" b="1" dirty="0" err="1">
                <a:solidFill>
                  <a:srgbClr val="FFC000"/>
                </a:solidFill>
                <a:latin typeface="Constantia"/>
                <a:ea typeface="ＭＳ Ｐゴシック" charset="-128"/>
              </a:rPr>
              <a:t>biyojen</a:t>
            </a:r>
            <a:r>
              <a:rPr lang="tr-TR" altLang="tr-TR" sz="2400" b="1" dirty="0">
                <a:solidFill>
                  <a:srgbClr val="FFC000"/>
                </a:solidFill>
                <a:latin typeface="Constantia"/>
                <a:ea typeface="ＭＳ Ｐゴシック" charset="-128"/>
              </a:rPr>
              <a:t> amin</a:t>
            </a:r>
            <a:r>
              <a:rPr lang="tr-TR" altLang="tr-TR" sz="2400" b="1" dirty="0">
                <a:solidFill>
                  <a:schemeClr val="tx2"/>
                </a:solidFill>
                <a:latin typeface="Constantia"/>
                <a:ea typeface="ＭＳ Ｐゴシック" charset="-128"/>
              </a:rPr>
              <a:t>)</a:t>
            </a:r>
            <a:r>
              <a:rPr lang="tr-TR" altLang="tr-TR" sz="2400" dirty="0">
                <a:solidFill>
                  <a:schemeClr val="tx2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sz="24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kalması reaksiyonudur.</a:t>
            </a:r>
          </a:p>
          <a:p>
            <a:pPr marL="273050" lvl="0" indent="-27305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sz="2400" dirty="0" err="1">
                <a:solidFill>
                  <a:srgbClr val="000000"/>
                </a:solidFill>
                <a:latin typeface="Constantia"/>
                <a:ea typeface="ＭＳ Ｐゴシック" charset="-128"/>
              </a:rPr>
              <a:t>Primer</a:t>
            </a:r>
            <a:r>
              <a:rPr lang="tr-TR" altLang="tr-TR" sz="24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 aminler veya bunların türevi olan </a:t>
            </a:r>
            <a:r>
              <a:rPr lang="tr-TR" altLang="tr-TR" sz="2400" b="1" dirty="0">
                <a:solidFill>
                  <a:schemeClr val="tx2"/>
                </a:solidFill>
                <a:latin typeface="Constantia"/>
                <a:ea typeface="ＭＳ Ｐゴシック" charset="-128"/>
              </a:rPr>
              <a:t>aminler</a:t>
            </a:r>
            <a:r>
              <a:rPr lang="tr-TR" altLang="tr-TR" sz="2400" dirty="0">
                <a:solidFill>
                  <a:schemeClr val="tx2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sz="2400" dirty="0">
                <a:solidFill>
                  <a:srgbClr val="000000"/>
                </a:solidFill>
                <a:latin typeface="Constantia"/>
                <a:ea typeface="ＭＳ Ｐゴシック" charset="-128"/>
              </a:rPr>
              <a:t>fizyolojik olarak </a:t>
            </a:r>
            <a:r>
              <a:rPr lang="tr-TR" altLang="tr-TR" sz="2400" dirty="0" smtClean="0">
                <a:solidFill>
                  <a:srgbClr val="000000"/>
                </a:solidFill>
                <a:latin typeface="Constantia"/>
                <a:ea typeface="ＭＳ Ｐゴシック" charset="-128"/>
              </a:rPr>
              <a:t> pek çok göreve  sahiptirler.</a:t>
            </a:r>
            <a:endParaRPr lang="tr-TR" altLang="tr-TR" sz="2400" dirty="0" smtClean="0">
              <a:solidFill>
                <a:srgbClr val="000000"/>
              </a:solidFill>
              <a:latin typeface="Constantia"/>
              <a:ea typeface="ＭＳ Ｐゴシック" charset="-128"/>
            </a:endParaRPr>
          </a:p>
          <a:p>
            <a:pPr marL="273050" lvl="0" indent="-27305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sz="2400" b="1" dirty="0" smtClean="0">
                <a:solidFill>
                  <a:schemeClr val="tx2"/>
                </a:solidFill>
                <a:latin typeface="Constantia"/>
                <a:cs typeface="Constantia"/>
              </a:rPr>
              <a:t>Amino </a:t>
            </a:r>
            <a:r>
              <a:rPr lang="tr-TR" sz="2400" b="1" dirty="0" smtClean="0">
                <a:solidFill>
                  <a:schemeClr val="tx2"/>
                </a:solidFill>
                <a:latin typeface="Constantia"/>
                <a:cs typeface="Constantia"/>
              </a:rPr>
              <a:t>asitlerin yıkımı sırasında tek karbonları transferi için; </a:t>
            </a:r>
            <a:r>
              <a:rPr lang="tr-TR" sz="2400" b="1" dirty="0" err="1" smtClean="0">
                <a:solidFill>
                  <a:schemeClr val="tx2"/>
                </a:solidFill>
                <a:latin typeface="Constantia"/>
                <a:cs typeface="Constantia"/>
              </a:rPr>
              <a:t>Biotin</a:t>
            </a:r>
            <a:r>
              <a:rPr lang="tr-TR" sz="2400" b="1" dirty="0" smtClean="0">
                <a:solidFill>
                  <a:schemeClr val="tx2"/>
                </a:solidFill>
                <a:latin typeface="Constantia"/>
                <a:cs typeface="Constantia"/>
              </a:rPr>
              <a:t>, </a:t>
            </a:r>
            <a:r>
              <a:rPr lang="tr-TR" sz="2400" b="1" dirty="0" err="1" smtClean="0">
                <a:solidFill>
                  <a:schemeClr val="tx2"/>
                </a:solidFill>
                <a:latin typeface="Constantia"/>
                <a:cs typeface="Constantia"/>
              </a:rPr>
              <a:t>tetrahidrofolat</a:t>
            </a:r>
            <a:r>
              <a:rPr lang="tr-TR" sz="2400" b="1" dirty="0" smtClean="0">
                <a:solidFill>
                  <a:schemeClr val="tx2"/>
                </a:solidFill>
                <a:latin typeface="Constantia"/>
                <a:cs typeface="Constantia"/>
              </a:rPr>
              <a:t> </a:t>
            </a:r>
            <a:r>
              <a:rPr lang="tr-TR" sz="2400" b="1" dirty="0" smtClean="0">
                <a:solidFill>
                  <a:schemeClr val="tx2"/>
                </a:solidFill>
                <a:latin typeface="Constantia"/>
                <a:cs typeface="Constantia"/>
              </a:rPr>
              <a:t>gibi </a:t>
            </a:r>
            <a:r>
              <a:rPr lang="tr-TR" sz="2400" b="1" dirty="0" err="1" smtClean="0">
                <a:solidFill>
                  <a:schemeClr val="tx2"/>
                </a:solidFill>
                <a:latin typeface="Constantia"/>
                <a:cs typeface="Constantia"/>
              </a:rPr>
              <a:t>koenzimler</a:t>
            </a:r>
            <a:r>
              <a:rPr lang="tr-TR" sz="2400" b="1" dirty="0" smtClean="0">
                <a:solidFill>
                  <a:schemeClr val="tx2"/>
                </a:solidFill>
                <a:latin typeface="Constantia"/>
                <a:cs typeface="Constantia"/>
              </a:rPr>
              <a:t> gereklidir. </a:t>
            </a:r>
          </a:p>
          <a:p>
            <a:pPr marL="0" lvl="0" indent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endParaRPr lang="tr-TR" altLang="tr-TR" sz="2800" dirty="0">
              <a:solidFill>
                <a:srgbClr val="000000"/>
              </a:solidFill>
              <a:latin typeface="Constantia"/>
              <a:ea typeface="ＭＳ Ｐゴシック" charset="-128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25144"/>
            <a:ext cx="8122096" cy="18002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369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 smtClean="0"/>
              <a:t>Biyojenik</a:t>
            </a:r>
            <a:r>
              <a:rPr lang="tr-TR" dirty="0" smtClean="0"/>
              <a:t> aminler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Biyojen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aminler, aminoasitlerin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dekarboksilasyonu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ya da aldehit ve ketonların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aminasyon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ve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transaminasyonu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ile oluşan temel azotlu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bileşenlerdir.</a:t>
            </a:r>
          </a:p>
          <a:p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Bunlar alifatik, aromatik veya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heterosiklik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yapıda,molekül ağırlığı düşük ,organik bazlı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bileşikler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dir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Biyojen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aminler, bitki, hayvan ve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belirli bazı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mikroorganizmaların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yapısında bulunan aminoasitlerin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dekarboksilaz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enzimleriyle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dekarboksilasyonu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sonucu 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oluşmaktadır. </a:t>
            </a:r>
          </a:p>
          <a:p>
            <a:r>
              <a:rPr lang="tr-TR" sz="2400" dirty="0" smtClean="0"/>
              <a:t>Metabolizma süreci dışında  </a:t>
            </a:r>
            <a:r>
              <a:rPr lang="tr-TR" sz="2400" dirty="0" smtClean="0"/>
              <a:t>f</a:t>
            </a:r>
            <a:r>
              <a:rPr lang="tr-TR" sz="2400" dirty="0" smtClean="0"/>
              <a:t>arklı </a:t>
            </a:r>
            <a:r>
              <a:rPr lang="tr-TR" sz="2400" dirty="0" smtClean="0"/>
              <a:t>bakteri </a:t>
            </a:r>
            <a:r>
              <a:rPr lang="tr-TR" sz="2400" dirty="0" err="1" smtClean="0"/>
              <a:t>suşlarının</a:t>
            </a:r>
            <a:r>
              <a:rPr lang="tr-TR" sz="2400" dirty="0" smtClean="0"/>
              <a:t> da </a:t>
            </a:r>
            <a:r>
              <a:rPr lang="tr-TR" sz="2400" dirty="0" err="1" smtClean="0"/>
              <a:t>biyojen</a:t>
            </a:r>
            <a:r>
              <a:rPr lang="tr-TR" sz="2400" dirty="0" smtClean="0"/>
              <a:t> amin ya da amin </a:t>
            </a:r>
            <a:r>
              <a:rPr lang="tr-TR" sz="2400" dirty="0" err="1" smtClean="0"/>
              <a:t>dekarboksilasyon</a:t>
            </a:r>
            <a:r>
              <a:rPr lang="tr-TR" sz="2400" dirty="0" smtClean="0"/>
              <a:t> enzimi ürettiği ortaya </a:t>
            </a:r>
            <a:r>
              <a:rPr lang="tr-TR" sz="2400" dirty="0" smtClean="0"/>
              <a:t>konmuştur (Fayda ve zarar……)</a:t>
            </a:r>
            <a:endParaRPr lang="tr-TR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982" name="Group 94"/>
          <p:cNvGraphicFramePr>
            <a:graphicFrameLocks noGrp="1"/>
          </p:cNvGraphicFramePr>
          <p:nvPr>
            <p:ph/>
          </p:nvPr>
        </p:nvGraphicFramePr>
        <p:xfrm>
          <a:off x="0" y="0"/>
          <a:ext cx="9144000" cy="6848475"/>
        </p:xfrm>
        <a:graphic>
          <a:graphicData uri="http://schemas.openxmlformats.org/drawingml/2006/table">
            <a:tbl>
              <a:tblPr/>
              <a:tblGrid>
                <a:gridCol w="1619250"/>
                <a:gridCol w="4681538"/>
                <a:gridCol w="2843212"/>
              </a:tblGrid>
              <a:tr h="45720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Biolojik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 amin ve fonksiyonları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5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Aminoasit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Amin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Biolojik önem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1554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Tirozin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Tiramin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 Kan basıncı, vazokonstruksiyonuterus kontraksiyonu 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35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Triptofan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5-OH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Triptamin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(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seratonin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5-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metoksitriptamin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(melatonin)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 Kan basıncı, vazokonstruksiyon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335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Histidin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Histamin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Vazodilatasyon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Kan basıncı </a:t>
                      </a: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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HCl, pepsin </a:t>
                      </a: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463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Serin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Etanolamin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Fosfolipid sentezi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</a:tr>
              <a:tr h="822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Treonin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Propanolamin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Vit B</a:t>
                      </a:r>
                      <a:r>
                        <a:rPr kumimoji="0" lang="tr-T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12</a:t>
                      </a: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’nin yapısal bileşeni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22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Sistein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-merkaptoetanolamin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KoA’nın yapısal bileşeni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558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987" name="Group 51"/>
          <p:cNvGraphicFramePr>
            <a:graphicFrameLocks noGrp="1"/>
          </p:cNvGraphicFramePr>
          <p:nvPr>
            <p:ph/>
          </p:nvPr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/>
              <a:tblGrid>
                <a:gridCol w="1619250"/>
                <a:gridCol w="4681538"/>
                <a:gridCol w="2843212"/>
              </a:tblGrid>
              <a:tr h="1384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Aspartat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-alanin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Pantotenik asit, karnozin ve anserinin bileşeni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144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Glutamat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GABA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Beyinde presinaptik inhibisyon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39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DOPA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Dopamin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E ve NE’nin öncülü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Sistein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Taurin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Safra konjugasyonu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Exitasyon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Lizin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Kadaverin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Ornitin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Putresin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Katyonik molekül, DNA’ya bağlanır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Arjinin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Agmantin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Symbol" pitchFamily="18" charset="2"/>
                        </a:rPr>
                        <a:t>Antihipertansif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476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2"/>
          </a:solidFill>
        </p:spPr>
        <p:txBody>
          <a:bodyPr/>
          <a:lstStyle/>
          <a:p>
            <a:r>
              <a:rPr lang="tr-TR" dirty="0" smtClean="0">
                <a:solidFill>
                  <a:schemeClr val="tx2"/>
                </a:solidFill>
              </a:rPr>
              <a:t>Gıdalarda Bulunan </a:t>
            </a:r>
            <a:r>
              <a:rPr lang="tr-TR" dirty="0" err="1" smtClean="0">
                <a:solidFill>
                  <a:schemeClr val="tx2"/>
                </a:solidFill>
              </a:rPr>
              <a:t>Biyojen</a:t>
            </a:r>
            <a:r>
              <a:rPr lang="tr-TR" dirty="0" smtClean="0">
                <a:solidFill>
                  <a:schemeClr val="tx2"/>
                </a:solidFill>
              </a:rPr>
              <a:t> Aminler</a:t>
            </a:r>
            <a:endParaRPr lang="tr-TR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 smtClean="0"/>
              <a:t>Nörotransmitter</a:t>
            </a:r>
            <a:endParaRPr lang="tr-TR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3816424" cy="3528392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395536" y="4869160"/>
            <a:ext cx="8208912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r-TR" sz="2400" b="1" dirty="0" err="1" smtClean="0"/>
              <a:t>Nörotransmitterler</a:t>
            </a:r>
            <a:r>
              <a:rPr lang="tr-TR" sz="2400" b="1" dirty="0" smtClean="0"/>
              <a:t>, </a:t>
            </a:r>
            <a:r>
              <a:rPr lang="tr-TR" sz="2400" dirty="0" err="1" smtClean="0"/>
              <a:t>presinaptik</a:t>
            </a:r>
            <a:r>
              <a:rPr lang="tr-TR" sz="2400" dirty="0" smtClean="0"/>
              <a:t> </a:t>
            </a:r>
            <a:r>
              <a:rPr lang="tr-TR" sz="2400" dirty="0" err="1" smtClean="0"/>
              <a:t>membrandan</a:t>
            </a:r>
            <a:r>
              <a:rPr lang="tr-TR" sz="2400" dirty="0" smtClean="0"/>
              <a:t> </a:t>
            </a:r>
            <a:r>
              <a:rPr lang="tr-TR" sz="2400" dirty="0" err="1" smtClean="0"/>
              <a:t>sinaps</a:t>
            </a:r>
            <a:r>
              <a:rPr lang="tr-TR" sz="2400" dirty="0" smtClean="0"/>
              <a:t> aralığına salıverilen, </a:t>
            </a:r>
            <a:r>
              <a:rPr lang="tr-TR" sz="2400" dirty="0" err="1" smtClean="0"/>
              <a:t>postsinaptik</a:t>
            </a:r>
            <a:r>
              <a:rPr lang="tr-TR" sz="2400" dirty="0" smtClean="0"/>
              <a:t> </a:t>
            </a:r>
            <a:r>
              <a:rPr lang="tr-TR" sz="2400" dirty="0" err="1" smtClean="0"/>
              <a:t>membranda</a:t>
            </a:r>
            <a:r>
              <a:rPr lang="tr-TR" sz="2400" dirty="0" smtClean="0"/>
              <a:t> bir reseptöre bağlanarak burada aksiyon potansiyeli oluşturan ve böylece uyarıyı ileten kimyasal maddelerdir. </a:t>
            </a:r>
            <a:endParaRPr lang="tr-TR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340768"/>
            <a:ext cx="3960440" cy="332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73616" cy="157504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r-TR" altLang="tr-TR" sz="2600" b="1" dirty="0">
                <a:solidFill>
                  <a:srgbClr val="000000"/>
                </a:solidFill>
                <a:ea typeface="ＭＳ Ｐゴシック" charset="-128"/>
              </a:rPr>
              <a:t/>
            </a:r>
            <a:br>
              <a:rPr lang="tr-TR" altLang="tr-TR" sz="2600" b="1" dirty="0">
                <a:solidFill>
                  <a:srgbClr val="000000"/>
                </a:solidFill>
                <a:ea typeface="ＭＳ Ｐゴシック" charset="-128"/>
              </a:rPr>
            </a:br>
            <a:r>
              <a:rPr lang="tr-TR" altLang="tr-TR" sz="2600" b="1" dirty="0" smtClean="0">
                <a:solidFill>
                  <a:srgbClr val="000000"/>
                </a:solidFill>
                <a:ea typeface="ＭＳ Ｐゴシック" charset="-128"/>
                <a:cs typeface="+mn-cs"/>
              </a:rPr>
              <a:t>GABA</a:t>
            </a:r>
            <a:r>
              <a:rPr lang="tr-TR" altLang="tr-TR" sz="2600" dirty="0">
                <a:solidFill>
                  <a:srgbClr val="000000"/>
                </a:solidFill>
                <a:ea typeface="ＭＳ Ｐゴシック" charset="-128"/>
                <a:cs typeface="+mn-cs"/>
              </a:rPr>
              <a:t>: beyinde bulunan önemli bir </a:t>
            </a:r>
            <a:r>
              <a:rPr lang="tr-TR" altLang="tr-TR" sz="2600" b="1" dirty="0" err="1" smtClean="0">
                <a:solidFill>
                  <a:srgbClr val="000000"/>
                </a:solidFill>
                <a:ea typeface="ＭＳ Ｐゴシック" charset="-128"/>
                <a:cs typeface="+mn-cs"/>
              </a:rPr>
              <a:t>nörotransmitter</a:t>
            </a:r>
            <a:r>
              <a:rPr lang="tr-TR" altLang="tr-TR" sz="2600" b="1" dirty="0" smtClean="0">
                <a:solidFill>
                  <a:srgbClr val="000000"/>
                </a:solidFill>
                <a:ea typeface="ＭＳ Ｐゴシック" charset="-128"/>
                <a:cs typeface="+mn-cs"/>
              </a:rPr>
              <a:t>.</a:t>
            </a:r>
            <a:r>
              <a:rPr lang="tr-TR" altLang="tr-TR" sz="2600" dirty="0" smtClean="0">
                <a:solidFill>
                  <a:srgbClr val="000000"/>
                </a:solidFill>
                <a:ea typeface="ＭＳ Ｐゴシック" charset="-128"/>
                <a:cs typeface="+mn-cs"/>
              </a:rPr>
              <a:t/>
            </a:r>
            <a:br>
              <a:rPr lang="tr-TR" altLang="tr-TR" sz="2600" dirty="0" smtClean="0">
                <a:solidFill>
                  <a:srgbClr val="000000"/>
                </a:solidFill>
                <a:ea typeface="ＭＳ Ｐゴシック" charset="-128"/>
                <a:cs typeface="+mn-cs"/>
              </a:rPr>
            </a:br>
            <a:r>
              <a:rPr lang="tr-TR" altLang="tr-TR" sz="2600" dirty="0" err="1" smtClean="0">
                <a:solidFill>
                  <a:srgbClr val="000000"/>
                </a:solidFill>
                <a:ea typeface="ＭＳ Ｐゴシック" charset="-128"/>
              </a:rPr>
              <a:t>Cevapları,bağırsak</a:t>
            </a:r>
            <a:r>
              <a:rPr lang="tr-TR" altLang="tr-TR" sz="2600" dirty="0" smtClean="0">
                <a:solidFill>
                  <a:srgbClr val="000000"/>
                </a:solidFill>
                <a:ea typeface="ＭＳ Ｐゴシック" charset="-128"/>
              </a:rPr>
              <a:t>, mide, </a:t>
            </a:r>
            <a:r>
              <a:rPr lang="tr-TR" altLang="tr-TR" sz="2600" dirty="0" err="1" smtClean="0">
                <a:solidFill>
                  <a:srgbClr val="000000"/>
                </a:solidFill>
                <a:ea typeface="ＭＳ Ｐゴシック" charset="-128"/>
              </a:rPr>
              <a:t>uetrus,safrakesesi</a:t>
            </a:r>
            <a:r>
              <a:rPr lang="tr-TR" altLang="tr-TR" sz="2600" dirty="0" smtClean="0">
                <a:solidFill>
                  <a:srgbClr val="000000"/>
                </a:solidFill>
                <a:ea typeface="ＭＳ Ｐゴシック" charset="-128"/>
              </a:rPr>
              <a:t>...</a:t>
            </a:r>
            <a:br>
              <a:rPr lang="tr-TR" altLang="tr-TR" sz="2600" dirty="0" smtClean="0">
                <a:solidFill>
                  <a:srgbClr val="000000"/>
                </a:solidFill>
                <a:ea typeface="ＭＳ Ｐゴシック" charset="-128"/>
              </a:rPr>
            </a:br>
            <a:r>
              <a:rPr lang="tr-TR" altLang="tr-TR" sz="2600" dirty="0" smtClean="0">
                <a:solidFill>
                  <a:srgbClr val="000000"/>
                </a:solidFill>
                <a:ea typeface="ＭＳ Ｐゴシック" charset="-128"/>
                <a:cs typeface="+mn-cs"/>
              </a:rPr>
              <a:t> </a:t>
            </a:r>
            <a:r>
              <a:rPr lang="tr-TR" altLang="tr-TR" sz="2400" dirty="0" smtClean="0">
                <a:solidFill>
                  <a:srgbClr val="000000"/>
                </a:solidFill>
                <a:ea typeface="ＭＳ Ｐゴシック" charset="-128"/>
                <a:cs typeface="+mn-cs"/>
              </a:rPr>
              <a:t>e</a:t>
            </a:r>
            <a:r>
              <a:rPr lang="tr-TR" altLang="tr-TR" sz="2400" dirty="0" smtClean="0">
                <a:solidFill>
                  <a:prstClr val="black"/>
                </a:solidFill>
                <a:ea typeface="+mn-ea"/>
                <a:cs typeface="+mn-cs"/>
              </a:rPr>
              <a:t>ksikliğinde </a:t>
            </a:r>
            <a:r>
              <a:rPr lang="tr-TR" altLang="tr-TR" sz="2400" dirty="0">
                <a:solidFill>
                  <a:prstClr val="black"/>
                </a:solidFill>
                <a:ea typeface="+mn-ea"/>
                <a:cs typeface="+mn-cs"/>
              </a:rPr>
              <a:t>epileptik hastalıklar oluşur. </a:t>
            </a:r>
            <a:r>
              <a:rPr lang="tr-TR" altLang="tr-TR" sz="24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tr-TR" altLang="tr-TR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tr-TR" altLang="tr-TR" sz="2400" dirty="0" smtClean="0">
                <a:solidFill>
                  <a:prstClr val="black"/>
                </a:solidFill>
                <a:ea typeface="+mn-ea"/>
                <a:cs typeface="+mn-cs"/>
              </a:rPr>
              <a:t>GABA </a:t>
            </a:r>
            <a:r>
              <a:rPr lang="tr-TR" altLang="tr-TR" sz="2400" dirty="0">
                <a:solidFill>
                  <a:prstClr val="black"/>
                </a:solidFill>
                <a:ea typeface="+mn-ea"/>
                <a:cs typeface="+mn-cs"/>
              </a:rPr>
              <a:t>analogları </a:t>
            </a:r>
            <a:r>
              <a:rPr lang="tr-TR" altLang="tr-TR" sz="2400" b="1" dirty="0">
                <a:solidFill>
                  <a:srgbClr val="C00000"/>
                </a:solidFill>
                <a:ea typeface="+mn-ea"/>
                <a:cs typeface="+mn-cs"/>
              </a:rPr>
              <a:t>epilepsi ve hipertansiyon </a:t>
            </a:r>
            <a:r>
              <a:rPr lang="tr-TR" altLang="tr-TR" sz="2400" dirty="0">
                <a:solidFill>
                  <a:prstClr val="black"/>
                </a:solidFill>
                <a:ea typeface="+mn-ea"/>
                <a:cs typeface="+mn-cs"/>
              </a:rPr>
              <a:t>tedavisinde kullanılır. </a:t>
            </a:r>
            <a:br>
              <a:rPr lang="tr-TR" altLang="tr-TR" sz="2400" dirty="0">
                <a:solidFill>
                  <a:prstClr val="black"/>
                </a:solidFill>
                <a:ea typeface="+mn-ea"/>
                <a:cs typeface="+mn-cs"/>
              </a:rPr>
            </a:br>
            <a:endParaRPr lang="tr-T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8064896" cy="406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279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500063"/>
            <a:ext cx="74771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82253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640960" cy="538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79512" y="2274838"/>
            <a:ext cx="1728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 smtClean="0"/>
              <a:t>Nörotransmite</a:t>
            </a:r>
            <a:r>
              <a:rPr lang="tr-TR" dirty="0" smtClean="0"/>
              <a:t> ve </a:t>
            </a:r>
            <a:r>
              <a:rPr lang="tr-TR" dirty="0" err="1" smtClean="0"/>
              <a:t>nörohormon</a:t>
            </a:r>
            <a:r>
              <a:rPr lang="tr-TR" dirty="0" smtClean="0"/>
              <a:t> </a:t>
            </a:r>
            <a:r>
              <a:rPr lang="tr-TR" dirty="0"/>
              <a:t>görevi yapar. </a:t>
            </a:r>
            <a:r>
              <a:rPr lang="tr-TR" dirty="0" err="1" smtClean="0"/>
              <a:t>prolaktin</a:t>
            </a:r>
            <a:r>
              <a:rPr lang="tr-TR" dirty="0" smtClean="0"/>
              <a:t> </a:t>
            </a:r>
            <a:r>
              <a:rPr lang="tr-TR" dirty="0"/>
              <a:t>salgılanmasını baskılamaktır.</a:t>
            </a:r>
          </a:p>
        </p:txBody>
      </p:sp>
    </p:spTree>
    <p:extLst>
      <p:ext uri="{BB962C8B-B14F-4D97-AF65-F5344CB8AC3E}">
        <p14:creationId xmlns="" xmlns:p14="http://schemas.microsoft.com/office/powerpoint/2010/main" val="2447293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Parkinson Hastalığı</a:t>
            </a:r>
            <a:endParaRPr lang="tr-T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3" y="2276872"/>
            <a:ext cx="4235487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871" y="2348880"/>
            <a:ext cx="388613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3242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chemeClr val="tx1"/>
                </a:solidFill>
              </a:rPr>
              <a:t>Melanin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tr-TR" sz="3600" b="1" dirty="0" err="1">
                <a:solidFill>
                  <a:srgbClr val="C00000"/>
                </a:solidFill>
              </a:rPr>
              <a:t>Albinizim</a:t>
            </a:r>
            <a:r>
              <a:rPr lang="tr-TR" sz="3600" b="1" dirty="0">
                <a:solidFill>
                  <a:srgbClr val="C00000"/>
                </a:solidFill>
              </a:rPr>
              <a:t>: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Melanin</a:t>
            </a:r>
            <a:r>
              <a:rPr lang="tr-TR" dirty="0">
                <a:solidFill>
                  <a:schemeClr val="tx1"/>
                </a:solidFill>
              </a:rPr>
              <a:t> sentezindeki kalıtsal hatalara bağlı olarak ortaya çıkan bir sendrom.</a:t>
            </a:r>
          </a:p>
          <a:p>
            <a:pPr algn="just">
              <a:lnSpc>
                <a:spcPct val="90000"/>
              </a:lnSpc>
              <a:defRPr/>
            </a:pPr>
            <a:r>
              <a:rPr lang="tr-TR" b="1" dirty="0" err="1">
                <a:solidFill>
                  <a:schemeClr val="tx1"/>
                </a:solidFill>
              </a:rPr>
              <a:t>Tirozinaz</a:t>
            </a:r>
            <a:r>
              <a:rPr lang="tr-TR" dirty="0">
                <a:solidFill>
                  <a:schemeClr val="tx1"/>
                </a:solidFill>
              </a:rPr>
              <a:t> enziminin </a:t>
            </a:r>
            <a:r>
              <a:rPr lang="tr-TR" dirty="0" smtClean="0">
                <a:solidFill>
                  <a:schemeClr val="tx1"/>
                </a:solidFill>
              </a:rPr>
              <a:t>yokluğu </a:t>
            </a:r>
            <a:r>
              <a:rPr lang="tr-TR" dirty="0">
                <a:solidFill>
                  <a:schemeClr val="tx1"/>
                </a:solidFill>
              </a:rPr>
              <a:t>veya yetersizliğine bağlı olarak deri, saç ve gözlerde </a:t>
            </a:r>
            <a:r>
              <a:rPr lang="tr-TR" dirty="0" err="1">
                <a:solidFill>
                  <a:schemeClr val="tx1"/>
                </a:solidFill>
              </a:rPr>
              <a:t>pigmentasyon</a:t>
            </a:r>
            <a:r>
              <a:rPr lang="tr-TR" dirty="0">
                <a:solidFill>
                  <a:schemeClr val="tx1"/>
                </a:solidFill>
              </a:rPr>
              <a:t> azalmaktadır.</a:t>
            </a:r>
          </a:p>
          <a:p>
            <a:pPr algn="just">
              <a:lnSpc>
                <a:spcPct val="90000"/>
              </a:lnSpc>
              <a:defRPr/>
            </a:pPr>
            <a:r>
              <a:rPr lang="tr-TR" dirty="0">
                <a:solidFill>
                  <a:schemeClr val="tx1"/>
                </a:solidFill>
              </a:rPr>
              <a:t>Deride pigment azlığı , </a:t>
            </a:r>
            <a:r>
              <a:rPr lang="tr-TR" b="1" dirty="0">
                <a:solidFill>
                  <a:schemeClr val="tx1"/>
                </a:solidFill>
              </a:rPr>
              <a:t>albinoların</a:t>
            </a:r>
            <a:r>
              <a:rPr lang="tr-TR" dirty="0">
                <a:solidFill>
                  <a:schemeClr val="tx1"/>
                </a:solidFill>
              </a:rPr>
              <a:t> güneşe duyarlılığını artırmakta ve sıklıkla deri kanserlerine yol açmaktadır. İris </a:t>
            </a:r>
            <a:r>
              <a:rPr lang="tr-TR" dirty="0" err="1">
                <a:solidFill>
                  <a:schemeClr val="tx1"/>
                </a:solidFill>
              </a:rPr>
              <a:t>pigmantasyonunun</a:t>
            </a:r>
            <a:r>
              <a:rPr lang="tr-TR" dirty="0">
                <a:solidFill>
                  <a:schemeClr val="tx1"/>
                </a:solidFill>
              </a:rPr>
              <a:t> azalması, </a:t>
            </a:r>
            <a:r>
              <a:rPr lang="tr-TR" dirty="0" err="1">
                <a:solidFill>
                  <a:schemeClr val="tx1"/>
                </a:solidFill>
              </a:rPr>
              <a:t>fotofobiye</a:t>
            </a:r>
            <a:r>
              <a:rPr lang="tr-TR" dirty="0">
                <a:solidFill>
                  <a:schemeClr val="tx1"/>
                </a:solidFill>
              </a:rPr>
              <a:t> neden olmaktadır.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100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Hastalığın Adı ve Nedeni</a:t>
            </a:r>
            <a:endParaRPr lang="tr-TR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6"/>
            <a:ext cx="3956647" cy="402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4103687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5823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70" y="421019"/>
            <a:ext cx="790764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597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smtClean="0">
                <a:solidFill>
                  <a:schemeClr val="tx1"/>
                </a:solidFill>
              </a:rPr>
              <a:t> </a:t>
            </a:r>
            <a:r>
              <a:rPr lang="tr-TR" b="1" smtClean="0">
                <a:solidFill>
                  <a:schemeClr val="tx1"/>
                </a:solidFill>
              </a:rPr>
              <a:t>Sınav </a:t>
            </a:r>
            <a:r>
              <a:rPr lang="tr-TR" b="1" dirty="0" smtClean="0">
                <a:solidFill>
                  <a:schemeClr val="tx1"/>
                </a:solidFill>
              </a:rPr>
              <a:t>Stresinde mideye kramp girmesi?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72469"/>
            <a:ext cx="7848872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Adrenalin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tr-TR" dirty="0"/>
              <a:t> </a:t>
            </a:r>
            <a:r>
              <a:rPr lang="tr-TR" dirty="0" smtClean="0">
                <a:solidFill>
                  <a:schemeClr val="tx1"/>
                </a:solidFill>
              </a:rPr>
              <a:t>organizmayı </a:t>
            </a:r>
            <a:r>
              <a:rPr lang="tr-TR" dirty="0">
                <a:solidFill>
                  <a:schemeClr val="tx1"/>
                </a:solidFill>
              </a:rPr>
              <a:t>acil harekete </a:t>
            </a:r>
            <a:r>
              <a:rPr lang="tr-TR" dirty="0" smtClean="0">
                <a:solidFill>
                  <a:schemeClr val="tx1"/>
                </a:solidFill>
              </a:rPr>
              <a:t>hazırlamaktır.</a:t>
            </a:r>
            <a:r>
              <a:rPr lang="tr-TR" dirty="0">
                <a:solidFill>
                  <a:schemeClr val="tx1"/>
                </a:solidFill>
              </a:rPr>
              <a:t> Heyecan ve korku durumunda adrenalin salgılanması artar. </a:t>
            </a:r>
          </a:p>
          <a:p>
            <a:pPr>
              <a:buFont typeface="Arial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İskelet </a:t>
            </a:r>
            <a:r>
              <a:rPr lang="tr-TR" dirty="0">
                <a:solidFill>
                  <a:schemeClr val="tx1"/>
                </a:solidFill>
              </a:rPr>
              <a:t>kaslarına ait </a:t>
            </a:r>
            <a:r>
              <a:rPr lang="tr-TR" b="1" dirty="0" smtClean="0">
                <a:solidFill>
                  <a:schemeClr val="tx1"/>
                </a:solidFill>
              </a:rPr>
              <a:t>damarlarda </a:t>
            </a:r>
            <a:r>
              <a:rPr lang="tr-TR" b="1" dirty="0">
                <a:solidFill>
                  <a:schemeClr val="tx1"/>
                </a:solidFill>
              </a:rPr>
              <a:t>genişleme</a:t>
            </a:r>
            <a:r>
              <a:rPr lang="tr-TR" dirty="0">
                <a:solidFill>
                  <a:schemeClr val="tx1"/>
                </a:solidFill>
              </a:rPr>
              <a:t>, 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D</a:t>
            </a:r>
            <a:r>
              <a:rPr lang="tr-TR" dirty="0" smtClean="0">
                <a:solidFill>
                  <a:schemeClr val="tx1"/>
                </a:solidFill>
              </a:rPr>
              <a:t>üz </a:t>
            </a:r>
            <a:r>
              <a:rPr lang="tr-TR" dirty="0">
                <a:solidFill>
                  <a:schemeClr val="tx1"/>
                </a:solidFill>
              </a:rPr>
              <a:t>kas ve sindirim sistemine ait </a:t>
            </a:r>
            <a:r>
              <a:rPr lang="tr-TR" b="1" dirty="0" smtClean="0">
                <a:solidFill>
                  <a:schemeClr val="tx1"/>
                </a:solidFill>
              </a:rPr>
              <a:t>damarlarda </a:t>
            </a:r>
            <a:r>
              <a:rPr lang="tr-TR" b="1" dirty="0">
                <a:solidFill>
                  <a:schemeClr val="tx1"/>
                </a:solidFill>
              </a:rPr>
              <a:t>daralma </a:t>
            </a:r>
            <a:r>
              <a:rPr lang="tr-TR" dirty="0">
                <a:solidFill>
                  <a:schemeClr val="tx1"/>
                </a:solidFill>
              </a:rPr>
              <a:t>meydana </a:t>
            </a:r>
            <a:r>
              <a:rPr lang="tr-TR" dirty="0" smtClean="0">
                <a:solidFill>
                  <a:schemeClr val="tx1"/>
                </a:solidFill>
              </a:rPr>
              <a:t>getirir (</a:t>
            </a:r>
            <a:r>
              <a:rPr lang="tr-TR" b="1" dirty="0" smtClean="0">
                <a:solidFill>
                  <a:schemeClr val="tx1"/>
                </a:solidFill>
              </a:rPr>
              <a:t>sınav stresinde mideye kramp girmesi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Koroner arterler </a:t>
            </a:r>
            <a:r>
              <a:rPr lang="tr-TR" dirty="0" smtClean="0">
                <a:solidFill>
                  <a:schemeClr val="tx1"/>
                </a:solidFill>
              </a:rPr>
              <a:t>genişler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ve  </a:t>
            </a:r>
            <a:r>
              <a:rPr lang="tr-TR" dirty="0">
                <a:solidFill>
                  <a:schemeClr val="tx1"/>
                </a:solidFill>
              </a:rPr>
              <a:t>Kalp atış hızı artar</a:t>
            </a:r>
            <a:r>
              <a:rPr lang="tr-TR" dirty="0" smtClean="0">
                <a:solidFill>
                  <a:schemeClr val="tx1"/>
                </a:solidFill>
              </a:rPr>
              <a:t>,</a:t>
            </a:r>
          </a:p>
          <a:p>
            <a:pPr>
              <a:buFont typeface="Arial" charset="0"/>
              <a:buChar char="•"/>
            </a:pPr>
            <a:r>
              <a:rPr lang="tr-TR" dirty="0" err="1" smtClean="0">
                <a:solidFill>
                  <a:schemeClr val="tx1"/>
                </a:solidFill>
              </a:rPr>
              <a:t>Glukoneogenezi</a:t>
            </a:r>
            <a:r>
              <a:rPr lang="tr-TR" dirty="0" smtClean="0">
                <a:solidFill>
                  <a:schemeClr val="tx1"/>
                </a:solidFill>
              </a:rPr>
              <a:t> hızlandırır, </a:t>
            </a:r>
          </a:p>
          <a:p>
            <a:pPr>
              <a:buFont typeface="Arial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ve </a:t>
            </a:r>
            <a:r>
              <a:rPr lang="tr-TR" dirty="0" smtClean="0">
                <a:solidFill>
                  <a:schemeClr val="tx1"/>
                </a:solidFill>
                <a:hlinkClick r:id="rId2" tooltip="Karaciğer"/>
              </a:rPr>
              <a:t>karaciğerdeki</a:t>
            </a:r>
            <a:r>
              <a:rPr lang="tr-TR" dirty="0">
                <a:solidFill>
                  <a:schemeClr val="tx1"/>
                </a:solidFill>
              </a:rPr>
              <a:t> </a:t>
            </a:r>
            <a:r>
              <a:rPr lang="tr-TR" dirty="0">
                <a:solidFill>
                  <a:schemeClr val="tx1"/>
                </a:solidFill>
                <a:hlinkClick r:id="rId3" tooltip="Glikojen"/>
              </a:rPr>
              <a:t>glikojenin</a:t>
            </a:r>
            <a:r>
              <a:rPr lang="tr-TR" dirty="0">
                <a:solidFill>
                  <a:schemeClr val="tx1"/>
                </a:solidFill>
              </a:rPr>
              <a:t> </a:t>
            </a:r>
            <a:r>
              <a:rPr lang="tr-TR" dirty="0" smtClean="0">
                <a:solidFill>
                  <a:schemeClr val="tx1"/>
                </a:solidFill>
                <a:hlinkClick r:id="rId4" tooltip="Glikoz"/>
              </a:rPr>
              <a:t>glikoza</a:t>
            </a:r>
            <a:r>
              <a:rPr lang="tr-TR" dirty="0" smtClean="0">
                <a:solidFill>
                  <a:schemeClr val="tx1"/>
                </a:solidFill>
              </a:rPr>
              <a:t> dönüşümünü  artırarak Kan </a:t>
            </a:r>
            <a:r>
              <a:rPr lang="tr-TR" dirty="0">
                <a:solidFill>
                  <a:schemeClr val="tx1"/>
                </a:solidFill>
              </a:rPr>
              <a:t>şekeri </a:t>
            </a:r>
            <a:r>
              <a:rPr lang="tr-TR" dirty="0" smtClean="0">
                <a:solidFill>
                  <a:schemeClr val="tx1"/>
                </a:solidFill>
              </a:rPr>
              <a:t>yükselir.</a:t>
            </a:r>
          </a:p>
          <a:p>
            <a:pP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Acı hissini azaltır. 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Göz </a:t>
            </a:r>
            <a:r>
              <a:rPr lang="tr-TR" dirty="0">
                <a:solidFill>
                  <a:schemeClr val="tx1"/>
                </a:solidFill>
              </a:rPr>
              <a:t>bebeklerinin büyümesiyle göze alınan ışık </a:t>
            </a:r>
            <a:r>
              <a:rPr lang="tr-TR" dirty="0" smtClean="0">
                <a:solidFill>
                  <a:schemeClr val="tx1"/>
                </a:solidFill>
              </a:rPr>
              <a:t>artar</a:t>
            </a:r>
            <a:endParaRPr lang="tr-TR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3270950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Depresyon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050" y="1729581"/>
            <a:ext cx="75819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Şizofreni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96830"/>
            <a:ext cx="8064896" cy="4512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39" y="530380"/>
            <a:ext cx="8092650" cy="592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01217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Melatonin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2520279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Melatonin, 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23:00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ile 05:00 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 saat </a:t>
            </a:r>
            <a:r>
              <a:rPr lang="tr-TR" dirty="0" err="1" smtClean="0">
                <a:solidFill>
                  <a:schemeClr val="accent1">
                    <a:lumMod val="75000"/>
                  </a:schemeClr>
                </a:solidFill>
              </a:rPr>
              <a:t>asalgılanır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 Temel görevi;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vücudun </a:t>
            </a:r>
            <a:r>
              <a:rPr lang="tr-TR" b="1" u="sng" dirty="0" smtClean="0">
                <a:solidFill>
                  <a:schemeClr val="accent1">
                    <a:lumMod val="75000"/>
                  </a:schemeClr>
                </a:solidFill>
              </a:rPr>
              <a:t>Biyoritmini sağlar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Güçlü antioksidandır. Uydu düzeni, </a:t>
            </a:r>
            <a:r>
              <a:rPr lang="tr-TR" dirty="0" err="1" smtClean="0">
                <a:solidFill>
                  <a:schemeClr val="accent1">
                    <a:lumMod val="75000"/>
                  </a:schemeClr>
                </a:solidFill>
              </a:rPr>
              <a:t>antidepresan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 etkili </a:t>
            </a:r>
            <a:r>
              <a:rPr lang="tr-TR" dirty="0" err="1" smtClean="0">
                <a:solidFill>
                  <a:schemeClr val="accent1">
                    <a:lumMod val="75000"/>
                  </a:schemeClr>
                </a:solidFill>
              </a:rPr>
              <a:t>dir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  <a:hlinkClick r:id="rId2" tooltip="Kanser"/>
              </a:rPr>
              <a:t>kansere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 karşı koruyucu etkisi vardır. Bu nedenle 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kansere yakalananların kesinlikle karanlık ortamlarda </a:t>
            </a:r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yatırılmaları gerekir.</a:t>
            </a:r>
          </a:p>
          <a:p>
            <a:r>
              <a:rPr lang="tr-TR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05064"/>
            <a:ext cx="8136904" cy="268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86041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dirty="0" err="1" smtClean="0"/>
              <a:t>Nörotransmiter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         </a:t>
            </a:r>
            <a:r>
              <a:rPr lang="tr-TR" dirty="0" err="1" smtClean="0"/>
              <a:t>Serotonin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smtClean="0"/>
              <a:t>          Melatonin</a:t>
            </a:r>
            <a:endParaRPr lang="tr-T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880"/>
            <a:ext cx="4040188" cy="3316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204864"/>
            <a:ext cx="404177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544" y="5805264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/>
              <a:t>Serotonin</a:t>
            </a:r>
            <a:r>
              <a:rPr lang="tr-TR" dirty="0"/>
              <a:t>  kan </a:t>
            </a:r>
            <a:r>
              <a:rPr lang="tr-TR" dirty="0" smtClean="0"/>
              <a:t>damarlarını daralır</a:t>
            </a:r>
            <a:r>
              <a:rPr lang="tr-TR" dirty="0"/>
              <a:t>; </a:t>
            </a:r>
            <a:r>
              <a:rPr lang="tr-TR" dirty="0" smtClean="0"/>
              <a:t>düzeyi </a:t>
            </a:r>
            <a:r>
              <a:rPr lang="tr-TR" dirty="0"/>
              <a:t>düştükçe genişler.</a:t>
            </a:r>
          </a:p>
          <a:p>
            <a:endParaRPr lang="tr-TR" dirty="0"/>
          </a:p>
          <a:p>
            <a:r>
              <a:rPr lang="tr-TR" b="1" dirty="0">
                <a:solidFill>
                  <a:srgbClr val="FF0000"/>
                </a:solidFill>
              </a:rPr>
              <a:t>Migren </a:t>
            </a:r>
            <a:r>
              <a:rPr lang="tr-TR" dirty="0"/>
              <a:t>atağından önce vücuttaki </a:t>
            </a:r>
            <a:r>
              <a:rPr lang="tr-TR" dirty="0" err="1"/>
              <a:t>serotonin</a:t>
            </a:r>
            <a:r>
              <a:rPr lang="tr-TR" dirty="0"/>
              <a:t> düzeyi yüksek olmakta</a:t>
            </a:r>
          </a:p>
        </p:txBody>
      </p:sp>
    </p:spTree>
    <p:extLst>
      <p:ext uri="{BB962C8B-B14F-4D97-AF65-F5344CB8AC3E}">
        <p14:creationId xmlns="" xmlns:p14="http://schemas.microsoft.com/office/powerpoint/2010/main" val="14911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51720" y="3432176"/>
            <a:ext cx="4897809" cy="323718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31640" y="260648"/>
            <a:ext cx="5617890" cy="259228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sz="4000" b="1" dirty="0" smtClean="0"/>
              <a:t>Duygularımızın </a:t>
            </a:r>
            <a:r>
              <a:rPr lang="tr-TR" sz="4000" b="1" dirty="0" err="1" smtClean="0"/>
              <a:t>Nörotransmiter</a:t>
            </a:r>
            <a:r>
              <a:rPr lang="tr-TR" sz="4000" b="1" dirty="0" smtClean="0"/>
              <a:t> Salgısıyla  </a:t>
            </a:r>
            <a:r>
              <a:rPr lang="tr-TR" sz="4000" b="1" dirty="0"/>
              <a:t>İ</a:t>
            </a:r>
            <a:r>
              <a:rPr lang="tr-TR" sz="4000" b="1" dirty="0" smtClean="0"/>
              <a:t>lişkilidir 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212977"/>
            <a:ext cx="5473873" cy="335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9764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opamin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50" y="836712"/>
            <a:ext cx="8598284" cy="5544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4076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130100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273050" lvl="0" indent="-27305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r-TR" altLang="tr-TR" sz="2600" b="1" dirty="0" smtClean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/>
            </a:r>
            <a:br>
              <a:rPr lang="tr-TR" altLang="tr-TR" sz="2600" b="1" dirty="0" smtClean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</a:br>
            <a:r>
              <a:rPr lang="tr-TR" altLang="tr-TR" sz="2600" b="1" dirty="0" err="1" smtClean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Histamin</a:t>
            </a:r>
            <a:r>
              <a:rPr lang="tr-TR" altLang="tr-TR" sz="2600" dirty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: </a:t>
            </a:r>
            <a:r>
              <a:rPr lang="tr-TR" altLang="tr-TR" sz="2600" dirty="0" err="1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histidinden</a:t>
            </a:r>
            <a:r>
              <a:rPr lang="tr-TR" altLang="tr-TR" sz="2600" dirty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 sentezlenir. Alerjik aşırı duyarlılığın oluşması sonucu damarlarda </a:t>
            </a:r>
            <a:r>
              <a:rPr lang="tr-TR" altLang="tr-TR" sz="2600" b="1" dirty="0">
                <a:solidFill>
                  <a:srgbClr val="C00000"/>
                </a:solidFill>
                <a:latin typeface="Constantia"/>
                <a:ea typeface="ＭＳ Ｐゴシック" charset="-128"/>
                <a:cs typeface="+mn-cs"/>
              </a:rPr>
              <a:t>genişleme</a:t>
            </a:r>
            <a:r>
              <a:rPr lang="tr-TR" altLang="tr-TR" sz="2600" dirty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, yangısal reaksiyonlar ve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Biyojen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 amin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>dir</a:t>
            </a:r>
            <a:r>
              <a:rPr lang="tr-TR" altLang="tr-TR" sz="2600" dirty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  <a:t/>
            </a:r>
            <a:br>
              <a:rPr lang="tr-TR" altLang="tr-TR" sz="2600" dirty="0">
                <a:solidFill>
                  <a:srgbClr val="000000"/>
                </a:solidFill>
                <a:latin typeface="Constantia"/>
                <a:ea typeface="ＭＳ Ｐゴシック" charset="-128"/>
                <a:cs typeface="+mn-cs"/>
              </a:rPr>
            </a:br>
            <a:endParaRPr lang="tr-T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00200"/>
            <a:ext cx="8064896" cy="478112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3888324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47248" cy="136815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dirty="0" smtClean="0"/>
              <a:t>(</a:t>
            </a:r>
            <a:r>
              <a:rPr lang="tr-TR" dirty="0" err="1" smtClean="0"/>
              <a:t>Histamin</a:t>
            </a:r>
            <a:r>
              <a:rPr lang="tr-TR" dirty="0" smtClean="0"/>
              <a:t> zehirlenmesi)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80920" cy="4968552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tr-TR" dirty="0">
                <a:solidFill>
                  <a:schemeClr val="tx1"/>
                </a:solidFill>
              </a:rPr>
              <a:t>Balık ürünlerinde </a:t>
            </a:r>
            <a:r>
              <a:rPr lang="tr-TR" dirty="0" smtClean="0">
                <a:solidFill>
                  <a:schemeClr val="tx1"/>
                </a:solidFill>
              </a:rPr>
              <a:t>bol miktarda </a:t>
            </a:r>
            <a:r>
              <a:rPr lang="tr-TR" dirty="0" err="1" smtClean="0">
                <a:solidFill>
                  <a:schemeClr val="tx1"/>
                </a:solidFill>
              </a:rPr>
              <a:t>histidin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var </a:t>
            </a:r>
            <a:r>
              <a:rPr lang="tr-TR" dirty="0" err="1">
                <a:solidFill>
                  <a:schemeClr val="tx1"/>
                </a:solidFill>
              </a:rPr>
              <a:t>dır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10-15 </a:t>
            </a:r>
            <a:r>
              <a:rPr lang="tr-TR" sz="3900" dirty="0" smtClean="0">
                <a:solidFill>
                  <a:schemeClr val="tx1"/>
                </a:solidFill>
              </a:rPr>
              <a:t>c</a:t>
            </a:r>
            <a:r>
              <a:rPr lang="tr-TR" dirty="0" smtClean="0">
                <a:solidFill>
                  <a:schemeClr val="tx1"/>
                </a:solidFill>
              </a:rPr>
              <a:t>ͦ </a:t>
            </a:r>
            <a:r>
              <a:rPr lang="tr-TR" dirty="0">
                <a:solidFill>
                  <a:schemeClr val="tx1"/>
                </a:solidFill>
              </a:rPr>
              <a:t>aktif olan </a:t>
            </a:r>
            <a:r>
              <a:rPr lang="tr-TR" b="1" dirty="0" err="1">
                <a:solidFill>
                  <a:schemeClr val="tx1"/>
                </a:solidFill>
              </a:rPr>
              <a:t>proteus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morganı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ve </a:t>
            </a:r>
            <a:r>
              <a:rPr lang="tr-TR" b="1" dirty="0" err="1" smtClean="0">
                <a:solidFill>
                  <a:schemeClr val="tx1"/>
                </a:solidFill>
              </a:rPr>
              <a:t>Klebsiella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penumonia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bakterileri </a:t>
            </a:r>
            <a:r>
              <a:rPr lang="tr-TR" dirty="0" err="1">
                <a:solidFill>
                  <a:schemeClr val="tx1"/>
                </a:solidFill>
              </a:rPr>
              <a:t>histidin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dekarboksilaz</a:t>
            </a:r>
            <a:r>
              <a:rPr lang="tr-TR" dirty="0">
                <a:solidFill>
                  <a:schemeClr val="tx1"/>
                </a:solidFill>
              </a:rPr>
              <a:t> enzimi salgılayarak </a:t>
            </a:r>
            <a:r>
              <a:rPr lang="tr-TR" b="1" dirty="0" err="1">
                <a:solidFill>
                  <a:schemeClr val="tx1"/>
                </a:solidFill>
              </a:rPr>
              <a:t>histidini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histamine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çevirir.</a:t>
            </a:r>
          </a:p>
          <a:p>
            <a:r>
              <a:rPr lang="tr-TR" dirty="0" smtClean="0">
                <a:solidFill>
                  <a:prstClr val="black"/>
                </a:solidFill>
              </a:rPr>
              <a:t>Hayvansal </a:t>
            </a:r>
            <a:r>
              <a:rPr lang="tr-TR" dirty="0">
                <a:solidFill>
                  <a:prstClr val="black"/>
                </a:solidFill>
              </a:rPr>
              <a:t>gıdalarda </a:t>
            </a:r>
            <a:r>
              <a:rPr lang="tr-TR" dirty="0" err="1" smtClean="0">
                <a:solidFill>
                  <a:prstClr val="black"/>
                </a:solidFill>
              </a:rPr>
              <a:t>histidin</a:t>
            </a:r>
            <a:r>
              <a:rPr lang="tr-TR" dirty="0" smtClean="0">
                <a:solidFill>
                  <a:prstClr val="black"/>
                </a:solidFill>
              </a:rPr>
              <a:t> düzeyi  </a:t>
            </a:r>
            <a:r>
              <a:rPr lang="tr-TR" dirty="0">
                <a:solidFill>
                  <a:prstClr val="black"/>
                </a:solidFill>
              </a:rPr>
              <a:t>farklı </a:t>
            </a:r>
            <a:r>
              <a:rPr lang="tr-TR" dirty="0" err="1">
                <a:solidFill>
                  <a:prstClr val="black"/>
                </a:solidFill>
              </a:rPr>
              <a:t>dır</a:t>
            </a:r>
            <a:r>
              <a:rPr lang="tr-TR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tr-TR" dirty="0" smtClean="0">
                <a:solidFill>
                  <a:prstClr val="black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T</a:t>
            </a:r>
            <a:r>
              <a:rPr lang="tr-TR" b="1" dirty="0" err="1" smtClean="0">
                <a:solidFill>
                  <a:srgbClr val="C00000"/>
                </a:solidFill>
              </a:rPr>
              <a:t>onbalık</a:t>
            </a:r>
            <a:r>
              <a:rPr lang="tr-TR" b="1" dirty="0" smtClean="0">
                <a:solidFill>
                  <a:srgbClr val="C00000"/>
                </a:solidFill>
              </a:rPr>
              <a:t>, </a:t>
            </a:r>
            <a:r>
              <a:rPr lang="tr-TR" b="1" dirty="0">
                <a:solidFill>
                  <a:srgbClr val="C00000"/>
                </a:solidFill>
              </a:rPr>
              <a:t>uskumru</a:t>
            </a:r>
            <a:r>
              <a:rPr lang="tr-TR" b="1" dirty="0" smtClean="0">
                <a:solidFill>
                  <a:srgbClr val="C00000"/>
                </a:solidFill>
              </a:rPr>
              <a:t>, </a:t>
            </a:r>
            <a:r>
              <a:rPr lang="tr-TR" b="1" dirty="0" err="1" smtClean="0">
                <a:solidFill>
                  <a:srgbClr val="C00000"/>
                </a:solidFill>
              </a:rPr>
              <a:t>sardanya</a:t>
            </a:r>
            <a:r>
              <a:rPr lang="tr-TR" b="1" dirty="0">
                <a:solidFill>
                  <a:srgbClr val="C00000"/>
                </a:solidFill>
              </a:rPr>
              <a:t>, </a:t>
            </a:r>
            <a:r>
              <a:rPr lang="tr-TR" b="1" dirty="0" err="1">
                <a:solidFill>
                  <a:srgbClr val="C00000"/>
                </a:solidFill>
              </a:rPr>
              <a:t>hamsı</a:t>
            </a:r>
            <a:r>
              <a:rPr lang="tr-TR" dirty="0">
                <a:solidFill>
                  <a:prstClr val="black"/>
                </a:solidFill>
              </a:rPr>
              <a:t>, ( bu balıklarda </a:t>
            </a:r>
            <a:r>
              <a:rPr lang="tr-TR" dirty="0" err="1">
                <a:solidFill>
                  <a:prstClr val="black"/>
                </a:solidFill>
              </a:rPr>
              <a:t>histidin</a:t>
            </a:r>
            <a:r>
              <a:rPr lang="tr-TR" dirty="0">
                <a:solidFill>
                  <a:prstClr val="black"/>
                </a:solidFill>
              </a:rPr>
              <a:t> </a:t>
            </a:r>
            <a:r>
              <a:rPr lang="tr-TR" dirty="0" smtClean="0">
                <a:solidFill>
                  <a:prstClr val="black"/>
                </a:solidFill>
              </a:rPr>
              <a:t>fazla) Zehirlenme </a:t>
            </a:r>
            <a:r>
              <a:rPr lang="tr-TR" dirty="0">
                <a:solidFill>
                  <a:prstClr val="black"/>
                </a:solidFill>
              </a:rPr>
              <a:t>fazla</a:t>
            </a:r>
          </a:p>
          <a:p>
            <a:pPr lvl="0"/>
            <a:r>
              <a:rPr lang="tr-TR" b="1" dirty="0">
                <a:solidFill>
                  <a:srgbClr val="C00000"/>
                </a:solidFill>
              </a:rPr>
              <a:t>Mezgit ve kalkan</a:t>
            </a:r>
            <a:r>
              <a:rPr lang="tr-TR" dirty="0">
                <a:solidFill>
                  <a:prstClr val="black"/>
                </a:solidFill>
              </a:rPr>
              <a:t>da </a:t>
            </a:r>
            <a:r>
              <a:rPr lang="tr-TR" dirty="0" smtClean="0">
                <a:solidFill>
                  <a:prstClr val="black"/>
                </a:solidFill>
              </a:rPr>
              <a:t>az ( </a:t>
            </a:r>
            <a:r>
              <a:rPr lang="tr-TR" dirty="0">
                <a:solidFill>
                  <a:prstClr val="black"/>
                </a:solidFill>
              </a:rPr>
              <a:t>zehirlenme </a:t>
            </a:r>
            <a:r>
              <a:rPr lang="tr-TR" dirty="0" smtClean="0">
                <a:solidFill>
                  <a:prstClr val="black"/>
                </a:solidFill>
              </a:rPr>
              <a:t>az).</a:t>
            </a:r>
          </a:p>
          <a:p>
            <a:pPr lvl="0"/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Histamin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mast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hücrelerinde sentezlenir ve salgılanır.</a:t>
            </a:r>
          </a:p>
          <a:p>
            <a:pPr lvl="0"/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H1 reseptörler vasıtasıyla </a:t>
            </a:r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vazodilatasyon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bronkokonstriksiyon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allerjik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reaksiyonlarına neden olur.</a:t>
            </a:r>
            <a:endParaRPr lang="tr-TR" dirty="0">
              <a:solidFill>
                <a:schemeClr val="tx2">
                  <a:lumMod val="50000"/>
                </a:schemeClr>
              </a:solidFill>
            </a:endParaRP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42502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1143000"/>
          </a:xfr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chemeClr val="tx2"/>
                </a:solidFill>
              </a:rPr>
              <a:t>Kadaverin</a:t>
            </a:r>
            <a:endParaRPr lang="tr-TR" dirty="0">
              <a:solidFill>
                <a:schemeClr val="tx2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411034" cy="398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Dikdörtgen"/>
          <p:cNvSpPr/>
          <p:nvPr/>
        </p:nvSpPr>
        <p:spPr>
          <a:xfrm>
            <a:off x="467544" y="5661248"/>
            <a:ext cx="8352928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r-TR" sz="2000" dirty="0" smtClean="0">
                <a:solidFill>
                  <a:schemeClr val="tx2"/>
                </a:solidFill>
              </a:rPr>
              <a:t>Etlerin bozulması sırasında </a:t>
            </a:r>
            <a:r>
              <a:rPr lang="tr-TR" sz="2000" dirty="0" err="1" smtClean="0">
                <a:solidFill>
                  <a:schemeClr val="tx2"/>
                </a:solidFill>
              </a:rPr>
              <a:t>lisin</a:t>
            </a:r>
            <a:r>
              <a:rPr lang="tr-TR" sz="2000" dirty="0" smtClean="0">
                <a:solidFill>
                  <a:schemeClr val="tx2"/>
                </a:solidFill>
              </a:rPr>
              <a:t> aminoasidinin </a:t>
            </a:r>
            <a:r>
              <a:rPr lang="tr-TR" sz="2000" dirty="0" err="1" smtClean="0">
                <a:solidFill>
                  <a:schemeClr val="tx2"/>
                </a:solidFill>
              </a:rPr>
              <a:t>dekarboksilasyonu</a:t>
            </a:r>
            <a:r>
              <a:rPr lang="tr-TR" sz="2000" dirty="0" smtClean="0">
                <a:solidFill>
                  <a:schemeClr val="tx2"/>
                </a:solidFill>
              </a:rPr>
              <a:t> sonucu açığa çıkan ve NH2(CH2)5NH2 formülüyle bilinen kokulu, zehir etkili madde ( Ölü konusu)</a:t>
            </a:r>
            <a:endParaRPr lang="tr-TR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684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tr-TR" sz="36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</a:rPr>
              <a:t>Amino </a:t>
            </a:r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</a:rPr>
              <a:t>asitlerin </a:t>
            </a:r>
            <a:r>
              <a:rPr lang="tr-TR" altLang="tr-TR" sz="3600" b="1" dirty="0" smtClean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Özgür ürünlere</a:t>
            </a:r>
            <a:br>
              <a:rPr lang="tr-TR" altLang="tr-TR" sz="3600" b="1" dirty="0" smtClean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</a:br>
            <a:r>
              <a:rPr lang="tr-TR" altLang="tr-TR" sz="3600" b="1" dirty="0" smtClean="0">
                <a:solidFill>
                  <a:schemeClr val="tx2">
                    <a:lumMod val="50000"/>
                  </a:schemeClr>
                </a:solidFill>
                <a:ea typeface="ＭＳ Ｐゴシック" charset="-128"/>
              </a:rPr>
              <a:t>Çevrilmesi </a:t>
            </a:r>
            <a:r>
              <a:rPr lang="tr-TR" altLang="tr-TR" dirty="0" smtClean="0">
                <a:solidFill>
                  <a:srgbClr val="000000"/>
                </a:solidFill>
                <a:latin typeface="Constantia"/>
                <a:ea typeface="ＭＳ Ｐゴシック" charset="-128"/>
              </a:rPr>
              <a:t/>
            </a:r>
            <a:br>
              <a:rPr lang="tr-TR" altLang="tr-TR" dirty="0" smtClean="0">
                <a:solidFill>
                  <a:srgbClr val="000000"/>
                </a:solidFill>
                <a:latin typeface="Constantia"/>
                <a:ea typeface="ＭＳ Ｐゴシック" charset="-128"/>
              </a:rPr>
            </a:b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268761"/>
            <a:ext cx="8147248" cy="165618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tr-TR" b="1" dirty="0" err="1" smtClean="0"/>
              <a:t>Arginin</a:t>
            </a:r>
            <a:r>
              <a:rPr lang="tr-TR" b="1" dirty="0" smtClean="0"/>
              <a:t>; </a:t>
            </a:r>
            <a:r>
              <a:rPr lang="tr-TR" sz="2600" dirty="0" err="1" smtClean="0"/>
              <a:t>Kreatin</a:t>
            </a:r>
            <a:r>
              <a:rPr lang="tr-TR" sz="2600" dirty="0" smtClean="0"/>
              <a:t> ve Üre  Sentezine Katılır. </a:t>
            </a:r>
          </a:p>
          <a:p>
            <a:r>
              <a:rPr lang="tr-TR" sz="2800" dirty="0" err="1" smtClean="0"/>
              <a:t>Kreatin</a:t>
            </a:r>
            <a:r>
              <a:rPr lang="tr-TR" sz="2800" dirty="0" smtClean="0"/>
              <a:t> vücutta; L-</a:t>
            </a:r>
            <a:r>
              <a:rPr lang="tr-TR" sz="2800" dirty="0" err="1" smtClean="0"/>
              <a:t>Arjinin</a:t>
            </a:r>
            <a:r>
              <a:rPr lang="tr-TR" sz="2800" dirty="0" smtClean="0"/>
              <a:t>, </a:t>
            </a:r>
            <a:r>
              <a:rPr lang="tr-TR" sz="2800" dirty="0" err="1" smtClean="0"/>
              <a:t>Glisin</a:t>
            </a:r>
            <a:r>
              <a:rPr lang="tr-TR" sz="2800" dirty="0" smtClean="0"/>
              <a:t> ve L-</a:t>
            </a:r>
            <a:r>
              <a:rPr lang="tr-TR" sz="2800" dirty="0" err="1" smtClean="0"/>
              <a:t>Metiyonin</a:t>
            </a:r>
            <a:r>
              <a:rPr lang="tr-TR" sz="2800" dirty="0" smtClean="0"/>
              <a:t> aminoasitlerinden; böbrekte, karaciğerde ve pankreasta sentezlenir. </a:t>
            </a:r>
          </a:p>
          <a:p>
            <a:r>
              <a:rPr lang="tr-TR" sz="2800" dirty="0" err="1" smtClean="0"/>
              <a:t>Kreatin</a:t>
            </a:r>
            <a:r>
              <a:rPr lang="tr-TR" sz="2800" dirty="0" smtClean="0"/>
              <a:t>, omurgalılarda doğal olarak oluşan ve kas </a:t>
            </a:r>
            <a:r>
              <a:rPr lang="tr-TR" sz="2800" b="1" dirty="0" smtClean="0">
                <a:solidFill>
                  <a:srgbClr val="FFC000"/>
                </a:solidFill>
              </a:rPr>
              <a:t>hücrelerine enerji desteği</a:t>
            </a:r>
            <a:r>
              <a:rPr lang="tr-TR" sz="2800" dirty="0" smtClean="0"/>
              <a:t> sağlayan organik bir asittir.</a:t>
            </a:r>
          </a:p>
          <a:p>
            <a:endParaRPr lang="tr-TR" sz="2800" dirty="0" smtClean="0"/>
          </a:p>
          <a:p>
            <a:endParaRPr lang="tr-TR" sz="2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96952"/>
            <a:ext cx="792088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79325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80920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91000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936" cy="936104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 smtClean="0"/>
              <a:t>Sistein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40059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tr-TR" sz="2200" dirty="0" smtClean="0"/>
              <a:t>kolesterolün %85'den fazlası karaciğer tarafından </a:t>
            </a:r>
            <a:r>
              <a:rPr lang="tr-TR" sz="2200" b="1" dirty="0" smtClean="0"/>
              <a:t>safra asitlerine </a:t>
            </a:r>
            <a:r>
              <a:rPr lang="tr-TR" sz="2200" dirty="0" smtClean="0"/>
              <a:t>dön.. </a:t>
            </a:r>
          </a:p>
          <a:p>
            <a:r>
              <a:rPr lang="tr-TR" sz="2200" dirty="0" smtClean="0"/>
              <a:t>safra asitlerinin %80'i </a:t>
            </a:r>
            <a:r>
              <a:rPr lang="tr-TR" sz="2200" b="1" dirty="0" err="1" smtClean="0"/>
              <a:t>glisine</a:t>
            </a:r>
            <a:r>
              <a:rPr lang="tr-TR" sz="2200" dirty="0" smtClean="0"/>
              <a:t>, %20'si </a:t>
            </a:r>
            <a:r>
              <a:rPr lang="tr-TR" sz="2200" b="1" dirty="0" err="1" smtClean="0"/>
              <a:t>taurine</a:t>
            </a:r>
            <a:r>
              <a:rPr lang="tr-TR" sz="2200" dirty="0" smtClean="0"/>
              <a:t> bağlanarak </a:t>
            </a:r>
            <a:r>
              <a:rPr lang="tr-TR" sz="2200" b="1" dirty="0" smtClean="0"/>
              <a:t>safra tuzları</a:t>
            </a:r>
            <a:r>
              <a:rPr lang="tr-TR" sz="2200" dirty="0" smtClean="0"/>
              <a:t>..</a:t>
            </a:r>
          </a:p>
          <a:p>
            <a:r>
              <a:rPr lang="tr-TR" sz="2200" dirty="0" smtClean="0"/>
              <a:t>En çok bulunan safra asitleri, kolik asit, </a:t>
            </a:r>
            <a:r>
              <a:rPr lang="tr-TR" sz="2200" dirty="0" err="1" smtClean="0"/>
              <a:t>deoksikolik</a:t>
            </a:r>
            <a:r>
              <a:rPr lang="tr-TR" sz="2200" dirty="0" smtClean="0"/>
              <a:t> asit, </a:t>
            </a:r>
            <a:r>
              <a:rPr lang="tr-TR" sz="2200" dirty="0" err="1" smtClean="0"/>
              <a:t>kenodeoksi</a:t>
            </a:r>
            <a:r>
              <a:rPr lang="tr-TR" sz="2200" dirty="0" smtClean="0"/>
              <a:t> kolik asittir.</a:t>
            </a:r>
          </a:p>
          <a:p>
            <a:r>
              <a:rPr lang="tr-TR" sz="2200" b="1" dirty="0" err="1" smtClean="0"/>
              <a:t>Taurin</a:t>
            </a:r>
            <a:r>
              <a:rPr lang="tr-TR" sz="2200" b="1" dirty="0" smtClean="0"/>
              <a:t>; </a:t>
            </a:r>
            <a:r>
              <a:rPr lang="tr-TR" sz="2200" dirty="0" smtClean="0"/>
              <a:t>Antioksidan, </a:t>
            </a:r>
            <a:r>
              <a:rPr lang="tr-TR" sz="2200" dirty="0" err="1" smtClean="0"/>
              <a:t>ozmoregülatör</a:t>
            </a:r>
            <a:r>
              <a:rPr lang="tr-TR" sz="2200" dirty="0" smtClean="0"/>
              <a:t>, </a:t>
            </a:r>
            <a:r>
              <a:rPr lang="tr-TR" sz="2200" dirty="0" err="1" smtClean="0"/>
              <a:t>nörotransmitter</a:t>
            </a:r>
            <a:r>
              <a:rPr lang="tr-TR" sz="2200" dirty="0" smtClean="0"/>
              <a:t>, büyüme düzenleyici, hücre zarı koruyucusu, </a:t>
            </a:r>
            <a:r>
              <a:rPr lang="tr-TR" sz="2200" b="1" dirty="0" smtClean="0">
                <a:solidFill>
                  <a:srgbClr val="FFC000"/>
                </a:solidFill>
              </a:rPr>
              <a:t>safra tuzu  bileşeni</a:t>
            </a:r>
            <a:r>
              <a:rPr lang="tr-TR" sz="2200" dirty="0" smtClean="0"/>
              <a:t>, kalsiyum dengesinin sağlanmasında, yardımcı olan bir amino asit </a:t>
            </a:r>
            <a:r>
              <a:rPr lang="tr-TR" sz="2000" dirty="0" err="1" smtClean="0"/>
              <a:t>dir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861048"/>
            <a:ext cx="5544616" cy="263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323529" y="188640"/>
            <a:ext cx="3312367" cy="267765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tr-TR" sz="2800" b="1" dirty="0" err="1" smtClean="0">
                <a:solidFill>
                  <a:schemeClr val="tx2"/>
                </a:solidFill>
              </a:rPr>
              <a:t>Metiyonin</a:t>
            </a:r>
            <a:r>
              <a:rPr lang="tr-TR" sz="2800" b="1" dirty="0" smtClean="0">
                <a:solidFill>
                  <a:schemeClr val="tx2"/>
                </a:solidFill>
              </a:rPr>
              <a:t>;</a:t>
            </a:r>
          </a:p>
          <a:p>
            <a:pPr algn="just"/>
            <a:r>
              <a:rPr lang="tr-TR" sz="2800" dirty="0" err="1" smtClean="0"/>
              <a:t>Sistein</a:t>
            </a:r>
            <a:r>
              <a:rPr lang="tr-TR" sz="2800" dirty="0" smtClean="0"/>
              <a:t> oluşumunda </a:t>
            </a:r>
            <a:r>
              <a:rPr lang="tr-TR" sz="2800" dirty="0" err="1" smtClean="0"/>
              <a:t>sülfidril</a:t>
            </a:r>
            <a:r>
              <a:rPr lang="tr-TR" sz="2800" dirty="0" smtClean="0"/>
              <a:t> grubu sağlayıcıdır.</a:t>
            </a:r>
          </a:p>
          <a:p>
            <a:pPr algn="just"/>
            <a:r>
              <a:rPr lang="el-GR" sz="2800" dirty="0" smtClean="0"/>
              <a:t>α</a:t>
            </a:r>
            <a:r>
              <a:rPr lang="tr-TR" sz="2800" dirty="0" smtClean="0"/>
              <a:t>-</a:t>
            </a:r>
            <a:r>
              <a:rPr lang="tr-TR" sz="2800" dirty="0" err="1" smtClean="0"/>
              <a:t>Ketoglutarat</a:t>
            </a:r>
            <a:r>
              <a:rPr lang="tr-TR" sz="2800" dirty="0" smtClean="0"/>
              <a:t> da  </a:t>
            </a:r>
            <a:r>
              <a:rPr lang="tr-TR" sz="2800" dirty="0" err="1" smtClean="0"/>
              <a:t>süksinil</a:t>
            </a:r>
            <a:r>
              <a:rPr lang="tr-TR" sz="2800" dirty="0" smtClean="0"/>
              <a:t>-</a:t>
            </a:r>
            <a:r>
              <a:rPr lang="tr-TR" sz="2800" dirty="0" err="1" smtClean="0"/>
              <a:t>KoA</a:t>
            </a:r>
            <a:r>
              <a:rPr lang="tr-TR" sz="2800" dirty="0" smtClean="0"/>
              <a:t> </a:t>
            </a:r>
            <a:r>
              <a:rPr lang="tr-TR" sz="2800" dirty="0" smtClean="0"/>
              <a:t>dönüşür.</a:t>
            </a:r>
            <a:endParaRPr lang="tr-TR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32656"/>
            <a:ext cx="5040560" cy="594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/>
              <a:t>Metiyonin</a:t>
            </a:r>
            <a:r>
              <a:rPr lang="tr-TR" dirty="0" smtClean="0"/>
              <a:t> Fonksiyon Bozukluğu</a:t>
            </a:r>
            <a:endParaRPr lang="tr-T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96" y="1665300"/>
            <a:ext cx="6865980" cy="421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22730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6" y="225864"/>
            <a:ext cx="8946410" cy="601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727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dirty="0" err="1" smtClean="0">
                <a:solidFill>
                  <a:schemeClr val="tx2"/>
                </a:solidFill>
              </a:rPr>
              <a:t>Glutamik</a:t>
            </a:r>
            <a:r>
              <a:rPr lang="tr-TR" dirty="0" smtClean="0">
                <a:solidFill>
                  <a:schemeClr val="tx2"/>
                </a:solidFill>
              </a:rPr>
              <a:t> Asidin </a:t>
            </a:r>
            <a:r>
              <a:rPr lang="tr-TR" dirty="0" err="1" smtClean="0">
                <a:solidFill>
                  <a:schemeClr val="tx2"/>
                </a:solidFill>
              </a:rPr>
              <a:t>Fonksiyoları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628800"/>
            <a:ext cx="8013576" cy="4309939"/>
          </a:xfrm>
          <a:solidFill>
            <a:schemeClr val="accent4"/>
          </a:solidFill>
        </p:spPr>
        <p:txBody>
          <a:bodyPr/>
          <a:lstStyle/>
          <a:p>
            <a:r>
              <a:rPr lang="tr-TR" dirty="0" smtClean="0"/>
              <a:t>Doku proteinlerin yapısına katılır.</a:t>
            </a:r>
          </a:p>
          <a:p>
            <a:r>
              <a:rPr lang="tr-TR" dirty="0" smtClean="0"/>
              <a:t> </a:t>
            </a:r>
            <a:r>
              <a:rPr lang="tr-TR" dirty="0" smtClean="0"/>
              <a:t>Bütün </a:t>
            </a:r>
            <a:r>
              <a:rPr lang="tr-TR" dirty="0" err="1" smtClean="0"/>
              <a:t>endojen</a:t>
            </a:r>
            <a:r>
              <a:rPr lang="tr-TR" dirty="0" smtClean="0"/>
              <a:t> amino asitlerin ön maddesi…</a:t>
            </a:r>
          </a:p>
          <a:p>
            <a:r>
              <a:rPr lang="tr-TR" dirty="0" smtClean="0"/>
              <a:t>NH</a:t>
            </a:r>
            <a:r>
              <a:rPr lang="tr-TR" sz="3600" dirty="0" smtClean="0"/>
              <a:t>+</a:t>
            </a:r>
            <a:r>
              <a:rPr lang="tr-TR" sz="2800" dirty="0" smtClean="0"/>
              <a:t>3 uzaklaştırmasını sağlar</a:t>
            </a:r>
            <a:endParaRPr lang="tr-TR" strike="sngStrike" dirty="0" smtClean="0"/>
          </a:p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645024"/>
            <a:ext cx="37338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645024"/>
            <a:ext cx="3528392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2"/>
          </a:solidFill>
        </p:spPr>
        <p:txBody>
          <a:bodyPr/>
          <a:lstStyle/>
          <a:p>
            <a:r>
              <a:rPr lang="tr-TR" dirty="0" smtClean="0"/>
              <a:t>Serin ve </a:t>
            </a:r>
            <a:r>
              <a:rPr lang="tr-TR" dirty="0" err="1" smtClean="0"/>
              <a:t>Glisin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12777"/>
            <a:ext cx="60486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51520" y="1340768"/>
            <a:ext cx="2520280" cy="35394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r-TR" sz="2800" b="1" dirty="0" smtClean="0"/>
              <a:t>Serin</a:t>
            </a:r>
            <a:r>
              <a:rPr lang="tr-TR" sz="2800" dirty="0" smtClean="0"/>
              <a:t>;</a:t>
            </a:r>
            <a:r>
              <a:rPr lang="tr-TR" sz="2800" dirty="0" err="1" smtClean="0"/>
              <a:t>Tetrahidrofolik</a:t>
            </a:r>
            <a:r>
              <a:rPr lang="tr-TR" sz="2800" dirty="0" smtClean="0"/>
              <a:t> asit  ile birlikte 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Glisin’e</a:t>
            </a:r>
            <a:r>
              <a:rPr lang="tr-TR" sz="2800" b="1" dirty="0" smtClean="0"/>
              <a:t> </a:t>
            </a:r>
            <a:r>
              <a:rPr lang="tr-TR" sz="2800" dirty="0" smtClean="0"/>
              <a:t>dönüşür.</a:t>
            </a:r>
          </a:p>
          <a:p>
            <a:r>
              <a:rPr lang="tr-TR" sz="2800" dirty="0" smtClean="0"/>
              <a:t>Hem, B12, safra tuzu, </a:t>
            </a:r>
            <a:r>
              <a:rPr lang="tr-TR" sz="2800" dirty="0" err="1" smtClean="0"/>
              <a:t>Metiyonin</a:t>
            </a:r>
            <a:r>
              <a:rPr lang="tr-TR" sz="2800" dirty="0" smtClean="0"/>
              <a:t> oluşumuna katkı sağlar</a:t>
            </a:r>
            <a:endParaRPr lang="tr-TR" sz="2800" dirty="0"/>
          </a:p>
        </p:txBody>
      </p:sp>
      <p:sp>
        <p:nvSpPr>
          <p:cNvPr id="6" name="5 Dikdörtgen"/>
          <p:cNvSpPr/>
          <p:nvPr/>
        </p:nvSpPr>
        <p:spPr>
          <a:xfrm>
            <a:off x="467544" y="6309320"/>
            <a:ext cx="813690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Hiperglisinemi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:  </a:t>
            </a:r>
            <a:r>
              <a:rPr lang="tr-TR" dirty="0" err="1" smtClean="0"/>
              <a:t>Okzalat</a:t>
            </a:r>
            <a:r>
              <a:rPr lang="tr-TR" dirty="0" smtClean="0"/>
              <a:t> taşları, Hipertansiyon, Zeka geriliği ve nöbetler …</a:t>
            </a:r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361"/>
            <a:ext cx="7992888" cy="3895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33054"/>
            <a:ext cx="6264696" cy="252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26490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24" y="332656"/>
            <a:ext cx="8602355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Dikdörtgen"/>
          <p:cNvSpPr/>
          <p:nvPr/>
        </p:nvSpPr>
        <p:spPr>
          <a:xfrm>
            <a:off x="395536" y="5301208"/>
            <a:ext cx="8136904" cy="120032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tr-TR" sz="2400" b="1" dirty="0" err="1" smtClean="0"/>
              <a:t>Kollajen</a:t>
            </a:r>
            <a:r>
              <a:rPr lang="tr-TR" sz="2400" b="1" dirty="0" smtClean="0"/>
              <a:t>; </a:t>
            </a:r>
            <a:r>
              <a:rPr lang="tr-TR" sz="2400" dirty="0" smtClean="0"/>
              <a:t>hareket sisteminin yapı taşlarını oluşturan </a:t>
            </a:r>
            <a:r>
              <a:rPr lang="tr-TR" sz="2400" dirty="0" err="1" smtClean="0"/>
              <a:t>tendonlarda</a:t>
            </a:r>
            <a:r>
              <a:rPr lang="tr-TR" sz="2400" dirty="0" smtClean="0"/>
              <a:t>, kıkırdakta, kemiklerin organik </a:t>
            </a:r>
            <a:r>
              <a:rPr lang="tr-TR" sz="2400" dirty="0" err="1" smtClean="0"/>
              <a:t>matriksinde</a:t>
            </a:r>
            <a:r>
              <a:rPr lang="tr-TR" sz="2400" dirty="0" smtClean="0"/>
              <a:t> ve gözün korneasında bulunan basit, </a:t>
            </a:r>
            <a:r>
              <a:rPr lang="tr-TR" sz="2400" dirty="0" err="1" smtClean="0"/>
              <a:t>fibriler</a:t>
            </a:r>
            <a:r>
              <a:rPr lang="tr-TR" sz="2400" dirty="0" smtClean="0"/>
              <a:t> </a:t>
            </a:r>
            <a:r>
              <a:rPr lang="tr-TR" sz="2400" dirty="0" err="1" smtClean="0"/>
              <a:t>skleroproteindir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1980913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Lizin</a:t>
            </a:r>
            <a:r>
              <a:rPr lang="tr-TR" dirty="0" smtClean="0">
                <a:solidFill>
                  <a:srgbClr val="FF0000"/>
                </a:solidFill>
              </a:rPr>
              <a:t>  fonksiyon bozukluğu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60848"/>
            <a:ext cx="3384375" cy="20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043608" y="4797151"/>
            <a:ext cx="7272808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800" b="1" dirty="0" err="1"/>
              <a:t>Kadaverin</a:t>
            </a:r>
            <a:r>
              <a:rPr lang="tr-TR" sz="2800" b="1" dirty="0"/>
              <a:t>, </a:t>
            </a:r>
            <a:r>
              <a:rPr lang="tr-TR" sz="2800" b="1" dirty="0" err="1"/>
              <a:t>lizinin</a:t>
            </a:r>
            <a:r>
              <a:rPr lang="tr-TR" sz="2800" b="1" dirty="0"/>
              <a:t> </a:t>
            </a:r>
            <a:r>
              <a:rPr lang="tr-TR" sz="2800" b="1" dirty="0" err="1"/>
              <a:t>lizin</a:t>
            </a:r>
            <a:r>
              <a:rPr lang="tr-TR" sz="2800" b="1" dirty="0"/>
              <a:t> </a:t>
            </a:r>
            <a:r>
              <a:rPr lang="tr-TR" sz="2800" b="1" dirty="0" err="1"/>
              <a:t>dekarboksilaz</a:t>
            </a:r>
            <a:r>
              <a:rPr lang="tr-TR" sz="2800" b="1" dirty="0"/>
              <a:t> (LDC) ile tek adımlı tepkimesi sonucunda elde edilir</a:t>
            </a:r>
          </a:p>
        </p:txBody>
      </p:sp>
    </p:spTree>
    <p:extLst>
      <p:ext uri="{BB962C8B-B14F-4D97-AF65-F5344CB8AC3E}">
        <p14:creationId xmlns="" xmlns:p14="http://schemas.microsoft.com/office/powerpoint/2010/main" val="199449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dirty="0" smtClean="0"/>
              <a:t>Bir sonraki Ders Başlıkları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solidFill>
            <a:schemeClr val="accent4"/>
          </a:solidFill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 </a:t>
            </a:r>
            <a:r>
              <a:rPr lang="tr-TR" dirty="0" smtClean="0"/>
              <a:t>Vücut Proteinleri</a:t>
            </a:r>
          </a:p>
          <a:p>
            <a:r>
              <a:rPr lang="tr-TR" dirty="0" smtClean="0"/>
              <a:t>Protein </a:t>
            </a:r>
            <a:r>
              <a:rPr lang="tr-TR" dirty="0" smtClean="0"/>
              <a:t>Metabolizma Bozuklukları</a:t>
            </a:r>
          </a:p>
          <a:p>
            <a:r>
              <a:rPr lang="tr-TR" dirty="0" smtClean="0"/>
              <a:t>Hem Sentezi</a:t>
            </a:r>
          </a:p>
          <a:p>
            <a:r>
              <a:rPr lang="tr-TR" dirty="0" smtClean="0"/>
              <a:t>Hemoglobin ve </a:t>
            </a:r>
            <a:r>
              <a:rPr lang="tr-TR" dirty="0" err="1" smtClean="0"/>
              <a:t>Miyoglobin</a:t>
            </a:r>
            <a:r>
              <a:rPr lang="tr-TR" dirty="0" smtClean="0"/>
              <a:t> fonksiyonları</a:t>
            </a:r>
          </a:p>
          <a:p>
            <a:r>
              <a:rPr lang="tr-TR" dirty="0" err="1" smtClean="0"/>
              <a:t>Bilirubin</a:t>
            </a:r>
            <a:r>
              <a:rPr lang="tr-TR" dirty="0" smtClean="0"/>
              <a:t> oluşum Mekanizması</a:t>
            </a:r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453336"/>
            <a:ext cx="288032" cy="28803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4800" dirty="0" smtClean="0">
                <a:solidFill>
                  <a:srgbClr val="FF0000"/>
                </a:solidFill>
              </a:rPr>
              <a:t>  Teşekkürler</a:t>
            </a:r>
            <a:endParaRPr lang="tr-T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98809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Ekip Çalışması">
  <a:themeElements>
    <a:clrScheme name="Ekip Çalışması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Ekip Çalışması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kip Çalışması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ip Çalışması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ip Çalışması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ip Çalışması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6218</TotalTime>
  <Words>854</Words>
  <Application>Microsoft Office PowerPoint</Application>
  <PresentationFormat>Ekran Gösterisi (4:3)</PresentationFormat>
  <Paragraphs>155</Paragraphs>
  <Slides>42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42</vt:i4>
      </vt:variant>
    </vt:vector>
  </HeadingPairs>
  <TitlesOfParts>
    <vt:vector size="44" baseType="lpstr">
      <vt:lpstr>Ofis Teması</vt:lpstr>
      <vt:lpstr>3_Ekip Çalışması</vt:lpstr>
      <vt:lpstr>3. Ders  Amino asitlerin Metabolizması </vt:lpstr>
      <vt:lpstr>Bu derste öğreneceklerimiz</vt:lpstr>
      <vt:lpstr>     2. Amino asitlerin karboksil  grubunun  uzaklaştırılması(Dekarboksilasyonu)</vt:lpstr>
      <vt:lpstr>Slayt 4</vt:lpstr>
      <vt:lpstr>2.Amino asitlerin dekarboksilasyonu </vt:lpstr>
      <vt:lpstr>Biyojenik aminler</vt:lpstr>
      <vt:lpstr>Slayt 7</vt:lpstr>
      <vt:lpstr>Slayt 8</vt:lpstr>
      <vt:lpstr>Gıdalarda Bulunan Biyojen Aminler</vt:lpstr>
      <vt:lpstr>Nörotransmitter</vt:lpstr>
      <vt:lpstr> GABA: beyinde bulunan önemli bir nörotransmitter. Cevapları,bağırsak, mide, uetrus,safrakesesi...  eksikliğinde epileptik hastalıklar oluşur.  GABA analogları epilepsi ve hipertansiyon tedavisinde kullanılır.  </vt:lpstr>
      <vt:lpstr>Slayt 12</vt:lpstr>
      <vt:lpstr>Slayt 13</vt:lpstr>
      <vt:lpstr>Parkinson Hastalığı</vt:lpstr>
      <vt:lpstr>Melanin </vt:lpstr>
      <vt:lpstr>Hastalığın Adı ve Nedeni</vt:lpstr>
      <vt:lpstr>Slayt 17</vt:lpstr>
      <vt:lpstr> Sınav Stresinde mideye kramp girmesi?</vt:lpstr>
      <vt:lpstr>Adrenalin</vt:lpstr>
      <vt:lpstr>Depresyon</vt:lpstr>
      <vt:lpstr>Şizofreni</vt:lpstr>
      <vt:lpstr>Slayt 22</vt:lpstr>
      <vt:lpstr>Melatonin</vt:lpstr>
      <vt:lpstr> Nörotransmiter</vt:lpstr>
      <vt:lpstr>Slayt 25</vt:lpstr>
      <vt:lpstr>Slayt 26</vt:lpstr>
      <vt:lpstr> Histamin: histidinden sentezlenir. Alerjik aşırı duyarlılığın oluşması sonucu damarlarda genişleme, yangısal reaksiyonlar ve Biyojen amin dir </vt:lpstr>
      <vt:lpstr>(Histamin zehirlenmesi)</vt:lpstr>
      <vt:lpstr>Kadaverin</vt:lpstr>
      <vt:lpstr> Amino asitlerin Özgür ürünlere Çevrilmesi  </vt:lpstr>
      <vt:lpstr>Slayt 31</vt:lpstr>
      <vt:lpstr>Sistein</vt:lpstr>
      <vt:lpstr>Slayt 33</vt:lpstr>
      <vt:lpstr>Metiyonin Fonksiyon Bozukluğu</vt:lpstr>
      <vt:lpstr>Slayt 35</vt:lpstr>
      <vt:lpstr>Glutamik Asidin Fonksiyoları</vt:lpstr>
      <vt:lpstr>Serin ve Glisin</vt:lpstr>
      <vt:lpstr>Slayt 38</vt:lpstr>
      <vt:lpstr>Slayt 39</vt:lpstr>
      <vt:lpstr>Lizin  fonksiyon bozukluğu</vt:lpstr>
      <vt:lpstr>Bir sonraki Ders Başlıkları</vt:lpstr>
      <vt:lpstr>Slayt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BİYOKİMYA</dc:title>
  <dc:creator>cevat</dc:creator>
  <cp:lastModifiedBy>Microsoft</cp:lastModifiedBy>
  <cp:revision>956</cp:revision>
  <cp:lastPrinted>2015-09-15T11:29:26Z</cp:lastPrinted>
  <dcterms:created xsi:type="dcterms:W3CDTF">2011-04-08T10:42:39Z</dcterms:created>
  <dcterms:modified xsi:type="dcterms:W3CDTF">2020-10-19T08:06:23Z</dcterms:modified>
</cp:coreProperties>
</file>